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7"/>
  </p:notesMasterIdLst>
  <p:sldIdLst>
    <p:sldId id="256" r:id="rId2"/>
    <p:sldId id="257" r:id="rId3"/>
    <p:sldId id="276" r:id="rId4"/>
    <p:sldId id="258" r:id="rId5"/>
    <p:sldId id="262" r:id="rId6"/>
    <p:sldId id="259" r:id="rId7"/>
    <p:sldId id="272" r:id="rId8"/>
    <p:sldId id="263" r:id="rId9"/>
    <p:sldId id="260" r:id="rId10"/>
    <p:sldId id="268" r:id="rId11"/>
    <p:sldId id="264" r:id="rId12"/>
    <p:sldId id="265" r:id="rId13"/>
    <p:sldId id="266" r:id="rId14"/>
    <p:sldId id="26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8B553C-22A7-4658-A2C9-102F071B0B0B}">
          <p14:sldIdLst>
            <p14:sldId id="256"/>
            <p14:sldId id="257"/>
            <p14:sldId id="276"/>
            <p14:sldId id="258"/>
            <p14:sldId id="262"/>
            <p14:sldId id="259"/>
            <p14:sldId id="272"/>
            <p14:sldId id="263"/>
            <p14:sldId id="260"/>
            <p14:sldId id="268"/>
            <p14:sldId id="264"/>
            <p14:sldId id="265"/>
            <p14:sldId id="266"/>
            <p14:sldId id="267"/>
            <p14:sldId id="278"/>
          </p14:sldIdLst>
        </p14:section>
        <p14:section name="Untitled Section" id="{6CFC1EAC-E9BD-4B2E-BC64-E7BF62EB8A2A}">
          <p14:sldIdLst/>
        </p14:section>
        <p14:section name="Untitled Section" id="{51510E36-3FAF-4172-B7BC-22F8EB98323E}">
          <p14:sldIdLst/>
        </p14:section>
        <p14:section name="Untitled Section" id="{1590AEC2-6621-4537-82C7-F52A7F248EA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F928A-9811-4A2E-A34A-1A5E9444F8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32F323-13FC-447A-A37E-C2F93973CBEC}">
      <dgm:prSet/>
      <dgm:spPr/>
      <dgm:t>
        <a:bodyPr/>
        <a:lstStyle/>
        <a:p>
          <a:pPr rtl="0"/>
          <a:r>
            <a:rPr lang="en-US" b="1" i="1" dirty="0" smtClean="0"/>
            <a:t>  PRESENTED BY: GROUP # 08</a:t>
          </a:r>
          <a:endParaRPr lang="en-US" dirty="0"/>
        </a:p>
      </dgm:t>
    </dgm:pt>
    <dgm:pt modelId="{EFBA26C8-4184-471F-ACB9-12ABB361D45A}" type="parTrans" cxnId="{B39F420C-214A-48A4-8915-EC519A2CB417}">
      <dgm:prSet/>
      <dgm:spPr/>
      <dgm:t>
        <a:bodyPr/>
        <a:lstStyle/>
        <a:p>
          <a:endParaRPr lang="en-US"/>
        </a:p>
      </dgm:t>
    </dgm:pt>
    <dgm:pt modelId="{22706543-9418-4C52-B8D7-8A63F70D294C}" type="sibTrans" cxnId="{B39F420C-214A-48A4-8915-EC519A2CB417}">
      <dgm:prSet/>
      <dgm:spPr/>
      <dgm:t>
        <a:bodyPr/>
        <a:lstStyle/>
        <a:p>
          <a:endParaRPr lang="en-US"/>
        </a:p>
      </dgm:t>
    </dgm:pt>
    <dgm:pt modelId="{4697463C-4F41-42F0-93BB-7FC9F28F6656}" type="pres">
      <dgm:prSet presAssocID="{EE5F928A-9811-4A2E-A34A-1A5E9444F8FA}" presName="linear" presStyleCnt="0">
        <dgm:presLayoutVars>
          <dgm:animLvl val="lvl"/>
          <dgm:resizeHandles val="exact"/>
        </dgm:presLayoutVars>
      </dgm:prSet>
      <dgm:spPr/>
      <dgm:t>
        <a:bodyPr/>
        <a:lstStyle/>
        <a:p>
          <a:endParaRPr lang="en-US"/>
        </a:p>
      </dgm:t>
    </dgm:pt>
    <dgm:pt modelId="{ABFF30A8-31F2-48B1-A082-EDE0F7E9AEEA}" type="pres">
      <dgm:prSet presAssocID="{F532F323-13FC-447A-A37E-C2F93973CBEC}" presName="parentText" presStyleLbl="node1" presStyleIdx="0" presStyleCnt="1" custLinFactNeighborX="493" custLinFactNeighborY="-1744">
        <dgm:presLayoutVars>
          <dgm:chMax val="0"/>
          <dgm:bulletEnabled val="1"/>
        </dgm:presLayoutVars>
      </dgm:prSet>
      <dgm:spPr/>
      <dgm:t>
        <a:bodyPr/>
        <a:lstStyle/>
        <a:p>
          <a:endParaRPr lang="en-US"/>
        </a:p>
      </dgm:t>
    </dgm:pt>
  </dgm:ptLst>
  <dgm:cxnLst>
    <dgm:cxn modelId="{57E7EFD3-35CB-4B73-A1F4-9324232AD95E}" type="presOf" srcId="{EE5F928A-9811-4A2E-A34A-1A5E9444F8FA}" destId="{4697463C-4F41-42F0-93BB-7FC9F28F6656}" srcOrd="0" destOrd="0" presId="urn:microsoft.com/office/officeart/2005/8/layout/vList2"/>
    <dgm:cxn modelId="{B39F420C-214A-48A4-8915-EC519A2CB417}" srcId="{EE5F928A-9811-4A2E-A34A-1A5E9444F8FA}" destId="{F532F323-13FC-447A-A37E-C2F93973CBEC}" srcOrd="0" destOrd="0" parTransId="{EFBA26C8-4184-471F-ACB9-12ABB361D45A}" sibTransId="{22706543-9418-4C52-B8D7-8A63F70D294C}"/>
    <dgm:cxn modelId="{00DA97D8-F7A1-4DE4-9B6A-D5F43822EE67}" type="presOf" srcId="{F532F323-13FC-447A-A37E-C2F93973CBEC}" destId="{ABFF30A8-31F2-48B1-A082-EDE0F7E9AEEA}" srcOrd="0" destOrd="0" presId="urn:microsoft.com/office/officeart/2005/8/layout/vList2"/>
    <dgm:cxn modelId="{C8835E5B-C0FD-4AAC-8842-A340043096A5}" type="presParOf" srcId="{4697463C-4F41-42F0-93BB-7FC9F28F6656}" destId="{ABFF30A8-31F2-48B1-A082-EDE0F7E9AE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DD5A00-156C-4A2B-8183-053DA10FBB2B}" type="doc">
      <dgm:prSet loTypeId="urn:microsoft.com/office/officeart/2005/8/layout/venn1" loCatId="relationship" qsTypeId="urn:microsoft.com/office/officeart/2005/8/quickstyle/3d1" qsCatId="3D" csTypeId="urn:microsoft.com/office/officeart/2005/8/colors/accent1_2" csCatId="accent1" phldr="1"/>
      <dgm:spPr/>
      <dgm:t>
        <a:bodyPr/>
        <a:lstStyle/>
        <a:p>
          <a:endParaRPr lang="en-US"/>
        </a:p>
      </dgm:t>
    </dgm:pt>
    <dgm:pt modelId="{9D7FFE8C-FA6A-4161-B00A-7CD5790200A8}">
      <dgm:prSet/>
      <dgm:spPr/>
      <dgm:t>
        <a:bodyPr/>
        <a:lstStyle/>
        <a:p>
          <a:pPr rtl="0"/>
          <a:r>
            <a:rPr lang="en-US" b="1" i="1" dirty="0" smtClean="0"/>
            <a:t>1. FARAH </a:t>
          </a:r>
          <a:r>
            <a:rPr lang="en-US" b="1" i="1" dirty="0" smtClean="0"/>
            <a:t>JAWAID</a:t>
          </a:r>
          <a:endParaRPr lang="en-US" dirty="0"/>
        </a:p>
      </dgm:t>
    </dgm:pt>
    <dgm:pt modelId="{78EBD698-AC1B-4C47-AA76-AE5BC6F1D29A}" type="parTrans" cxnId="{FD4D798C-3AC3-4961-8295-988F252BD344}">
      <dgm:prSet/>
      <dgm:spPr/>
      <dgm:t>
        <a:bodyPr/>
        <a:lstStyle/>
        <a:p>
          <a:endParaRPr lang="en-US"/>
        </a:p>
      </dgm:t>
    </dgm:pt>
    <dgm:pt modelId="{D83BF2DC-5CF8-413C-8ED1-FE2AC7F0609E}" type="sibTrans" cxnId="{FD4D798C-3AC3-4961-8295-988F252BD344}">
      <dgm:prSet/>
      <dgm:spPr/>
      <dgm:t>
        <a:bodyPr/>
        <a:lstStyle/>
        <a:p>
          <a:endParaRPr lang="en-US"/>
        </a:p>
      </dgm:t>
    </dgm:pt>
    <dgm:pt modelId="{95947456-325C-4699-A9CB-F1D9EF67BD21}">
      <dgm:prSet/>
      <dgm:spPr/>
      <dgm:t>
        <a:bodyPr/>
        <a:lstStyle/>
        <a:p>
          <a:pPr rtl="0"/>
          <a:r>
            <a:rPr lang="en-US" b="1" i="1" dirty="0" smtClean="0"/>
            <a:t>2.HUDA AZEEM.</a:t>
          </a:r>
          <a:endParaRPr lang="en-US" dirty="0"/>
        </a:p>
      </dgm:t>
    </dgm:pt>
    <dgm:pt modelId="{9BC47046-7BB9-4D32-94E6-130B927BF054}" type="parTrans" cxnId="{9EC68279-F415-47C6-8F6C-C1EE39730DEE}">
      <dgm:prSet/>
      <dgm:spPr/>
      <dgm:t>
        <a:bodyPr/>
        <a:lstStyle/>
        <a:p>
          <a:endParaRPr lang="en-US"/>
        </a:p>
      </dgm:t>
    </dgm:pt>
    <dgm:pt modelId="{08A503E5-8D73-46AB-8CCC-0DD0C5D12AFD}" type="sibTrans" cxnId="{9EC68279-F415-47C6-8F6C-C1EE39730DEE}">
      <dgm:prSet/>
      <dgm:spPr/>
      <dgm:t>
        <a:bodyPr/>
        <a:lstStyle/>
        <a:p>
          <a:endParaRPr lang="en-US"/>
        </a:p>
      </dgm:t>
    </dgm:pt>
    <dgm:pt modelId="{B91FAE3F-48B6-4C2B-9C38-D72DC6906DEF}">
      <dgm:prSet/>
      <dgm:spPr/>
      <dgm:t>
        <a:bodyPr/>
        <a:lstStyle/>
        <a:p>
          <a:pPr rtl="0"/>
          <a:r>
            <a:rPr lang="en-US" b="1" i="1" dirty="0" smtClean="0"/>
            <a:t>3.MAH MUNEER.</a:t>
          </a:r>
          <a:endParaRPr lang="en-US" dirty="0"/>
        </a:p>
      </dgm:t>
    </dgm:pt>
    <dgm:pt modelId="{D247EE3B-9762-4F37-848F-9988E4EC08C8}" type="parTrans" cxnId="{F97F0E4F-EB2E-4733-99D9-CDF9CD935DD0}">
      <dgm:prSet/>
      <dgm:spPr/>
      <dgm:t>
        <a:bodyPr/>
        <a:lstStyle/>
        <a:p>
          <a:endParaRPr lang="en-US"/>
        </a:p>
      </dgm:t>
    </dgm:pt>
    <dgm:pt modelId="{8F2CF549-C02E-43C2-B8EF-7D3D8766AFAB}" type="sibTrans" cxnId="{F97F0E4F-EB2E-4733-99D9-CDF9CD935DD0}">
      <dgm:prSet/>
      <dgm:spPr/>
      <dgm:t>
        <a:bodyPr/>
        <a:lstStyle/>
        <a:p>
          <a:endParaRPr lang="en-US"/>
        </a:p>
      </dgm:t>
    </dgm:pt>
    <dgm:pt modelId="{FBCBF400-98BA-478C-ABCF-B532D71000B7}" type="pres">
      <dgm:prSet presAssocID="{96DD5A00-156C-4A2B-8183-053DA10FBB2B}" presName="compositeShape" presStyleCnt="0">
        <dgm:presLayoutVars>
          <dgm:chMax val="7"/>
          <dgm:dir/>
          <dgm:resizeHandles val="exact"/>
        </dgm:presLayoutVars>
      </dgm:prSet>
      <dgm:spPr/>
      <dgm:t>
        <a:bodyPr/>
        <a:lstStyle/>
        <a:p>
          <a:endParaRPr lang="en-US"/>
        </a:p>
      </dgm:t>
    </dgm:pt>
    <dgm:pt modelId="{302A0C28-6B32-4A65-9533-7428206AD739}" type="pres">
      <dgm:prSet presAssocID="{9D7FFE8C-FA6A-4161-B00A-7CD5790200A8}" presName="circ1" presStyleLbl="vennNode1" presStyleIdx="0" presStyleCnt="3"/>
      <dgm:spPr/>
      <dgm:t>
        <a:bodyPr/>
        <a:lstStyle/>
        <a:p>
          <a:endParaRPr lang="en-US"/>
        </a:p>
      </dgm:t>
    </dgm:pt>
    <dgm:pt modelId="{D95F1D5B-C9E4-4ED3-820D-7808C80ED416}" type="pres">
      <dgm:prSet presAssocID="{9D7FFE8C-FA6A-4161-B00A-7CD5790200A8}" presName="circ1Tx" presStyleLbl="revTx" presStyleIdx="0" presStyleCnt="0">
        <dgm:presLayoutVars>
          <dgm:chMax val="0"/>
          <dgm:chPref val="0"/>
          <dgm:bulletEnabled val="1"/>
        </dgm:presLayoutVars>
      </dgm:prSet>
      <dgm:spPr/>
      <dgm:t>
        <a:bodyPr/>
        <a:lstStyle/>
        <a:p>
          <a:endParaRPr lang="en-US"/>
        </a:p>
      </dgm:t>
    </dgm:pt>
    <dgm:pt modelId="{BDB52E8A-6598-4266-953C-8E8179D32ED5}" type="pres">
      <dgm:prSet presAssocID="{95947456-325C-4699-A9CB-F1D9EF67BD21}" presName="circ2" presStyleLbl="vennNode1" presStyleIdx="1" presStyleCnt="3" custLinFactNeighborX="-77447" custLinFactNeighborY="3070"/>
      <dgm:spPr/>
      <dgm:t>
        <a:bodyPr/>
        <a:lstStyle/>
        <a:p>
          <a:endParaRPr lang="en-US"/>
        </a:p>
      </dgm:t>
    </dgm:pt>
    <dgm:pt modelId="{4B41DE44-40C9-4B3E-8A41-A9C6C1DAF4F0}" type="pres">
      <dgm:prSet presAssocID="{95947456-325C-4699-A9CB-F1D9EF67BD21}" presName="circ2Tx" presStyleLbl="revTx" presStyleIdx="0" presStyleCnt="0">
        <dgm:presLayoutVars>
          <dgm:chMax val="0"/>
          <dgm:chPref val="0"/>
          <dgm:bulletEnabled val="1"/>
        </dgm:presLayoutVars>
      </dgm:prSet>
      <dgm:spPr/>
      <dgm:t>
        <a:bodyPr/>
        <a:lstStyle/>
        <a:p>
          <a:endParaRPr lang="en-US"/>
        </a:p>
      </dgm:t>
    </dgm:pt>
    <dgm:pt modelId="{4597C81D-258D-43CB-A848-A540155B5ECB}" type="pres">
      <dgm:prSet presAssocID="{B91FAE3F-48B6-4C2B-9C38-D72DC6906DEF}" presName="circ3" presStyleLbl="vennNode1" presStyleIdx="2" presStyleCnt="3" custLinFactNeighborX="76460" custLinFactNeighborY="8496"/>
      <dgm:spPr/>
      <dgm:t>
        <a:bodyPr/>
        <a:lstStyle/>
        <a:p>
          <a:endParaRPr lang="en-US"/>
        </a:p>
      </dgm:t>
    </dgm:pt>
    <dgm:pt modelId="{46C397F5-ACF6-465F-A38C-563D023B5005}" type="pres">
      <dgm:prSet presAssocID="{B91FAE3F-48B6-4C2B-9C38-D72DC6906DEF}" presName="circ3Tx" presStyleLbl="revTx" presStyleIdx="0" presStyleCnt="0">
        <dgm:presLayoutVars>
          <dgm:chMax val="0"/>
          <dgm:chPref val="0"/>
          <dgm:bulletEnabled val="1"/>
        </dgm:presLayoutVars>
      </dgm:prSet>
      <dgm:spPr/>
      <dgm:t>
        <a:bodyPr/>
        <a:lstStyle/>
        <a:p>
          <a:endParaRPr lang="en-US"/>
        </a:p>
      </dgm:t>
    </dgm:pt>
  </dgm:ptLst>
  <dgm:cxnLst>
    <dgm:cxn modelId="{29A98ABC-0F49-40A3-887C-120177EE7594}" type="presOf" srcId="{96DD5A00-156C-4A2B-8183-053DA10FBB2B}" destId="{FBCBF400-98BA-478C-ABCF-B532D71000B7}" srcOrd="0" destOrd="0" presId="urn:microsoft.com/office/officeart/2005/8/layout/venn1"/>
    <dgm:cxn modelId="{42314C14-0BFF-486E-A48C-BA328B038021}" type="presOf" srcId="{B91FAE3F-48B6-4C2B-9C38-D72DC6906DEF}" destId="{4597C81D-258D-43CB-A848-A540155B5ECB}" srcOrd="0" destOrd="0" presId="urn:microsoft.com/office/officeart/2005/8/layout/venn1"/>
    <dgm:cxn modelId="{4EE58802-C6D2-4C42-AA9B-17ECE9A6519E}" type="presOf" srcId="{9D7FFE8C-FA6A-4161-B00A-7CD5790200A8}" destId="{302A0C28-6B32-4A65-9533-7428206AD739}" srcOrd="0" destOrd="0" presId="urn:microsoft.com/office/officeart/2005/8/layout/venn1"/>
    <dgm:cxn modelId="{CAFE3F95-5BD5-4ADF-9986-539DCCD61BDA}" type="presOf" srcId="{9D7FFE8C-FA6A-4161-B00A-7CD5790200A8}" destId="{D95F1D5B-C9E4-4ED3-820D-7808C80ED416}" srcOrd="1" destOrd="0" presId="urn:microsoft.com/office/officeart/2005/8/layout/venn1"/>
    <dgm:cxn modelId="{F97F0E4F-EB2E-4733-99D9-CDF9CD935DD0}" srcId="{96DD5A00-156C-4A2B-8183-053DA10FBB2B}" destId="{B91FAE3F-48B6-4C2B-9C38-D72DC6906DEF}" srcOrd="2" destOrd="0" parTransId="{D247EE3B-9762-4F37-848F-9988E4EC08C8}" sibTransId="{8F2CF549-C02E-43C2-B8EF-7D3D8766AFAB}"/>
    <dgm:cxn modelId="{FD4D798C-3AC3-4961-8295-988F252BD344}" srcId="{96DD5A00-156C-4A2B-8183-053DA10FBB2B}" destId="{9D7FFE8C-FA6A-4161-B00A-7CD5790200A8}" srcOrd="0" destOrd="0" parTransId="{78EBD698-AC1B-4C47-AA76-AE5BC6F1D29A}" sibTransId="{D83BF2DC-5CF8-413C-8ED1-FE2AC7F0609E}"/>
    <dgm:cxn modelId="{10326953-F6F3-4BB2-B5D0-F2450F40C893}" type="presOf" srcId="{B91FAE3F-48B6-4C2B-9C38-D72DC6906DEF}" destId="{46C397F5-ACF6-465F-A38C-563D023B5005}" srcOrd="1" destOrd="0" presId="urn:microsoft.com/office/officeart/2005/8/layout/venn1"/>
    <dgm:cxn modelId="{AA0C272E-B121-42E3-B96F-256F4A080084}" type="presOf" srcId="{95947456-325C-4699-A9CB-F1D9EF67BD21}" destId="{4B41DE44-40C9-4B3E-8A41-A9C6C1DAF4F0}" srcOrd="1" destOrd="0" presId="urn:microsoft.com/office/officeart/2005/8/layout/venn1"/>
    <dgm:cxn modelId="{ECC5CCFB-C92C-485C-9AC5-E97B775EDB68}" type="presOf" srcId="{95947456-325C-4699-A9CB-F1D9EF67BD21}" destId="{BDB52E8A-6598-4266-953C-8E8179D32ED5}" srcOrd="0" destOrd="0" presId="urn:microsoft.com/office/officeart/2005/8/layout/venn1"/>
    <dgm:cxn modelId="{9EC68279-F415-47C6-8F6C-C1EE39730DEE}" srcId="{96DD5A00-156C-4A2B-8183-053DA10FBB2B}" destId="{95947456-325C-4699-A9CB-F1D9EF67BD21}" srcOrd="1" destOrd="0" parTransId="{9BC47046-7BB9-4D32-94E6-130B927BF054}" sibTransId="{08A503E5-8D73-46AB-8CCC-0DD0C5D12AFD}"/>
    <dgm:cxn modelId="{B63732D1-55CB-4346-A86E-7FF23A682293}" type="presParOf" srcId="{FBCBF400-98BA-478C-ABCF-B532D71000B7}" destId="{302A0C28-6B32-4A65-9533-7428206AD739}" srcOrd="0" destOrd="0" presId="urn:microsoft.com/office/officeart/2005/8/layout/venn1"/>
    <dgm:cxn modelId="{ABDE478B-C8C8-428B-BE5B-FCEFB72CE778}" type="presParOf" srcId="{FBCBF400-98BA-478C-ABCF-B532D71000B7}" destId="{D95F1D5B-C9E4-4ED3-820D-7808C80ED416}" srcOrd="1" destOrd="0" presId="urn:microsoft.com/office/officeart/2005/8/layout/venn1"/>
    <dgm:cxn modelId="{E5DB8ED0-E21C-41B0-AEA2-569B5D20BE40}" type="presParOf" srcId="{FBCBF400-98BA-478C-ABCF-B532D71000B7}" destId="{BDB52E8A-6598-4266-953C-8E8179D32ED5}" srcOrd="2" destOrd="0" presId="urn:microsoft.com/office/officeart/2005/8/layout/venn1"/>
    <dgm:cxn modelId="{D5F28C35-377B-4557-835F-963D5140A77A}" type="presParOf" srcId="{FBCBF400-98BA-478C-ABCF-B532D71000B7}" destId="{4B41DE44-40C9-4B3E-8A41-A9C6C1DAF4F0}" srcOrd="3" destOrd="0" presId="urn:microsoft.com/office/officeart/2005/8/layout/venn1"/>
    <dgm:cxn modelId="{F758D135-0DA2-4FEF-A008-36B7684C13F2}" type="presParOf" srcId="{FBCBF400-98BA-478C-ABCF-B532D71000B7}" destId="{4597C81D-258D-43CB-A848-A540155B5ECB}" srcOrd="4" destOrd="0" presId="urn:microsoft.com/office/officeart/2005/8/layout/venn1"/>
    <dgm:cxn modelId="{D77C6ED5-ACEC-487E-B02F-76D881E71562}" type="presParOf" srcId="{FBCBF400-98BA-478C-ABCF-B532D71000B7}" destId="{46C397F5-ACF6-465F-A38C-563D023B5005}" srcOrd="5"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57CDBE-1AC2-48F3-84DB-1F050A6492C4}" type="doc">
      <dgm:prSet loTypeId="urn:microsoft.com/office/officeart/2005/8/layout/hProcess9" loCatId="process" qsTypeId="urn:microsoft.com/office/officeart/2005/8/quickstyle/simple1" qsCatId="simple" csTypeId="urn:microsoft.com/office/officeart/2005/8/colors/accent1_2" csCatId="accent1" phldr="1"/>
      <dgm:spPr/>
    </dgm:pt>
    <dgm:pt modelId="{843367AE-3B50-4AAB-93DE-213545E393B7}">
      <dgm:prSet/>
      <dgm:spPr/>
      <dgm:t>
        <a:bodyPr/>
        <a:lstStyle/>
        <a:p>
          <a:r>
            <a:rPr lang="en-US" dirty="0" smtClean="0"/>
            <a:t>It provides </a:t>
          </a:r>
          <a:r>
            <a:rPr lang="en-US" dirty="0"/>
            <a:t>a practical function </a:t>
          </a:r>
          <a:endParaRPr lang="en-US" dirty="0"/>
        </a:p>
      </dgm:t>
    </dgm:pt>
    <dgm:pt modelId="{00C31E27-7F10-4C23-B6D3-E966B7CE1A5D}" type="parTrans" cxnId="{8C77614D-AE01-47C0-B9EC-AC3665258815}">
      <dgm:prSet/>
      <dgm:spPr/>
      <dgm:t>
        <a:bodyPr/>
        <a:lstStyle/>
        <a:p>
          <a:endParaRPr lang="en-US"/>
        </a:p>
      </dgm:t>
    </dgm:pt>
    <dgm:pt modelId="{055CFC6E-C492-411D-9ADE-96EA4BCA1E54}" type="sibTrans" cxnId="{8C77614D-AE01-47C0-B9EC-AC3665258815}">
      <dgm:prSet/>
      <dgm:spPr/>
      <dgm:t>
        <a:bodyPr/>
        <a:lstStyle/>
        <a:p>
          <a:endParaRPr lang="en-US"/>
        </a:p>
      </dgm:t>
    </dgm:pt>
    <dgm:pt modelId="{C59812BB-9C01-475A-BCBF-ADB7C2C4EB5D}">
      <dgm:prSet/>
      <dgm:spPr/>
      <dgm:t>
        <a:bodyPr/>
        <a:lstStyle/>
        <a:p>
          <a:r>
            <a:rPr lang="en-US" dirty="0" smtClean="0"/>
            <a:t>It is showcasing our </a:t>
          </a:r>
          <a:r>
            <a:rPr lang="en-US" dirty="0"/>
            <a:t>understanding of programming concepts</a:t>
          </a:r>
          <a:endParaRPr lang="en-US" dirty="0"/>
        </a:p>
      </dgm:t>
    </dgm:pt>
    <dgm:pt modelId="{A6EFA258-4A8A-4650-BC8F-3E17D5F37C32}" type="parTrans" cxnId="{9F97D6D8-D28B-4C02-9EE4-31A2E5F2B3F8}">
      <dgm:prSet/>
      <dgm:spPr/>
      <dgm:t>
        <a:bodyPr/>
        <a:lstStyle/>
        <a:p>
          <a:endParaRPr lang="en-US"/>
        </a:p>
      </dgm:t>
    </dgm:pt>
    <dgm:pt modelId="{ADECA5C0-DEE4-4C44-96D7-27AB4CD59F8E}" type="sibTrans" cxnId="{9F97D6D8-D28B-4C02-9EE4-31A2E5F2B3F8}">
      <dgm:prSet/>
      <dgm:spPr/>
      <dgm:t>
        <a:bodyPr/>
        <a:lstStyle/>
        <a:p>
          <a:endParaRPr lang="en-US"/>
        </a:p>
      </dgm:t>
    </dgm:pt>
    <dgm:pt modelId="{96E31EC6-1AC2-4477-A325-D9244332FB86}">
      <dgm:prSet/>
      <dgm:spPr/>
      <dgm:t>
        <a:bodyPr/>
        <a:lstStyle/>
        <a:p>
          <a:r>
            <a:rPr lang="en-US" b="0" i="0" dirty="0" smtClean="0"/>
            <a:t>It has user-friendly interface for our app,</a:t>
          </a:r>
          <a:endParaRPr lang="en-US" dirty="0"/>
        </a:p>
      </dgm:t>
    </dgm:pt>
    <dgm:pt modelId="{31C27AE4-23CE-4CCD-B096-488072F33391}" type="parTrans" cxnId="{26B4348F-16F0-4532-8A94-30E48F245F91}">
      <dgm:prSet/>
      <dgm:spPr/>
      <dgm:t>
        <a:bodyPr/>
        <a:lstStyle/>
        <a:p>
          <a:endParaRPr lang="en-US"/>
        </a:p>
      </dgm:t>
    </dgm:pt>
    <dgm:pt modelId="{2477BAC3-735B-4557-8CA0-1E0907C03921}" type="sibTrans" cxnId="{26B4348F-16F0-4532-8A94-30E48F245F91}">
      <dgm:prSet/>
      <dgm:spPr/>
      <dgm:t>
        <a:bodyPr/>
        <a:lstStyle/>
        <a:p>
          <a:endParaRPr lang="en-US"/>
        </a:p>
      </dgm:t>
    </dgm:pt>
    <dgm:pt modelId="{43EDA9DF-DCFA-4A6D-BE4E-9FBF37752DFA}">
      <dgm:prSet/>
      <dgm:spPr/>
      <dgm:t>
        <a:bodyPr/>
        <a:lstStyle/>
        <a:p>
          <a:r>
            <a:rPr lang="en-US" dirty="0" smtClean="0"/>
            <a:t>Its customization </a:t>
          </a:r>
          <a:r>
            <a:rPr lang="en-US" dirty="0"/>
            <a:t>options demonstrating versatility</a:t>
          </a:r>
          <a:endParaRPr lang="en-US" dirty="0"/>
        </a:p>
      </dgm:t>
    </dgm:pt>
    <dgm:pt modelId="{64FDD468-93E7-4007-B81B-CD3A80BDBE19}" type="parTrans" cxnId="{066EEE38-F222-4BB4-9CBB-27B30EF860D3}">
      <dgm:prSet/>
      <dgm:spPr/>
      <dgm:t>
        <a:bodyPr/>
        <a:lstStyle/>
        <a:p>
          <a:endParaRPr lang="en-US"/>
        </a:p>
      </dgm:t>
    </dgm:pt>
    <dgm:pt modelId="{4CC50F86-C9A7-46E1-A875-7AA8AC6B3460}" type="sibTrans" cxnId="{066EEE38-F222-4BB4-9CBB-27B30EF860D3}">
      <dgm:prSet/>
      <dgm:spPr/>
      <dgm:t>
        <a:bodyPr/>
        <a:lstStyle/>
        <a:p>
          <a:endParaRPr lang="en-US"/>
        </a:p>
      </dgm:t>
    </dgm:pt>
    <dgm:pt modelId="{E29FD72D-9FAE-4905-A852-5618AAAB634D}" type="pres">
      <dgm:prSet presAssocID="{2E57CDBE-1AC2-48F3-84DB-1F050A6492C4}" presName="CompostProcess" presStyleCnt="0">
        <dgm:presLayoutVars>
          <dgm:dir/>
          <dgm:resizeHandles val="exact"/>
        </dgm:presLayoutVars>
      </dgm:prSet>
      <dgm:spPr/>
    </dgm:pt>
    <dgm:pt modelId="{17195AC6-2BF7-4341-9793-241B05AE0573}" type="pres">
      <dgm:prSet presAssocID="{2E57CDBE-1AC2-48F3-84DB-1F050A6492C4}" presName="arrow" presStyleLbl="bgShp" presStyleIdx="0" presStyleCnt="1" custLinFactNeighborX="13086" custLinFactNeighborY="215"/>
      <dgm:spPr/>
    </dgm:pt>
    <dgm:pt modelId="{6C409032-1E13-44DF-974A-E31EF1DA1F22}" type="pres">
      <dgm:prSet presAssocID="{2E57CDBE-1AC2-48F3-84DB-1F050A6492C4}" presName="linearProcess" presStyleCnt="0"/>
      <dgm:spPr/>
    </dgm:pt>
    <dgm:pt modelId="{47C30339-D245-467F-9F1C-7B902F96E79C}" type="pres">
      <dgm:prSet presAssocID="{C59812BB-9C01-475A-BCBF-ADB7C2C4EB5D}" presName="textNode" presStyleLbl="node1" presStyleIdx="0" presStyleCnt="4" custLinFactX="96081" custLinFactNeighborX="100000" custLinFactNeighborY="-2557">
        <dgm:presLayoutVars>
          <dgm:bulletEnabled val="1"/>
        </dgm:presLayoutVars>
      </dgm:prSet>
      <dgm:spPr/>
      <dgm:t>
        <a:bodyPr/>
        <a:lstStyle/>
        <a:p>
          <a:endParaRPr lang="en-US"/>
        </a:p>
      </dgm:t>
    </dgm:pt>
    <dgm:pt modelId="{EFC929D8-7DFB-409C-A272-6874C6503ED6}" type="pres">
      <dgm:prSet presAssocID="{ADECA5C0-DEE4-4C44-96D7-27AB4CD59F8E}" presName="sibTrans" presStyleCnt="0"/>
      <dgm:spPr/>
    </dgm:pt>
    <dgm:pt modelId="{E450D0F4-7CFD-4D69-A10F-8A5DF7930F21}" type="pres">
      <dgm:prSet presAssocID="{843367AE-3B50-4AAB-93DE-213545E393B7}" presName="textNode" presStyleLbl="node1" presStyleIdx="1" presStyleCnt="4" custLinFactX="-100000" custLinFactNeighborX="-157440" custLinFactNeighborY="-1704">
        <dgm:presLayoutVars>
          <dgm:bulletEnabled val="1"/>
        </dgm:presLayoutVars>
      </dgm:prSet>
      <dgm:spPr/>
      <dgm:t>
        <a:bodyPr/>
        <a:lstStyle/>
        <a:p>
          <a:endParaRPr lang="en-US"/>
        </a:p>
      </dgm:t>
    </dgm:pt>
    <dgm:pt modelId="{4C28A353-69C6-4FD1-8549-8D5A646D321B}" type="pres">
      <dgm:prSet presAssocID="{055CFC6E-C492-411D-9ADE-96EA4BCA1E54}" presName="sibTrans" presStyleCnt="0"/>
      <dgm:spPr/>
    </dgm:pt>
    <dgm:pt modelId="{92ABE7C1-84AF-4B99-95AD-774B8B49A16C}" type="pres">
      <dgm:prSet presAssocID="{43EDA9DF-DCFA-4A6D-BE4E-9FBF37752DFA}" presName="textNode" presStyleLbl="node1" presStyleIdx="2" presStyleCnt="4" custLinFactX="-3058" custLinFactNeighborX="-100000" custLinFactNeighborY="-1701">
        <dgm:presLayoutVars>
          <dgm:bulletEnabled val="1"/>
        </dgm:presLayoutVars>
      </dgm:prSet>
      <dgm:spPr/>
    </dgm:pt>
    <dgm:pt modelId="{6678E6C1-6454-465E-952A-10A50825472B}" type="pres">
      <dgm:prSet presAssocID="{4CC50F86-C9A7-46E1-A875-7AA8AC6B3460}" presName="sibTrans" presStyleCnt="0"/>
      <dgm:spPr/>
    </dgm:pt>
    <dgm:pt modelId="{1D17BD28-0597-448F-843B-B680CE8EAA56}" type="pres">
      <dgm:prSet presAssocID="{96E31EC6-1AC2-4477-A325-D9244332FB86}" presName="textNode" presStyleLbl="node1" presStyleIdx="3" presStyleCnt="4" custLinFactX="-8304" custLinFactNeighborX="-100000" custLinFactNeighborY="-3418">
        <dgm:presLayoutVars>
          <dgm:bulletEnabled val="1"/>
        </dgm:presLayoutVars>
      </dgm:prSet>
      <dgm:spPr/>
      <dgm:t>
        <a:bodyPr/>
        <a:lstStyle/>
        <a:p>
          <a:endParaRPr lang="en-US"/>
        </a:p>
      </dgm:t>
    </dgm:pt>
  </dgm:ptLst>
  <dgm:cxnLst>
    <dgm:cxn modelId="{26B4348F-16F0-4532-8A94-30E48F245F91}" srcId="{2E57CDBE-1AC2-48F3-84DB-1F050A6492C4}" destId="{96E31EC6-1AC2-4477-A325-D9244332FB86}" srcOrd="3" destOrd="0" parTransId="{31C27AE4-23CE-4CCD-B096-488072F33391}" sibTransId="{2477BAC3-735B-4557-8CA0-1E0907C03921}"/>
    <dgm:cxn modelId="{9F97D6D8-D28B-4C02-9EE4-31A2E5F2B3F8}" srcId="{2E57CDBE-1AC2-48F3-84DB-1F050A6492C4}" destId="{C59812BB-9C01-475A-BCBF-ADB7C2C4EB5D}" srcOrd="0" destOrd="0" parTransId="{A6EFA258-4A8A-4650-BC8F-3E17D5F37C32}" sibTransId="{ADECA5C0-DEE4-4C44-96D7-27AB4CD59F8E}"/>
    <dgm:cxn modelId="{35CCF616-870B-4C76-8D9E-14C76A4FFA8D}" type="presOf" srcId="{2E57CDBE-1AC2-48F3-84DB-1F050A6492C4}" destId="{E29FD72D-9FAE-4905-A852-5618AAAB634D}" srcOrd="0" destOrd="0" presId="urn:microsoft.com/office/officeart/2005/8/layout/hProcess9"/>
    <dgm:cxn modelId="{E367A164-0AEF-49E1-BB4B-AA4FE782060D}" type="presOf" srcId="{96E31EC6-1AC2-4477-A325-D9244332FB86}" destId="{1D17BD28-0597-448F-843B-B680CE8EAA56}" srcOrd="0" destOrd="0" presId="urn:microsoft.com/office/officeart/2005/8/layout/hProcess9"/>
    <dgm:cxn modelId="{36D42123-E268-4230-8E9A-E15E553A25BF}" type="presOf" srcId="{43EDA9DF-DCFA-4A6D-BE4E-9FBF37752DFA}" destId="{92ABE7C1-84AF-4B99-95AD-774B8B49A16C}" srcOrd="0" destOrd="0" presId="urn:microsoft.com/office/officeart/2005/8/layout/hProcess9"/>
    <dgm:cxn modelId="{2F8AB2FB-E424-4EDA-9BD5-8E83C5EB4348}" type="presOf" srcId="{C59812BB-9C01-475A-BCBF-ADB7C2C4EB5D}" destId="{47C30339-D245-467F-9F1C-7B902F96E79C}" srcOrd="0" destOrd="0" presId="urn:microsoft.com/office/officeart/2005/8/layout/hProcess9"/>
    <dgm:cxn modelId="{066EEE38-F222-4BB4-9CBB-27B30EF860D3}" srcId="{2E57CDBE-1AC2-48F3-84DB-1F050A6492C4}" destId="{43EDA9DF-DCFA-4A6D-BE4E-9FBF37752DFA}" srcOrd="2" destOrd="0" parTransId="{64FDD468-93E7-4007-B81B-CD3A80BDBE19}" sibTransId="{4CC50F86-C9A7-46E1-A875-7AA8AC6B3460}"/>
    <dgm:cxn modelId="{5722917E-3414-4587-A224-0198968CC299}" type="presOf" srcId="{843367AE-3B50-4AAB-93DE-213545E393B7}" destId="{E450D0F4-7CFD-4D69-A10F-8A5DF7930F21}" srcOrd="0" destOrd="0" presId="urn:microsoft.com/office/officeart/2005/8/layout/hProcess9"/>
    <dgm:cxn modelId="{8C77614D-AE01-47C0-B9EC-AC3665258815}" srcId="{2E57CDBE-1AC2-48F3-84DB-1F050A6492C4}" destId="{843367AE-3B50-4AAB-93DE-213545E393B7}" srcOrd="1" destOrd="0" parTransId="{00C31E27-7F10-4C23-B6D3-E966B7CE1A5D}" sibTransId="{055CFC6E-C492-411D-9ADE-96EA4BCA1E54}"/>
    <dgm:cxn modelId="{91FF40DC-1F7A-4641-94FC-8B2C8A9483A8}" type="presParOf" srcId="{E29FD72D-9FAE-4905-A852-5618AAAB634D}" destId="{17195AC6-2BF7-4341-9793-241B05AE0573}" srcOrd="0" destOrd="0" presId="urn:microsoft.com/office/officeart/2005/8/layout/hProcess9"/>
    <dgm:cxn modelId="{5690064F-66B2-4B0D-9D6D-7A7016AAE2AF}" type="presParOf" srcId="{E29FD72D-9FAE-4905-A852-5618AAAB634D}" destId="{6C409032-1E13-44DF-974A-E31EF1DA1F22}" srcOrd="1" destOrd="0" presId="urn:microsoft.com/office/officeart/2005/8/layout/hProcess9"/>
    <dgm:cxn modelId="{2114D294-0FF1-4743-88C7-D5B70AB86DB4}" type="presParOf" srcId="{6C409032-1E13-44DF-974A-E31EF1DA1F22}" destId="{47C30339-D245-467F-9F1C-7B902F96E79C}" srcOrd="0" destOrd="0" presId="urn:microsoft.com/office/officeart/2005/8/layout/hProcess9"/>
    <dgm:cxn modelId="{B43DB9F1-83A4-46F4-ADB8-FE3698532DD3}" type="presParOf" srcId="{6C409032-1E13-44DF-974A-E31EF1DA1F22}" destId="{EFC929D8-7DFB-409C-A272-6874C6503ED6}" srcOrd="1" destOrd="0" presId="urn:microsoft.com/office/officeart/2005/8/layout/hProcess9"/>
    <dgm:cxn modelId="{AE779B2B-B1E8-4A5F-88D6-7B077CF37355}" type="presParOf" srcId="{6C409032-1E13-44DF-974A-E31EF1DA1F22}" destId="{E450D0F4-7CFD-4D69-A10F-8A5DF7930F21}" srcOrd="2" destOrd="0" presId="urn:microsoft.com/office/officeart/2005/8/layout/hProcess9"/>
    <dgm:cxn modelId="{2FB738F2-74F9-4B2F-9074-0909B7704879}" type="presParOf" srcId="{6C409032-1E13-44DF-974A-E31EF1DA1F22}" destId="{4C28A353-69C6-4FD1-8549-8D5A646D321B}" srcOrd="3" destOrd="0" presId="urn:microsoft.com/office/officeart/2005/8/layout/hProcess9"/>
    <dgm:cxn modelId="{67E6C933-B054-4197-8BF6-8FDB443DAA07}" type="presParOf" srcId="{6C409032-1E13-44DF-974A-E31EF1DA1F22}" destId="{92ABE7C1-84AF-4B99-95AD-774B8B49A16C}" srcOrd="4" destOrd="0" presId="urn:microsoft.com/office/officeart/2005/8/layout/hProcess9"/>
    <dgm:cxn modelId="{BA8B5375-0909-43EC-B10C-F026FA6F3339}" type="presParOf" srcId="{6C409032-1E13-44DF-974A-E31EF1DA1F22}" destId="{6678E6C1-6454-465E-952A-10A50825472B}" srcOrd="5" destOrd="0" presId="urn:microsoft.com/office/officeart/2005/8/layout/hProcess9"/>
    <dgm:cxn modelId="{A36FEDD6-30A3-42A0-9E26-0AF40E7DD9A8}" type="presParOf" srcId="{6C409032-1E13-44DF-974A-E31EF1DA1F22}" destId="{1D17BD28-0597-448F-843B-B680CE8EAA56}"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F30A8-31F2-48B1-A082-EDE0F7E9AEEA}">
      <dsp:nvSpPr>
        <dsp:cNvPr id="0" name=""/>
        <dsp:cNvSpPr/>
      </dsp:nvSpPr>
      <dsp:spPr>
        <a:xfrm>
          <a:off x="0" y="0"/>
          <a:ext cx="7830356" cy="983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b="1" i="1" kern="1200" dirty="0" smtClean="0"/>
            <a:t>  PRESENTED BY: GROUP # 08</a:t>
          </a:r>
          <a:endParaRPr lang="en-US" sz="4100" kern="1200" dirty="0"/>
        </a:p>
      </dsp:txBody>
      <dsp:txXfrm>
        <a:off x="48005" y="48005"/>
        <a:ext cx="7734346"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0C28-6B32-4A65-9533-7428206AD739}">
      <dsp:nvSpPr>
        <dsp:cNvPr id="0" name=""/>
        <dsp:cNvSpPr/>
      </dsp:nvSpPr>
      <dsp:spPr>
        <a:xfrm>
          <a:off x="3952398" y="54391"/>
          <a:ext cx="2610802" cy="2610802"/>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en-US" sz="2900" b="1" i="1" kern="1200" dirty="0" smtClean="0"/>
            <a:t>1. FARAH </a:t>
          </a:r>
          <a:r>
            <a:rPr lang="en-US" sz="2900" b="1" i="1" kern="1200" dirty="0" smtClean="0"/>
            <a:t>JAWAID</a:t>
          </a:r>
          <a:endParaRPr lang="en-US" sz="2900" kern="1200" dirty="0"/>
        </a:p>
      </dsp:txBody>
      <dsp:txXfrm>
        <a:off x="4300505" y="511282"/>
        <a:ext cx="1914588" cy="1174861"/>
      </dsp:txXfrm>
    </dsp:sp>
    <dsp:sp modelId="{BDB52E8A-6598-4266-953C-8E8179D32ED5}">
      <dsp:nvSpPr>
        <dsp:cNvPr id="0" name=""/>
        <dsp:cNvSpPr/>
      </dsp:nvSpPr>
      <dsp:spPr>
        <a:xfrm>
          <a:off x="2872474" y="1740535"/>
          <a:ext cx="2610802" cy="2610802"/>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en-US" sz="2900" b="1" i="1" kern="1200" dirty="0" smtClean="0"/>
            <a:t>2.HUDA AZEEM.</a:t>
          </a:r>
          <a:endParaRPr lang="en-US" sz="2900" kern="1200" dirty="0"/>
        </a:p>
      </dsp:txBody>
      <dsp:txXfrm>
        <a:off x="3670945" y="2414992"/>
        <a:ext cx="1566481" cy="1435941"/>
      </dsp:txXfrm>
    </dsp:sp>
    <dsp:sp modelId="{4597C81D-258D-43CB-A848-A540155B5ECB}">
      <dsp:nvSpPr>
        <dsp:cNvPr id="0" name=""/>
        <dsp:cNvSpPr/>
      </dsp:nvSpPr>
      <dsp:spPr>
        <a:xfrm>
          <a:off x="5006553" y="1740535"/>
          <a:ext cx="2610802" cy="2610802"/>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en-US" sz="2900" b="1" i="1" kern="1200" dirty="0" smtClean="0"/>
            <a:t>3.MAH MUNEER.</a:t>
          </a:r>
          <a:endParaRPr lang="en-US" sz="2900" kern="1200" dirty="0"/>
        </a:p>
      </dsp:txBody>
      <dsp:txXfrm>
        <a:off x="5252404" y="2414992"/>
        <a:ext cx="1566481" cy="1435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95AC6-2BF7-4341-9793-241B05AE0573}">
      <dsp:nvSpPr>
        <dsp:cNvPr id="0" name=""/>
        <dsp:cNvSpPr/>
      </dsp:nvSpPr>
      <dsp:spPr>
        <a:xfrm>
          <a:off x="1403076" y="0"/>
          <a:ext cx="7950764" cy="377013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30339-D245-467F-9F1C-7B902F96E79C}">
      <dsp:nvSpPr>
        <dsp:cNvPr id="0" name=""/>
        <dsp:cNvSpPr/>
      </dsp:nvSpPr>
      <dsp:spPr>
        <a:xfrm>
          <a:off x="2280703" y="1092478"/>
          <a:ext cx="2251681" cy="15080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It is showcasing our </a:t>
          </a:r>
          <a:r>
            <a:rPr lang="en-US" sz="1700" kern="1200" dirty="0"/>
            <a:t>understanding of programming concepts</a:t>
          </a:r>
          <a:endParaRPr lang="en-US" sz="1700" kern="1200" dirty="0"/>
        </a:p>
      </dsp:txBody>
      <dsp:txXfrm>
        <a:off x="2354320" y="1166095"/>
        <a:ext cx="2104447" cy="1360818"/>
      </dsp:txXfrm>
    </dsp:sp>
    <dsp:sp modelId="{E450D0F4-7CFD-4D69-A10F-8A5DF7930F21}">
      <dsp:nvSpPr>
        <dsp:cNvPr id="0" name=""/>
        <dsp:cNvSpPr/>
      </dsp:nvSpPr>
      <dsp:spPr>
        <a:xfrm>
          <a:off x="0" y="1105342"/>
          <a:ext cx="2251681" cy="15080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It provides </a:t>
          </a:r>
          <a:r>
            <a:rPr lang="en-US" sz="1700" kern="1200" dirty="0"/>
            <a:t>a practical function </a:t>
          </a:r>
          <a:endParaRPr lang="en-US" sz="1700" kern="1200" dirty="0"/>
        </a:p>
      </dsp:txBody>
      <dsp:txXfrm>
        <a:off x="73617" y="1178959"/>
        <a:ext cx="2104447" cy="1360818"/>
      </dsp:txXfrm>
    </dsp:sp>
    <dsp:sp modelId="{92ABE7C1-84AF-4B99-95AD-774B8B49A16C}">
      <dsp:nvSpPr>
        <dsp:cNvPr id="0" name=""/>
        <dsp:cNvSpPr/>
      </dsp:nvSpPr>
      <dsp:spPr>
        <a:xfrm>
          <a:off x="4551772" y="1105387"/>
          <a:ext cx="2251681" cy="15080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Its customization </a:t>
          </a:r>
          <a:r>
            <a:rPr lang="en-US" sz="1700" kern="1200" dirty="0"/>
            <a:t>options demonstrating versatility</a:t>
          </a:r>
          <a:endParaRPr lang="en-US" sz="1700" kern="1200" dirty="0"/>
        </a:p>
      </dsp:txBody>
      <dsp:txXfrm>
        <a:off x="4625389" y="1179004"/>
        <a:ext cx="2104447" cy="1360818"/>
      </dsp:txXfrm>
    </dsp:sp>
    <dsp:sp modelId="{1D17BD28-0597-448F-843B-B680CE8EAA56}">
      <dsp:nvSpPr>
        <dsp:cNvPr id="0" name=""/>
        <dsp:cNvSpPr/>
      </dsp:nvSpPr>
      <dsp:spPr>
        <a:xfrm>
          <a:off x="6797914" y="1079494"/>
          <a:ext cx="2251681" cy="15080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It has user-friendly interface for our app,</a:t>
          </a:r>
          <a:endParaRPr lang="en-US" sz="1700" kern="1200" dirty="0"/>
        </a:p>
      </dsp:txBody>
      <dsp:txXfrm>
        <a:off x="6871531" y="1153111"/>
        <a:ext cx="2104447" cy="13608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53CE9-CB47-4BD7-AA02-B2BCBF7B5578}" type="datetimeFigureOut">
              <a:rPr lang="en-US" smtClean="0"/>
              <a:t>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66450-6E26-495D-92BE-DA73472D3388}" type="slidenum">
              <a:rPr lang="en-US" smtClean="0"/>
              <a:t>‹#›</a:t>
            </a:fld>
            <a:endParaRPr lang="en-US" dirty="0"/>
          </a:p>
        </p:txBody>
      </p:sp>
    </p:spTree>
    <p:extLst>
      <p:ext uri="{BB962C8B-B14F-4D97-AF65-F5344CB8AC3E}">
        <p14:creationId xmlns:p14="http://schemas.microsoft.com/office/powerpoint/2010/main" val="320538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466450-6E26-495D-92BE-DA73472D3388}" type="slidenum">
              <a:rPr lang="en-US" smtClean="0"/>
              <a:t>1</a:t>
            </a:fld>
            <a:endParaRPr lang="en-US"/>
          </a:p>
        </p:txBody>
      </p:sp>
    </p:spTree>
    <p:extLst>
      <p:ext uri="{BB962C8B-B14F-4D97-AF65-F5344CB8AC3E}">
        <p14:creationId xmlns:p14="http://schemas.microsoft.com/office/powerpoint/2010/main" val="203007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466450-6E26-495D-92BE-DA73472D3388}" type="slidenum">
              <a:rPr lang="en-US" smtClean="0"/>
              <a:t>4</a:t>
            </a:fld>
            <a:endParaRPr lang="en-US" dirty="0"/>
          </a:p>
        </p:txBody>
      </p:sp>
    </p:spTree>
    <p:extLst>
      <p:ext uri="{BB962C8B-B14F-4D97-AF65-F5344CB8AC3E}">
        <p14:creationId xmlns:p14="http://schemas.microsoft.com/office/powerpoint/2010/main" val="10653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445C8F-A8F3-4D40-B8C4-7590935ADBE5}"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91408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C7510-20CB-4EF8-A54A-42CA349AE70B}"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47769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2486BE-45C4-4B58-82C8-4C02D6A7376B}"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BFF39-9DC7-4CBF-9C92-6B0A4E261FDF}"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04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8CBF38-9083-45B8-8D59-FB93A8E21B7D}"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679581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1266F86-495B-4F97-B3D7-B29BA59E5EB1}"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BFF39-9DC7-4CBF-9C92-6B0A4E261FDF}"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0684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B847A9-7C3F-4CD3-B330-13D8E6FB65AF}"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3341064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B3F7E4-CC6F-4EB0-94E8-8887359E38B4}"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2209435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72A1B-CF65-4A23-978E-BA9A41E63B53}"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134706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F5DD0-A92A-4FC5-84B1-2CBB38EEC215}"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40377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717A5-1B13-40CA-B630-0D1D3B629753}" type="datetime1">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319697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07F1A-0459-4E9D-8994-7E7E86D6F4E1}"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133039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D4F25A-FAAA-476A-AF3B-4B213457C71F}" type="datetime1">
              <a:rPr lang="en-US" smtClean="0"/>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375204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100DAD-68B0-4747-AC83-5C4904E6B9E8}" type="datetime1">
              <a:rPr lang="en-US" smtClean="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201742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8B6C5-FF12-4995-918F-CF1A6B430CA5}" type="datetime1">
              <a:rPr lang="en-US" smtClean="0"/>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115339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F43B9E-36DE-4BDE-87B0-89191D771BA4}"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282066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700760-DA85-42F6-8F5B-A56EF61992C8}" type="datetime1">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BFF39-9DC7-4CBF-9C92-6B0A4E261FDF}" type="slidenum">
              <a:rPr lang="en-US" smtClean="0"/>
              <a:t>‹#›</a:t>
            </a:fld>
            <a:endParaRPr lang="en-US" dirty="0"/>
          </a:p>
        </p:txBody>
      </p:sp>
    </p:spTree>
    <p:extLst>
      <p:ext uri="{BB962C8B-B14F-4D97-AF65-F5344CB8AC3E}">
        <p14:creationId xmlns:p14="http://schemas.microsoft.com/office/powerpoint/2010/main" val="54012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5D476B-09D4-4A09-B159-6522CA528A18}" type="datetime1">
              <a:rPr lang="en-US" smtClean="0"/>
              <a:t>3/1/2024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6BFF39-9DC7-4CBF-9C92-6B0A4E261FDF}" type="slidenum">
              <a:rPr lang="en-US" smtClean="0"/>
              <a:t>‹#›</a:t>
            </a:fld>
            <a:endParaRPr lang="en-US" dirty="0"/>
          </a:p>
        </p:txBody>
      </p:sp>
    </p:spTree>
    <p:extLst>
      <p:ext uri="{BB962C8B-B14F-4D97-AF65-F5344CB8AC3E}">
        <p14:creationId xmlns:p14="http://schemas.microsoft.com/office/powerpoint/2010/main" val="147503474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5665" y="141668"/>
            <a:ext cx="10031523" cy="2459864"/>
          </a:xfrm>
        </p:spPr>
        <p:txBody>
          <a:bodyPr>
            <a:normAutofit fontScale="90000"/>
          </a:bodyPr>
          <a:lstStyle/>
          <a:p>
            <a:r>
              <a:rPr lang="en-US" dirty="0" smtClean="0">
                <a:solidFill>
                  <a:schemeClr val="accent1">
                    <a:lumMod val="75000"/>
                  </a:schemeClr>
                </a:solidFill>
                <a:latin typeface="Arial Black" panose="020B0A04020102020204" pitchFamily="34" charset="0"/>
              </a:rPr>
              <a:t>PYTHON SHUT DOWN &amp; WEATHER FORECASTING APP</a:t>
            </a:r>
            <a:endParaRPr lang="en-US" dirty="0">
              <a:solidFill>
                <a:schemeClr val="accent1">
                  <a:lumMod val="75000"/>
                </a:schemeClr>
              </a:solidFill>
              <a:latin typeface="Arial Black" panose="020B0A04020102020204" pitchFamily="34" charset="0"/>
            </a:endParaRPr>
          </a:p>
        </p:txBody>
      </p:sp>
      <p:sp>
        <p:nvSpPr>
          <p:cNvPr id="3" name="Subtitle 2"/>
          <p:cNvSpPr>
            <a:spLocks noGrp="1"/>
          </p:cNvSpPr>
          <p:nvPr>
            <p:ph type="subTitle" idx="1"/>
          </p:nvPr>
        </p:nvSpPr>
        <p:spPr>
          <a:xfrm>
            <a:off x="5753682" y="5342820"/>
            <a:ext cx="6219377" cy="1047011"/>
          </a:xfrm>
        </p:spPr>
        <p:txBody>
          <a:bodyPr>
            <a:normAutofit/>
          </a:bodyPr>
          <a:lstStyle/>
          <a:p>
            <a:endParaRPr lang="en-US" b="1" dirty="0" smtClean="0">
              <a:latin typeface="Bell MT" panose="02020503060305020303" pitchFamily="18" charset="0"/>
            </a:endParaRPr>
          </a:p>
          <a:p>
            <a:r>
              <a:rPr lang="en-US" sz="2800" b="1" dirty="0" smtClean="0">
                <a:solidFill>
                  <a:schemeClr val="accent1">
                    <a:lumMod val="60000"/>
                    <a:lumOff val="40000"/>
                  </a:schemeClr>
                </a:solidFill>
                <a:latin typeface="Bell MT" panose="02020503060305020303" pitchFamily="18" charset="0"/>
              </a:rPr>
              <a:t>Bano Qabil 2.0 Final Python Project</a:t>
            </a:r>
          </a:p>
          <a:p>
            <a:endParaRPr lang="en-US" b="1" dirty="0">
              <a:solidFill>
                <a:srgbClr val="C00000"/>
              </a:solidFill>
            </a:endParaRPr>
          </a:p>
        </p:txBody>
      </p:sp>
      <p:sp>
        <p:nvSpPr>
          <p:cNvPr id="7" name="Slide Number Placeholder 6"/>
          <p:cNvSpPr>
            <a:spLocks noGrp="1"/>
          </p:cNvSpPr>
          <p:nvPr>
            <p:ph type="sldNum" sz="quarter" idx="12"/>
          </p:nvPr>
        </p:nvSpPr>
        <p:spPr/>
        <p:txBody>
          <a:bodyPr/>
          <a:lstStyle/>
          <a:p>
            <a:fld id="{B36BFF39-9DC7-4CBF-9C92-6B0A4E261FDF}" type="slidenum">
              <a:rPr lang="en-US" smtClean="0"/>
              <a:t>1</a:t>
            </a:fld>
            <a:endParaRPr lang="en-US"/>
          </a:p>
        </p:txBody>
      </p:sp>
    </p:spTree>
    <p:extLst>
      <p:ext uri="{BB962C8B-B14F-4D97-AF65-F5344CB8AC3E}">
        <p14:creationId xmlns:p14="http://schemas.microsoft.com/office/powerpoint/2010/main" val="14736919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019" y="108955"/>
            <a:ext cx="6087436" cy="528797"/>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rPr>
              <a:t>Code for Weather Forecasting</a:t>
            </a:r>
            <a:endParaRPr lang="en-US" b="1" dirty="0">
              <a:solidFill>
                <a:srgbClr val="C0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36BFF39-9DC7-4CBF-9C92-6B0A4E261FDF}" type="slidenum">
              <a:rPr lang="en-US" smtClean="0"/>
              <a:t>10</a:t>
            </a:fld>
            <a:endParaRPr lang="en-US" dirty="0"/>
          </a:p>
        </p:txBody>
      </p:sp>
      <p:sp>
        <p:nvSpPr>
          <p:cNvPr id="5" name="Content Placeholder 4"/>
          <p:cNvSpPr>
            <a:spLocks noGrp="1"/>
          </p:cNvSpPr>
          <p:nvPr>
            <p:ph idx="1"/>
          </p:nvPr>
        </p:nvSpPr>
        <p:spPr>
          <a:xfrm>
            <a:off x="2489895" y="815710"/>
            <a:ext cx="8915400" cy="5411249"/>
          </a:xfrm>
        </p:spPr>
        <p:txBody>
          <a:bodyPr>
            <a:normAutofit fontScale="55000" lnSpcReduction="20000"/>
          </a:bodyPr>
          <a:lstStyle/>
          <a:p>
            <a:pPr marL="0" indent="0">
              <a:buNone/>
            </a:pPr>
            <a:r>
              <a:rPr lang="en-US" dirty="0"/>
              <a:t>from </a:t>
            </a:r>
            <a:r>
              <a:rPr lang="en-US" dirty="0" err="1"/>
              <a:t>tkinter</a:t>
            </a:r>
            <a:r>
              <a:rPr lang="en-US" dirty="0"/>
              <a:t> import * # board  </a:t>
            </a:r>
          </a:p>
          <a:p>
            <a:pPr marL="0" indent="0">
              <a:buNone/>
            </a:pPr>
            <a:r>
              <a:rPr lang="en-US" dirty="0"/>
              <a:t>from </a:t>
            </a:r>
            <a:r>
              <a:rPr lang="en-US" dirty="0" err="1"/>
              <a:t>tkinter</a:t>
            </a:r>
            <a:r>
              <a:rPr lang="en-US" dirty="0"/>
              <a:t> import </a:t>
            </a:r>
            <a:r>
              <a:rPr lang="en-US" dirty="0" err="1"/>
              <a:t>ttk#for</a:t>
            </a:r>
            <a:r>
              <a:rPr lang="en-US" dirty="0"/>
              <a:t> combo list</a:t>
            </a:r>
          </a:p>
          <a:p>
            <a:pPr marL="0" indent="0">
              <a:buNone/>
            </a:pPr>
            <a:r>
              <a:rPr lang="en-US" dirty="0"/>
              <a:t>import requests # </a:t>
            </a:r>
            <a:r>
              <a:rPr lang="en-US" dirty="0" err="1"/>
              <a:t>moldula</a:t>
            </a:r>
            <a:endParaRPr lang="en-US" dirty="0"/>
          </a:p>
          <a:p>
            <a:pPr marL="0" indent="0">
              <a:buNone/>
            </a:pPr>
            <a:endParaRPr lang="en-US" dirty="0"/>
          </a:p>
          <a:p>
            <a:pPr marL="0" indent="0">
              <a:buNone/>
            </a:pPr>
            <a:r>
              <a:rPr lang="en-US" dirty="0" err="1"/>
              <a:t>def</a:t>
            </a:r>
            <a:r>
              <a:rPr lang="en-US" dirty="0"/>
              <a:t> </a:t>
            </a:r>
            <a:r>
              <a:rPr lang="en-US" dirty="0" err="1"/>
              <a:t>data_get</a:t>
            </a:r>
            <a:r>
              <a:rPr lang="en-US" dirty="0"/>
              <a:t>():</a:t>
            </a:r>
          </a:p>
          <a:p>
            <a:pPr marL="0" indent="0">
              <a:buNone/>
            </a:pPr>
            <a:r>
              <a:rPr lang="en-US" dirty="0"/>
              <a:t> city=</a:t>
            </a:r>
            <a:r>
              <a:rPr lang="en-US" dirty="0" err="1"/>
              <a:t>city_name.get</a:t>
            </a:r>
            <a:r>
              <a:rPr lang="en-US" dirty="0"/>
              <a:t>()</a:t>
            </a:r>
          </a:p>
          <a:p>
            <a:pPr marL="0" indent="0">
              <a:buNone/>
            </a:pPr>
            <a:r>
              <a:rPr lang="en-US" dirty="0"/>
              <a:t> data= </a:t>
            </a:r>
            <a:r>
              <a:rPr lang="en-US" dirty="0" err="1"/>
              <a:t>requests.get</a:t>
            </a:r>
            <a:r>
              <a:rPr lang="en-US" dirty="0"/>
              <a:t>("https://api.openweathermap.org/data/2.5/</a:t>
            </a:r>
            <a:r>
              <a:rPr lang="en-US" dirty="0" err="1"/>
              <a:t>weather?q</a:t>
            </a:r>
            <a:r>
              <a:rPr lang="en-US" dirty="0"/>
              <a:t>="+city+"&amp;</a:t>
            </a:r>
            <a:r>
              <a:rPr lang="en-US" dirty="0" err="1"/>
              <a:t>appid</a:t>
            </a:r>
            <a:r>
              <a:rPr lang="en-US" dirty="0"/>
              <a:t>=78b430a7800aab4cd2b39fe3d62e5cb9").</a:t>
            </a:r>
            <a:r>
              <a:rPr lang="en-US" dirty="0" err="1"/>
              <a:t>json</a:t>
            </a:r>
            <a:r>
              <a:rPr lang="en-US" dirty="0"/>
              <a:t>()# from </a:t>
            </a:r>
            <a:r>
              <a:rPr lang="en-US" dirty="0" err="1"/>
              <a:t>api</a:t>
            </a:r>
            <a:r>
              <a:rPr lang="en-US" dirty="0"/>
              <a:t> weather app" city name is variable no is </a:t>
            </a:r>
            <a:r>
              <a:rPr lang="en-US" dirty="0" err="1"/>
              <a:t>api</a:t>
            </a:r>
            <a:r>
              <a:rPr lang="en-US" dirty="0"/>
              <a:t> key</a:t>
            </a:r>
          </a:p>
          <a:p>
            <a:pPr marL="0" indent="0">
              <a:buNone/>
            </a:pPr>
            <a:r>
              <a:rPr lang="en-US" dirty="0"/>
              <a:t> w_Label1.config(text=data["weather"][0]["main"])</a:t>
            </a:r>
          </a:p>
          <a:p>
            <a:pPr marL="0" indent="0">
              <a:buNone/>
            </a:pPr>
            <a:r>
              <a:rPr lang="en-US" dirty="0"/>
              <a:t> wb_Label1.config(text=data["weather"][0]["description"])</a:t>
            </a:r>
          </a:p>
          <a:p>
            <a:pPr marL="0" indent="0">
              <a:buNone/>
            </a:pPr>
            <a:r>
              <a:rPr lang="en-US" dirty="0"/>
              <a:t> temp_Label1.config(text=</a:t>
            </a:r>
            <a:r>
              <a:rPr lang="en-US" dirty="0" err="1"/>
              <a:t>str</a:t>
            </a:r>
            <a:r>
              <a:rPr lang="en-US" dirty="0"/>
              <a:t>(</a:t>
            </a:r>
            <a:r>
              <a:rPr lang="en-US" dirty="0" err="1"/>
              <a:t>int</a:t>
            </a:r>
            <a:r>
              <a:rPr lang="en-US" dirty="0"/>
              <a:t>(data["main"]["temp"]-273.15)))</a:t>
            </a:r>
          </a:p>
          <a:p>
            <a:pPr marL="0" indent="0">
              <a:buNone/>
            </a:pPr>
            <a:r>
              <a:rPr lang="en-US" dirty="0"/>
              <a:t> pre_Label1.config(text=(data["main"]["pressure"]))</a:t>
            </a:r>
          </a:p>
          <a:p>
            <a:pPr marL="0" indent="0">
              <a:buNone/>
            </a:pPr>
            <a:endParaRPr lang="en-US" dirty="0"/>
          </a:p>
          <a:p>
            <a:pPr marL="0" indent="0">
              <a:buNone/>
            </a:pPr>
            <a:r>
              <a:rPr lang="en-US" dirty="0"/>
              <a:t>wind = </a:t>
            </a:r>
            <a:r>
              <a:rPr lang="en-US" dirty="0" err="1"/>
              <a:t>Tk</a:t>
            </a:r>
            <a:r>
              <a:rPr lang="en-US" dirty="0"/>
              <a:t>()</a:t>
            </a:r>
          </a:p>
          <a:p>
            <a:pPr marL="0" indent="0">
              <a:buNone/>
            </a:pPr>
            <a:r>
              <a:rPr lang="en-US" dirty="0" err="1"/>
              <a:t>wind.title</a:t>
            </a:r>
            <a:r>
              <a:rPr lang="en-US" dirty="0"/>
              <a:t>("weather")</a:t>
            </a:r>
          </a:p>
          <a:p>
            <a:pPr marL="0" indent="0">
              <a:buNone/>
            </a:pPr>
            <a:r>
              <a:rPr lang="en-US" dirty="0" err="1"/>
              <a:t>wind.config</a:t>
            </a:r>
            <a:r>
              <a:rPr lang="en-US" dirty="0"/>
              <a:t>(</a:t>
            </a:r>
            <a:r>
              <a:rPr lang="en-US" dirty="0" err="1"/>
              <a:t>bg</a:t>
            </a:r>
            <a:r>
              <a:rPr lang="en-US" dirty="0"/>
              <a:t> ="light blue")</a:t>
            </a:r>
          </a:p>
          <a:p>
            <a:pPr marL="0" indent="0">
              <a:buNone/>
            </a:pPr>
            <a:r>
              <a:rPr lang="en-US" dirty="0" err="1"/>
              <a:t>wind.geometry</a:t>
            </a:r>
            <a:r>
              <a:rPr lang="en-US" dirty="0"/>
              <a:t>("600x600")# board </a:t>
            </a:r>
            <a:r>
              <a:rPr lang="en-US" dirty="0" err="1"/>
              <a:t>mesurment</a:t>
            </a:r>
            <a:endParaRPr lang="en-US" dirty="0"/>
          </a:p>
          <a:p>
            <a:pPr marL="0" indent="0">
              <a:buNone/>
            </a:pPr>
            <a:endParaRPr lang="en-US" dirty="0"/>
          </a:p>
          <a:p>
            <a:pPr marL="0" indent="0">
              <a:buNone/>
            </a:pPr>
            <a:r>
              <a:rPr lang="en-US" dirty="0" err="1"/>
              <a:t>name_Label</a:t>
            </a:r>
            <a:r>
              <a:rPr lang="en-US" dirty="0"/>
              <a:t>= Label(</a:t>
            </a:r>
            <a:r>
              <a:rPr lang="en-US" dirty="0" err="1"/>
              <a:t>wind,text</a:t>
            </a:r>
            <a:r>
              <a:rPr lang="en-US" dirty="0"/>
              <a:t>="weather cast",</a:t>
            </a:r>
          </a:p>
          <a:p>
            <a:pPr marL="0" indent="0">
              <a:buNone/>
            </a:pPr>
            <a:r>
              <a:rPr lang="en-US" dirty="0"/>
              <a:t>                  font=("Time New Roman",40,"bold"))# heading</a:t>
            </a:r>
          </a:p>
          <a:p>
            <a:pPr marL="0" indent="0">
              <a:buNone/>
            </a:pPr>
            <a:r>
              <a:rPr lang="en-US" dirty="0" err="1"/>
              <a:t>name_Label.place</a:t>
            </a:r>
            <a:r>
              <a:rPr lang="en-US" dirty="0"/>
              <a:t>(x=25,y=50,height=50,width=450)# for heading</a:t>
            </a:r>
          </a:p>
        </p:txBody>
      </p:sp>
    </p:spTree>
    <p:extLst>
      <p:ext uri="{BB962C8B-B14F-4D97-AF65-F5344CB8AC3E}">
        <p14:creationId xmlns:p14="http://schemas.microsoft.com/office/powerpoint/2010/main" val="36856709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additive="base">
                                        <p:cTn id="42"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 calcmode="lin" valueType="num">
                                      <p:cBhvr additive="base">
                                        <p:cTn id="48"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 calcmode="lin" valueType="num">
                                      <p:cBhvr additive="base">
                                        <p:cTn id="54"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 calcmode="lin" valueType="num">
                                      <p:cBhvr additive="base">
                                        <p:cTn id="60"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
                                            <p:txEl>
                                              <p:pRg st="10" end="10"/>
                                            </p:txEl>
                                          </p:spTgt>
                                        </p:tgtEl>
                                        <p:attrNameLst>
                                          <p:attrName>style.visibility</p:attrName>
                                        </p:attrNameLst>
                                      </p:cBhvr>
                                      <p:to>
                                        <p:strVal val="visible"/>
                                      </p:to>
                                    </p:set>
                                    <p:anim calcmode="lin" valueType="num">
                                      <p:cBhvr additive="base">
                                        <p:cTn id="66"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
                                            <p:txEl>
                                              <p:pRg st="12" end="12"/>
                                            </p:txEl>
                                          </p:spTgt>
                                        </p:tgtEl>
                                        <p:attrNameLst>
                                          <p:attrName>style.visibility</p:attrName>
                                        </p:attrNameLst>
                                      </p:cBhvr>
                                      <p:to>
                                        <p:strVal val="visible"/>
                                      </p:to>
                                    </p:set>
                                    <p:anim calcmode="lin" valueType="num">
                                      <p:cBhvr additive="base">
                                        <p:cTn id="72"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
                                            <p:txEl>
                                              <p:pRg st="13" end="13"/>
                                            </p:txEl>
                                          </p:spTgt>
                                        </p:tgtEl>
                                        <p:attrNameLst>
                                          <p:attrName>style.visibility</p:attrName>
                                        </p:attrNameLst>
                                      </p:cBhvr>
                                      <p:to>
                                        <p:strVal val="visible"/>
                                      </p:to>
                                    </p:set>
                                    <p:anim calcmode="lin" valueType="num">
                                      <p:cBhvr additive="base">
                                        <p:cTn id="78"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5">
                                            <p:txEl>
                                              <p:pRg st="14" end="14"/>
                                            </p:txEl>
                                          </p:spTgt>
                                        </p:tgtEl>
                                        <p:attrNameLst>
                                          <p:attrName>style.visibility</p:attrName>
                                        </p:attrNameLst>
                                      </p:cBhvr>
                                      <p:to>
                                        <p:strVal val="visible"/>
                                      </p:to>
                                    </p:set>
                                    <p:anim calcmode="lin" valueType="num">
                                      <p:cBhvr additive="base">
                                        <p:cTn id="84"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5">
                                            <p:txEl>
                                              <p:pRg st="15" end="15"/>
                                            </p:txEl>
                                          </p:spTgt>
                                        </p:tgtEl>
                                        <p:attrNameLst>
                                          <p:attrName>style.visibility</p:attrName>
                                        </p:attrNameLst>
                                      </p:cBhvr>
                                      <p:to>
                                        <p:strVal val="visible"/>
                                      </p:to>
                                    </p:set>
                                    <p:anim calcmode="lin" valueType="num">
                                      <p:cBhvr additive="base">
                                        <p:cTn id="90"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5">
                                            <p:txEl>
                                              <p:pRg st="17" end="17"/>
                                            </p:txEl>
                                          </p:spTgt>
                                        </p:tgtEl>
                                        <p:attrNameLst>
                                          <p:attrName>style.visibility</p:attrName>
                                        </p:attrNameLst>
                                      </p:cBhvr>
                                      <p:to>
                                        <p:strVal val="visible"/>
                                      </p:to>
                                    </p:set>
                                    <p:anim calcmode="lin" valueType="num">
                                      <p:cBhvr additive="base">
                                        <p:cTn id="96"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5">
                                            <p:txEl>
                                              <p:pRg st="18" end="18"/>
                                            </p:txEl>
                                          </p:spTgt>
                                        </p:tgtEl>
                                        <p:attrNameLst>
                                          <p:attrName>style.visibility</p:attrName>
                                        </p:attrNameLst>
                                      </p:cBhvr>
                                      <p:to>
                                        <p:strVal val="visible"/>
                                      </p:to>
                                    </p:set>
                                    <p:anim calcmode="lin" valueType="num">
                                      <p:cBhvr additive="base">
                                        <p:cTn id="102"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5">
                                            <p:txEl>
                                              <p:pRg st="19" end="19"/>
                                            </p:txEl>
                                          </p:spTgt>
                                        </p:tgtEl>
                                        <p:attrNameLst>
                                          <p:attrName>style.visibility</p:attrName>
                                        </p:attrNameLst>
                                      </p:cBhvr>
                                      <p:to>
                                        <p:strVal val="visible"/>
                                      </p:to>
                                    </p:set>
                                    <p:anim calcmode="lin" valueType="num">
                                      <p:cBhvr additive="base">
                                        <p:cTn id="108"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5">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364" y="561182"/>
            <a:ext cx="4597757" cy="818324"/>
          </a:xfrm>
        </p:spPr>
        <p:txBody>
          <a:bodyPr>
            <a:normAutofit fontScale="90000"/>
          </a:bodyPr>
          <a:lstStyle/>
          <a:p>
            <a:r>
              <a:rPr lang="en-US" sz="4400" b="1" dirty="0" smtClean="0">
                <a:solidFill>
                  <a:srgbClr val="C00000"/>
                </a:solidFill>
                <a:effectLst>
                  <a:outerShdw blurRad="38100" dist="38100" dir="2700000" algn="tl">
                    <a:srgbClr val="000000">
                      <a:alpha val="43137"/>
                    </a:srgbClr>
                  </a:outerShdw>
                </a:effectLst>
              </a:rPr>
              <a:t>COURSE REVIEW:</a:t>
            </a:r>
            <a:endParaRPr lang="en-US" sz="4400"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374542" y="1738649"/>
            <a:ext cx="8915400" cy="4739425"/>
          </a:xfrm>
        </p:spPr>
        <p:txBody>
          <a:bodyPr/>
          <a:lstStyle/>
          <a:p>
            <a:pPr marL="0" indent="0">
              <a:buNone/>
            </a:pPr>
            <a:endParaRPr lang="en-US" dirty="0" smtClean="0"/>
          </a:p>
          <a:p>
            <a:pPr marL="0" indent="0">
              <a:buNone/>
            </a:pPr>
            <a:r>
              <a:rPr lang="en-US" dirty="0" smtClean="0"/>
              <a:t>We recently completed the "Introduction to Python Programming" class, and we are delighted to share our thoughts on this learning experience.</a:t>
            </a:r>
          </a:p>
          <a:p>
            <a:r>
              <a:rPr lang="en-US" b="1" dirty="0" smtClean="0"/>
              <a:t>Course Overview:</a:t>
            </a:r>
            <a:r>
              <a:rPr lang="en-US" dirty="0" smtClean="0"/>
              <a:t> This class, instructed by </a:t>
            </a:r>
            <a:r>
              <a:rPr lang="en-US" b="1" i="1" dirty="0" smtClean="0"/>
              <a:t>Ms. </a:t>
            </a:r>
            <a:r>
              <a:rPr lang="en-US" b="1" i="1" dirty="0" err="1" smtClean="0"/>
              <a:t>Sumbul</a:t>
            </a:r>
            <a:r>
              <a:rPr lang="en-US" b="1" i="1" dirty="0" smtClean="0"/>
              <a:t> M. </a:t>
            </a:r>
            <a:r>
              <a:rPr lang="en-US" b="1" i="1" dirty="0" err="1" smtClean="0"/>
              <a:t>Saleem</a:t>
            </a:r>
            <a:r>
              <a:rPr lang="en-US" b="1" i="1" dirty="0" smtClean="0"/>
              <a:t> </a:t>
            </a:r>
            <a:r>
              <a:rPr lang="en-US" dirty="0" smtClean="0"/>
              <a:t>aimed to provide a solid foundation in Python programming for beginners. It covered a wide range of topics, from basic syntax to more advanced concepts, with a focus on practical applications.</a:t>
            </a:r>
          </a:p>
          <a:p>
            <a:r>
              <a:rPr lang="en-US" b="1" dirty="0" smtClean="0"/>
              <a:t>Teaching Style:</a:t>
            </a:r>
            <a:r>
              <a:rPr lang="en-US" dirty="0" smtClean="0"/>
              <a:t> </a:t>
            </a:r>
            <a:r>
              <a:rPr lang="en-US" i="1" dirty="0" smtClean="0"/>
              <a:t>Ms. </a:t>
            </a:r>
            <a:r>
              <a:rPr lang="en-US" i="1" dirty="0" err="1" smtClean="0"/>
              <a:t>Sumbul</a:t>
            </a:r>
            <a:r>
              <a:rPr lang="en-US" i="1" dirty="0" smtClean="0"/>
              <a:t> M. </a:t>
            </a:r>
            <a:r>
              <a:rPr lang="en-US" i="1" dirty="0" err="1" smtClean="0"/>
              <a:t>Saleem</a:t>
            </a:r>
            <a:r>
              <a:rPr lang="en-US" i="1" dirty="0" smtClean="0"/>
              <a:t> </a:t>
            </a:r>
            <a:r>
              <a:rPr lang="en-US" dirty="0" smtClean="0"/>
              <a:t>employed engaging teaching style throughout the course. Concepts were explained thoroughly, and the instructor used real-world examples to illustrate abstract programming ideas. The pace of the class was well-balanced, allowing both beginners and those with some prior experience to grasp the material effectively.</a:t>
            </a:r>
          </a:p>
          <a:p>
            <a:pPr marL="0" indent="0">
              <a:buNone/>
            </a:pPr>
            <a:endParaRPr lang="en-US" dirty="0"/>
          </a:p>
        </p:txBody>
      </p:sp>
      <p:sp>
        <p:nvSpPr>
          <p:cNvPr id="4" name="Slide Number Placeholder 3"/>
          <p:cNvSpPr>
            <a:spLocks noGrp="1"/>
          </p:cNvSpPr>
          <p:nvPr>
            <p:ph type="sldNum" sz="quarter" idx="12"/>
          </p:nvPr>
        </p:nvSpPr>
        <p:spPr/>
        <p:txBody>
          <a:bodyPr/>
          <a:lstStyle/>
          <a:p>
            <a:fld id="{B36BFF39-9DC7-4CBF-9C92-6B0A4E261FDF}" type="slidenum">
              <a:rPr lang="en-US" smtClean="0"/>
              <a:t>11</a:t>
            </a:fld>
            <a:endParaRPr lang="en-US" dirty="0"/>
          </a:p>
        </p:txBody>
      </p:sp>
    </p:spTree>
    <p:extLst>
      <p:ext uri="{BB962C8B-B14F-4D97-AF65-F5344CB8AC3E}">
        <p14:creationId xmlns:p14="http://schemas.microsoft.com/office/powerpoint/2010/main" val="6332824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9060" y="787781"/>
            <a:ext cx="8915400" cy="5329683"/>
          </a:xfrm>
        </p:spPr>
        <p:txBody>
          <a:bodyPr/>
          <a:lstStyle/>
          <a:p>
            <a:pPr algn="just"/>
            <a:r>
              <a:rPr lang="en-US" b="1" dirty="0"/>
              <a:t>Hands-on </a:t>
            </a:r>
            <a:r>
              <a:rPr lang="en-US" b="1" dirty="0" smtClean="0"/>
              <a:t>Learning: </a:t>
            </a:r>
            <a:r>
              <a:rPr lang="en-US" dirty="0" smtClean="0"/>
              <a:t>One </a:t>
            </a:r>
            <a:r>
              <a:rPr lang="en-US" dirty="0"/>
              <a:t>of the strengths of the course was its emphasis on hands-on learning. We were given numerous coding exercises and projects that allowed us to apply the theoretical knowledge immediately. These practical tasks significantly reinforced the concepts covered in lectures and readings</a:t>
            </a:r>
            <a:r>
              <a:rPr lang="en-US" dirty="0" smtClean="0"/>
              <a:t>.</a:t>
            </a:r>
            <a:endParaRPr lang="en-US" dirty="0"/>
          </a:p>
          <a:p>
            <a:pPr algn="just"/>
            <a:r>
              <a:rPr lang="en-US" b="1" dirty="0"/>
              <a:t>Project </a:t>
            </a:r>
            <a:r>
              <a:rPr lang="en-US" b="1" dirty="0" smtClean="0"/>
              <a:t>Work: </a:t>
            </a:r>
            <a:r>
              <a:rPr lang="en-US" dirty="0" smtClean="0"/>
              <a:t>The </a:t>
            </a:r>
            <a:r>
              <a:rPr lang="en-US" dirty="0"/>
              <a:t>inclusion of a final project was a valuable component of the class. It provided an opportunity to showcase the skills acquired during the course by working on a real-world scenario. The project not only solidified </a:t>
            </a:r>
            <a:r>
              <a:rPr lang="en-US" dirty="0" smtClean="0"/>
              <a:t>our </a:t>
            </a:r>
            <a:r>
              <a:rPr lang="en-US" dirty="0"/>
              <a:t>understanding of Python but also allowed </a:t>
            </a:r>
            <a:r>
              <a:rPr lang="en-US" dirty="0" smtClean="0"/>
              <a:t>us </a:t>
            </a:r>
            <a:r>
              <a:rPr lang="en-US" dirty="0"/>
              <a:t>to see the direct application of the language in solving practical problems</a:t>
            </a:r>
            <a:r>
              <a:rPr lang="en-US" dirty="0" smtClean="0"/>
              <a:t>.</a:t>
            </a:r>
          </a:p>
          <a:p>
            <a:pPr algn="just"/>
            <a:r>
              <a:rPr lang="en-US" b="1" dirty="0"/>
              <a:t>Supportive Learning </a:t>
            </a:r>
            <a:r>
              <a:rPr lang="en-US" b="1" dirty="0" smtClean="0"/>
              <a:t>Environment: </a:t>
            </a:r>
            <a:r>
              <a:rPr lang="en-US" dirty="0" smtClean="0"/>
              <a:t>The </a:t>
            </a:r>
            <a:r>
              <a:rPr lang="en-US" dirty="0"/>
              <a:t>learning environment fostered by the instructor and classmates was supportive and collaborative. </a:t>
            </a:r>
            <a:r>
              <a:rPr lang="en-US" i="1" dirty="0" smtClean="0"/>
              <a:t>Ms. </a:t>
            </a:r>
            <a:r>
              <a:rPr lang="en-US" i="1" dirty="0" err="1" smtClean="0"/>
              <a:t>Sumbul</a:t>
            </a:r>
            <a:r>
              <a:rPr lang="en-US" i="1" dirty="0" smtClean="0"/>
              <a:t> M. </a:t>
            </a:r>
            <a:r>
              <a:rPr lang="en-US" i="1" dirty="0" err="1" smtClean="0"/>
              <a:t>Saleem</a:t>
            </a:r>
            <a:r>
              <a:rPr lang="en-US" dirty="0" smtClean="0"/>
              <a:t> encouraged </a:t>
            </a:r>
            <a:r>
              <a:rPr lang="en-US" dirty="0"/>
              <a:t>questions and discussions, creating an atmosphere where everyone felt comfortable seeking help. Online forums for peer-to-peer interaction further enhanced the collaborative learning experience.</a:t>
            </a:r>
          </a:p>
        </p:txBody>
      </p:sp>
      <p:sp>
        <p:nvSpPr>
          <p:cNvPr id="4" name="Slide Number Placeholder 3"/>
          <p:cNvSpPr>
            <a:spLocks noGrp="1"/>
          </p:cNvSpPr>
          <p:nvPr>
            <p:ph type="sldNum" sz="quarter" idx="12"/>
          </p:nvPr>
        </p:nvSpPr>
        <p:spPr/>
        <p:txBody>
          <a:bodyPr/>
          <a:lstStyle/>
          <a:p>
            <a:fld id="{B36BFF39-9DC7-4CBF-9C92-6B0A4E261FDF}" type="slidenum">
              <a:rPr lang="en-US" smtClean="0"/>
              <a:t>12</a:t>
            </a:fld>
            <a:endParaRPr lang="en-US" dirty="0"/>
          </a:p>
        </p:txBody>
      </p:sp>
    </p:spTree>
    <p:extLst>
      <p:ext uri="{BB962C8B-B14F-4D97-AF65-F5344CB8AC3E}">
        <p14:creationId xmlns:p14="http://schemas.microsoft.com/office/powerpoint/2010/main" val="31003431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0321" y="787782"/>
            <a:ext cx="9031869" cy="5844838"/>
          </a:xfrm>
        </p:spPr>
        <p:txBody>
          <a:bodyPr>
            <a:normAutofit/>
          </a:bodyPr>
          <a:lstStyle/>
          <a:p>
            <a:r>
              <a:rPr lang="en-US" b="1" dirty="0" smtClean="0"/>
              <a:t>Resources:</a:t>
            </a:r>
            <a:r>
              <a:rPr lang="en-US" dirty="0" smtClean="0"/>
              <a:t> The </a:t>
            </a:r>
            <a:r>
              <a:rPr lang="en-US" dirty="0"/>
              <a:t>resources provided, including </a:t>
            </a:r>
            <a:r>
              <a:rPr lang="en-US" dirty="0" smtClean="0"/>
              <a:t>recommended </a:t>
            </a:r>
            <a:r>
              <a:rPr lang="en-US" dirty="0"/>
              <a:t>readings, and coding examples, were well-curated. They served as valuable references both during the course and for future self-paced learning. The inclusion of external resources for further exploration was appreciated.</a:t>
            </a:r>
          </a:p>
          <a:p>
            <a:endParaRPr lang="en-US" dirty="0"/>
          </a:p>
          <a:p>
            <a:r>
              <a:rPr lang="en-US" b="1" dirty="0"/>
              <a:t>Challenges and </a:t>
            </a:r>
            <a:r>
              <a:rPr lang="en-US" b="1" dirty="0" smtClean="0"/>
              <a:t>Growth: </a:t>
            </a:r>
            <a:r>
              <a:rPr lang="en-US" dirty="0" smtClean="0"/>
              <a:t>As </a:t>
            </a:r>
            <a:r>
              <a:rPr lang="en-US" dirty="0"/>
              <a:t>a beginner, </a:t>
            </a:r>
            <a:r>
              <a:rPr lang="en-US" dirty="0" smtClean="0"/>
              <a:t>we </a:t>
            </a:r>
            <a:r>
              <a:rPr lang="en-US" dirty="0"/>
              <a:t>faced challenges in grasping certain advanced concepts initially. However, the continuous support from the instructor and peers, coupled with the practical exercises, helped </a:t>
            </a:r>
            <a:r>
              <a:rPr lang="en-US" dirty="0" smtClean="0"/>
              <a:t>us </a:t>
            </a:r>
            <a:r>
              <a:rPr lang="en-US" dirty="0"/>
              <a:t>overcome these challenges and grow as a </a:t>
            </a:r>
            <a:r>
              <a:rPr lang="en-US" dirty="0" smtClean="0"/>
              <a:t>basic level Python </a:t>
            </a:r>
            <a:r>
              <a:rPr lang="en-US" dirty="0"/>
              <a:t>programmer.</a:t>
            </a:r>
          </a:p>
          <a:p>
            <a:endParaRPr lang="en-US" dirty="0"/>
          </a:p>
          <a:p>
            <a:r>
              <a:rPr lang="en-US" b="1" dirty="0"/>
              <a:t>Instructor </a:t>
            </a:r>
            <a:r>
              <a:rPr lang="en-US" b="1" dirty="0" smtClean="0"/>
              <a:t>Accessibility: </a:t>
            </a:r>
            <a:r>
              <a:rPr lang="en-US" i="1" dirty="0" smtClean="0"/>
              <a:t>Ms. </a:t>
            </a:r>
            <a:r>
              <a:rPr lang="en-US" i="1" dirty="0" err="1" smtClean="0"/>
              <a:t>Sumbul</a:t>
            </a:r>
            <a:r>
              <a:rPr lang="en-US" i="1" dirty="0" smtClean="0"/>
              <a:t> M. </a:t>
            </a:r>
            <a:r>
              <a:rPr lang="en-US" i="1" dirty="0" err="1" smtClean="0"/>
              <a:t>Saleem</a:t>
            </a:r>
            <a:r>
              <a:rPr lang="en-US" i="1" dirty="0" smtClean="0"/>
              <a:t> </a:t>
            </a:r>
            <a:r>
              <a:rPr lang="en-US" dirty="0" smtClean="0"/>
              <a:t>was </a:t>
            </a:r>
            <a:r>
              <a:rPr lang="en-US" dirty="0"/>
              <a:t>readily accessible for questions and clarification. Office hours were well-utilized, providing an opportunity for personalized assistance. The instructor's commitment to the success of each student was evident throughout the course.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36BFF39-9DC7-4CBF-9C92-6B0A4E261FDF}" type="slidenum">
              <a:rPr lang="en-US" smtClean="0"/>
              <a:t>13</a:t>
            </a:fld>
            <a:endParaRPr lang="en-US" dirty="0"/>
          </a:p>
        </p:txBody>
      </p:sp>
    </p:spTree>
    <p:extLst>
      <p:ext uri="{BB962C8B-B14F-4D97-AF65-F5344CB8AC3E}">
        <p14:creationId xmlns:p14="http://schemas.microsoft.com/office/powerpoint/2010/main" val="42412354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488" y="1152907"/>
            <a:ext cx="4446989" cy="779688"/>
          </a:xfrm>
        </p:spPr>
        <p:txBody>
          <a:bodyPr>
            <a:normAutofit fontScale="90000"/>
          </a:bodyPr>
          <a:lstStyle/>
          <a:p>
            <a:r>
              <a:rPr lang="en-US" sz="4400" b="1" dirty="0">
                <a:solidFill>
                  <a:srgbClr val="C00000"/>
                </a:solidFill>
                <a:effectLst>
                  <a:outerShdw blurRad="38100" dist="38100" dir="2700000" algn="tl">
                    <a:srgbClr val="000000">
                      <a:alpha val="43137"/>
                    </a:srgbClr>
                  </a:outerShdw>
                </a:effectLst>
              </a:rPr>
              <a:t>CONCLUSION: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pPr marL="0" indent="0" algn="ctr">
              <a:lnSpc>
                <a:spcPct val="150000"/>
              </a:lnSpc>
              <a:buNone/>
            </a:pPr>
            <a:r>
              <a:rPr lang="en-US" sz="2400" b="1" dirty="0" smtClean="0"/>
              <a:t>In </a:t>
            </a:r>
            <a:r>
              <a:rPr lang="en-US" sz="2400" b="1" dirty="0"/>
              <a:t>conclusion, the "Introduction to Python Programming" class was an enriching and fulfilling experience. It not only equipped me with a solid understanding of Python but also instilled confidence in my programming abilities. </a:t>
            </a:r>
            <a:r>
              <a:rPr lang="en-US" sz="2400" b="1" dirty="0" smtClean="0"/>
              <a:t>We </a:t>
            </a:r>
            <a:r>
              <a:rPr lang="en-US" sz="2400" b="1" dirty="0"/>
              <a:t>highly recommend this class to anyone looking to embark on their journey into Python programming.</a:t>
            </a:r>
          </a:p>
          <a:p>
            <a:pPr algn="ctr">
              <a:lnSpc>
                <a:spcPct val="150000"/>
              </a:lnSpc>
            </a:pPr>
            <a:endParaRPr lang="en-US" sz="2400" b="1" dirty="0"/>
          </a:p>
        </p:txBody>
      </p:sp>
      <p:sp>
        <p:nvSpPr>
          <p:cNvPr id="4" name="Slide Number Placeholder 3"/>
          <p:cNvSpPr>
            <a:spLocks noGrp="1"/>
          </p:cNvSpPr>
          <p:nvPr>
            <p:ph type="sldNum" sz="quarter" idx="12"/>
          </p:nvPr>
        </p:nvSpPr>
        <p:spPr/>
        <p:txBody>
          <a:bodyPr/>
          <a:lstStyle/>
          <a:p>
            <a:fld id="{B36BFF39-9DC7-4CBF-9C92-6B0A4E261FDF}" type="slidenum">
              <a:rPr lang="en-US" smtClean="0"/>
              <a:t>14</a:t>
            </a:fld>
            <a:endParaRPr lang="en-US" dirty="0"/>
          </a:p>
        </p:txBody>
      </p:sp>
    </p:spTree>
    <p:extLst>
      <p:ext uri="{BB962C8B-B14F-4D97-AF65-F5344CB8AC3E}">
        <p14:creationId xmlns:p14="http://schemas.microsoft.com/office/powerpoint/2010/main" val="146963570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6BFF39-9DC7-4CBF-9C92-6B0A4E261FDF}" type="slidenum">
              <a:rPr lang="en-US" smtClean="0"/>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599" y="1152907"/>
            <a:ext cx="7614337" cy="3997527"/>
          </a:xfrm>
          <a:prstGeom prst="rect">
            <a:avLst/>
          </a:prstGeom>
        </p:spPr>
      </p:pic>
    </p:spTree>
    <p:extLst>
      <p:ext uri="{BB962C8B-B14F-4D97-AF65-F5344CB8AC3E}">
        <p14:creationId xmlns:p14="http://schemas.microsoft.com/office/powerpoint/2010/main" val="65616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994499300"/>
              </p:ext>
            </p:extLst>
          </p:nvPr>
        </p:nvGraphicFramePr>
        <p:xfrm>
          <a:off x="1068946" y="309093"/>
          <a:ext cx="7830356" cy="991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4120592651"/>
              </p:ext>
            </p:extLst>
          </p:nvPr>
        </p:nvGraphicFramePr>
        <p:xfrm>
          <a:off x="554865" y="1864262"/>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Slide Number Placeholder 6"/>
          <p:cNvSpPr>
            <a:spLocks noGrp="1"/>
          </p:cNvSpPr>
          <p:nvPr>
            <p:ph type="sldNum" sz="quarter" idx="12"/>
          </p:nvPr>
        </p:nvSpPr>
        <p:spPr/>
        <p:txBody>
          <a:bodyPr/>
          <a:lstStyle/>
          <a:p>
            <a:fld id="{B36BFF39-9DC7-4CBF-9C92-6B0A4E261FDF}" type="slidenum">
              <a:rPr lang="en-US" smtClean="0"/>
              <a:t>2</a:t>
            </a:fld>
            <a:endParaRPr lang="en-US"/>
          </a:p>
        </p:txBody>
      </p:sp>
    </p:spTree>
    <p:extLst>
      <p:ext uri="{BB962C8B-B14F-4D97-AF65-F5344CB8AC3E}">
        <p14:creationId xmlns:p14="http://schemas.microsoft.com/office/powerpoint/2010/main" val="3722699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8" y="391771"/>
            <a:ext cx="3734873" cy="628894"/>
          </a:xfrm>
        </p:spPr>
        <p:txBody>
          <a:bodyPr>
            <a:normAutofit fontScale="90000"/>
          </a:bodyPr>
          <a:lstStyle/>
          <a:p>
            <a:r>
              <a:rPr lang="en-US" b="1" i="1" u="sng" dirty="0" smtClean="0">
                <a:solidFill>
                  <a:srgbClr val="C00000"/>
                </a:solidFill>
                <a:effectLst>
                  <a:outerShdw blurRad="38100" dist="38100" dir="2700000" algn="tl">
                    <a:srgbClr val="000000">
                      <a:alpha val="43137"/>
                    </a:srgbClr>
                  </a:outerShdw>
                </a:effectLst>
              </a:rPr>
              <a:t>Meet My Team:</a:t>
            </a:r>
            <a:endParaRPr lang="en-US" b="1" i="1" u="sng" dirty="0">
              <a:solidFill>
                <a:srgbClr val="C0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36BFF39-9DC7-4CBF-9C92-6B0A4E261FDF}" type="slidenum">
              <a:rPr lang="en-US" smtClean="0"/>
              <a:t>3</a:t>
            </a:fld>
            <a:endParaRPr lang="en-US" dirty="0"/>
          </a:p>
        </p:txBody>
      </p:sp>
      <p:sp>
        <p:nvSpPr>
          <p:cNvPr id="5" name="Oval 4"/>
          <p:cNvSpPr/>
          <p:nvPr/>
        </p:nvSpPr>
        <p:spPr>
          <a:xfrm>
            <a:off x="2472743" y="5074277"/>
            <a:ext cx="1313645" cy="120505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50023" y="5460633"/>
            <a:ext cx="4378817" cy="646331"/>
          </a:xfrm>
          <a:prstGeom prst="rect">
            <a:avLst/>
          </a:prstGeom>
          <a:noFill/>
        </p:spPr>
        <p:txBody>
          <a:bodyPr wrap="square" rtlCol="0">
            <a:spAutoFit/>
          </a:bodyPr>
          <a:lstStyle/>
          <a:p>
            <a:r>
              <a:rPr lang="en-US" dirty="0" smtClean="0"/>
              <a:t>This is me, </a:t>
            </a:r>
            <a:r>
              <a:rPr lang="en-US" b="1" u="sng" dirty="0" err="1" smtClean="0">
                <a:solidFill>
                  <a:srgbClr val="C00000"/>
                </a:solidFill>
              </a:rPr>
              <a:t>Mah</a:t>
            </a:r>
            <a:r>
              <a:rPr lang="en-US" b="1" u="sng" dirty="0" smtClean="0">
                <a:solidFill>
                  <a:srgbClr val="C00000"/>
                </a:solidFill>
              </a:rPr>
              <a:t> </a:t>
            </a:r>
            <a:r>
              <a:rPr lang="en-US" b="1" u="sng" dirty="0" err="1" smtClean="0">
                <a:solidFill>
                  <a:srgbClr val="C00000"/>
                </a:solidFill>
              </a:rPr>
              <a:t>Muneer</a:t>
            </a:r>
            <a:r>
              <a:rPr lang="en-US" dirty="0" smtClean="0"/>
              <a:t>,  and I made this ppt.</a:t>
            </a:r>
            <a:endParaRPr lang="en-US" dirty="0"/>
          </a:p>
        </p:txBody>
      </p:sp>
      <p:sp>
        <p:nvSpPr>
          <p:cNvPr id="8" name="Oval 7"/>
          <p:cNvSpPr/>
          <p:nvPr/>
        </p:nvSpPr>
        <p:spPr>
          <a:xfrm>
            <a:off x="2472743" y="1360221"/>
            <a:ext cx="1455313" cy="1352282"/>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56841" y="1522944"/>
            <a:ext cx="4765183" cy="1323439"/>
          </a:xfrm>
          <a:prstGeom prst="rect">
            <a:avLst/>
          </a:prstGeom>
          <a:noFill/>
        </p:spPr>
        <p:txBody>
          <a:bodyPr wrap="square" rtlCol="0">
            <a:spAutoFit/>
          </a:bodyPr>
          <a:lstStyle/>
          <a:p>
            <a:r>
              <a:rPr lang="en-US" sz="2000" dirty="0" smtClean="0"/>
              <a:t>This is </a:t>
            </a:r>
            <a:r>
              <a:rPr lang="en-US" sz="2000" b="1" i="1" dirty="0" smtClean="0">
                <a:solidFill>
                  <a:srgbClr val="C00000"/>
                </a:solidFill>
              </a:rPr>
              <a:t>Farah </a:t>
            </a:r>
            <a:r>
              <a:rPr lang="en-US" sz="2000" b="1" i="1" dirty="0" err="1" smtClean="0">
                <a:solidFill>
                  <a:srgbClr val="C00000"/>
                </a:solidFill>
              </a:rPr>
              <a:t>Jawaid</a:t>
            </a:r>
            <a:r>
              <a:rPr lang="en-US" sz="2000" dirty="0" smtClean="0"/>
              <a:t>, She is our group leader, She has done coding for Weather </a:t>
            </a:r>
            <a:r>
              <a:rPr lang="en-US" sz="2000" dirty="0" err="1" smtClean="0"/>
              <a:t>Forecaasting</a:t>
            </a:r>
            <a:r>
              <a:rPr lang="en-US" sz="2000" dirty="0" smtClean="0"/>
              <a:t> App and screen recording.</a:t>
            </a:r>
            <a:endParaRPr lang="en-US" sz="2000" dirty="0"/>
          </a:p>
        </p:txBody>
      </p:sp>
      <p:sp>
        <p:nvSpPr>
          <p:cNvPr id="10" name="Oval 9"/>
          <p:cNvSpPr/>
          <p:nvPr/>
        </p:nvSpPr>
        <p:spPr>
          <a:xfrm>
            <a:off x="8783392" y="3138810"/>
            <a:ext cx="1416676" cy="1287887"/>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340177" y="3551272"/>
            <a:ext cx="4198513" cy="677108"/>
          </a:xfrm>
          <a:prstGeom prst="rect">
            <a:avLst/>
          </a:prstGeom>
          <a:noFill/>
        </p:spPr>
        <p:txBody>
          <a:bodyPr wrap="square" rtlCol="0">
            <a:spAutoFit/>
          </a:bodyPr>
          <a:lstStyle/>
          <a:p>
            <a:r>
              <a:rPr lang="en-US" dirty="0" smtClean="0"/>
              <a:t>This is </a:t>
            </a:r>
            <a:r>
              <a:rPr lang="en-US" sz="2000" b="1" i="1" dirty="0" smtClean="0">
                <a:solidFill>
                  <a:srgbClr val="C00000"/>
                </a:solidFill>
              </a:rPr>
              <a:t>Huda </a:t>
            </a:r>
            <a:r>
              <a:rPr lang="en-US" sz="2000" b="1" i="1" dirty="0" err="1">
                <a:solidFill>
                  <a:srgbClr val="C00000"/>
                </a:solidFill>
              </a:rPr>
              <a:t>A</a:t>
            </a:r>
            <a:r>
              <a:rPr lang="en-US" sz="2000" b="1" i="1" dirty="0" err="1" smtClean="0">
                <a:solidFill>
                  <a:srgbClr val="C00000"/>
                </a:solidFill>
              </a:rPr>
              <a:t>zeem</a:t>
            </a:r>
            <a:r>
              <a:rPr lang="en-US" dirty="0" smtClean="0"/>
              <a:t>, She has done coding for Shutdown App. </a:t>
            </a:r>
            <a:endParaRPr lang="en-US" dirty="0"/>
          </a:p>
        </p:txBody>
      </p:sp>
    </p:spTree>
    <p:extLst>
      <p:ext uri="{BB962C8B-B14F-4D97-AF65-F5344CB8AC3E}">
        <p14:creationId xmlns:p14="http://schemas.microsoft.com/office/powerpoint/2010/main" val="14258983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animBg="1"/>
      <p:bldP spid="9" grpId="0"/>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68" y="512461"/>
            <a:ext cx="7691774" cy="1419369"/>
          </a:xfrm>
        </p:spPr>
        <p:txBody>
          <a:bodyPr>
            <a:normAutofit/>
          </a:bodyPr>
          <a:lstStyle/>
          <a:p>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4873093"/>
              </p:ext>
            </p:extLst>
          </p:nvPr>
        </p:nvGraphicFramePr>
        <p:xfrm>
          <a:off x="2150772" y="2141718"/>
          <a:ext cx="9353841" cy="377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r>
              <a:rPr lang="en-US" dirty="0" smtClean="0"/>
              <a:t>3</a:t>
            </a:r>
            <a:endParaRPr lang="en-US" dirty="0"/>
          </a:p>
        </p:txBody>
      </p:sp>
      <p:sp>
        <p:nvSpPr>
          <p:cNvPr id="7" name="Rectangle 6"/>
          <p:cNvSpPr/>
          <p:nvPr/>
        </p:nvSpPr>
        <p:spPr>
          <a:xfrm>
            <a:off x="1407252" y="387392"/>
            <a:ext cx="9994329" cy="1754326"/>
          </a:xfrm>
          <a:prstGeom prst="rect">
            <a:avLst/>
          </a:prstGeom>
          <a:noFill/>
        </p:spPr>
        <p:txBody>
          <a:bodyPr wrap="squar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WHY WE CHOOSE THIS PROJECT?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40862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7132" y="369466"/>
            <a:ext cx="5726827" cy="783441"/>
          </a:xfrm>
        </p:spPr>
        <p:txBody>
          <a:bodyPr/>
          <a:lstStyle/>
          <a:p>
            <a:r>
              <a:rPr lang="en-US" b="1" dirty="0" smtClean="0">
                <a:solidFill>
                  <a:srgbClr val="C00000"/>
                </a:solidFill>
                <a:effectLst>
                  <a:outerShdw blurRad="38100" dist="38100" dir="2700000" algn="tl">
                    <a:srgbClr val="000000">
                      <a:alpha val="43137"/>
                    </a:srgbClr>
                  </a:outerShdw>
                </a:effectLst>
              </a:rPr>
              <a:t>What is Shutdown App?</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02845" y="2909145"/>
            <a:ext cx="8915400" cy="3721994"/>
          </a:xfrm>
        </p:spPr>
        <p:txBody>
          <a:bodyPr>
            <a:noAutofit/>
          </a:bodyPr>
          <a:lstStyle/>
          <a:p>
            <a:pPr marL="0" indent="0">
              <a:buNone/>
            </a:pPr>
            <a:endParaRPr lang="en-US" sz="2400" dirty="0"/>
          </a:p>
          <a:p>
            <a:pPr marL="0" indent="0" algn="just">
              <a:buNone/>
            </a:pPr>
            <a:r>
              <a:rPr lang="en-US" sz="2400" dirty="0" smtClean="0"/>
              <a:t>           A </a:t>
            </a:r>
            <a:r>
              <a:rPr lang="en-US" sz="2400" dirty="0"/>
              <a:t>"shutdown app" generally refers to a software application or tool that allows users to initiate the shutdown process on a computer or a device. The primary function of such an app is to turn off the system in an organized and controlled manner. The shutdown process involves closing running applications, saving any unsaved data, and then powering off the computer.</a:t>
            </a:r>
          </a:p>
        </p:txBody>
      </p:sp>
      <p:sp>
        <p:nvSpPr>
          <p:cNvPr id="4" name="Slide Number Placeholder 3"/>
          <p:cNvSpPr>
            <a:spLocks noGrp="1"/>
          </p:cNvSpPr>
          <p:nvPr>
            <p:ph type="sldNum" sz="quarter" idx="12"/>
          </p:nvPr>
        </p:nvSpPr>
        <p:spPr/>
        <p:txBody>
          <a:bodyPr/>
          <a:lstStyle/>
          <a:p>
            <a:fld id="{B36BFF39-9DC7-4CBF-9C92-6B0A4E261FDF}" type="slidenum">
              <a:rPr lang="en-US" smtClean="0"/>
              <a:t>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378" y="1152907"/>
            <a:ext cx="7402819" cy="2144085"/>
          </a:xfrm>
          <a:prstGeom prst="rect">
            <a:avLst/>
          </a:prstGeom>
        </p:spPr>
      </p:pic>
    </p:spTree>
    <p:extLst>
      <p:ext uri="{BB962C8B-B14F-4D97-AF65-F5344CB8AC3E}">
        <p14:creationId xmlns:p14="http://schemas.microsoft.com/office/powerpoint/2010/main" val="24694068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168" y="637187"/>
            <a:ext cx="8212450" cy="637821"/>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rPr>
              <a:t>Real Time Application of Shutdown App:</a:t>
            </a:r>
            <a:br>
              <a:rPr lang="en-US" b="1" dirty="0" smtClean="0">
                <a:solidFill>
                  <a:srgbClr val="C00000"/>
                </a:solidFill>
                <a:effectLst>
                  <a:outerShdw blurRad="38100" dist="38100" dir="2700000" algn="tl">
                    <a:srgbClr val="000000">
                      <a:alpha val="43137"/>
                    </a:srgbClr>
                  </a:outerShdw>
                </a:effectLst>
              </a:rPr>
            </a:b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38658" y="1912760"/>
            <a:ext cx="6259133" cy="4037098"/>
          </a:xfrm>
        </p:spPr>
        <p:txBody>
          <a:bodyPr>
            <a:noAutofit/>
          </a:bodyPr>
          <a:lstStyle/>
          <a:p>
            <a:r>
              <a:rPr lang="en-US" sz="3600" b="1" dirty="0" smtClean="0"/>
              <a:t>Automated Shutdowns</a:t>
            </a:r>
          </a:p>
          <a:p>
            <a:r>
              <a:rPr lang="en-US" sz="3600" b="1" dirty="0"/>
              <a:t>Remote </a:t>
            </a:r>
            <a:r>
              <a:rPr lang="en-US" sz="3600" b="1" dirty="0" smtClean="0"/>
              <a:t>Shutdown</a:t>
            </a:r>
          </a:p>
          <a:p>
            <a:r>
              <a:rPr lang="en-US" sz="3600" b="1" dirty="0"/>
              <a:t>Power </a:t>
            </a:r>
            <a:r>
              <a:rPr lang="en-US" sz="3600" b="1" dirty="0" smtClean="0"/>
              <a:t>Management</a:t>
            </a:r>
          </a:p>
          <a:p>
            <a:r>
              <a:rPr lang="en-US" sz="3600" b="1" dirty="0"/>
              <a:t>Task </a:t>
            </a:r>
            <a:r>
              <a:rPr lang="en-US" sz="3600" b="1" dirty="0" smtClean="0"/>
              <a:t>Automation</a:t>
            </a:r>
          </a:p>
          <a:p>
            <a:r>
              <a:rPr lang="en-US" sz="3600" b="1" dirty="0"/>
              <a:t>Task </a:t>
            </a:r>
            <a:r>
              <a:rPr lang="en-US" sz="3600" b="1" dirty="0" smtClean="0"/>
              <a:t>Automation</a:t>
            </a:r>
          </a:p>
          <a:p>
            <a:r>
              <a:rPr lang="en-US" sz="3600" b="1" dirty="0"/>
              <a:t>Security</a:t>
            </a:r>
            <a:endParaRPr lang="en-US" sz="3600" dirty="0"/>
          </a:p>
        </p:txBody>
      </p:sp>
      <p:sp>
        <p:nvSpPr>
          <p:cNvPr id="4" name="Slide Number Placeholder 3"/>
          <p:cNvSpPr>
            <a:spLocks noGrp="1"/>
          </p:cNvSpPr>
          <p:nvPr>
            <p:ph type="sldNum" sz="quarter" idx="12"/>
          </p:nvPr>
        </p:nvSpPr>
        <p:spPr/>
        <p:txBody>
          <a:bodyPr/>
          <a:lstStyle/>
          <a:p>
            <a:fld id="{B36BFF39-9DC7-4CBF-9C92-6B0A4E261FDF}" type="slidenum">
              <a:rPr lang="en-US" smtClean="0"/>
              <a:t>6</a:t>
            </a:fld>
            <a:endParaRPr lang="en-US" dirty="0"/>
          </a:p>
        </p:txBody>
      </p:sp>
    </p:spTree>
    <p:extLst>
      <p:ext uri="{BB962C8B-B14F-4D97-AF65-F5344CB8AC3E}">
        <p14:creationId xmlns:p14="http://schemas.microsoft.com/office/powerpoint/2010/main" val="411821683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0456"/>
            <a:ext cx="6074557" cy="991674"/>
          </a:xfrm>
        </p:spPr>
        <p:txBody>
          <a:bodyPr>
            <a:normAutofit/>
          </a:bodyPr>
          <a:lstStyle/>
          <a:p>
            <a:r>
              <a:rPr lang="en-US" b="1" dirty="0" smtClean="0">
                <a:solidFill>
                  <a:srgbClr val="C00000"/>
                </a:solidFill>
                <a:effectLst>
                  <a:outerShdw blurRad="38100" dist="38100" dir="2700000" algn="tl">
                    <a:srgbClr val="000000">
                      <a:alpha val="43137"/>
                    </a:srgbClr>
                  </a:outerShdw>
                </a:effectLst>
              </a:rPr>
              <a:t>Code for Shutdown App:</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89212" y="1262129"/>
            <a:ext cx="8473740" cy="4945487"/>
          </a:xfrm>
        </p:spPr>
        <p:txBody>
          <a:bodyPr>
            <a:normAutofit fontScale="92500" lnSpcReduction="20000"/>
          </a:bodyPr>
          <a:lstStyle/>
          <a:p>
            <a:pPr marL="0" indent="0">
              <a:buNone/>
            </a:pPr>
            <a:r>
              <a:rPr lang="en-US" dirty="0"/>
              <a:t>from </a:t>
            </a:r>
            <a:r>
              <a:rPr lang="en-US" dirty="0" err="1"/>
              <a:t>tkinter</a:t>
            </a:r>
            <a:r>
              <a:rPr lang="en-US" dirty="0"/>
              <a:t> import *</a:t>
            </a:r>
          </a:p>
          <a:p>
            <a:pPr marL="0" indent="0">
              <a:buNone/>
            </a:pPr>
            <a:r>
              <a:rPr lang="en-US" dirty="0"/>
              <a:t>import </a:t>
            </a:r>
            <a:r>
              <a:rPr lang="en-US" dirty="0" err="1"/>
              <a:t>os</a:t>
            </a:r>
            <a:endParaRPr lang="en-US" dirty="0"/>
          </a:p>
          <a:p>
            <a:pPr marL="0" indent="0">
              <a:buNone/>
            </a:pPr>
            <a:r>
              <a:rPr lang="en-US" dirty="0" err="1"/>
              <a:t>def</a:t>
            </a:r>
            <a:r>
              <a:rPr lang="en-US" dirty="0"/>
              <a:t> restart():</a:t>
            </a:r>
          </a:p>
          <a:p>
            <a:pPr marL="0" indent="0">
              <a:buNone/>
            </a:pPr>
            <a:r>
              <a:rPr lang="en-US" dirty="0"/>
              <a:t>    </a:t>
            </a:r>
            <a:r>
              <a:rPr lang="en-US" dirty="0" err="1"/>
              <a:t>os.system</a:t>
            </a:r>
            <a:r>
              <a:rPr lang="en-US" dirty="0"/>
              <a:t>("</a:t>
            </a:r>
            <a:r>
              <a:rPr lang="en-US" dirty="0" err="1"/>
              <a:t>shutDown</a:t>
            </a:r>
            <a:r>
              <a:rPr lang="en-US" dirty="0"/>
              <a:t> /r /t 1")</a:t>
            </a:r>
          </a:p>
          <a:p>
            <a:pPr marL="0" indent="0">
              <a:buNone/>
            </a:pPr>
            <a:r>
              <a:rPr lang="en-US" dirty="0" err="1"/>
              <a:t>def</a:t>
            </a:r>
            <a:r>
              <a:rPr lang="en-US" dirty="0"/>
              <a:t> </a:t>
            </a:r>
            <a:r>
              <a:rPr lang="en-US" dirty="0" err="1"/>
              <a:t>restart_time</a:t>
            </a:r>
            <a:r>
              <a:rPr lang="en-US" dirty="0"/>
              <a:t>():</a:t>
            </a:r>
          </a:p>
          <a:p>
            <a:pPr marL="0" indent="0">
              <a:buNone/>
            </a:pPr>
            <a:r>
              <a:rPr lang="en-US" dirty="0"/>
              <a:t>    </a:t>
            </a:r>
            <a:r>
              <a:rPr lang="en-US" dirty="0" err="1"/>
              <a:t>os.system</a:t>
            </a:r>
            <a:r>
              <a:rPr lang="en-US" dirty="0"/>
              <a:t>("</a:t>
            </a:r>
            <a:r>
              <a:rPr lang="en-US" dirty="0" err="1"/>
              <a:t>ShutDown</a:t>
            </a:r>
            <a:r>
              <a:rPr lang="en-US" dirty="0"/>
              <a:t> /r /t 20")</a:t>
            </a:r>
          </a:p>
          <a:p>
            <a:pPr marL="0" indent="0">
              <a:buNone/>
            </a:pPr>
            <a:r>
              <a:rPr lang="en-US" dirty="0" err="1"/>
              <a:t>def</a:t>
            </a:r>
            <a:r>
              <a:rPr lang="en-US" dirty="0"/>
              <a:t> </a:t>
            </a:r>
            <a:r>
              <a:rPr lang="en-US" dirty="0" err="1"/>
              <a:t>LogOut</a:t>
            </a:r>
            <a:r>
              <a:rPr lang="en-US" dirty="0"/>
              <a:t>():</a:t>
            </a:r>
          </a:p>
          <a:p>
            <a:pPr marL="0" indent="0">
              <a:buNone/>
            </a:pPr>
            <a:r>
              <a:rPr lang="en-US" dirty="0"/>
              <a:t>    </a:t>
            </a:r>
            <a:r>
              <a:rPr lang="en-US" dirty="0" err="1"/>
              <a:t>os.system</a:t>
            </a:r>
            <a:r>
              <a:rPr lang="en-US" dirty="0"/>
              <a:t>("</a:t>
            </a:r>
            <a:r>
              <a:rPr lang="en-US" dirty="0" err="1"/>
              <a:t>ShutDown</a:t>
            </a:r>
            <a:r>
              <a:rPr lang="en-US" dirty="0"/>
              <a:t> -1")</a:t>
            </a:r>
          </a:p>
          <a:p>
            <a:pPr marL="0" indent="0">
              <a:buNone/>
            </a:pPr>
            <a:r>
              <a:rPr lang="en-US" dirty="0" err="1"/>
              <a:t>def</a:t>
            </a:r>
            <a:r>
              <a:rPr lang="en-US" dirty="0"/>
              <a:t> </a:t>
            </a:r>
            <a:r>
              <a:rPr lang="en-US" dirty="0" err="1"/>
              <a:t>shutDown</a:t>
            </a:r>
            <a:r>
              <a:rPr lang="en-US" dirty="0"/>
              <a:t>():</a:t>
            </a:r>
          </a:p>
          <a:p>
            <a:pPr marL="0" indent="0">
              <a:buNone/>
            </a:pPr>
            <a:r>
              <a:rPr lang="en-US" dirty="0"/>
              <a:t>    </a:t>
            </a:r>
            <a:r>
              <a:rPr lang="en-US" dirty="0" err="1"/>
              <a:t>os.system</a:t>
            </a:r>
            <a:r>
              <a:rPr lang="en-US" dirty="0"/>
              <a:t>("</a:t>
            </a:r>
            <a:r>
              <a:rPr lang="en-US" dirty="0" err="1"/>
              <a:t>ShutDown</a:t>
            </a:r>
            <a:r>
              <a:rPr lang="en-US" dirty="0"/>
              <a:t> /s /t 1")</a:t>
            </a:r>
          </a:p>
          <a:p>
            <a:pPr marL="0" indent="0">
              <a:buNone/>
            </a:pPr>
            <a:r>
              <a:rPr lang="en-US" dirty="0" err="1"/>
              <a:t>st</a:t>
            </a:r>
            <a:r>
              <a:rPr lang="en-US" dirty="0"/>
              <a:t>=</a:t>
            </a:r>
            <a:r>
              <a:rPr lang="en-US" dirty="0" err="1"/>
              <a:t>Tk</a:t>
            </a:r>
            <a:r>
              <a:rPr lang="en-US" dirty="0"/>
              <a:t>()</a:t>
            </a:r>
          </a:p>
          <a:p>
            <a:pPr marL="0" indent="0">
              <a:buNone/>
            </a:pPr>
            <a:r>
              <a:rPr lang="en-US" dirty="0" err="1"/>
              <a:t>st.title</a:t>
            </a:r>
            <a:r>
              <a:rPr lang="en-US" dirty="0"/>
              <a:t>("</a:t>
            </a:r>
            <a:r>
              <a:rPr lang="en-US" dirty="0" err="1"/>
              <a:t>ShutDown</a:t>
            </a:r>
            <a:r>
              <a:rPr lang="en-US" dirty="0"/>
              <a:t> App")</a:t>
            </a:r>
          </a:p>
          <a:p>
            <a:pPr marL="0" indent="0">
              <a:buNone/>
            </a:pPr>
            <a:r>
              <a:rPr lang="en-US" dirty="0" err="1"/>
              <a:t>st.geometry</a:t>
            </a:r>
            <a:r>
              <a:rPr lang="en-US" dirty="0"/>
              <a:t>("500x500")</a:t>
            </a:r>
          </a:p>
          <a:p>
            <a:pPr marL="0" indent="0">
              <a:buNone/>
            </a:pPr>
            <a:r>
              <a:rPr lang="en-US" dirty="0" err="1"/>
              <a:t>st.config</a:t>
            </a:r>
            <a:r>
              <a:rPr lang="en-US" dirty="0"/>
              <a:t>(</a:t>
            </a:r>
            <a:r>
              <a:rPr lang="en-US" dirty="0" err="1"/>
              <a:t>bg</a:t>
            </a:r>
            <a:r>
              <a:rPr lang="en-US" dirty="0"/>
              <a:t>="blue")</a:t>
            </a:r>
          </a:p>
        </p:txBody>
      </p:sp>
      <p:sp>
        <p:nvSpPr>
          <p:cNvPr id="4" name="Slide Number Placeholder 3"/>
          <p:cNvSpPr>
            <a:spLocks noGrp="1"/>
          </p:cNvSpPr>
          <p:nvPr>
            <p:ph type="sldNum" sz="quarter" idx="12"/>
          </p:nvPr>
        </p:nvSpPr>
        <p:spPr/>
        <p:txBody>
          <a:bodyPr/>
          <a:lstStyle/>
          <a:p>
            <a:fld id="{B36BFF39-9DC7-4CBF-9C92-6B0A4E261FDF}" type="slidenum">
              <a:rPr lang="en-US" smtClean="0"/>
              <a:t>7</a:t>
            </a:fld>
            <a:endParaRPr lang="en-US" dirty="0"/>
          </a:p>
        </p:txBody>
      </p:sp>
    </p:spTree>
    <p:extLst>
      <p:ext uri="{BB962C8B-B14F-4D97-AF65-F5344CB8AC3E}">
        <p14:creationId xmlns:p14="http://schemas.microsoft.com/office/powerpoint/2010/main" val="12719958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additive="base">
                                        <p:cTn id="7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 calcmode="lin" valueType="num">
                                      <p:cBhvr additive="base">
                                        <p:cTn id="8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anim calcmode="lin" valueType="num">
                                      <p:cBhvr additive="base">
                                        <p:cTn id="90"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476" y="1350518"/>
            <a:ext cx="7954872" cy="705634"/>
          </a:xfrm>
        </p:spPr>
        <p:txBody>
          <a:bodyPr/>
          <a:lstStyle/>
          <a:p>
            <a:r>
              <a:rPr lang="en-US" b="1" dirty="0" smtClean="0">
                <a:solidFill>
                  <a:srgbClr val="C00000"/>
                </a:solidFill>
                <a:effectLst>
                  <a:outerShdw blurRad="38100" dist="38100" dir="2700000" algn="tl">
                    <a:srgbClr val="000000">
                      <a:alpha val="43137"/>
                    </a:srgbClr>
                  </a:outerShdw>
                </a:effectLst>
              </a:rPr>
              <a:t>What is Weather </a:t>
            </a:r>
            <a:r>
              <a:rPr lang="en-US" b="1" dirty="0" err="1" smtClean="0">
                <a:solidFill>
                  <a:srgbClr val="C00000"/>
                </a:solidFill>
                <a:effectLst>
                  <a:outerShdw blurRad="38100" dist="38100" dir="2700000" algn="tl">
                    <a:srgbClr val="000000">
                      <a:alpha val="43137"/>
                    </a:srgbClr>
                  </a:outerShdw>
                </a:effectLst>
              </a:rPr>
              <a:t>Forecating</a:t>
            </a:r>
            <a:r>
              <a:rPr lang="en-US" b="1" dirty="0" smtClean="0">
                <a:solidFill>
                  <a:srgbClr val="C00000"/>
                </a:solidFill>
                <a:effectLst>
                  <a:outerShdw blurRad="38100" dist="38100" dir="2700000" algn="tl">
                    <a:srgbClr val="000000">
                      <a:alpha val="43137"/>
                    </a:srgbClr>
                  </a:outerShdw>
                </a:effectLst>
              </a:rPr>
              <a:t> App?</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89212" y="2343954"/>
            <a:ext cx="5872208" cy="3567267"/>
          </a:xfrm>
        </p:spPr>
        <p:txBody>
          <a:bodyPr>
            <a:normAutofit fontScale="92500" lnSpcReduction="10000"/>
          </a:bodyPr>
          <a:lstStyle/>
          <a:p>
            <a:pPr marL="0" indent="0">
              <a:buNone/>
            </a:pPr>
            <a:endParaRPr lang="en-US" dirty="0" smtClean="0"/>
          </a:p>
          <a:p>
            <a:pPr marL="0" indent="0" algn="just">
              <a:buNone/>
            </a:pPr>
            <a:r>
              <a:rPr lang="en-US" sz="2400" dirty="0"/>
              <a:t>       A weather forecasting app is a software application designed to provide users with timely and accurate information about current and future weather conditions. These apps gather data from various sources, including meteorological satellites, weather stations, and other sources, and use sophisticated algorithms to generate forecasts.</a:t>
            </a:r>
          </a:p>
        </p:txBody>
      </p:sp>
      <p:sp>
        <p:nvSpPr>
          <p:cNvPr id="4" name="Slide Number Placeholder 3"/>
          <p:cNvSpPr>
            <a:spLocks noGrp="1"/>
          </p:cNvSpPr>
          <p:nvPr>
            <p:ph type="sldNum" sz="quarter" idx="12"/>
          </p:nvPr>
        </p:nvSpPr>
        <p:spPr/>
        <p:txBody>
          <a:bodyPr/>
          <a:lstStyle/>
          <a:p>
            <a:fld id="{B36BFF39-9DC7-4CBF-9C92-6B0A4E261FDF}" type="slidenum">
              <a:rPr lang="en-US" smtClean="0"/>
              <a:t>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11" y="2659396"/>
            <a:ext cx="2466975" cy="2936382"/>
          </a:xfrm>
          <a:prstGeom prst="rect">
            <a:avLst/>
          </a:prstGeom>
        </p:spPr>
      </p:pic>
    </p:spTree>
    <p:extLst>
      <p:ext uri="{BB962C8B-B14F-4D97-AF65-F5344CB8AC3E}">
        <p14:creationId xmlns:p14="http://schemas.microsoft.com/office/powerpoint/2010/main" val="14686227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585" y="423904"/>
            <a:ext cx="7829797" cy="1277701"/>
          </a:xfrm>
        </p:spPr>
        <p:txBody>
          <a:bodyPr/>
          <a:lstStyle/>
          <a:p>
            <a:r>
              <a:rPr lang="en-US" b="1" dirty="0" smtClean="0">
                <a:solidFill>
                  <a:srgbClr val="C00000"/>
                </a:solidFill>
                <a:effectLst>
                  <a:outerShdw blurRad="38100" dist="38100" dir="2700000" algn="tl">
                    <a:srgbClr val="000000">
                      <a:alpha val="43137"/>
                    </a:srgbClr>
                  </a:outerShdw>
                </a:effectLst>
              </a:rPr>
              <a:t>Real Time Application of Weather Forecasting App:</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4485" y="1682289"/>
            <a:ext cx="6915955" cy="5175711"/>
          </a:xfrm>
        </p:spPr>
        <p:txBody>
          <a:bodyPr>
            <a:noAutofit/>
          </a:bodyPr>
          <a:lstStyle/>
          <a:p>
            <a:r>
              <a:rPr lang="en-US" sz="3200" b="1" dirty="0"/>
              <a:t>Current </a:t>
            </a:r>
            <a:r>
              <a:rPr lang="en-US" sz="3200" b="1" dirty="0" smtClean="0"/>
              <a:t>Conditions</a:t>
            </a:r>
          </a:p>
          <a:p>
            <a:r>
              <a:rPr lang="en-US" sz="3200" b="1" dirty="0"/>
              <a:t>Hourly and Daily </a:t>
            </a:r>
            <a:r>
              <a:rPr lang="en-US" sz="3200" b="1" dirty="0" smtClean="0"/>
              <a:t>Forecasts</a:t>
            </a:r>
          </a:p>
          <a:p>
            <a:r>
              <a:rPr lang="en-US" sz="3200" b="1" dirty="0"/>
              <a:t>Radar and Satellite </a:t>
            </a:r>
            <a:r>
              <a:rPr lang="en-US" sz="3200" b="1" dirty="0" smtClean="0"/>
              <a:t>Imagery</a:t>
            </a:r>
          </a:p>
          <a:p>
            <a:r>
              <a:rPr lang="en-US" sz="3200" b="1" dirty="0"/>
              <a:t>Severe Weather </a:t>
            </a:r>
            <a:r>
              <a:rPr lang="en-US" sz="3200" b="1" dirty="0" smtClean="0"/>
              <a:t>Alerts</a:t>
            </a:r>
          </a:p>
          <a:p>
            <a:r>
              <a:rPr lang="en-US" sz="3200" b="1" dirty="0"/>
              <a:t>Customizable </a:t>
            </a:r>
            <a:r>
              <a:rPr lang="en-US" sz="3200" b="1" dirty="0" smtClean="0"/>
              <a:t>Locations</a:t>
            </a:r>
          </a:p>
          <a:p>
            <a:r>
              <a:rPr lang="en-US" sz="3200" b="1" dirty="0"/>
              <a:t>Interactive </a:t>
            </a:r>
            <a:r>
              <a:rPr lang="en-US" sz="3200" b="1" dirty="0" smtClean="0"/>
              <a:t>Maps</a:t>
            </a:r>
          </a:p>
          <a:p>
            <a:r>
              <a:rPr lang="en-US" sz="3200" b="1" dirty="0"/>
              <a:t>Weather News and </a:t>
            </a:r>
            <a:r>
              <a:rPr lang="en-US" sz="3200" b="1" dirty="0" smtClean="0"/>
              <a:t>Articles</a:t>
            </a:r>
          </a:p>
          <a:p>
            <a:r>
              <a:rPr lang="en-US" sz="3200" b="1" dirty="0"/>
              <a:t>User-Submitted Reports</a:t>
            </a:r>
            <a:endParaRPr lang="en-US" sz="3200" dirty="0"/>
          </a:p>
        </p:txBody>
      </p:sp>
      <p:sp>
        <p:nvSpPr>
          <p:cNvPr id="4" name="Slide Number Placeholder 3"/>
          <p:cNvSpPr>
            <a:spLocks noGrp="1"/>
          </p:cNvSpPr>
          <p:nvPr>
            <p:ph type="sldNum" sz="quarter" idx="12"/>
          </p:nvPr>
        </p:nvSpPr>
        <p:spPr/>
        <p:txBody>
          <a:bodyPr/>
          <a:lstStyle/>
          <a:p>
            <a:fld id="{B36BFF39-9DC7-4CBF-9C92-6B0A4E261FDF}" type="slidenum">
              <a:rPr lang="en-US" smtClean="0"/>
              <a:t>9</a:t>
            </a:fld>
            <a:endParaRPr lang="en-US" dirty="0"/>
          </a:p>
        </p:txBody>
      </p:sp>
    </p:spTree>
    <p:extLst>
      <p:ext uri="{BB962C8B-B14F-4D97-AF65-F5344CB8AC3E}">
        <p14:creationId xmlns:p14="http://schemas.microsoft.com/office/powerpoint/2010/main" val="15296223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
                                            <p:txEl>
                                              <p:pRg st="0" end="0"/>
                                            </p:txEl>
                                          </p:spTgt>
                                        </p:tgtEl>
                                      </p:cBhvr>
                                    </p:animEffect>
                                    <p:anim calcmode="lin" valueType="num">
                                      <p:cBhvr>
                                        <p:cTn id="7"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p:tgtEl>
                                          <p:spTgt spid="3">
                                            <p:txEl>
                                              <p:pRg st="0" end="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3">
                                            <p:txEl>
                                              <p:pRg st="1" end="1"/>
                                            </p:txEl>
                                          </p:spTgt>
                                        </p:tgtEl>
                                      </p:cBhvr>
                                    </p:animEffect>
                                    <p:anim calcmode="lin" valueType="num">
                                      <p:cBhvr>
                                        <p:cTn id="14"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p:tgtEl>
                                          <p:spTgt spid="3">
                                            <p:txEl>
                                              <p:pRg st="1" end="1"/>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3">
                                            <p:txEl>
                                              <p:pRg st="2" end="2"/>
                                            </p:txEl>
                                          </p:spTgt>
                                        </p:tgtEl>
                                      </p:cBhvr>
                                    </p:animEffect>
                                    <p:anim calcmode="lin" valueType="num">
                                      <p:cBhvr>
                                        <p:cTn id="21"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p:tgtEl>
                                          <p:spTgt spid="3">
                                            <p:txEl>
                                              <p:pRg st="2" end="2"/>
                                            </p:txEl>
                                          </p:spTgt>
                                        </p:tgtEl>
                                        <p:attrNameLst>
                                          <p:attrName>ppt_y</p:attrName>
                                        </p:attrNameLst>
                                      </p:cBhvr>
                                      <p:tavLst>
                                        <p:tav tm="0">
                                          <p:val>
                                            <p:strVal val="ppt_y"/>
                                          </p:val>
                                        </p:tav>
                                        <p:tav tm="100000">
                                          <p:val>
                                            <p:strVal val="ppt_y+.1"/>
                                          </p:val>
                                        </p:tav>
                                      </p:tavLst>
                                    </p:anim>
                                    <p:set>
                                      <p:cBhvr>
                                        <p:cTn id="23"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3">
                                            <p:txEl>
                                              <p:pRg st="3" end="3"/>
                                            </p:txEl>
                                          </p:spTgt>
                                        </p:tgtEl>
                                      </p:cBhvr>
                                    </p:animEffect>
                                    <p:anim calcmode="lin" valueType="num">
                                      <p:cBhvr>
                                        <p:cTn id="28"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p:tgtEl>
                                          <p:spTgt spid="3">
                                            <p:txEl>
                                              <p:pRg st="3" end="3"/>
                                            </p:txEl>
                                          </p:spTgt>
                                        </p:tgtEl>
                                        <p:attrNameLst>
                                          <p:attrName>ppt_y</p:attrName>
                                        </p:attrNameLst>
                                      </p:cBhvr>
                                      <p:tavLst>
                                        <p:tav tm="0">
                                          <p:val>
                                            <p:strVal val="ppt_y"/>
                                          </p:val>
                                        </p:tav>
                                        <p:tav tm="100000">
                                          <p:val>
                                            <p:strVal val="ppt_y+.1"/>
                                          </p:val>
                                        </p:tav>
                                      </p:tavLst>
                                    </p:anim>
                                    <p:set>
                                      <p:cBhvr>
                                        <p:cTn id="30"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3">
                                            <p:txEl>
                                              <p:pRg st="4" end="4"/>
                                            </p:txEl>
                                          </p:spTgt>
                                        </p:tgtEl>
                                      </p:cBhvr>
                                    </p:animEffect>
                                    <p:anim calcmode="lin" valueType="num">
                                      <p:cBhvr>
                                        <p:cTn id="35"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p:tgtEl>
                                          <p:spTgt spid="3">
                                            <p:txEl>
                                              <p:pRg st="4" end="4"/>
                                            </p:txEl>
                                          </p:spTgt>
                                        </p:tgtEl>
                                        <p:attrNameLst>
                                          <p:attrName>ppt_y</p:attrName>
                                        </p:attrNameLst>
                                      </p:cBhvr>
                                      <p:tavLst>
                                        <p:tav tm="0">
                                          <p:val>
                                            <p:strVal val="ppt_y"/>
                                          </p:val>
                                        </p:tav>
                                        <p:tav tm="100000">
                                          <p:val>
                                            <p:strVal val="ppt_y+.1"/>
                                          </p:val>
                                        </p:tav>
                                      </p:tavLst>
                                    </p:anim>
                                    <p:set>
                                      <p:cBhvr>
                                        <p:cTn id="37" dur="1" fill="hold">
                                          <p:stCondLst>
                                            <p:cond delay="999"/>
                                          </p:stCondLst>
                                        </p:cTn>
                                        <p:tgtEl>
                                          <p:spTgt spid="3">
                                            <p:txEl>
                                              <p:pRg st="4" end="4"/>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3">
                                            <p:txEl>
                                              <p:pRg st="5" end="5"/>
                                            </p:txEl>
                                          </p:spTgt>
                                        </p:tgtEl>
                                      </p:cBhvr>
                                    </p:animEffect>
                                    <p:anim calcmode="lin" valueType="num">
                                      <p:cBhvr>
                                        <p:cTn id="42" dur="1000"/>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p:tgtEl>
                                          <p:spTgt spid="3">
                                            <p:txEl>
                                              <p:pRg st="5" end="5"/>
                                            </p:txEl>
                                          </p:spTgt>
                                        </p:tgtEl>
                                        <p:attrNameLst>
                                          <p:attrName>ppt_y</p:attrName>
                                        </p:attrNameLst>
                                      </p:cBhvr>
                                      <p:tavLst>
                                        <p:tav tm="0">
                                          <p:val>
                                            <p:strVal val="ppt_y"/>
                                          </p:val>
                                        </p:tav>
                                        <p:tav tm="100000">
                                          <p:val>
                                            <p:strVal val="ppt_y+.1"/>
                                          </p:val>
                                        </p:tav>
                                      </p:tavLst>
                                    </p:anim>
                                    <p:set>
                                      <p:cBhvr>
                                        <p:cTn id="44" dur="1" fill="hold">
                                          <p:stCondLst>
                                            <p:cond delay="999"/>
                                          </p:stCondLst>
                                        </p:cTn>
                                        <p:tgtEl>
                                          <p:spTgt spid="3">
                                            <p:txEl>
                                              <p:pRg st="5" end="5"/>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3">
                                            <p:txEl>
                                              <p:pRg st="6" end="6"/>
                                            </p:txEl>
                                          </p:spTgt>
                                        </p:tgtEl>
                                      </p:cBhvr>
                                    </p:animEffect>
                                    <p:anim calcmode="lin" valueType="num">
                                      <p:cBhvr>
                                        <p:cTn id="49" dur="1000"/>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p:tgtEl>
                                          <p:spTgt spid="3">
                                            <p:txEl>
                                              <p:pRg st="6" end="6"/>
                                            </p:txEl>
                                          </p:spTgt>
                                        </p:tgtEl>
                                        <p:attrNameLst>
                                          <p:attrName>ppt_y</p:attrName>
                                        </p:attrNameLst>
                                      </p:cBhvr>
                                      <p:tavLst>
                                        <p:tav tm="0">
                                          <p:val>
                                            <p:strVal val="ppt_y"/>
                                          </p:val>
                                        </p:tav>
                                        <p:tav tm="100000">
                                          <p:val>
                                            <p:strVal val="ppt_y+.1"/>
                                          </p:val>
                                        </p:tav>
                                      </p:tavLst>
                                    </p:anim>
                                    <p:set>
                                      <p:cBhvr>
                                        <p:cTn id="51" dur="1" fill="hold">
                                          <p:stCondLst>
                                            <p:cond delay="999"/>
                                          </p:stCondLst>
                                        </p:cTn>
                                        <p:tgtEl>
                                          <p:spTgt spid="3">
                                            <p:txEl>
                                              <p:pRg st="6" end="6"/>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3">
                                            <p:txEl>
                                              <p:pRg st="7" end="7"/>
                                            </p:txEl>
                                          </p:spTgt>
                                        </p:tgtEl>
                                      </p:cBhvr>
                                    </p:animEffect>
                                    <p:anim calcmode="lin" valueType="num">
                                      <p:cBhvr>
                                        <p:cTn id="56" dur="1000"/>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p:tgtEl>
                                          <p:spTgt spid="3">
                                            <p:txEl>
                                              <p:pRg st="7" end="7"/>
                                            </p:txEl>
                                          </p:spTgt>
                                        </p:tgtEl>
                                        <p:attrNameLst>
                                          <p:attrName>ppt_y</p:attrName>
                                        </p:attrNameLst>
                                      </p:cBhvr>
                                      <p:tavLst>
                                        <p:tav tm="0">
                                          <p:val>
                                            <p:strVal val="ppt_y"/>
                                          </p:val>
                                        </p:tav>
                                        <p:tav tm="100000">
                                          <p:val>
                                            <p:strVal val="ppt_y+.1"/>
                                          </p:val>
                                        </p:tav>
                                      </p:tavLst>
                                    </p:anim>
                                    <p:set>
                                      <p:cBhvr>
                                        <p:cTn id="58" dur="1" fill="hold">
                                          <p:stCondLst>
                                            <p:cond delay="9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362</TotalTime>
  <Words>1008</Words>
  <Application>Microsoft Office PowerPoint</Application>
  <PresentationFormat>Widescreen</PresentationFormat>
  <Paragraphs>109</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Bell MT</vt:lpstr>
      <vt:lpstr>Calibri</vt:lpstr>
      <vt:lpstr>Century Gothic</vt:lpstr>
      <vt:lpstr>Wingdings 3</vt:lpstr>
      <vt:lpstr>Wisp</vt:lpstr>
      <vt:lpstr>PYTHON SHUT DOWN &amp; WEATHER FORECASTING APP</vt:lpstr>
      <vt:lpstr>PowerPoint Presentation</vt:lpstr>
      <vt:lpstr>Meet My Team:</vt:lpstr>
      <vt:lpstr> </vt:lpstr>
      <vt:lpstr>What is Shutdown App?</vt:lpstr>
      <vt:lpstr>Real Time Application of Shutdown App: </vt:lpstr>
      <vt:lpstr>Code for Shutdown App:</vt:lpstr>
      <vt:lpstr>What is Weather Forecating App?</vt:lpstr>
      <vt:lpstr>Real Time Application of Weather Forecasting App:</vt:lpstr>
      <vt:lpstr>Code for Weather Forecasting</vt:lpstr>
      <vt:lpstr>COURSE REVIEW:</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SHUT DOWN &amp; WEATHER FORECASTING APP</dc:title>
  <dc:creator>Microsoft account</dc:creator>
  <cp:lastModifiedBy>Microsoft account</cp:lastModifiedBy>
  <cp:revision>36</cp:revision>
  <dcterms:created xsi:type="dcterms:W3CDTF">2024-02-26T16:32:52Z</dcterms:created>
  <dcterms:modified xsi:type="dcterms:W3CDTF">2024-03-01T20:57:33Z</dcterms:modified>
</cp:coreProperties>
</file>