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0801350" cy="7200900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1pPr>
    <a:lvl2pPr marL="493722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2pPr>
    <a:lvl3pPr marL="987445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3pPr>
    <a:lvl4pPr marL="1481167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4pPr>
    <a:lvl5pPr marL="1974889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5pPr>
    <a:lvl6pPr marL="2468612" algn="l" defTabSz="987445" rtl="0" eaLnBrk="1" latinLnBrk="0" hangingPunct="1"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6pPr>
    <a:lvl7pPr marL="2962334" algn="l" defTabSz="987445" rtl="0" eaLnBrk="1" latinLnBrk="0" hangingPunct="1"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7pPr>
    <a:lvl8pPr marL="3456056" algn="l" defTabSz="987445" rtl="0" eaLnBrk="1" latinLnBrk="0" hangingPunct="1"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8pPr>
    <a:lvl9pPr marL="3949778" algn="l" defTabSz="987445" rtl="0" eaLnBrk="1" latinLnBrk="0" hangingPunct="1">
      <a:defRPr sz="2600" kern="1200">
        <a:solidFill>
          <a:schemeClr val="tx1"/>
        </a:solidFill>
        <a:latin typeface="Schneidler BT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8D6C33B-3AE6-4E26-801D-80FBB4A945DC}">
          <p14:sldIdLst/>
        </p14:section>
        <p14:section name="Раздел без заголовка" id="{C43CD4D3-6477-4E28-9388-B8B400F178DE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34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8080"/>
    <a:srgbClr val="FF9900"/>
    <a:srgbClr val="FF33CC"/>
    <a:srgbClr val="00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564" y="48"/>
      </p:cViewPr>
      <p:guideLst>
        <p:guide orient="horz" pos="2270"/>
        <p:guide pos="34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6" y="0"/>
            <a:ext cx="2984500" cy="501650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CE9FFC58-A26C-4C93-8E3C-2674239AF072}" type="datetimeFigureOut">
              <a:rPr lang="ru-RU" smtClean="0"/>
              <a:pPr/>
              <a:t>08.01.2020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27063" y="750888"/>
            <a:ext cx="563403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6" y="4759325"/>
            <a:ext cx="5510213" cy="4510088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6" y="9517063"/>
            <a:ext cx="2984500" cy="501650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5591A0FA-9C7F-49FC-8817-98AC956B19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9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3722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87445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1167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74889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68612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62334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56056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49778" algn="l" defTabSz="9874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104" y="2236952"/>
            <a:ext cx="9181148" cy="1543526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0209" y="4080515"/>
            <a:ext cx="7560945" cy="1840230"/>
          </a:xfrm>
        </p:spPr>
        <p:txBody>
          <a:bodyPr/>
          <a:lstStyle>
            <a:lvl1pPr marL="0" indent="0" algn="ctr">
              <a:buNone/>
              <a:defRPr/>
            </a:lvl1pPr>
            <a:lvl2pPr marL="493722" indent="0" algn="ctr">
              <a:buNone/>
              <a:defRPr/>
            </a:lvl2pPr>
            <a:lvl3pPr marL="987445" indent="0" algn="ctr">
              <a:buNone/>
              <a:defRPr/>
            </a:lvl3pPr>
            <a:lvl4pPr marL="1481167" indent="0" algn="ctr">
              <a:buNone/>
              <a:defRPr/>
            </a:lvl4pPr>
            <a:lvl5pPr marL="1974889" indent="0" algn="ctr">
              <a:buNone/>
              <a:defRPr/>
            </a:lvl5pPr>
            <a:lvl6pPr marL="2468612" indent="0" algn="ctr">
              <a:buNone/>
              <a:defRPr/>
            </a:lvl6pPr>
            <a:lvl7pPr marL="2962334" indent="0" algn="ctr">
              <a:buNone/>
              <a:defRPr/>
            </a:lvl7pPr>
            <a:lvl8pPr marL="3456056" indent="0" algn="ctr">
              <a:buNone/>
              <a:defRPr/>
            </a:lvl8pPr>
            <a:lvl9pPr marL="3949778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268F-37C5-4181-9B8B-A5AEA1F822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5A994-D567-499C-A798-0084FA776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3547" y="1120141"/>
            <a:ext cx="2227779" cy="552069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20207" y="1120141"/>
            <a:ext cx="6503313" cy="55206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E97F2-7104-4D55-93E4-11B0AF7A00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2E02F-C549-49F5-A262-41FE2AB6D3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37" y="4627249"/>
            <a:ext cx="9181148" cy="1430179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3237" y="3052053"/>
            <a:ext cx="9181148" cy="1575198"/>
          </a:xfrm>
        </p:spPr>
        <p:txBody>
          <a:bodyPr anchor="b"/>
          <a:lstStyle>
            <a:lvl1pPr marL="0" indent="0">
              <a:buNone/>
              <a:defRPr sz="2200"/>
            </a:lvl1pPr>
            <a:lvl2pPr marL="493722" indent="0">
              <a:buNone/>
              <a:defRPr sz="1900"/>
            </a:lvl2pPr>
            <a:lvl3pPr marL="987445" indent="0">
              <a:buNone/>
              <a:defRPr sz="1700"/>
            </a:lvl3pPr>
            <a:lvl4pPr marL="1481167" indent="0">
              <a:buNone/>
              <a:defRPr sz="1500"/>
            </a:lvl4pPr>
            <a:lvl5pPr marL="1974889" indent="0">
              <a:buNone/>
              <a:defRPr sz="1500"/>
            </a:lvl5pPr>
            <a:lvl6pPr marL="2468612" indent="0">
              <a:buNone/>
              <a:defRPr sz="1500"/>
            </a:lvl6pPr>
            <a:lvl7pPr marL="2962334" indent="0">
              <a:buNone/>
              <a:defRPr sz="1500"/>
            </a:lvl7pPr>
            <a:lvl8pPr marL="3456056" indent="0">
              <a:buNone/>
              <a:defRPr sz="1500"/>
            </a:lvl8pPr>
            <a:lvl9pPr marL="3949778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522DB-B53A-45C4-A59F-729E480E98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20202" y="2640330"/>
            <a:ext cx="4365546" cy="40005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65771" y="2640330"/>
            <a:ext cx="4365546" cy="40005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1A4C4-E594-4E6B-B484-CD21ADDDAE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78" y="288374"/>
            <a:ext cx="972121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0072" y="1611873"/>
            <a:ext cx="4772472" cy="67175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3722" indent="0">
              <a:buNone/>
              <a:defRPr sz="2200" b="1"/>
            </a:lvl2pPr>
            <a:lvl3pPr marL="987445" indent="0">
              <a:buNone/>
              <a:defRPr sz="1900" b="1"/>
            </a:lvl3pPr>
            <a:lvl4pPr marL="1481167" indent="0">
              <a:buNone/>
              <a:defRPr sz="1700" b="1"/>
            </a:lvl4pPr>
            <a:lvl5pPr marL="1974889" indent="0">
              <a:buNone/>
              <a:defRPr sz="1700" b="1"/>
            </a:lvl5pPr>
            <a:lvl6pPr marL="2468612" indent="0">
              <a:buNone/>
              <a:defRPr sz="1700" b="1"/>
            </a:lvl6pPr>
            <a:lvl7pPr marL="2962334" indent="0">
              <a:buNone/>
              <a:defRPr sz="1700" b="1"/>
            </a:lvl7pPr>
            <a:lvl8pPr marL="3456056" indent="0">
              <a:buNone/>
              <a:defRPr sz="1700" b="1"/>
            </a:lvl8pPr>
            <a:lvl9pPr marL="3949778" indent="0">
              <a:buNone/>
              <a:defRPr sz="17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0072" y="2283621"/>
            <a:ext cx="4772472" cy="414885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86941" y="1611873"/>
            <a:ext cx="4774347" cy="67175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3722" indent="0">
              <a:buNone/>
              <a:defRPr sz="2200" b="1"/>
            </a:lvl2pPr>
            <a:lvl3pPr marL="987445" indent="0">
              <a:buNone/>
              <a:defRPr sz="1900" b="1"/>
            </a:lvl3pPr>
            <a:lvl4pPr marL="1481167" indent="0">
              <a:buNone/>
              <a:defRPr sz="1700" b="1"/>
            </a:lvl4pPr>
            <a:lvl5pPr marL="1974889" indent="0">
              <a:buNone/>
              <a:defRPr sz="1700" b="1"/>
            </a:lvl5pPr>
            <a:lvl6pPr marL="2468612" indent="0">
              <a:buNone/>
              <a:defRPr sz="1700" b="1"/>
            </a:lvl6pPr>
            <a:lvl7pPr marL="2962334" indent="0">
              <a:buNone/>
              <a:defRPr sz="1700" b="1"/>
            </a:lvl7pPr>
            <a:lvl8pPr marL="3456056" indent="0">
              <a:buNone/>
              <a:defRPr sz="1700" b="1"/>
            </a:lvl8pPr>
            <a:lvl9pPr marL="3949778" indent="0">
              <a:buNone/>
              <a:defRPr sz="17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86941" y="2283621"/>
            <a:ext cx="4774347" cy="414885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3154D-273E-46B3-A60B-51CBC6A00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E804E-BA87-4737-9A99-F7F6853232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C1907-DE8B-4060-860F-86716A6FA8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72" y="286707"/>
            <a:ext cx="3553570" cy="122015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3033" y="286705"/>
            <a:ext cx="6038254" cy="614576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0072" y="1506858"/>
            <a:ext cx="3553570" cy="4925616"/>
          </a:xfrm>
        </p:spPr>
        <p:txBody>
          <a:bodyPr/>
          <a:lstStyle>
            <a:lvl1pPr marL="0" indent="0">
              <a:buNone/>
              <a:defRPr sz="1500"/>
            </a:lvl1pPr>
            <a:lvl2pPr marL="493722" indent="0">
              <a:buNone/>
              <a:defRPr sz="1300"/>
            </a:lvl2pPr>
            <a:lvl3pPr marL="987445" indent="0">
              <a:buNone/>
              <a:defRPr sz="1100"/>
            </a:lvl3pPr>
            <a:lvl4pPr marL="1481167" indent="0">
              <a:buNone/>
              <a:defRPr sz="1000"/>
            </a:lvl4pPr>
            <a:lvl5pPr marL="1974889" indent="0">
              <a:buNone/>
              <a:defRPr sz="1000"/>
            </a:lvl5pPr>
            <a:lvl6pPr marL="2468612" indent="0">
              <a:buNone/>
              <a:defRPr sz="1000"/>
            </a:lvl6pPr>
            <a:lvl7pPr marL="2962334" indent="0">
              <a:buNone/>
              <a:defRPr sz="1000"/>
            </a:lvl7pPr>
            <a:lvl8pPr marL="3456056" indent="0">
              <a:buNone/>
              <a:defRPr sz="1000"/>
            </a:lvl8pPr>
            <a:lvl9pPr marL="394977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7BBEC-89AC-4543-9651-09900B78E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7145" y="5040635"/>
            <a:ext cx="6480810" cy="59507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117145" y="643418"/>
            <a:ext cx="6480810" cy="4320540"/>
          </a:xfrm>
        </p:spPr>
        <p:txBody>
          <a:bodyPr/>
          <a:lstStyle>
            <a:lvl1pPr marL="0" indent="0">
              <a:buNone/>
              <a:defRPr sz="3500"/>
            </a:lvl1pPr>
            <a:lvl2pPr marL="493722" indent="0">
              <a:buNone/>
              <a:defRPr sz="3000"/>
            </a:lvl2pPr>
            <a:lvl3pPr marL="987445" indent="0">
              <a:buNone/>
              <a:defRPr sz="2600"/>
            </a:lvl3pPr>
            <a:lvl4pPr marL="1481167" indent="0">
              <a:buNone/>
              <a:defRPr sz="2200"/>
            </a:lvl4pPr>
            <a:lvl5pPr marL="1974889" indent="0">
              <a:buNone/>
              <a:defRPr sz="2200"/>
            </a:lvl5pPr>
            <a:lvl6pPr marL="2468612" indent="0">
              <a:buNone/>
              <a:defRPr sz="2200"/>
            </a:lvl6pPr>
            <a:lvl7pPr marL="2962334" indent="0">
              <a:buNone/>
              <a:defRPr sz="2200"/>
            </a:lvl7pPr>
            <a:lvl8pPr marL="3456056" indent="0">
              <a:buNone/>
              <a:defRPr sz="2200"/>
            </a:lvl8pPr>
            <a:lvl9pPr marL="3949778" indent="0">
              <a:buNone/>
              <a:defRPr sz="22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17145" y="5635706"/>
            <a:ext cx="6480810" cy="845105"/>
          </a:xfrm>
        </p:spPr>
        <p:txBody>
          <a:bodyPr/>
          <a:lstStyle>
            <a:lvl1pPr marL="0" indent="0">
              <a:buNone/>
              <a:defRPr sz="1500"/>
            </a:lvl1pPr>
            <a:lvl2pPr marL="493722" indent="0">
              <a:buNone/>
              <a:defRPr sz="1300"/>
            </a:lvl2pPr>
            <a:lvl3pPr marL="987445" indent="0">
              <a:buNone/>
              <a:defRPr sz="1100"/>
            </a:lvl3pPr>
            <a:lvl4pPr marL="1481167" indent="0">
              <a:buNone/>
              <a:defRPr sz="1000"/>
            </a:lvl4pPr>
            <a:lvl5pPr marL="1974889" indent="0">
              <a:buNone/>
              <a:defRPr sz="1000"/>
            </a:lvl5pPr>
            <a:lvl6pPr marL="2468612" indent="0">
              <a:buNone/>
              <a:defRPr sz="1000"/>
            </a:lvl6pPr>
            <a:lvl7pPr marL="2962334" indent="0">
              <a:buNone/>
              <a:defRPr sz="1000"/>
            </a:lvl7pPr>
            <a:lvl8pPr marL="3456056" indent="0">
              <a:buNone/>
              <a:defRPr sz="1000"/>
            </a:lvl8pPr>
            <a:lvl9pPr marL="394977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72011-9EEE-41DB-85D8-047778A8EC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0213" y="1120144"/>
            <a:ext cx="89111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745" tIns="49373" rIns="98745" bIns="493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0213" y="2640330"/>
            <a:ext cx="891111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745" tIns="49373" rIns="98745" bIns="49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0210" y="6720842"/>
            <a:ext cx="2250281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745" tIns="49373" rIns="98745" bIns="49373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00563" y="6720842"/>
            <a:ext cx="3420428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745" tIns="49373" rIns="98745" bIns="49373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1075" y="6720842"/>
            <a:ext cx="198024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745" tIns="49373" rIns="98745" bIns="49373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+mn-lt"/>
              </a:defRPr>
            </a:lvl1pPr>
          </a:lstStyle>
          <a:p>
            <a:fld id="{47EC72C3-B27E-4E8E-91B1-C84DA3072F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Helvetic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Helvetic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Helvetic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Helvetica" pitchFamily="34" charset="0"/>
        </a:defRPr>
      </a:lvl5pPr>
      <a:lvl6pPr marL="493722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Helvetica" pitchFamily="34" charset="0"/>
        </a:defRPr>
      </a:lvl6pPr>
      <a:lvl7pPr marL="987445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Helvetica" pitchFamily="34" charset="0"/>
        </a:defRPr>
      </a:lvl7pPr>
      <a:lvl8pPr marL="1481167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Helvetica" pitchFamily="34" charset="0"/>
        </a:defRPr>
      </a:lvl8pPr>
      <a:lvl9pPr marL="1974889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Helvetica" pitchFamily="34" charset="0"/>
        </a:defRPr>
      </a:lvl9pPr>
    </p:titleStyle>
    <p:bodyStyle>
      <a:lvl1pPr marL="370291" indent="-370291" algn="l" rtl="0" eaLnBrk="1" fontAlgn="base" hangingPunct="1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02298" indent="-308577" algn="l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34305" indent="-246861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728028" indent="-246861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21750" indent="-246861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15473" indent="-246861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09195" indent="-246861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702917" indent="-246861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196639" indent="-246861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22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45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167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889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612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334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056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9778" algn="l" defTabSz="9874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11911"/>
              </p:ext>
            </p:extLst>
          </p:nvPr>
        </p:nvGraphicFramePr>
        <p:xfrm>
          <a:off x="0" y="0"/>
          <a:ext cx="10835580" cy="72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1606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Информация о грузовом</a:t>
                      </a:r>
                      <a:r>
                        <a:rPr lang="ru-RU" sz="1600" baseline="0" dirty="0">
                          <a:solidFill>
                            <a:schemeClr val="tx2"/>
                          </a:solidFill>
                        </a:rPr>
                        <a:t> терминале</a:t>
                      </a:r>
                      <a:endParaRPr lang="ru-RU" sz="800" b="1" kern="1200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Дата основания компании: Июль 2013года</a:t>
                      </a:r>
                      <a:endParaRPr lang="ru-RU" sz="10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Годовая мощность: переработка 1 000 000 </a:t>
                      </a:r>
                      <a:r>
                        <a:rPr lang="ru-RU" sz="10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тн</a:t>
                      </a: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грузов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Общая площадь территории:</a:t>
                      </a: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350 000 м²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Площадь таможенных складов: 4 500 м²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Открытые складские площади : 70 000 м²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Контейнерная площадка : 40 000 м² рассчитанная на одновременное хранение 1 500 шт. контейнеров.  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Закрытые складские помещения: 3 600 м² оборудованы вертикальными стеллажами и штабелерами.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Протяженность железно-дорожных путей 5 091 п/м. 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Используемая техника: козловые краны г/п. 50 и 30тн., автокраны г/п. 70, 60, 25тн., вилочные автопогрузчики и штабелеры, ф</a:t>
                      </a: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ронтальные погрузчики и экскаваторы.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Повышенные ж/д. пути для выгрузки вагонов с инертными материалами – 667 п/м.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Склады для хранения инертных материалов:</a:t>
                      </a: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35 000</a:t>
                      </a: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м², для хранения 138 000 м² щебня и песка.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Автотранспортное предприятие на 300ед. Техники. </a:t>
                      </a:r>
                      <a:r>
                        <a:rPr lang="ru-RU" sz="10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000" b="1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87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8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endParaRPr lang="ru-RU" sz="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Таможенные склады</a:t>
                      </a: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Склады </a:t>
                      </a:r>
                      <a:r>
                        <a:rPr lang="ru-RU" sz="1600" baseline="0" dirty="0">
                          <a:solidFill>
                            <a:schemeClr val="tx2"/>
                          </a:solidFill>
                        </a:rPr>
                        <a:t> открытого хранения 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Закрытый склад</a:t>
                      </a: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Контейнерная площадка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 descr="C:\Users\Admin\Desktop\ФОТО P V\Фото базы с высоты\20151210_0949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09" y="545644"/>
            <a:ext cx="331236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ФОТО P V\20150317_1611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09" y="3816473"/>
            <a:ext cx="3276549" cy="25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ФОТО P V\26.03.2016г\20160125_1428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158" y="576114"/>
            <a:ext cx="338010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esktop\ФОТО P V\Фото базы с высоты\20151210_0938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032" y="3801565"/>
            <a:ext cx="3240360" cy="25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028331"/>
      </p:ext>
    </p:extLst>
  </p:cSld>
  <p:clrMapOvr>
    <a:masterClrMapping/>
  </p:clrMapOvr>
</p:sld>
</file>

<file path=ppt/theme/theme1.xml><?xml version="1.0" encoding="utf-8"?>
<a:theme xmlns:a="http://schemas.openxmlformats.org/drawingml/2006/main" name="Arches-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hneidler B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hneidler BT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Arches-P</Template>
  <TotalTime>779</TotalTime>
  <Words>194</Words>
  <Application>Microsoft Office PowerPoint</Application>
  <PresentationFormat>Произвольный</PresentationFormat>
  <Paragraphs>50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Calibri</vt:lpstr>
      <vt:lpstr>Helvetica</vt:lpstr>
      <vt:lpstr>Schneidler BT</vt:lpstr>
      <vt:lpstr>Arches-P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</dc:creator>
  <cp:keywords>exciting online presentation communicate impactful exchange information broadcast collaborate on-screen projector white</cp:keywords>
  <dc:description>Use this template to create presentations with an abstract yet sophisticated look.</dc:description>
  <cp:lastModifiedBy>Пользователь</cp:lastModifiedBy>
  <cp:revision>68</cp:revision>
  <cp:lastPrinted>2016-03-26T09:41:13Z</cp:lastPrinted>
  <dcterms:created xsi:type="dcterms:W3CDTF">2014-06-28T10:00:40Z</dcterms:created>
  <dcterms:modified xsi:type="dcterms:W3CDTF">2020-01-08T07:48:12Z</dcterms:modified>
  <cp:category>Nouveau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Arches</vt:lpwstr>
  </property>
  <property fmtid="{D5CDD505-2E9C-101B-9397-08002B2CF9AE}" pid="3" name="Style">
    <vt:lpwstr>P</vt:lpwstr>
  </property>
  <property fmtid="{D5CDD505-2E9C-101B-9397-08002B2CF9AE}" pid="4" name="Folder">
    <vt:lpwstr>Nouveau</vt:lpwstr>
  </property>
  <property fmtid="{D5CDD505-2E9C-101B-9397-08002B2CF9AE}" pid="5" name="Attribution">
    <vt:lpwstr>Copyright © 2003 KMT Software, Inc.</vt:lpwstr>
  </property>
</Properties>
</file>