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1" r:id="rId4"/>
    <p:sldId id="264" r:id="rId5"/>
    <p:sldId id="263" r:id="rId6"/>
    <p:sldId id="267" r:id="rId7"/>
    <p:sldId id="262" r:id="rId8"/>
    <p:sldId id="266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0E716-4171-41C3-A289-4E6701BCF6AC}" v="24" dt="2025-06-01T08:10:15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 Mahalakshmi" userId="4b8e3844bb3ee846" providerId="LiveId" clId="{4EA0E716-4171-41C3-A289-4E6701BCF6AC}"/>
    <pc:docChg chg="custSel modSld">
      <pc:chgData name="G Mahalakshmi" userId="4b8e3844bb3ee846" providerId="LiveId" clId="{4EA0E716-4171-41C3-A289-4E6701BCF6AC}" dt="2025-06-01T08:10:15.042" v="55" actId="14100"/>
      <pc:docMkLst>
        <pc:docMk/>
      </pc:docMkLst>
      <pc:sldChg chg="addSp delSp modSp mod">
        <pc:chgData name="G Mahalakshmi" userId="4b8e3844bb3ee846" providerId="LiveId" clId="{4EA0E716-4171-41C3-A289-4E6701BCF6AC}" dt="2025-06-01T08:05:27.333" v="41" actId="14100"/>
        <pc:sldMkLst>
          <pc:docMk/>
          <pc:sldMk cId="4065590585" sldId="256"/>
        </pc:sldMkLst>
        <pc:spChg chg="mod">
          <ac:chgData name="G Mahalakshmi" userId="4b8e3844bb3ee846" providerId="LiveId" clId="{4EA0E716-4171-41C3-A289-4E6701BCF6AC}" dt="2025-06-01T08:05:27.333" v="41" actId="14100"/>
          <ac:spMkLst>
            <pc:docMk/>
            <pc:sldMk cId="4065590585" sldId="256"/>
            <ac:spMk id="3" creationId="{AB9547EC-9105-60CF-E1AB-7BBD368D3F5E}"/>
          </ac:spMkLst>
        </pc:spChg>
        <pc:spChg chg="mod">
          <ac:chgData name="G Mahalakshmi" userId="4b8e3844bb3ee846" providerId="LiveId" clId="{4EA0E716-4171-41C3-A289-4E6701BCF6AC}" dt="2025-06-01T08:02:16.676" v="24" actId="20577"/>
          <ac:spMkLst>
            <pc:docMk/>
            <pc:sldMk cId="4065590585" sldId="256"/>
            <ac:spMk id="8" creationId="{4CAD36C2-4431-4FA0-AB6E-6D748BCE3832}"/>
          </ac:spMkLst>
        </pc:spChg>
        <pc:picChg chg="del">
          <ac:chgData name="G Mahalakshmi" userId="4b8e3844bb3ee846" providerId="LiveId" clId="{4EA0E716-4171-41C3-A289-4E6701BCF6AC}" dt="2025-06-01T08:01:49.635" v="0" actId="21"/>
          <ac:picMkLst>
            <pc:docMk/>
            <pc:sldMk cId="4065590585" sldId="256"/>
            <ac:picMk id="7" creationId="{4CE43EF4-8846-9E69-0AC5-1E6D17259FD6}"/>
          </ac:picMkLst>
        </pc:picChg>
        <pc:picChg chg="add mod">
          <ac:chgData name="G Mahalakshmi" userId="4b8e3844bb3ee846" providerId="LiveId" clId="{4EA0E716-4171-41C3-A289-4E6701BCF6AC}" dt="2025-06-01T08:05:06.410" v="38" actId="14100"/>
          <ac:picMkLst>
            <pc:docMk/>
            <pc:sldMk cId="4065590585" sldId="256"/>
            <ac:picMk id="1026" creationId="{CBBF6A2A-481B-6E55-55FC-2C35B9E02396}"/>
          </ac:picMkLst>
        </pc:picChg>
      </pc:sldChg>
      <pc:sldChg chg="addSp delSp modSp">
        <pc:chgData name="G Mahalakshmi" userId="4b8e3844bb3ee846" providerId="LiveId" clId="{4EA0E716-4171-41C3-A289-4E6701BCF6AC}" dt="2025-06-01T08:10:15.042" v="55" actId="14100"/>
        <pc:sldMkLst>
          <pc:docMk/>
          <pc:sldMk cId="943107955" sldId="265"/>
        </pc:sldMkLst>
        <pc:picChg chg="add del mod">
          <ac:chgData name="G Mahalakshmi" userId="4b8e3844bb3ee846" providerId="LiveId" clId="{4EA0E716-4171-41C3-A289-4E6701BCF6AC}" dt="2025-06-01T08:08:55.222" v="46" actId="478"/>
          <ac:picMkLst>
            <pc:docMk/>
            <pc:sldMk cId="943107955" sldId="265"/>
            <ac:picMk id="2" creationId="{D74F763A-0EF6-B60B-4049-729CF5AD4EA6}"/>
          </ac:picMkLst>
        </pc:picChg>
        <pc:picChg chg="add del mod">
          <ac:chgData name="G Mahalakshmi" userId="4b8e3844bb3ee846" providerId="LiveId" clId="{4EA0E716-4171-41C3-A289-4E6701BCF6AC}" dt="2025-06-01T08:08:55.222" v="46" actId="478"/>
          <ac:picMkLst>
            <pc:docMk/>
            <pc:sldMk cId="943107955" sldId="265"/>
            <ac:picMk id="3" creationId="{106D3925-B1FB-0DD9-1796-CF0CC6D24C0E}"/>
          </ac:picMkLst>
        </pc:picChg>
        <pc:picChg chg="add del mod">
          <ac:chgData name="G Mahalakshmi" userId="4b8e3844bb3ee846" providerId="LiveId" clId="{4EA0E716-4171-41C3-A289-4E6701BCF6AC}" dt="2025-06-01T08:08:46.475" v="44" actId="21"/>
          <ac:picMkLst>
            <pc:docMk/>
            <pc:sldMk cId="943107955" sldId="265"/>
            <ac:picMk id="2050" creationId="{BDC0B3DD-D56D-1E9B-C801-06A5AC5BB009}"/>
          </ac:picMkLst>
        </pc:picChg>
        <pc:picChg chg="add mod">
          <ac:chgData name="G Mahalakshmi" userId="4b8e3844bb3ee846" providerId="LiveId" clId="{4EA0E716-4171-41C3-A289-4E6701BCF6AC}" dt="2025-06-01T08:10:15.042" v="55" actId="14100"/>
          <ac:picMkLst>
            <pc:docMk/>
            <pc:sldMk cId="943107955" sldId="265"/>
            <ac:picMk id="2052" creationId="{7FBC983C-401F-5EA4-207D-FC91269930FF}"/>
          </ac:picMkLst>
        </pc:picChg>
        <pc:picChg chg="del mod">
          <ac:chgData name="G Mahalakshmi" userId="4b8e3844bb3ee846" providerId="LiveId" clId="{4EA0E716-4171-41C3-A289-4E6701BCF6AC}" dt="2025-06-01T08:08:46.475" v="44" actId="21"/>
          <ac:picMkLst>
            <pc:docMk/>
            <pc:sldMk cId="943107955" sldId="265"/>
            <ac:picMk id="307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रविवार, 11 ज्येष्ट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799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रविवार, 11 ज्येष्ट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02845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रविवार, 11 ज्येष्ट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6384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रविवार, 11 ज्येष्ट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2881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रविवार, 11 ज्येष्ट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2645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रविवार, 11 ज्येष्ट 1947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0909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रविवार, 11 ज्येष्ट 1947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614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रविवार, 11 ज्येष्ट 1947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8383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रविवार, 11 ज्येष्ट 1947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8665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रविवार, 11 ज्येष्ट 1947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7699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36C-EF05-4ED9-A1C2-36812D0429BB}" type="datetimeFigureOut">
              <a:rPr lang="hi-IN" smtClean="0"/>
              <a:t>रविवार, 11 ज्येष्ट 1947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663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1F36C-EF05-4ED9-A1C2-36812D0429BB}" type="datetimeFigureOut">
              <a:rPr lang="hi-IN" smtClean="0"/>
              <a:t>रविवार, 11 ज्येष्ट 1947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4AA4C-92B8-4711-B0D5-808C9D18A3F9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8993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9547EC-9105-60CF-E1AB-7BBD368D3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26" y="424124"/>
            <a:ext cx="11434916" cy="953728"/>
          </a:xfr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Advanced SQL – Reinforcement Project </a:t>
            </a:r>
          </a:p>
          <a:p>
            <a:r>
              <a:rPr lang="en-IN" sz="3200" b="1" dirty="0">
                <a:solidFill>
                  <a:schemeClr val="bg1">
                    <a:lumMod val="95000"/>
                  </a:schemeClr>
                </a:solidFill>
                <a:latin typeface="Cambria" panose="02040503050406030204" pitchFamily="18" charset="0"/>
              </a:rPr>
              <a:t> IMDB Dataset </a:t>
            </a:r>
            <a:endParaRPr lang="hi-IN" sz="3200" b="1" dirty="0">
              <a:solidFill>
                <a:schemeClr val="bg1">
                  <a:lumMod val="9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D36C2-4431-4FA0-AB6E-6D748BCE3832}"/>
              </a:ext>
            </a:extLst>
          </p:cNvPr>
          <p:cNvSpPr txBox="1"/>
          <p:nvPr/>
        </p:nvSpPr>
        <p:spPr>
          <a:xfrm>
            <a:off x="8005916" y="3976319"/>
            <a:ext cx="4513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By: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    </a:t>
            </a:r>
            <a:r>
              <a:rPr lang="en-US" sz="3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Imprint MT Shadow" panose="04020605060303030202" pitchFamily="82" charset="0"/>
              </a:rPr>
              <a:t>G.Mahalakshmi</a:t>
            </a:r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   DADS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   Feb-2025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rint MT Shadow" panose="04020605060303030202" pitchFamily="82" charset="0"/>
              </a:rPr>
              <a:t>    Online Batch</a:t>
            </a:r>
            <a:endParaRPr lang="hi-IN" sz="32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rint MT Shadow" panose="04020605060303030202" pitchFamily="8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pic>
        <p:nvPicPr>
          <p:cNvPr id="1026" name="Picture 2" descr="Analisa Data : Top 500 Film All Time di Dunia, Apakah Film Indonesia Masuk? | by Muhamad Faridi ...">
            <a:extLst>
              <a:ext uri="{FF2B5EF4-FFF2-40B4-BE49-F238E27FC236}">
                <a16:creationId xmlns:a16="http://schemas.microsoft.com/office/drawing/2014/main" id="{CBBF6A2A-481B-6E55-55FC-2C35B9E02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25" y="1474839"/>
            <a:ext cx="7443019" cy="472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590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617D8B-F153-97D1-2E85-D0B3C9EF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301" y="308031"/>
            <a:ext cx="7069542" cy="768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200" dirty="0"/>
              <a:t>💡 </a:t>
            </a:r>
            <a:r>
              <a:rPr lang="en-US" sz="4000" b="1" dirty="0">
                <a:solidFill>
                  <a:schemeClr val="tx1"/>
                </a:solidFill>
                <a:latin typeface="Imprint MT Shadow" panose="04020605060303030202" pitchFamily="82" charset="0"/>
              </a:rPr>
              <a:t>Conclusion &amp; Key Takeaways</a:t>
            </a:r>
            <a:endParaRPr lang="en-IN" sz="6000" b="1" dirty="0">
              <a:solidFill>
                <a:schemeClr val="tx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797" y="1241946"/>
            <a:ext cx="110410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Final Insights &amp; Learnings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Content Summary: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The project reinforced SQL proficiency through real-world data analysis.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Uncovered actionable insights from structured queries and exploration.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Derived 25+ insights, enhanced query writing, and critical thinking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Tools Used: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Advanced SQL (Joins, Aggregations, Filters,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Subqueries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404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FBC983C-401F-5EA4-207D-FC912699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44" y="216309"/>
            <a:ext cx="11759381" cy="647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10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025ACA-EB53-AF42-B194-AEC7C87CF433}"/>
              </a:ext>
            </a:extLst>
          </p:cNvPr>
          <p:cNvSpPr/>
          <p:nvPr/>
        </p:nvSpPr>
        <p:spPr>
          <a:xfrm>
            <a:off x="3259394" y="348802"/>
            <a:ext cx="4527754" cy="6967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C6ABB2-4BF4-55A4-39AC-43DCCA80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802"/>
            <a:ext cx="10515600" cy="69675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Imprint MT Shadow" panose="04020605060303030202" pitchFamily="82" charset="0"/>
              </a:rPr>
              <a:t>About </a:t>
            </a:r>
            <a:r>
              <a:rPr lang="en-IN" sz="3600" b="1" dirty="0">
                <a:latin typeface="Imprint MT Shadow" panose="04020605060303030202" pitchFamily="82" charset="0"/>
              </a:rPr>
              <a:t>the</a:t>
            </a:r>
            <a:r>
              <a:rPr lang="en-IN" sz="3200" b="1" dirty="0">
                <a:latin typeface="Imprint MT Shadow" panose="04020605060303030202" pitchFamily="82" charset="0"/>
              </a:rPr>
              <a:t> IMDb Dataset</a:t>
            </a:r>
            <a:r>
              <a:rPr lang="hi-IN" sz="4800" dirty="0"/>
              <a:t> 📊</a:t>
            </a:r>
            <a:endParaRPr lang="hi-IN" sz="166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43668A8-52D3-07C3-1B2F-799CA03F19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8988" y="1160877"/>
            <a:ext cx="921438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Introduction to IMDb Dataset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</a:t>
            </a:r>
            <a:r>
              <a:rPr kumimoji="0" lang="en-US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=&gt;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The dataset includes details on movies, ratings,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genres, and names.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en-US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=&gt;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Designed for reinforcement of SQL querying and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analysis skills.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Tools Used: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SQL, IMDb simplified schema</a:t>
            </a:r>
          </a:p>
        </p:txBody>
      </p:sp>
    </p:spTree>
    <p:extLst>
      <p:ext uri="{BB962C8B-B14F-4D97-AF65-F5344CB8AC3E}">
        <p14:creationId xmlns:p14="http://schemas.microsoft.com/office/powerpoint/2010/main" val="252017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A9D96-27F5-4049-5C0D-7B1E2751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106"/>
            <a:ext cx="10515600" cy="59352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highlight>
                  <a:srgbClr val="C0C0C0"/>
                </a:highlight>
                <a:latin typeface="Imprint MT Shadow" panose="04020605060303030202" pitchFamily="82" charset="0"/>
              </a:rPr>
              <a:t>Database Structure Overview</a:t>
            </a:r>
            <a:endParaRPr lang="hi-IN" sz="36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6C00E2A-CFDB-17C3-D1EE-F0429D004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6002" y="1135626"/>
            <a:ext cx="1121999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Database Tables &amp; Relationships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The schema contains interconnected tables for movies,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people, and ratings.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Foreign keys define the relationships across various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entities.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                </a:t>
            </a:r>
            <a:r>
              <a:rPr lang="en-IN" dirty="0">
                <a:latin typeface="Cambria" panose="02040503050406030204" pitchFamily="18" charset="0"/>
              </a:rPr>
              <a:t>Explored relationships between tables (e.g., foreign keys, joins)</a:t>
            </a:r>
            <a:endParaRPr kumimoji="0" lang="hi-IN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Tools Used: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SQL ERD concepts, Joins</a:t>
            </a:r>
          </a:p>
        </p:txBody>
      </p:sp>
    </p:spTree>
    <p:extLst>
      <p:ext uri="{BB962C8B-B14F-4D97-AF65-F5344CB8AC3E}">
        <p14:creationId xmlns:p14="http://schemas.microsoft.com/office/powerpoint/2010/main" val="410069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A5CD20-2BA3-DEB2-E4A9-B3808F8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123"/>
            <a:ext cx="10515600" cy="70924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highlight>
                  <a:srgbClr val="C0C0C0"/>
                </a:highlight>
                <a:latin typeface="Imprint MT Shadow" panose="04020605060303030202" pitchFamily="82" charset="0"/>
              </a:rPr>
              <a:t>Data Quality Checks</a:t>
            </a:r>
            <a:r>
              <a:rPr lang="hi-IN" sz="4000" dirty="0"/>
              <a:t>⚠️</a:t>
            </a:r>
            <a:r>
              <a:rPr lang="hi-IN" sz="1400" dirty="0"/>
              <a:t> </a:t>
            </a:r>
            <a:endParaRPr lang="hi-IN" sz="36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59E0B2-6FE8-FE1C-2C1D-26E7DF747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3232" y="1209368"/>
            <a:ext cx="1012315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Null Value Identification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Identified missing or null entries in key datacolumns.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Crucial for ensuring accurate results from SQL queries.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                  </a:t>
            </a:r>
            <a:r>
              <a:rPr lang="en-IN" dirty="0">
                <a:latin typeface="Cambria" panose="02040503050406030204" pitchFamily="18" charset="0"/>
              </a:rPr>
              <a:t>Found nulls in 'movie' and 'names' tables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dirty="0">
                <a:latin typeface="Cambria" panose="02040503050406030204" pitchFamily="18" charset="0"/>
              </a:rPr>
              <a:t>    documented them</a:t>
            </a:r>
            <a:endParaRPr kumimoji="0" lang="hi-IN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hi-IN" b="1" dirty="0">
                <a:latin typeface="Cambria" panose="02040503050406030204" pitchFamily="18" charset="0"/>
              </a:rPr>
              <a:t>Query Performed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IS NULL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COUNT()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 queries</a:t>
            </a:r>
            <a:endParaRPr kumimoji="0" lang="hi-IN" altLang="hi-IN" sz="32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85B10-77D7-9157-2E65-2EAF30477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23" y="4279778"/>
            <a:ext cx="636460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823AB8-A38A-2A4F-ED0C-160A8C43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80"/>
            <a:ext cx="10515600" cy="637765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highlight>
                  <a:srgbClr val="C0C0C0"/>
                </a:highlight>
                <a:latin typeface="Imprint MT Shadow" panose="04020605060303030202" pitchFamily="82" charset="0"/>
              </a:rPr>
              <a:t>Movie Production Trends </a:t>
            </a:r>
            <a:r>
              <a:rPr lang="hi-IN" sz="3600" dirty="0"/>
              <a:t>📈</a:t>
            </a:r>
            <a:endParaRPr lang="en-IN" sz="36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259EC6-0FE8-A729-90B6-87280FD9D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855" y="964901"/>
            <a:ext cx="1011924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Movie Production Over Time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Analyzed yearly and monthly movie release patterns.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Found that 2019 was a peak year with high output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from the USA and India.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                 </a:t>
            </a:r>
            <a:r>
              <a:rPr lang="en-IN" dirty="0">
                <a:latin typeface="Cambria" panose="02040503050406030204" pitchFamily="18" charset="0"/>
              </a:rPr>
              <a:t>Identified production spikes and regional contributions</a:t>
            </a:r>
            <a:endParaRPr kumimoji="0" lang="hi-IN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hi-IN" b="1" dirty="0">
                <a:latin typeface="Cambria" panose="02040503050406030204" pitchFamily="18" charset="0"/>
              </a:rPr>
              <a:t>Query Performed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GROUP BY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YEAR()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MONTH()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mbria" panose="02040503050406030204" pitchFamily="18" charset="0"/>
              </a:rPr>
              <a:t>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88C454-124C-F924-9D06-4681A9E8C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0" y="4073444"/>
            <a:ext cx="5581650" cy="233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5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B1392-4FDD-37E6-186C-46807C25C644}"/>
              </a:ext>
            </a:extLst>
          </p:cNvPr>
          <p:cNvSpPr/>
          <p:nvPr/>
        </p:nvSpPr>
        <p:spPr>
          <a:xfrm>
            <a:off x="3728884" y="319298"/>
            <a:ext cx="4527754" cy="6967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3EB54A-B7BD-CEBF-6C40-343A5317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78" y="234711"/>
            <a:ext cx="10515600" cy="89430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Imprint MT Shadow" panose="04020605060303030202" pitchFamily="82" charset="0"/>
              </a:rPr>
              <a:t>Genre Analysis </a:t>
            </a:r>
            <a:r>
              <a:rPr lang="hi-IN" sz="3600" b="1" dirty="0">
                <a:latin typeface="Imprint MT Shadow" panose="04020605060303030202" pitchFamily="82" charset="0"/>
              </a:rPr>
              <a:t>🎭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E39C084-3CAC-1B49-D1B6-2D53495A23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7478" y="1129020"/>
            <a:ext cx="1158259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Genre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Examined the distribution and popularity of genres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i-IN" dirty="0">
                <a:latin typeface="Cambria" panose="02040503050406030204" pitchFamily="18" charset="0"/>
              </a:rPr>
              <a:t>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across movies.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Calculated duration trends and frequency of genre combinations.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hi-IN" b="1" dirty="0">
                <a:latin typeface="Cambria" panose="02040503050406030204" pitchFamily="18" charset="0"/>
              </a:rPr>
              <a:t>Query Performed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GROUP BY</a:t>
            </a:r>
            <a:r>
              <a:rPr kumimoji="0" lang="hi-IN" altLang="hi-IN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HAVING</a:t>
            </a:r>
            <a:r>
              <a:rPr kumimoji="0" lang="hi-IN" altLang="hi-IN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mprint MT Shadow" panose="04020605060303030202" pitchFamily="82" charset="0"/>
              </a:rPr>
              <a:t>AVG()</a:t>
            </a:r>
            <a:endParaRPr kumimoji="0" lang="hi-IN" altLang="hi-IN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Imprint MT Shadow" panose="040206050603030302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D29FFA-7AF6-0290-8E03-F9B289DDA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942" y="3724551"/>
            <a:ext cx="5855110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7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617D8B-F153-97D1-2E85-D0B3C9EF5900}"/>
              </a:ext>
            </a:extLst>
          </p:cNvPr>
          <p:cNvSpPr/>
          <p:nvPr/>
        </p:nvSpPr>
        <p:spPr>
          <a:xfrm>
            <a:off x="3832123" y="327136"/>
            <a:ext cx="4527754" cy="6967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923C70-65BE-F04E-336B-3D94E737F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657"/>
            <a:ext cx="10515600" cy="69675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IN" sz="3600" b="1" dirty="0">
                <a:latin typeface="Imprint MT Shadow" panose="04020605060303030202" pitchFamily="82" charset="0"/>
              </a:rPr>
              <a:t>Ratings Overview</a:t>
            </a:r>
            <a:r>
              <a:rPr lang="hi-IN" sz="2200" dirty="0"/>
              <a:t>⭐⭐⭐</a:t>
            </a:r>
            <a:r>
              <a:rPr lang="hi-IN" dirty="0"/>
              <a:t> </a:t>
            </a:r>
            <a:endParaRPr lang="hi-IN" sz="7200" b="1" dirty="0">
              <a:highlight>
                <a:srgbClr val="C0C0C0"/>
              </a:highlight>
              <a:latin typeface="Imprint MT Shadow" panose="04020605060303030202" pitchFamily="82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AF093D7-6589-0EE5-79D2-5F149F01D8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9993" y="1023895"/>
            <a:ext cx="1058232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Title: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Ratings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Content Summary: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Explored top-rated movies and overall rating distribution.</a:t>
            </a:r>
            <a:b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</a:b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Included analysis on average ratings, median groups,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and vote counts.</a:t>
            </a:r>
            <a:endParaRPr kumimoji="0" lang="en-US" altLang="hi-I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                   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Identified high-rated and most-voted movies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hi-IN" b="1" dirty="0">
                <a:latin typeface="Cambria" panose="02040503050406030204" pitchFamily="18" charset="0"/>
              </a:rPr>
              <a:t>Query Performed</a:t>
            </a:r>
            <a:r>
              <a:rPr kumimoji="0" lang="hi-IN" altLang="hi-I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: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AVG()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MEDIAN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ORDER BY</a:t>
            </a:r>
            <a:r>
              <a:rPr kumimoji="0" lang="hi-IN" altLang="hi-I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, </a:t>
            </a:r>
            <a:r>
              <a:rPr kumimoji="0" lang="hi-IN" altLang="hi-I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anose="04020605060303030202" pitchFamily="82" charset="0"/>
              </a:rPr>
              <a:t>LIMIT</a:t>
            </a:r>
            <a:endParaRPr kumimoji="0" lang="hi-IN" altLang="hi-I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mprint MT Shadow" panose="04020605060303030202" pitchFamily="82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904" y="4132438"/>
            <a:ext cx="5643973" cy="239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11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617D8B-F153-97D1-2E85-D0B3C9EF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928" y="308031"/>
            <a:ext cx="5500048" cy="768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US" sz="3600" dirty="0"/>
              <a:t>👤 </a:t>
            </a:r>
            <a:r>
              <a:rPr lang="en-US" sz="4000" b="1" dirty="0">
                <a:solidFill>
                  <a:schemeClr val="tx1"/>
                </a:solidFill>
                <a:latin typeface="Imprint MT Shadow" panose="04020605060303030202" pitchFamily="82" charset="0"/>
              </a:rPr>
              <a:t>People-Centric Insights</a:t>
            </a:r>
            <a:endParaRPr lang="en-IN" sz="4000" b="1" dirty="0">
              <a:solidFill>
                <a:schemeClr val="tx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95373" y="997567"/>
            <a:ext cx="1101346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Actors, Directors, &amp; Companies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Content Summary: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Analyzed contributions of actors, directors, and companies to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IMDb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data.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Ranked individuals and entities by movie count and performance.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Identified key contributors based on ratings and number of movies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Tools Used: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Subqueries</a:t>
            </a:r>
            <a:r>
              <a:rPr kumimoji="0" 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 BY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HAVING COUNT(*) &gt; 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928" y="3571217"/>
            <a:ext cx="4476466" cy="27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6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4FEF4A-4290-E229-D81E-1A1FC240742F}"/>
              </a:ext>
            </a:extLst>
          </p:cNvPr>
          <p:cNvSpPr/>
          <p:nvPr/>
        </p:nvSpPr>
        <p:spPr>
          <a:xfrm>
            <a:off x="265470" y="327136"/>
            <a:ext cx="11661060" cy="62037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i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617D8B-F153-97D1-2E85-D0B3C9EF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928" y="308031"/>
            <a:ext cx="5500048" cy="7683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3200" dirty="0"/>
              <a:t>🔍 </a:t>
            </a:r>
            <a:r>
              <a:rPr lang="en-IN" sz="4000" b="1" dirty="0">
                <a:solidFill>
                  <a:schemeClr val="tx1"/>
                </a:solidFill>
                <a:latin typeface="Imprint MT Shadow" panose="04020605060303030202" pitchFamily="82" charset="0"/>
              </a:rPr>
              <a:t>Patterns &amp; Records</a:t>
            </a:r>
            <a:endParaRPr lang="en-IN" sz="4900" b="1" dirty="0">
              <a:solidFill>
                <a:schemeClr val="tx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6189" y="1280152"/>
            <a:ext cx="889265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Unique Patterns &amp; Special Records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Content Summary: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Investigated unique trends such as movie titles with "The" and long runtimes.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Highlighted the oldest and longest movies in the dataset.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Found special case records and title-based patterns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Tools Used: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LIKE 'The%'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ORDER BY duration DESC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date filters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 descr="A screenshot of a computer&#10;&#10;AI-generated content may be incorrect.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666" y="3957808"/>
            <a:ext cx="5909480" cy="24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0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543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</vt:lpstr>
      <vt:lpstr>Imprint MT Shadow</vt:lpstr>
      <vt:lpstr>Wingdings</vt:lpstr>
      <vt:lpstr>Office Theme</vt:lpstr>
      <vt:lpstr>PowerPoint Presentation</vt:lpstr>
      <vt:lpstr>About the IMDb Dataset 📊</vt:lpstr>
      <vt:lpstr>Database Structure Overview</vt:lpstr>
      <vt:lpstr>Data Quality Checks⚠️ </vt:lpstr>
      <vt:lpstr>Movie Production Trends 📈</vt:lpstr>
      <vt:lpstr>Genre Analysis 🎭</vt:lpstr>
      <vt:lpstr>Ratings Overview⭐⭐⭐ </vt:lpstr>
      <vt:lpstr>👤 People-Centric Insights</vt:lpstr>
      <vt:lpstr>🔍 Patterns &amp; Records</vt:lpstr>
      <vt:lpstr>💡 Conclusion &amp; 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ANBU</dc:creator>
  <cp:lastModifiedBy>G Mahalakshmi</cp:lastModifiedBy>
  <cp:revision>8</cp:revision>
  <dcterms:created xsi:type="dcterms:W3CDTF">2025-05-02T02:01:11Z</dcterms:created>
  <dcterms:modified xsi:type="dcterms:W3CDTF">2025-06-01T08:10:19Z</dcterms:modified>
</cp:coreProperties>
</file>