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0" r:id="rId3"/>
    <p:sldId id="281" r:id="rId4"/>
    <p:sldId id="282" r:id="rId5"/>
    <p:sldId id="283" r:id="rId6"/>
    <p:sldId id="285" r:id="rId7"/>
    <p:sldId id="284" r:id="rId8"/>
    <p:sldId id="279"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96" r:id="rId22"/>
    <p:sldId id="269" r:id="rId23"/>
    <p:sldId id="270" r:id="rId24"/>
    <p:sldId id="271" r:id="rId25"/>
    <p:sldId id="272" r:id="rId26"/>
    <p:sldId id="273" r:id="rId27"/>
    <p:sldId id="274" r:id="rId28"/>
    <p:sldId id="275" r:id="rId29"/>
    <p:sldId id="293" r:id="rId30"/>
    <p:sldId id="294" r:id="rId31"/>
    <p:sldId id="276" r:id="rId32"/>
    <p:sldId id="277" r:id="rId33"/>
    <p:sldId id="278" r:id="rId34"/>
    <p:sldId id="287" r:id="rId35"/>
    <p:sldId id="288" r:id="rId36"/>
    <p:sldId id="289" r:id="rId37"/>
    <p:sldId id="297" r:id="rId38"/>
    <p:sldId id="291" r:id="rId39"/>
    <p:sldId id="292"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94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388358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57878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35FAE-47C0-4BC8-935F-45FDBB12D6AD}"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97651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35FAE-47C0-4BC8-935F-45FDBB12D6AD}"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46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35FAE-47C0-4BC8-935F-45FDBB12D6AD}"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381459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135FAE-47C0-4BC8-935F-45FDBB12D6AD}"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184367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135FAE-47C0-4BC8-935F-45FDBB12D6AD}"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173613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135FAE-47C0-4BC8-935F-45FDBB12D6AD}" type="datetimeFigureOut">
              <a:rPr lang="en-US" smtClean="0"/>
              <a:t>1/2/2023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163179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135FAE-47C0-4BC8-935F-45FDBB12D6AD}" type="datetimeFigureOut">
              <a:rPr lang="en-US" smtClean="0"/>
              <a:t>1/2/2023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412674-96B2-4886-8558-ED5FB3F6CE70}" type="slidenum">
              <a:rPr lang="en-US" smtClean="0"/>
              <a:t>‹#›</a:t>
            </a:fld>
            <a:endParaRPr lang="en-US"/>
          </a:p>
        </p:txBody>
      </p:sp>
    </p:spTree>
    <p:extLst>
      <p:ext uri="{BB962C8B-B14F-4D97-AF65-F5344CB8AC3E}">
        <p14:creationId xmlns:p14="http://schemas.microsoft.com/office/powerpoint/2010/main" val="8999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135FAE-47C0-4BC8-935F-45FDBB12D6AD}"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12674-96B2-4886-8558-ED5FB3F6CE70}" type="slidenum">
              <a:rPr lang="en-US" smtClean="0"/>
              <a:t>‹#›</a:t>
            </a:fld>
            <a:endParaRPr lang="en-US"/>
          </a:p>
        </p:txBody>
      </p:sp>
    </p:spTree>
    <p:extLst>
      <p:ext uri="{BB962C8B-B14F-4D97-AF65-F5344CB8AC3E}">
        <p14:creationId xmlns:p14="http://schemas.microsoft.com/office/powerpoint/2010/main" val="317786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135FAE-47C0-4BC8-935F-45FDBB12D6AD}" type="datetimeFigureOut">
              <a:rPr lang="en-US" smtClean="0"/>
              <a:t>1/2/2023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412674-96B2-4886-8558-ED5FB3F6CE7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414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thanmarcotte.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speckyboy.com/getting-started-css-flexbo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72E1-B9ED-4516-A2F6-79E9166CC296}"/>
              </a:ext>
            </a:extLst>
          </p:cNvPr>
          <p:cNvSpPr>
            <a:spLocks noGrp="1"/>
          </p:cNvSpPr>
          <p:nvPr>
            <p:ph type="ctrTitle"/>
          </p:nvPr>
        </p:nvSpPr>
        <p:spPr/>
        <p:txBody>
          <a:bodyPr/>
          <a:lstStyle/>
          <a:p>
            <a:r>
              <a:rPr lang="en-US" dirty="0"/>
              <a:t>Responsive Web Design</a:t>
            </a:r>
          </a:p>
        </p:txBody>
      </p:sp>
      <p:sp>
        <p:nvSpPr>
          <p:cNvPr id="3" name="Subtitle 2">
            <a:extLst>
              <a:ext uri="{FF2B5EF4-FFF2-40B4-BE49-F238E27FC236}">
                <a16:creationId xmlns:a16="http://schemas.microsoft.com/office/drawing/2014/main" id="{D2AE19C9-1B2B-4E7A-BCA9-FB1BB13632EE}"/>
              </a:ext>
            </a:extLst>
          </p:cNvPr>
          <p:cNvSpPr>
            <a:spLocks noGrp="1"/>
          </p:cNvSpPr>
          <p:nvPr>
            <p:ph type="subTitle" idx="1"/>
          </p:nvPr>
        </p:nvSpPr>
        <p:spPr/>
        <p:txBody>
          <a:bodyPr/>
          <a:lstStyle/>
          <a:p>
            <a:r>
              <a:rPr lang="en-US" b="1" dirty="0" err="1">
                <a:solidFill>
                  <a:schemeClr val="accent1">
                    <a:lumMod val="75000"/>
                  </a:schemeClr>
                </a:solidFill>
                <a:latin typeface="Freestyle Script" panose="030804020302050B0404" pitchFamily="66" charset="0"/>
              </a:rPr>
              <a:t>Eng</a:t>
            </a:r>
            <a:r>
              <a:rPr lang="en-US" b="1" dirty="0">
                <a:solidFill>
                  <a:schemeClr val="accent1">
                    <a:lumMod val="75000"/>
                  </a:schemeClr>
                </a:solidFill>
                <a:latin typeface="Freestyle Script" panose="030804020302050B0404" pitchFamily="66" charset="0"/>
              </a:rPr>
              <a:t>/</a:t>
            </a:r>
            <a:r>
              <a:rPr lang="en-US" b="1" dirty="0" err="1">
                <a:solidFill>
                  <a:schemeClr val="accent1">
                    <a:lumMod val="75000"/>
                  </a:schemeClr>
                </a:solidFill>
                <a:latin typeface="Freestyle Script" panose="030804020302050B0404" pitchFamily="66" charset="0"/>
              </a:rPr>
              <a:t>Ryhab</a:t>
            </a:r>
            <a:r>
              <a:rPr lang="en-US" b="1" dirty="0">
                <a:solidFill>
                  <a:schemeClr val="accent1">
                    <a:lumMod val="75000"/>
                  </a:schemeClr>
                </a:solidFill>
                <a:latin typeface="Freestyle Script" panose="030804020302050B0404" pitchFamily="66" charset="0"/>
              </a:rPr>
              <a:t> </a:t>
            </a:r>
            <a:r>
              <a:rPr lang="en-US" b="1" dirty="0" err="1">
                <a:solidFill>
                  <a:schemeClr val="accent1">
                    <a:lumMod val="75000"/>
                  </a:schemeClr>
                </a:solidFill>
                <a:latin typeface="Freestyle Script" panose="030804020302050B0404" pitchFamily="66" charset="0"/>
              </a:rPr>
              <a:t>farouq</a:t>
            </a:r>
            <a:endParaRPr lang="en-US" b="1" dirty="0">
              <a:solidFill>
                <a:schemeClr val="accent1">
                  <a:lumMod val="75000"/>
                </a:schemeClr>
              </a:solidFill>
              <a:latin typeface="Freestyle Script" panose="030804020302050B0404" pitchFamily="66" charset="0"/>
            </a:endParaRPr>
          </a:p>
        </p:txBody>
      </p:sp>
    </p:spTree>
    <p:extLst>
      <p:ext uri="{BB962C8B-B14F-4D97-AF65-F5344CB8AC3E}">
        <p14:creationId xmlns:p14="http://schemas.microsoft.com/office/powerpoint/2010/main" val="340645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660-D79C-48F0-AF78-207DF3E1D093}"/>
              </a:ext>
            </a:extLst>
          </p:cNvPr>
          <p:cNvSpPr>
            <a:spLocks noGrp="1"/>
          </p:cNvSpPr>
          <p:nvPr>
            <p:ph type="title"/>
          </p:nvPr>
        </p:nvSpPr>
        <p:spPr/>
        <p:txBody>
          <a:bodyPr/>
          <a:lstStyle/>
          <a:p>
            <a:r>
              <a:rPr lang="en-US" dirty="0"/>
              <a:t>Why Flexbox ?</a:t>
            </a:r>
          </a:p>
        </p:txBody>
      </p:sp>
      <p:sp>
        <p:nvSpPr>
          <p:cNvPr id="3" name="Content Placeholder 2">
            <a:extLst>
              <a:ext uri="{FF2B5EF4-FFF2-40B4-BE49-F238E27FC236}">
                <a16:creationId xmlns:a16="http://schemas.microsoft.com/office/drawing/2014/main" id="{FDE41732-9437-4665-AF25-E0B10758F4F0}"/>
              </a:ext>
            </a:extLst>
          </p:cNvPr>
          <p:cNvSpPr>
            <a:spLocks noGrp="1"/>
          </p:cNvSpPr>
          <p:nvPr>
            <p:ph idx="1"/>
          </p:nvPr>
        </p:nvSpPr>
        <p:spPr/>
        <p:txBody>
          <a:bodyPr/>
          <a:lstStyle/>
          <a:p>
            <a:pPr>
              <a:buFont typeface="Wingdings" panose="05000000000000000000" pitchFamily="2" charset="2"/>
              <a:buChar char="Ø"/>
            </a:pPr>
            <a:r>
              <a:rPr lang="en-US" dirty="0"/>
              <a:t>A lot of flexibility </a:t>
            </a:r>
          </a:p>
          <a:p>
            <a:pPr>
              <a:buFont typeface="Wingdings" panose="05000000000000000000" pitchFamily="2" charset="2"/>
              <a:buChar char="Ø"/>
            </a:pPr>
            <a:r>
              <a:rPr lang="en-US" dirty="0"/>
              <a:t>Arrange items</a:t>
            </a:r>
          </a:p>
          <a:p>
            <a:pPr>
              <a:buFont typeface="Wingdings" panose="05000000000000000000" pitchFamily="2" charset="2"/>
              <a:buChar char="Ø"/>
            </a:pPr>
            <a:r>
              <a:rPr lang="en-US" dirty="0"/>
              <a:t>Spacing</a:t>
            </a:r>
          </a:p>
          <a:p>
            <a:pPr>
              <a:buFont typeface="Wingdings" panose="05000000000000000000" pitchFamily="2" charset="2"/>
              <a:buChar char="Ø"/>
            </a:pPr>
            <a:r>
              <a:rPr lang="en-US" dirty="0"/>
              <a:t>Alignment</a:t>
            </a:r>
          </a:p>
          <a:p>
            <a:pPr>
              <a:buFont typeface="Wingdings" panose="05000000000000000000" pitchFamily="2" charset="2"/>
              <a:buChar char="Ø"/>
            </a:pPr>
            <a:r>
              <a:rPr lang="en-US" dirty="0"/>
              <a:t>Order of items</a:t>
            </a:r>
          </a:p>
          <a:p>
            <a:pPr>
              <a:buFont typeface="Wingdings" panose="05000000000000000000" pitchFamily="2" charset="2"/>
              <a:buChar char="Ø"/>
            </a:pPr>
            <a:r>
              <a:rPr lang="en-US" dirty="0"/>
              <a:t>Bootstrap is built on top of the flex layout</a:t>
            </a:r>
          </a:p>
        </p:txBody>
      </p:sp>
    </p:spTree>
    <p:extLst>
      <p:ext uri="{BB962C8B-B14F-4D97-AF65-F5344CB8AC3E}">
        <p14:creationId xmlns:p14="http://schemas.microsoft.com/office/powerpoint/2010/main" val="198473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C639-5EC8-4D86-9F1A-17C9D28F2948}"/>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EFC769-3D8B-41B2-890A-4D015D967EFC}"/>
              </a:ext>
            </a:extLst>
          </p:cNvPr>
          <p:cNvSpPr>
            <a:spLocks noGrp="1"/>
          </p:cNvSpPr>
          <p:nvPr>
            <p:ph idx="1"/>
          </p:nvPr>
        </p:nvSpPr>
        <p:spPr/>
        <p:txBody>
          <a:bodyPr/>
          <a:lstStyle/>
          <a:p>
            <a:pPr>
              <a:buFont typeface="Wingdings" panose="05000000000000000000" pitchFamily="2" charset="2"/>
              <a:buChar char="Ø"/>
            </a:pPr>
            <a:r>
              <a:rPr lang="en-US" dirty="0"/>
              <a:t>Flex container</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r>
              <a:rPr lang="en-US" dirty="0"/>
              <a:t>Flex items</a:t>
            </a:r>
          </a:p>
          <a:p>
            <a:pPr marL="0" indent="0">
              <a:buNone/>
            </a:pPr>
            <a:endParaRPr lang="en-US" dirty="0"/>
          </a:p>
        </p:txBody>
      </p:sp>
      <p:pic>
        <p:nvPicPr>
          <p:cNvPr id="5" name="Picture 4">
            <a:extLst>
              <a:ext uri="{FF2B5EF4-FFF2-40B4-BE49-F238E27FC236}">
                <a16:creationId xmlns:a16="http://schemas.microsoft.com/office/drawing/2014/main" id="{448BA39C-087F-6579-F435-7DFDBAC63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2265997"/>
            <a:ext cx="3520745" cy="1394581"/>
          </a:xfrm>
          <a:prstGeom prst="rect">
            <a:avLst/>
          </a:prstGeom>
        </p:spPr>
      </p:pic>
      <p:pic>
        <p:nvPicPr>
          <p:cNvPr id="7" name="Picture 6">
            <a:extLst>
              <a:ext uri="{FF2B5EF4-FFF2-40B4-BE49-F238E27FC236}">
                <a16:creationId xmlns:a16="http://schemas.microsoft.com/office/drawing/2014/main" id="{144E465C-AA8F-865D-3398-7C9A9236D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911" y="4080841"/>
            <a:ext cx="3939881" cy="1767993"/>
          </a:xfrm>
          <a:prstGeom prst="rect">
            <a:avLst/>
          </a:prstGeom>
        </p:spPr>
      </p:pic>
    </p:spTree>
    <p:extLst>
      <p:ext uri="{BB962C8B-B14F-4D97-AF65-F5344CB8AC3E}">
        <p14:creationId xmlns:p14="http://schemas.microsoft.com/office/powerpoint/2010/main" val="396194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3E3C-1E8B-4587-A9B6-B59D158F7C3F}"/>
              </a:ext>
            </a:extLst>
          </p:cNvPr>
          <p:cNvSpPr>
            <a:spLocks noGrp="1"/>
          </p:cNvSpPr>
          <p:nvPr>
            <p:ph type="title"/>
          </p:nvPr>
        </p:nvSpPr>
        <p:spPr/>
        <p:txBody>
          <a:bodyPr/>
          <a:lstStyle/>
          <a:p>
            <a:r>
              <a:rPr lang="en-US" dirty="0"/>
              <a:t>Flexbox Axes</a:t>
            </a:r>
          </a:p>
        </p:txBody>
      </p:sp>
      <p:sp>
        <p:nvSpPr>
          <p:cNvPr id="3" name="Content Placeholder 2">
            <a:extLst>
              <a:ext uri="{FF2B5EF4-FFF2-40B4-BE49-F238E27FC236}">
                <a16:creationId xmlns:a16="http://schemas.microsoft.com/office/drawing/2014/main" id="{BCCB22F1-6C0F-42B1-81EC-822F1CBAB4AF}"/>
              </a:ext>
            </a:extLst>
          </p:cNvPr>
          <p:cNvSpPr>
            <a:spLocks noGrp="1"/>
          </p:cNvSpPr>
          <p:nvPr>
            <p:ph idx="1"/>
          </p:nvPr>
        </p:nvSpPr>
        <p:spPr/>
        <p:txBody>
          <a:bodyPr/>
          <a:lstStyle/>
          <a:p>
            <a:pPr>
              <a:buFont typeface="Wingdings" panose="05000000000000000000" pitchFamily="2" charset="2"/>
              <a:buChar char="Ø"/>
            </a:pPr>
            <a:r>
              <a:rPr lang="en-US" dirty="0"/>
              <a:t>Main axis</a:t>
            </a:r>
          </a:p>
          <a:p>
            <a:pPr>
              <a:buFont typeface="Wingdings" panose="05000000000000000000" pitchFamily="2" charset="2"/>
              <a:buChar char="Ø"/>
            </a:pPr>
            <a:r>
              <a:rPr lang="en-US" dirty="0"/>
              <a:t>Cross axis</a:t>
            </a:r>
          </a:p>
          <a:p>
            <a:pPr marL="0" indent="0">
              <a:buNone/>
            </a:pPr>
            <a:endParaRPr lang="en-US" dirty="0"/>
          </a:p>
        </p:txBody>
      </p:sp>
      <p:pic>
        <p:nvPicPr>
          <p:cNvPr id="4" name="Picture 3">
            <a:extLst>
              <a:ext uri="{FF2B5EF4-FFF2-40B4-BE49-F238E27FC236}">
                <a16:creationId xmlns:a16="http://schemas.microsoft.com/office/drawing/2014/main" id="{8C60D543-9A92-4E71-B9FB-9353A27C55C4}"/>
              </a:ext>
            </a:extLst>
          </p:cNvPr>
          <p:cNvPicPr>
            <a:picLocks noChangeAspect="1"/>
          </p:cNvPicPr>
          <p:nvPr/>
        </p:nvPicPr>
        <p:blipFill>
          <a:blip r:embed="rId2"/>
          <a:stretch>
            <a:fillRect/>
          </a:stretch>
        </p:blipFill>
        <p:spPr>
          <a:xfrm>
            <a:off x="1036320" y="2743200"/>
            <a:ext cx="9997440" cy="3494762"/>
          </a:xfrm>
          <a:prstGeom prst="rect">
            <a:avLst/>
          </a:prstGeom>
        </p:spPr>
      </p:pic>
    </p:spTree>
    <p:extLst>
      <p:ext uri="{BB962C8B-B14F-4D97-AF65-F5344CB8AC3E}">
        <p14:creationId xmlns:p14="http://schemas.microsoft.com/office/powerpoint/2010/main" val="219322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1BF2-F31C-4EAA-94B9-A30B2D841A74}"/>
              </a:ext>
            </a:extLst>
          </p:cNvPr>
          <p:cNvSpPr>
            <a:spLocks noGrp="1"/>
          </p:cNvSpPr>
          <p:nvPr>
            <p:ph type="title"/>
          </p:nvPr>
        </p:nvSpPr>
        <p:spPr/>
        <p:txBody>
          <a:bodyPr/>
          <a:lstStyle/>
          <a:p>
            <a:r>
              <a:rPr lang="en-US" dirty="0"/>
              <a:t>Flex Container Properties</a:t>
            </a:r>
          </a:p>
        </p:txBody>
      </p:sp>
      <p:sp>
        <p:nvSpPr>
          <p:cNvPr id="3" name="Content Placeholder 2">
            <a:extLst>
              <a:ext uri="{FF2B5EF4-FFF2-40B4-BE49-F238E27FC236}">
                <a16:creationId xmlns:a16="http://schemas.microsoft.com/office/drawing/2014/main" id="{9996B8A8-C96B-4F88-975B-47CCC17AE9A5}"/>
              </a:ext>
            </a:extLst>
          </p:cNvPr>
          <p:cNvSpPr>
            <a:spLocks noGrp="1"/>
          </p:cNvSpPr>
          <p:nvPr>
            <p:ph idx="1"/>
          </p:nvPr>
        </p:nvSpPr>
        <p:spPr/>
        <p:txBody>
          <a:bodyPr/>
          <a:lstStyle/>
          <a:p>
            <a:pPr>
              <a:buFont typeface="Wingdings" panose="05000000000000000000" pitchFamily="2" charset="2"/>
              <a:buChar char="Ø"/>
            </a:pPr>
            <a:r>
              <a:rPr lang="en-US" dirty="0"/>
              <a:t>Display</a:t>
            </a:r>
          </a:p>
          <a:p>
            <a:pPr>
              <a:buFont typeface="Wingdings" panose="05000000000000000000" pitchFamily="2" charset="2"/>
              <a:buChar char="Ø"/>
            </a:pPr>
            <a:r>
              <a:rPr lang="en-US" dirty="0"/>
              <a:t>Flex-direction</a:t>
            </a:r>
          </a:p>
          <a:p>
            <a:pPr>
              <a:buFont typeface="Wingdings" panose="05000000000000000000" pitchFamily="2" charset="2"/>
              <a:buChar char="Ø"/>
            </a:pPr>
            <a:r>
              <a:rPr lang="en-US" dirty="0"/>
              <a:t>Flex-wrap</a:t>
            </a:r>
          </a:p>
          <a:p>
            <a:pPr>
              <a:buFont typeface="Wingdings" panose="05000000000000000000" pitchFamily="2" charset="2"/>
              <a:buChar char="Ø"/>
            </a:pPr>
            <a:r>
              <a:rPr lang="en-US" dirty="0"/>
              <a:t>Flex-flow</a:t>
            </a:r>
          </a:p>
          <a:p>
            <a:pPr>
              <a:buFont typeface="Wingdings" panose="05000000000000000000" pitchFamily="2" charset="2"/>
              <a:buChar char="Ø"/>
            </a:pPr>
            <a:r>
              <a:rPr lang="en-US" dirty="0"/>
              <a:t>Justify-content</a:t>
            </a:r>
          </a:p>
          <a:p>
            <a:pPr>
              <a:buFont typeface="Wingdings" panose="05000000000000000000" pitchFamily="2" charset="2"/>
              <a:buChar char="Ø"/>
            </a:pPr>
            <a:r>
              <a:rPr lang="en-US" dirty="0"/>
              <a:t>Align-items</a:t>
            </a:r>
          </a:p>
          <a:p>
            <a:pPr>
              <a:buFont typeface="Wingdings" panose="05000000000000000000" pitchFamily="2" charset="2"/>
              <a:buChar char="Ø"/>
            </a:pPr>
            <a:r>
              <a:rPr lang="en-US" dirty="0"/>
              <a:t>Align-content</a:t>
            </a:r>
          </a:p>
        </p:txBody>
      </p:sp>
    </p:spTree>
    <p:extLst>
      <p:ext uri="{BB962C8B-B14F-4D97-AF65-F5344CB8AC3E}">
        <p14:creationId xmlns:p14="http://schemas.microsoft.com/office/powerpoint/2010/main" val="2048954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864C-98E5-4D76-BC92-96AC9B20847F}"/>
              </a:ext>
            </a:extLst>
          </p:cNvPr>
          <p:cNvSpPr>
            <a:spLocks noGrp="1"/>
          </p:cNvSpPr>
          <p:nvPr>
            <p:ph type="title"/>
          </p:nvPr>
        </p:nvSpPr>
        <p:spPr/>
        <p:txBody>
          <a:bodyPr/>
          <a:lstStyle/>
          <a:p>
            <a:r>
              <a:rPr lang="en-US" dirty="0"/>
              <a:t>Display</a:t>
            </a:r>
          </a:p>
        </p:txBody>
      </p:sp>
      <p:sp>
        <p:nvSpPr>
          <p:cNvPr id="3" name="Content Placeholder 2">
            <a:extLst>
              <a:ext uri="{FF2B5EF4-FFF2-40B4-BE49-F238E27FC236}">
                <a16:creationId xmlns:a16="http://schemas.microsoft.com/office/drawing/2014/main" id="{FA588CAB-65A6-46DC-A61E-70BF32ACF3CA}"/>
              </a:ext>
            </a:extLst>
          </p:cNvPr>
          <p:cNvSpPr>
            <a:spLocks noGrp="1"/>
          </p:cNvSpPr>
          <p:nvPr>
            <p:ph idx="1"/>
          </p:nvPr>
        </p:nvSpPr>
        <p:spPr/>
        <p:txBody>
          <a:bodyPr/>
          <a:lstStyle/>
          <a:p>
            <a:r>
              <a:rPr lang="en-US" dirty="0"/>
              <a:t>Create either a block level or inline level flex container.</a:t>
            </a:r>
          </a:p>
          <a:p>
            <a:pPr>
              <a:buFont typeface="Wingdings" panose="05000000000000000000" pitchFamily="2" charset="2"/>
              <a:buChar char="Ø"/>
            </a:pPr>
            <a:r>
              <a:rPr lang="en-US" dirty="0"/>
              <a:t>Flex</a:t>
            </a:r>
          </a:p>
          <a:p>
            <a:pPr>
              <a:buFont typeface="Wingdings" panose="05000000000000000000" pitchFamily="2" charset="2"/>
              <a:buChar char="Ø"/>
            </a:pPr>
            <a:r>
              <a:rPr lang="en-US" dirty="0"/>
              <a:t>Inline-flex </a:t>
            </a:r>
          </a:p>
          <a:p>
            <a:endParaRPr lang="en-US" dirty="0"/>
          </a:p>
        </p:txBody>
      </p:sp>
    </p:spTree>
    <p:extLst>
      <p:ext uri="{BB962C8B-B14F-4D97-AF65-F5344CB8AC3E}">
        <p14:creationId xmlns:p14="http://schemas.microsoft.com/office/powerpoint/2010/main" val="239891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52AA-08BD-451B-BE02-BDDAC503B270}"/>
              </a:ext>
            </a:extLst>
          </p:cNvPr>
          <p:cNvSpPr>
            <a:spLocks noGrp="1"/>
          </p:cNvSpPr>
          <p:nvPr>
            <p:ph type="title"/>
          </p:nvPr>
        </p:nvSpPr>
        <p:spPr/>
        <p:txBody>
          <a:bodyPr/>
          <a:lstStyle/>
          <a:p>
            <a:r>
              <a:rPr lang="en-US" dirty="0"/>
              <a:t>Flex-direction</a:t>
            </a:r>
          </a:p>
        </p:txBody>
      </p:sp>
      <p:sp>
        <p:nvSpPr>
          <p:cNvPr id="3" name="Content Placeholder 2">
            <a:extLst>
              <a:ext uri="{FF2B5EF4-FFF2-40B4-BE49-F238E27FC236}">
                <a16:creationId xmlns:a16="http://schemas.microsoft.com/office/drawing/2014/main" id="{B2D41833-28EE-43FA-930E-6DF4E340E18E}"/>
              </a:ext>
            </a:extLst>
          </p:cNvPr>
          <p:cNvSpPr>
            <a:spLocks noGrp="1"/>
          </p:cNvSpPr>
          <p:nvPr>
            <p:ph idx="1"/>
          </p:nvPr>
        </p:nvSpPr>
        <p:spPr/>
        <p:txBody>
          <a:bodyPr/>
          <a:lstStyle/>
          <a:p>
            <a:r>
              <a:rPr lang="en-US" dirty="0"/>
              <a:t>Sets the direction of the main axis.</a:t>
            </a:r>
          </a:p>
          <a:p>
            <a:pPr>
              <a:buFont typeface="Wingdings" panose="05000000000000000000" pitchFamily="2" charset="2"/>
              <a:buChar char="Ø"/>
            </a:pPr>
            <a:r>
              <a:rPr lang="en-US" dirty="0"/>
              <a:t>Row </a:t>
            </a:r>
            <a:r>
              <a:rPr lang="en-US" dirty="0">
                <a:solidFill>
                  <a:schemeClr val="accent1">
                    <a:lumMod val="75000"/>
                  </a:schemeClr>
                </a:solidFill>
                <a:sym typeface="Wingdings" panose="05000000000000000000" pitchFamily="2" charset="2"/>
              </a:rPr>
              <a:t></a:t>
            </a:r>
            <a:r>
              <a:rPr lang="en-US" dirty="0">
                <a:sym typeface="Wingdings" panose="05000000000000000000" pitchFamily="2" charset="2"/>
              </a:rPr>
              <a:t> Default value</a:t>
            </a:r>
            <a:endParaRPr lang="en-US" dirty="0"/>
          </a:p>
          <a:p>
            <a:pPr>
              <a:buFont typeface="Wingdings" panose="05000000000000000000" pitchFamily="2" charset="2"/>
              <a:buChar char="Ø"/>
            </a:pPr>
            <a:r>
              <a:rPr lang="en-US" dirty="0"/>
              <a:t>Row-reverse</a:t>
            </a:r>
          </a:p>
          <a:p>
            <a:pPr>
              <a:buFont typeface="Wingdings" panose="05000000000000000000" pitchFamily="2" charset="2"/>
              <a:buChar char="Ø"/>
            </a:pPr>
            <a:r>
              <a:rPr lang="en-US" dirty="0"/>
              <a:t>Column</a:t>
            </a:r>
          </a:p>
          <a:p>
            <a:pPr>
              <a:buFont typeface="Wingdings" panose="05000000000000000000" pitchFamily="2" charset="2"/>
              <a:buChar char="Ø"/>
            </a:pPr>
            <a:r>
              <a:rPr lang="en-US" dirty="0"/>
              <a:t>Column-reverse</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v"/>
            </a:pPr>
            <a:endParaRPr lang="en-US" dirty="0"/>
          </a:p>
        </p:txBody>
      </p:sp>
      <p:pic>
        <p:nvPicPr>
          <p:cNvPr id="5" name="Picture 4">
            <a:extLst>
              <a:ext uri="{FF2B5EF4-FFF2-40B4-BE49-F238E27FC236}">
                <a16:creationId xmlns:a16="http://schemas.microsoft.com/office/drawing/2014/main" id="{2E2B0C38-23B5-6E5F-7520-EBB1E5C39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9373" y="2407850"/>
            <a:ext cx="5406307" cy="2549913"/>
          </a:xfrm>
          <a:prstGeom prst="rect">
            <a:avLst/>
          </a:prstGeom>
        </p:spPr>
      </p:pic>
    </p:spTree>
    <p:extLst>
      <p:ext uri="{BB962C8B-B14F-4D97-AF65-F5344CB8AC3E}">
        <p14:creationId xmlns:p14="http://schemas.microsoft.com/office/powerpoint/2010/main" val="3279755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C04C-CB64-4EFF-8F9C-38161E0C1D51}"/>
              </a:ext>
            </a:extLst>
          </p:cNvPr>
          <p:cNvSpPr>
            <a:spLocks noGrp="1"/>
          </p:cNvSpPr>
          <p:nvPr>
            <p:ph type="title"/>
          </p:nvPr>
        </p:nvSpPr>
        <p:spPr/>
        <p:txBody>
          <a:bodyPr/>
          <a:lstStyle/>
          <a:p>
            <a:r>
              <a:rPr lang="en-US" dirty="0"/>
              <a:t>Flex-wrap</a:t>
            </a:r>
          </a:p>
        </p:txBody>
      </p:sp>
      <p:sp>
        <p:nvSpPr>
          <p:cNvPr id="3" name="Content Placeholder 2">
            <a:extLst>
              <a:ext uri="{FF2B5EF4-FFF2-40B4-BE49-F238E27FC236}">
                <a16:creationId xmlns:a16="http://schemas.microsoft.com/office/drawing/2014/main" id="{2250D676-FE2B-4825-AF73-82629402B486}"/>
              </a:ext>
            </a:extLst>
          </p:cNvPr>
          <p:cNvSpPr>
            <a:spLocks noGrp="1"/>
          </p:cNvSpPr>
          <p:nvPr>
            <p:ph idx="1"/>
          </p:nvPr>
        </p:nvSpPr>
        <p:spPr/>
        <p:txBody>
          <a:bodyPr/>
          <a:lstStyle/>
          <a:p>
            <a:r>
              <a:rPr lang="en-US" dirty="0"/>
              <a:t>Control the wrapping of flex items within the container.</a:t>
            </a:r>
          </a:p>
          <a:p>
            <a:pPr>
              <a:buFont typeface="Wingdings" panose="05000000000000000000" pitchFamily="2" charset="2"/>
              <a:buChar char="Ø"/>
            </a:pPr>
            <a:r>
              <a:rPr lang="en-US" dirty="0" err="1"/>
              <a:t>Nowrap</a:t>
            </a:r>
            <a:r>
              <a:rPr lang="en-US" dirty="0"/>
              <a:t> </a:t>
            </a:r>
            <a:r>
              <a:rPr lang="en-US" dirty="0">
                <a:solidFill>
                  <a:schemeClr val="accent1">
                    <a:lumMod val="75000"/>
                  </a:schemeClr>
                </a:solidFill>
                <a:sym typeface="Wingdings" panose="05000000000000000000" pitchFamily="2" charset="2"/>
              </a:rPr>
              <a:t></a:t>
            </a:r>
            <a:r>
              <a:rPr lang="en-US" dirty="0">
                <a:sym typeface="Wingdings" panose="05000000000000000000" pitchFamily="2" charset="2"/>
              </a:rPr>
              <a:t> Default value</a:t>
            </a:r>
            <a:endParaRPr lang="en-US" dirty="0"/>
          </a:p>
          <a:p>
            <a:pPr>
              <a:buFont typeface="Wingdings" panose="05000000000000000000" pitchFamily="2" charset="2"/>
              <a:buChar char="Ø"/>
            </a:pPr>
            <a:r>
              <a:rPr lang="en-US" dirty="0"/>
              <a:t>Wrap</a:t>
            </a:r>
          </a:p>
          <a:p>
            <a:pPr>
              <a:buFont typeface="Wingdings" panose="05000000000000000000" pitchFamily="2" charset="2"/>
              <a:buChar char="Ø"/>
            </a:pPr>
            <a:r>
              <a:rPr lang="en-US" dirty="0"/>
              <a:t>Wrap-reverse </a:t>
            </a:r>
            <a:r>
              <a:rPr lang="en-US" dirty="0">
                <a:solidFill>
                  <a:schemeClr val="accent1">
                    <a:lumMod val="75000"/>
                  </a:schemeClr>
                </a:solidFill>
                <a:sym typeface="Wingdings" panose="05000000000000000000" pitchFamily="2" charset="2"/>
              </a:rPr>
              <a:t></a:t>
            </a:r>
            <a:r>
              <a:rPr lang="en-US" dirty="0">
                <a:sym typeface="Wingdings" panose="05000000000000000000" pitchFamily="2" charset="2"/>
              </a:rPr>
              <a:t> push the last item above instead of below</a:t>
            </a:r>
            <a:endParaRPr lang="en-US" dirty="0"/>
          </a:p>
        </p:txBody>
      </p:sp>
      <p:pic>
        <p:nvPicPr>
          <p:cNvPr id="5" name="Picture 4">
            <a:extLst>
              <a:ext uri="{FF2B5EF4-FFF2-40B4-BE49-F238E27FC236}">
                <a16:creationId xmlns:a16="http://schemas.microsoft.com/office/drawing/2014/main" id="{5C5C2E7B-08D7-5370-D39C-D2A93F2DD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831" y="3667043"/>
            <a:ext cx="4710558" cy="2476581"/>
          </a:xfrm>
          <a:prstGeom prst="rect">
            <a:avLst/>
          </a:prstGeom>
        </p:spPr>
      </p:pic>
    </p:spTree>
    <p:extLst>
      <p:ext uri="{BB962C8B-B14F-4D97-AF65-F5344CB8AC3E}">
        <p14:creationId xmlns:p14="http://schemas.microsoft.com/office/powerpoint/2010/main" val="390975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6581-FCFD-4CE0-82B3-04EB0A0C0E0F}"/>
              </a:ext>
            </a:extLst>
          </p:cNvPr>
          <p:cNvSpPr>
            <a:spLocks noGrp="1"/>
          </p:cNvSpPr>
          <p:nvPr>
            <p:ph type="title"/>
          </p:nvPr>
        </p:nvSpPr>
        <p:spPr/>
        <p:txBody>
          <a:bodyPr/>
          <a:lstStyle/>
          <a:p>
            <a:r>
              <a:rPr lang="en-US" dirty="0"/>
              <a:t>Flex-flow</a:t>
            </a:r>
          </a:p>
        </p:txBody>
      </p:sp>
      <p:sp>
        <p:nvSpPr>
          <p:cNvPr id="3" name="Content Placeholder 2">
            <a:extLst>
              <a:ext uri="{FF2B5EF4-FFF2-40B4-BE49-F238E27FC236}">
                <a16:creationId xmlns:a16="http://schemas.microsoft.com/office/drawing/2014/main" id="{E8CA8EFC-B204-46F8-BECF-32A22480A792}"/>
              </a:ext>
            </a:extLst>
          </p:cNvPr>
          <p:cNvSpPr>
            <a:spLocks noGrp="1"/>
          </p:cNvSpPr>
          <p:nvPr>
            <p:ph idx="1"/>
          </p:nvPr>
        </p:nvSpPr>
        <p:spPr/>
        <p:txBody>
          <a:bodyPr/>
          <a:lstStyle/>
          <a:p>
            <a:r>
              <a:rPr lang="en-US" dirty="0"/>
              <a:t>Shorthand for flex-direction and flex-wrap.</a:t>
            </a:r>
          </a:p>
          <a:p>
            <a:endParaRPr lang="en-US" dirty="0"/>
          </a:p>
          <a:p>
            <a:pPr>
              <a:buFont typeface="Wingdings" panose="05000000000000000000" pitchFamily="2" charset="2"/>
              <a:buChar char="Ø"/>
            </a:pPr>
            <a:r>
              <a:rPr lang="en-US" dirty="0"/>
              <a:t>Flex-flow</a:t>
            </a:r>
            <a:r>
              <a:rPr lang="en-US" b="1" dirty="0">
                <a:solidFill>
                  <a:schemeClr val="accent1">
                    <a:lumMod val="75000"/>
                  </a:schemeClr>
                </a:solidFill>
              </a:rPr>
              <a:t> : </a:t>
            </a:r>
            <a:r>
              <a:rPr lang="en-US" dirty="0"/>
              <a:t>&lt;</a:t>
            </a:r>
            <a:r>
              <a:rPr lang="en-US" dirty="0">
                <a:solidFill>
                  <a:schemeClr val="accent1">
                    <a:lumMod val="75000"/>
                  </a:schemeClr>
                </a:solidFill>
              </a:rPr>
              <a:t>flex-direction</a:t>
            </a:r>
            <a:r>
              <a:rPr lang="en-US" dirty="0"/>
              <a:t>&gt; &lt;</a:t>
            </a:r>
            <a:r>
              <a:rPr lang="en-US" dirty="0">
                <a:solidFill>
                  <a:schemeClr val="accent1">
                    <a:lumMod val="75000"/>
                  </a:schemeClr>
                </a:solidFill>
              </a:rPr>
              <a:t>flex-wrap</a:t>
            </a:r>
            <a:r>
              <a:rPr lang="en-US" dirty="0"/>
              <a:t>&gt; </a:t>
            </a:r>
            <a:r>
              <a:rPr lang="en-US" dirty="0">
                <a:solidFill>
                  <a:schemeClr val="accent1">
                    <a:lumMod val="75000"/>
                  </a:schemeClr>
                </a:solidFill>
                <a:sym typeface="Wingdings" panose="05000000000000000000" pitchFamily="2" charset="2"/>
              </a:rPr>
              <a:t></a:t>
            </a:r>
            <a:r>
              <a:rPr lang="en-US" dirty="0">
                <a:sym typeface="Wingdings" panose="05000000000000000000" pitchFamily="2" charset="2"/>
              </a:rPr>
              <a:t> the Default is row </a:t>
            </a:r>
            <a:r>
              <a:rPr lang="en-US" dirty="0" err="1">
                <a:sym typeface="Wingdings" panose="05000000000000000000" pitchFamily="2" charset="2"/>
              </a:rPr>
              <a:t>nowrap</a:t>
            </a:r>
            <a:endParaRPr lang="en-US" dirty="0"/>
          </a:p>
        </p:txBody>
      </p:sp>
    </p:spTree>
    <p:extLst>
      <p:ext uri="{BB962C8B-B14F-4D97-AF65-F5344CB8AC3E}">
        <p14:creationId xmlns:p14="http://schemas.microsoft.com/office/powerpoint/2010/main" val="323670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30C8-F1BC-4098-9EF5-839E90C14A21}"/>
              </a:ext>
            </a:extLst>
          </p:cNvPr>
          <p:cNvSpPr>
            <a:spLocks noGrp="1"/>
          </p:cNvSpPr>
          <p:nvPr>
            <p:ph type="title"/>
          </p:nvPr>
        </p:nvSpPr>
        <p:spPr/>
        <p:txBody>
          <a:bodyPr/>
          <a:lstStyle/>
          <a:p>
            <a:r>
              <a:rPr lang="en-US" dirty="0"/>
              <a:t>Justify-content</a:t>
            </a:r>
          </a:p>
        </p:txBody>
      </p:sp>
      <p:sp>
        <p:nvSpPr>
          <p:cNvPr id="3" name="Content Placeholder 2">
            <a:extLst>
              <a:ext uri="{FF2B5EF4-FFF2-40B4-BE49-F238E27FC236}">
                <a16:creationId xmlns:a16="http://schemas.microsoft.com/office/drawing/2014/main" id="{54DA77EE-AEE5-4886-B1E8-AED050687E77}"/>
              </a:ext>
            </a:extLst>
          </p:cNvPr>
          <p:cNvSpPr>
            <a:spLocks noGrp="1"/>
          </p:cNvSpPr>
          <p:nvPr>
            <p:ph idx="1"/>
          </p:nvPr>
        </p:nvSpPr>
        <p:spPr/>
        <p:txBody>
          <a:bodyPr/>
          <a:lstStyle/>
          <a:p>
            <a:r>
              <a:rPr lang="en-US" dirty="0"/>
              <a:t>Align items and distribute any extra spacing in the parent container.</a:t>
            </a:r>
          </a:p>
          <a:p>
            <a:r>
              <a:rPr lang="en-US" dirty="0"/>
              <a:t>The alignment is always along the main axis.</a:t>
            </a:r>
          </a:p>
          <a:p>
            <a:pPr>
              <a:buFont typeface="Wingdings" panose="05000000000000000000" pitchFamily="2" charset="2"/>
              <a:buChar char="Ø"/>
            </a:pPr>
            <a:r>
              <a:rPr lang="en-US" dirty="0"/>
              <a:t>Flex-start </a:t>
            </a:r>
            <a:r>
              <a:rPr lang="en-US" dirty="0">
                <a:solidFill>
                  <a:schemeClr val="accent1">
                    <a:lumMod val="75000"/>
                  </a:schemeClr>
                </a:solidFill>
                <a:sym typeface="Wingdings" panose="05000000000000000000" pitchFamily="2" charset="2"/>
              </a:rPr>
              <a:t></a:t>
            </a:r>
            <a:r>
              <a:rPr lang="en-US" dirty="0">
                <a:sym typeface="Wingdings" panose="05000000000000000000" pitchFamily="2" charset="2"/>
              </a:rPr>
              <a:t> Default value</a:t>
            </a:r>
            <a:endParaRPr lang="en-US" dirty="0"/>
          </a:p>
          <a:p>
            <a:pPr>
              <a:buFont typeface="Wingdings" panose="05000000000000000000" pitchFamily="2" charset="2"/>
              <a:buChar char="Ø"/>
            </a:pPr>
            <a:r>
              <a:rPr lang="en-US" dirty="0"/>
              <a:t>Flex-end</a:t>
            </a:r>
          </a:p>
          <a:p>
            <a:pPr>
              <a:buFont typeface="Wingdings" panose="05000000000000000000" pitchFamily="2" charset="2"/>
              <a:buChar char="Ø"/>
            </a:pPr>
            <a:r>
              <a:rPr lang="en-US" dirty="0"/>
              <a:t>Center</a:t>
            </a:r>
          </a:p>
          <a:p>
            <a:pPr>
              <a:buFont typeface="Wingdings" panose="05000000000000000000" pitchFamily="2" charset="2"/>
              <a:buChar char="Ø"/>
            </a:pPr>
            <a:r>
              <a:rPr lang="en-US" dirty="0"/>
              <a:t>Space-between</a:t>
            </a:r>
          </a:p>
          <a:p>
            <a:pPr>
              <a:buFont typeface="Wingdings" panose="05000000000000000000" pitchFamily="2" charset="2"/>
              <a:buChar char="Ø"/>
            </a:pPr>
            <a:r>
              <a:rPr lang="en-US" dirty="0"/>
              <a:t>Space-around</a:t>
            </a:r>
          </a:p>
          <a:p>
            <a:pPr>
              <a:buFont typeface="Wingdings" panose="05000000000000000000" pitchFamily="2" charset="2"/>
              <a:buChar char="Ø"/>
            </a:pPr>
            <a:r>
              <a:rPr lang="en-US" dirty="0"/>
              <a:t>Space-evenly</a:t>
            </a:r>
          </a:p>
        </p:txBody>
      </p:sp>
      <p:pic>
        <p:nvPicPr>
          <p:cNvPr id="5" name="Picture 4">
            <a:extLst>
              <a:ext uri="{FF2B5EF4-FFF2-40B4-BE49-F238E27FC236}">
                <a16:creationId xmlns:a16="http://schemas.microsoft.com/office/drawing/2014/main" id="{662030F5-57B8-A311-AEE4-71ACFB44B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463" y="2115785"/>
            <a:ext cx="2883217" cy="3861683"/>
          </a:xfrm>
          <a:prstGeom prst="rect">
            <a:avLst/>
          </a:prstGeom>
        </p:spPr>
      </p:pic>
    </p:spTree>
    <p:extLst>
      <p:ext uri="{BB962C8B-B14F-4D97-AF65-F5344CB8AC3E}">
        <p14:creationId xmlns:p14="http://schemas.microsoft.com/office/powerpoint/2010/main" val="3699948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498B-CE1C-4C40-872C-FF76EBDAFB4A}"/>
              </a:ext>
            </a:extLst>
          </p:cNvPr>
          <p:cNvSpPr>
            <a:spLocks noGrp="1"/>
          </p:cNvSpPr>
          <p:nvPr>
            <p:ph type="title"/>
          </p:nvPr>
        </p:nvSpPr>
        <p:spPr/>
        <p:txBody>
          <a:bodyPr/>
          <a:lstStyle/>
          <a:p>
            <a:r>
              <a:rPr lang="en-US" dirty="0"/>
              <a:t>Align-Items</a:t>
            </a:r>
          </a:p>
        </p:txBody>
      </p:sp>
      <p:sp>
        <p:nvSpPr>
          <p:cNvPr id="3" name="Content Placeholder 2">
            <a:extLst>
              <a:ext uri="{FF2B5EF4-FFF2-40B4-BE49-F238E27FC236}">
                <a16:creationId xmlns:a16="http://schemas.microsoft.com/office/drawing/2014/main" id="{21E16260-046E-4989-9483-1CD02E76BC3F}"/>
              </a:ext>
            </a:extLst>
          </p:cNvPr>
          <p:cNvSpPr>
            <a:spLocks noGrp="1"/>
          </p:cNvSpPr>
          <p:nvPr>
            <p:ph idx="1"/>
          </p:nvPr>
        </p:nvSpPr>
        <p:spPr/>
        <p:txBody>
          <a:bodyPr/>
          <a:lstStyle/>
          <a:p>
            <a:r>
              <a:rPr lang="en-US" dirty="0"/>
              <a:t>Align items along the cross axis.</a:t>
            </a:r>
          </a:p>
          <a:p>
            <a:pPr>
              <a:buFont typeface="Wingdings" panose="05000000000000000000" pitchFamily="2" charset="2"/>
              <a:buChar char="Ø"/>
            </a:pPr>
            <a:r>
              <a:rPr lang="en-US" dirty="0"/>
              <a:t>Flex-start</a:t>
            </a:r>
          </a:p>
          <a:p>
            <a:pPr>
              <a:buFont typeface="Wingdings" panose="05000000000000000000" pitchFamily="2" charset="2"/>
              <a:buChar char="Ø"/>
            </a:pPr>
            <a:r>
              <a:rPr lang="en-US" dirty="0"/>
              <a:t>Flex-end</a:t>
            </a:r>
          </a:p>
          <a:p>
            <a:pPr>
              <a:buFont typeface="Wingdings" panose="05000000000000000000" pitchFamily="2" charset="2"/>
              <a:buChar char="Ø"/>
            </a:pPr>
            <a:r>
              <a:rPr lang="en-US" dirty="0"/>
              <a:t>Center</a:t>
            </a:r>
          </a:p>
          <a:p>
            <a:pPr>
              <a:buFont typeface="Wingdings" panose="05000000000000000000" pitchFamily="2" charset="2"/>
              <a:buChar char="Ø"/>
            </a:pPr>
            <a:r>
              <a:rPr lang="en-US" dirty="0"/>
              <a:t>Baseline</a:t>
            </a:r>
          </a:p>
          <a:p>
            <a:pPr>
              <a:buFont typeface="Wingdings" panose="05000000000000000000" pitchFamily="2" charset="2"/>
              <a:buChar char="Ø"/>
            </a:pPr>
            <a:r>
              <a:rPr lang="en-US" dirty="0"/>
              <a:t>Stretch </a:t>
            </a:r>
            <a:r>
              <a:rPr lang="en-US" dirty="0">
                <a:solidFill>
                  <a:schemeClr val="accent1">
                    <a:lumMod val="75000"/>
                  </a:schemeClr>
                </a:solidFill>
                <a:sym typeface="Wingdings" panose="05000000000000000000" pitchFamily="2" charset="2"/>
              </a:rPr>
              <a:t></a:t>
            </a:r>
            <a:r>
              <a:rPr lang="en-US" dirty="0">
                <a:sym typeface="Wingdings" panose="05000000000000000000" pitchFamily="2" charset="2"/>
              </a:rPr>
              <a:t> Default value</a:t>
            </a:r>
            <a:endParaRPr lang="en-US" dirty="0"/>
          </a:p>
        </p:txBody>
      </p:sp>
      <p:pic>
        <p:nvPicPr>
          <p:cNvPr id="5" name="Picture 4">
            <a:extLst>
              <a:ext uri="{FF2B5EF4-FFF2-40B4-BE49-F238E27FC236}">
                <a16:creationId xmlns:a16="http://schemas.microsoft.com/office/drawing/2014/main" id="{E40CE1BE-2AA0-E551-FD7A-5CADADCCF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35" y="1845734"/>
            <a:ext cx="3520745" cy="4404742"/>
          </a:xfrm>
          <a:prstGeom prst="rect">
            <a:avLst/>
          </a:prstGeom>
        </p:spPr>
      </p:pic>
    </p:spTree>
    <p:extLst>
      <p:ext uri="{BB962C8B-B14F-4D97-AF65-F5344CB8AC3E}">
        <p14:creationId xmlns:p14="http://schemas.microsoft.com/office/powerpoint/2010/main" val="79866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B088-B3CA-2041-7093-2682323F54AE}"/>
              </a:ext>
            </a:extLst>
          </p:cNvPr>
          <p:cNvSpPr>
            <a:spLocks noGrp="1"/>
          </p:cNvSpPr>
          <p:nvPr>
            <p:ph type="title"/>
          </p:nvPr>
        </p:nvSpPr>
        <p:spPr/>
        <p:txBody>
          <a:bodyPr/>
          <a:lstStyle/>
          <a:p>
            <a:r>
              <a:rPr lang="en-US" dirty="0"/>
              <a:t>Meaning of RWD</a:t>
            </a:r>
          </a:p>
        </p:txBody>
      </p:sp>
      <p:sp>
        <p:nvSpPr>
          <p:cNvPr id="3" name="Content Placeholder 2">
            <a:extLst>
              <a:ext uri="{FF2B5EF4-FFF2-40B4-BE49-F238E27FC236}">
                <a16:creationId xmlns:a16="http://schemas.microsoft.com/office/drawing/2014/main" id="{3C5C82A8-C3D1-8863-E7E8-AC72A9011DC2}"/>
              </a:ext>
            </a:extLst>
          </p:cNvPr>
          <p:cNvSpPr>
            <a:spLocks noGrp="1"/>
          </p:cNvSpPr>
          <p:nvPr>
            <p:ph idx="1"/>
          </p:nvPr>
        </p:nvSpPr>
        <p:spPr/>
        <p:txBody>
          <a:bodyPr>
            <a:normAutofit/>
          </a:bodyPr>
          <a:lstStyle/>
          <a:p>
            <a:r>
              <a:rPr lang="en-US" b="0" i="0" dirty="0">
                <a:solidFill>
                  <a:srgbClr val="333333"/>
                </a:solidFill>
                <a:effectLst/>
              </a:rPr>
              <a:t>Responsive design teams create a single site to support many devices, but need to consider content, design and performance across devices to ensure usability</a:t>
            </a:r>
            <a:r>
              <a:rPr lang="en-US" sz="1800" b="0" i="0" dirty="0">
                <a:solidFill>
                  <a:srgbClr val="333333"/>
                </a:solidFill>
                <a:effectLst/>
              </a:rPr>
              <a:t>.</a:t>
            </a:r>
          </a:p>
          <a:p>
            <a:endParaRPr lang="en-US" sz="1800" dirty="0"/>
          </a:p>
        </p:txBody>
      </p:sp>
      <p:pic>
        <p:nvPicPr>
          <p:cNvPr id="4" name="Picture 3">
            <a:extLst>
              <a:ext uri="{FF2B5EF4-FFF2-40B4-BE49-F238E27FC236}">
                <a16:creationId xmlns:a16="http://schemas.microsoft.com/office/drawing/2014/main" id="{0B31C7FB-BBAD-ECB9-AB9F-04F3367607B4}"/>
              </a:ext>
            </a:extLst>
          </p:cNvPr>
          <p:cNvPicPr>
            <a:picLocks noChangeAspect="1"/>
          </p:cNvPicPr>
          <p:nvPr/>
        </p:nvPicPr>
        <p:blipFill>
          <a:blip r:embed="rId2"/>
          <a:stretch>
            <a:fillRect/>
          </a:stretch>
        </p:blipFill>
        <p:spPr>
          <a:xfrm>
            <a:off x="162838" y="2836296"/>
            <a:ext cx="11661732" cy="2638425"/>
          </a:xfrm>
          <a:prstGeom prst="rect">
            <a:avLst/>
          </a:prstGeom>
        </p:spPr>
      </p:pic>
    </p:spTree>
    <p:extLst>
      <p:ext uri="{BB962C8B-B14F-4D97-AF65-F5344CB8AC3E}">
        <p14:creationId xmlns:p14="http://schemas.microsoft.com/office/powerpoint/2010/main" val="1073283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302E-336F-4164-9B2A-E695E50CE853}"/>
              </a:ext>
            </a:extLst>
          </p:cNvPr>
          <p:cNvSpPr>
            <a:spLocks noGrp="1"/>
          </p:cNvSpPr>
          <p:nvPr>
            <p:ph type="title"/>
          </p:nvPr>
        </p:nvSpPr>
        <p:spPr/>
        <p:txBody>
          <a:bodyPr/>
          <a:lstStyle/>
          <a:p>
            <a:r>
              <a:rPr lang="en-US" dirty="0"/>
              <a:t>Align-Content</a:t>
            </a:r>
          </a:p>
        </p:txBody>
      </p:sp>
      <p:sp>
        <p:nvSpPr>
          <p:cNvPr id="3" name="Content Placeholder 2">
            <a:extLst>
              <a:ext uri="{FF2B5EF4-FFF2-40B4-BE49-F238E27FC236}">
                <a16:creationId xmlns:a16="http://schemas.microsoft.com/office/drawing/2014/main" id="{0D221063-B47F-4A39-A596-C3D25D827CD9}"/>
              </a:ext>
            </a:extLst>
          </p:cNvPr>
          <p:cNvSpPr>
            <a:spLocks noGrp="1"/>
          </p:cNvSpPr>
          <p:nvPr>
            <p:ph idx="1"/>
          </p:nvPr>
        </p:nvSpPr>
        <p:spPr/>
        <p:txBody>
          <a:bodyPr/>
          <a:lstStyle/>
          <a:p>
            <a:r>
              <a:rPr lang="en-US" dirty="0"/>
              <a:t>Aligns lines of content along the cross axis and distribute any extra spacing in the parent container .</a:t>
            </a:r>
          </a:p>
          <a:p>
            <a:pPr>
              <a:buFont typeface="Wingdings" panose="05000000000000000000" pitchFamily="2" charset="2"/>
              <a:buChar char="Ø"/>
            </a:pPr>
            <a:r>
              <a:rPr lang="en-US" dirty="0"/>
              <a:t>Flex-start</a:t>
            </a:r>
          </a:p>
          <a:p>
            <a:pPr>
              <a:buFont typeface="Wingdings" panose="05000000000000000000" pitchFamily="2" charset="2"/>
              <a:buChar char="Ø"/>
            </a:pPr>
            <a:r>
              <a:rPr lang="en-US" dirty="0"/>
              <a:t>Flex-end</a:t>
            </a:r>
          </a:p>
          <a:p>
            <a:pPr>
              <a:buFont typeface="Wingdings" panose="05000000000000000000" pitchFamily="2" charset="2"/>
              <a:buChar char="Ø"/>
            </a:pPr>
            <a:r>
              <a:rPr lang="en-US" dirty="0"/>
              <a:t>Center</a:t>
            </a:r>
          </a:p>
          <a:p>
            <a:pPr>
              <a:buFont typeface="Wingdings" panose="05000000000000000000" pitchFamily="2" charset="2"/>
              <a:buChar char="Ø"/>
            </a:pPr>
            <a:r>
              <a:rPr lang="en-US" dirty="0"/>
              <a:t>Space-between</a:t>
            </a:r>
          </a:p>
          <a:p>
            <a:pPr>
              <a:buFont typeface="Wingdings" panose="05000000000000000000" pitchFamily="2" charset="2"/>
              <a:buChar char="Ø"/>
            </a:pPr>
            <a:r>
              <a:rPr lang="en-US" dirty="0"/>
              <a:t>Space-around</a:t>
            </a:r>
          </a:p>
          <a:p>
            <a:pPr>
              <a:buFont typeface="Wingdings" panose="05000000000000000000" pitchFamily="2" charset="2"/>
              <a:buChar char="Ø"/>
            </a:pPr>
            <a:r>
              <a:rPr lang="en-US" dirty="0"/>
              <a:t>Stretch </a:t>
            </a:r>
            <a:r>
              <a:rPr lang="en-US" dirty="0">
                <a:solidFill>
                  <a:schemeClr val="accent1">
                    <a:lumMod val="75000"/>
                  </a:schemeClr>
                </a:solidFill>
                <a:sym typeface="Wingdings" panose="05000000000000000000" pitchFamily="2" charset="2"/>
              </a:rPr>
              <a:t></a:t>
            </a:r>
            <a:r>
              <a:rPr lang="en-US" dirty="0">
                <a:sym typeface="Wingdings" panose="05000000000000000000" pitchFamily="2" charset="2"/>
              </a:rPr>
              <a:t> Default value</a:t>
            </a:r>
            <a:endParaRPr lang="en-US" dirty="0"/>
          </a:p>
        </p:txBody>
      </p:sp>
      <p:pic>
        <p:nvPicPr>
          <p:cNvPr id="5" name="Picture 4">
            <a:extLst>
              <a:ext uri="{FF2B5EF4-FFF2-40B4-BE49-F238E27FC236}">
                <a16:creationId xmlns:a16="http://schemas.microsoft.com/office/drawing/2014/main" id="{52F6DB17-1A82-BCB6-BDE2-016434E98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532" y="2274359"/>
            <a:ext cx="2869148" cy="3896136"/>
          </a:xfrm>
          <a:prstGeom prst="rect">
            <a:avLst/>
          </a:prstGeom>
        </p:spPr>
      </p:pic>
    </p:spTree>
    <p:extLst>
      <p:ext uri="{BB962C8B-B14F-4D97-AF65-F5344CB8AC3E}">
        <p14:creationId xmlns:p14="http://schemas.microsoft.com/office/powerpoint/2010/main" val="166322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2847-EAEC-C9FF-6163-541881BB488A}"/>
              </a:ext>
            </a:extLst>
          </p:cNvPr>
          <p:cNvSpPr>
            <a:spLocks noGrp="1"/>
          </p:cNvSpPr>
          <p:nvPr>
            <p:ph type="title"/>
          </p:nvPr>
        </p:nvSpPr>
        <p:spPr/>
        <p:txBody>
          <a:bodyPr/>
          <a:lstStyle/>
          <a:p>
            <a:r>
              <a:rPr lang="en-US" dirty="0"/>
              <a:t>Gap</a:t>
            </a:r>
          </a:p>
        </p:txBody>
      </p:sp>
      <p:sp>
        <p:nvSpPr>
          <p:cNvPr id="3" name="Content Placeholder 2">
            <a:extLst>
              <a:ext uri="{FF2B5EF4-FFF2-40B4-BE49-F238E27FC236}">
                <a16:creationId xmlns:a16="http://schemas.microsoft.com/office/drawing/2014/main" id="{8EC7FC5D-13C3-EB9F-2ED8-F4F0C94FEE25}"/>
              </a:ext>
            </a:extLst>
          </p:cNvPr>
          <p:cNvSpPr>
            <a:spLocks noGrp="1"/>
          </p:cNvSpPr>
          <p:nvPr>
            <p:ph idx="1"/>
          </p:nvPr>
        </p:nvSpPr>
        <p:spPr/>
        <p:txBody>
          <a:bodyPr/>
          <a:lstStyle/>
          <a:p>
            <a:pPr>
              <a:buFont typeface="Wingdings" panose="05000000000000000000" pitchFamily="2" charset="2"/>
              <a:buChar char="Ø"/>
            </a:pPr>
            <a:r>
              <a:rPr lang="en-US" dirty="0"/>
              <a:t> gap </a:t>
            </a:r>
            <a:r>
              <a:rPr lang="en-US" b="1" dirty="0">
                <a:solidFill>
                  <a:schemeClr val="accent1">
                    <a:lumMod val="75000"/>
                  </a:schemeClr>
                </a:solidFill>
              </a:rPr>
              <a:t>:</a:t>
            </a:r>
            <a:r>
              <a:rPr lang="en-US" dirty="0"/>
              <a:t> row column</a:t>
            </a:r>
          </a:p>
        </p:txBody>
      </p:sp>
      <p:pic>
        <p:nvPicPr>
          <p:cNvPr id="5" name="Picture 4">
            <a:extLst>
              <a:ext uri="{FF2B5EF4-FFF2-40B4-BE49-F238E27FC236}">
                <a16:creationId xmlns:a16="http://schemas.microsoft.com/office/drawing/2014/main" id="{048CBDDF-DD2D-C70F-8988-3909B6A4A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099" y="1930897"/>
            <a:ext cx="5746581" cy="4046571"/>
          </a:xfrm>
          <a:prstGeom prst="rect">
            <a:avLst/>
          </a:prstGeom>
        </p:spPr>
      </p:pic>
    </p:spTree>
    <p:extLst>
      <p:ext uri="{BB962C8B-B14F-4D97-AF65-F5344CB8AC3E}">
        <p14:creationId xmlns:p14="http://schemas.microsoft.com/office/powerpoint/2010/main" val="3136612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749F-7F26-4937-8005-882185C401E5}"/>
              </a:ext>
            </a:extLst>
          </p:cNvPr>
          <p:cNvSpPr>
            <a:spLocks noGrp="1"/>
          </p:cNvSpPr>
          <p:nvPr>
            <p:ph type="title"/>
          </p:nvPr>
        </p:nvSpPr>
        <p:spPr/>
        <p:txBody>
          <a:bodyPr/>
          <a:lstStyle/>
          <a:p>
            <a:r>
              <a:rPr lang="en-US" dirty="0"/>
              <a:t>Flex Items Properties</a:t>
            </a:r>
          </a:p>
        </p:txBody>
      </p:sp>
      <p:sp>
        <p:nvSpPr>
          <p:cNvPr id="3" name="Content Placeholder 2">
            <a:extLst>
              <a:ext uri="{FF2B5EF4-FFF2-40B4-BE49-F238E27FC236}">
                <a16:creationId xmlns:a16="http://schemas.microsoft.com/office/drawing/2014/main" id="{1F45B3A9-9B5A-4EA7-962E-E3FBDD4ECB15}"/>
              </a:ext>
            </a:extLst>
          </p:cNvPr>
          <p:cNvSpPr>
            <a:spLocks noGrp="1"/>
          </p:cNvSpPr>
          <p:nvPr>
            <p:ph idx="1"/>
          </p:nvPr>
        </p:nvSpPr>
        <p:spPr/>
        <p:txBody>
          <a:bodyPr/>
          <a:lstStyle/>
          <a:p>
            <a:pPr>
              <a:buFont typeface="Wingdings" panose="05000000000000000000" pitchFamily="2" charset="2"/>
              <a:buChar char="Ø"/>
            </a:pPr>
            <a:r>
              <a:rPr lang="en-US" dirty="0"/>
              <a:t>Order</a:t>
            </a:r>
          </a:p>
          <a:p>
            <a:pPr>
              <a:buFont typeface="Wingdings" panose="05000000000000000000" pitchFamily="2" charset="2"/>
              <a:buChar char="Ø"/>
            </a:pPr>
            <a:r>
              <a:rPr lang="en-US" dirty="0"/>
              <a:t>Flex-grow</a:t>
            </a:r>
          </a:p>
          <a:p>
            <a:pPr>
              <a:buFont typeface="Wingdings" panose="05000000000000000000" pitchFamily="2" charset="2"/>
              <a:buChar char="Ø"/>
            </a:pPr>
            <a:r>
              <a:rPr lang="en-US" dirty="0"/>
              <a:t>Flex-shrink</a:t>
            </a:r>
          </a:p>
          <a:p>
            <a:pPr>
              <a:buFont typeface="Wingdings" panose="05000000000000000000" pitchFamily="2" charset="2"/>
              <a:buChar char="Ø"/>
            </a:pPr>
            <a:r>
              <a:rPr lang="en-US" dirty="0"/>
              <a:t>Flex-basis</a:t>
            </a:r>
          </a:p>
          <a:p>
            <a:pPr>
              <a:buFont typeface="Wingdings" panose="05000000000000000000" pitchFamily="2" charset="2"/>
              <a:buChar char="Ø"/>
            </a:pPr>
            <a:r>
              <a:rPr lang="en-US" dirty="0"/>
              <a:t>Flex</a:t>
            </a:r>
          </a:p>
          <a:p>
            <a:pPr>
              <a:buFont typeface="Wingdings" panose="05000000000000000000" pitchFamily="2" charset="2"/>
              <a:buChar char="Ø"/>
            </a:pPr>
            <a:r>
              <a:rPr lang="en-US" dirty="0"/>
              <a:t>Align-self</a:t>
            </a:r>
          </a:p>
        </p:txBody>
      </p:sp>
    </p:spTree>
    <p:extLst>
      <p:ext uri="{BB962C8B-B14F-4D97-AF65-F5344CB8AC3E}">
        <p14:creationId xmlns:p14="http://schemas.microsoft.com/office/powerpoint/2010/main" val="3588706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204A-8239-42DE-B9E9-51B552B8CEC2}"/>
              </a:ext>
            </a:extLst>
          </p:cNvPr>
          <p:cNvSpPr>
            <a:spLocks noGrp="1"/>
          </p:cNvSpPr>
          <p:nvPr>
            <p:ph type="title"/>
          </p:nvPr>
        </p:nvSpPr>
        <p:spPr/>
        <p:txBody>
          <a:bodyPr/>
          <a:lstStyle/>
          <a:p>
            <a:r>
              <a:rPr lang="en-US" dirty="0"/>
              <a:t>Order </a:t>
            </a:r>
          </a:p>
        </p:txBody>
      </p:sp>
      <p:sp>
        <p:nvSpPr>
          <p:cNvPr id="3" name="Content Placeholder 2">
            <a:extLst>
              <a:ext uri="{FF2B5EF4-FFF2-40B4-BE49-F238E27FC236}">
                <a16:creationId xmlns:a16="http://schemas.microsoft.com/office/drawing/2014/main" id="{FBF605D7-0690-40E4-A0FB-635D107A9B36}"/>
              </a:ext>
            </a:extLst>
          </p:cNvPr>
          <p:cNvSpPr>
            <a:spLocks noGrp="1"/>
          </p:cNvSpPr>
          <p:nvPr>
            <p:ph idx="1"/>
          </p:nvPr>
        </p:nvSpPr>
        <p:spPr/>
        <p:txBody>
          <a:bodyPr/>
          <a:lstStyle/>
          <a:p>
            <a:r>
              <a:rPr lang="en-US" dirty="0"/>
              <a:t>Control the order of items in the flex container .</a:t>
            </a:r>
          </a:p>
          <a:p>
            <a:r>
              <a:rPr lang="en-US" b="1" dirty="0">
                <a:solidFill>
                  <a:schemeClr val="accent1">
                    <a:lumMod val="75000"/>
                  </a:schemeClr>
                </a:solidFill>
              </a:rPr>
              <a:t>Zero</a:t>
            </a:r>
            <a:r>
              <a:rPr lang="en-US" dirty="0"/>
              <a:t> is the default value .</a:t>
            </a:r>
          </a:p>
        </p:txBody>
      </p:sp>
      <p:pic>
        <p:nvPicPr>
          <p:cNvPr id="5" name="Picture 4">
            <a:extLst>
              <a:ext uri="{FF2B5EF4-FFF2-40B4-BE49-F238E27FC236}">
                <a16:creationId xmlns:a16="http://schemas.microsoft.com/office/drawing/2014/main" id="{4B5012BC-708F-8F3C-F145-A3472E402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010" y="2066648"/>
            <a:ext cx="4136670" cy="3581532"/>
          </a:xfrm>
          <a:prstGeom prst="rect">
            <a:avLst/>
          </a:prstGeom>
        </p:spPr>
      </p:pic>
    </p:spTree>
    <p:extLst>
      <p:ext uri="{BB962C8B-B14F-4D97-AF65-F5344CB8AC3E}">
        <p14:creationId xmlns:p14="http://schemas.microsoft.com/office/powerpoint/2010/main" val="3442608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9E3B-A591-4388-9C16-9D05FE701F1B}"/>
              </a:ext>
            </a:extLst>
          </p:cNvPr>
          <p:cNvSpPr>
            <a:spLocks noGrp="1"/>
          </p:cNvSpPr>
          <p:nvPr>
            <p:ph type="title"/>
          </p:nvPr>
        </p:nvSpPr>
        <p:spPr/>
        <p:txBody>
          <a:bodyPr/>
          <a:lstStyle/>
          <a:p>
            <a:r>
              <a:rPr lang="en-US" dirty="0"/>
              <a:t>Flex-Grow</a:t>
            </a:r>
          </a:p>
        </p:txBody>
      </p:sp>
      <p:sp>
        <p:nvSpPr>
          <p:cNvPr id="3" name="Content Placeholder 2">
            <a:extLst>
              <a:ext uri="{FF2B5EF4-FFF2-40B4-BE49-F238E27FC236}">
                <a16:creationId xmlns:a16="http://schemas.microsoft.com/office/drawing/2014/main" id="{FC4A948E-E4A7-45F6-92B7-4414BC628AB1}"/>
              </a:ext>
            </a:extLst>
          </p:cNvPr>
          <p:cNvSpPr>
            <a:spLocks noGrp="1"/>
          </p:cNvSpPr>
          <p:nvPr>
            <p:ph idx="1"/>
          </p:nvPr>
        </p:nvSpPr>
        <p:spPr/>
        <p:txBody>
          <a:bodyPr/>
          <a:lstStyle/>
          <a:p>
            <a:r>
              <a:rPr lang="en-US" dirty="0"/>
              <a:t>Dictates what amount of the available space inside the flex container the items should take up.</a:t>
            </a:r>
          </a:p>
          <a:p>
            <a:r>
              <a:rPr lang="en-US" dirty="0"/>
              <a:t>Relative to other items in the container.</a:t>
            </a:r>
          </a:p>
          <a:p>
            <a:r>
              <a:rPr lang="en-US" dirty="0"/>
              <a:t>Default value is </a:t>
            </a:r>
            <a:r>
              <a:rPr lang="en-US" dirty="0">
                <a:solidFill>
                  <a:schemeClr val="accent1">
                    <a:lumMod val="75000"/>
                  </a:schemeClr>
                </a:solidFill>
              </a:rPr>
              <a:t>zero</a:t>
            </a:r>
            <a:r>
              <a:rPr lang="en-US" dirty="0"/>
              <a:t> .</a:t>
            </a:r>
          </a:p>
        </p:txBody>
      </p:sp>
      <p:pic>
        <p:nvPicPr>
          <p:cNvPr id="5" name="Picture 4">
            <a:extLst>
              <a:ext uri="{FF2B5EF4-FFF2-40B4-BE49-F238E27FC236}">
                <a16:creationId xmlns:a16="http://schemas.microsoft.com/office/drawing/2014/main" id="{B4436D14-BEE2-0A3E-65AE-8C02C9827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534" y="2909821"/>
            <a:ext cx="5674146" cy="2505142"/>
          </a:xfrm>
          <a:prstGeom prst="rect">
            <a:avLst/>
          </a:prstGeom>
        </p:spPr>
      </p:pic>
    </p:spTree>
    <p:extLst>
      <p:ext uri="{BB962C8B-B14F-4D97-AF65-F5344CB8AC3E}">
        <p14:creationId xmlns:p14="http://schemas.microsoft.com/office/powerpoint/2010/main" val="1846685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5CA7-9585-421D-B384-B39352FE47F0}"/>
              </a:ext>
            </a:extLst>
          </p:cNvPr>
          <p:cNvSpPr>
            <a:spLocks noGrp="1"/>
          </p:cNvSpPr>
          <p:nvPr>
            <p:ph type="title"/>
          </p:nvPr>
        </p:nvSpPr>
        <p:spPr/>
        <p:txBody>
          <a:bodyPr/>
          <a:lstStyle/>
          <a:p>
            <a:r>
              <a:rPr lang="en-US" dirty="0"/>
              <a:t>Flex-Shrink</a:t>
            </a:r>
          </a:p>
        </p:txBody>
      </p:sp>
      <p:sp>
        <p:nvSpPr>
          <p:cNvPr id="3" name="Content Placeholder 2">
            <a:extLst>
              <a:ext uri="{FF2B5EF4-FFF2-40B4-BE49-F238E27FC236}">
                <a16:creationId xmlns:a16="http://schemas.microsoft.com/office/drawing/2014/main" id="{F82D7FDE-B359-48B7-BEBC-57E24FA7AFEB}"/>
              </a:ext>
            </a:extLst>
          </p:cNvPr>
          <p:cNvSpPr>
            <a:spLocks noGrp="1"/>
          </p:cNvSpPr>
          <p:nvPr>
            <p:ph idx="1"/>
          </p:nvPr>
        </p:nvSpPr>
        <p:spPr/>
        <p:txBody>
          <a:bodyPr/>
          <a:lstStyle/>
          <a:p>
            <a:r>
              <a:rPr lang="en-US" dirty="0"/>
              <a:t>Dictates the shrink factor of the flex items when the default size of flex items is larger than the flex container .</a:t>
            </a:r>
          </a:p>
          <a:p>
            <a:r>
              <a:rPr lang="en-US" dirty="0"/>
              <a:t>Relative to other items in the container in case of increasing shrink .</a:t>
            </a:r>
          </a:p>
          <a:p>
            <a:r>
              <a:rPr lang="en-US" dirty="0"/>
              <a:t>Default value is </a:t>
            </a:r>
            <a:r>
              <a:rPr lang="en-US" dirty="0">
                <a:solidFill>
                  <a:schemeClr val="accent1">
                    <a:lumMod val="75000"/>
                  </a:schemeClr>
                </a:solidFill>
              </a:rPr>
              <a:t>1</a:t>
            </a:r>
            <a:r>
              <a:rPr lang="en-US" dirty="0"/>
              <a:t> .</a:t>
            </a:r>
          </a:p>
        </p:txBody>
      </p:sp>
    </p:spTree>
    <p:extLst>
      <p:ext uri="{BB962C8B-B14F-4D97-AF65-F5344CB8AC3E}">
        <p14:creationId xmlns:p14="http://schemas.microsoft.com/office/powerpoint/2010/main" val="505508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F491-788F-4B38-B94E-DC0F4F1C755B}"/>
              </a:ext>
            </a:extLst>
          </p:cNvPr>
          <p:cNvSpPr>
            <a:spLocks noGrp="1"/>
          </p:cNvSpPr>
          <p:nvPr>
            <p:ph type="title"/>
          </p:nvPr>
        </p:nvSpPr>
        <p:spPr/>
        <p:txBody>
          <a:bodyPr/>
          <a:lstStyle/>
          <a:p>
            <a:r>
              <a:rPr lang="en-US" dirty="0"/>
              <a:t>Flex-Basis</a:t>
            </a:r>
          </a:p>
        </p:txBody>
      </p:sp>
      <p:sp>
        <p:nvSpPr>
          <p:cNvPr id="3" name="Content Placeholder 2">
            <a:extLst>
              <a:ext uri="{FF2B5EF4-FFF2-40B4-BE49-F238E27FC236}">
                <a16:creationId xmlns:a16="http://schemas.microsoft.com/office/drawing/2014/main" id="{42496F96-022E-45DB-B189-CBCB1A21DB80}"/>
              </a:ext>
            </a:extLst>
          </p:cNvPr>
          <p:cNvSpPr>
            <a:spLocks noGrp="1"/>
          </p:cNvSpPr>
          <p:nvPr>
            <p:ph idx="1"/>
          </p:nvPr>
        </p:nvSpPr>
        <p:spPr/>
        <p:txBody>
          <a:bodyPr/>
          <a:lstStyle/>
          <a:p>
            <a:r>
              <a:rPr lang="en-US" dirty="0"/>
              <a:t>Set the initial size of flex items.</a:t>
            </a:r>
          </a:p>
          <a:p>
            <a:r>
              <a:rPr lang="en-US" dirty="0"/>
              <a:t>It accepts pixels , percentages or relative units .</a:t>
            </a:r>
          </a:p>
        </p:txBody>
      </p:sp>
    </p:spTree>
    <p:extLst>
      <p:ext uri="{BB962C8B-B14F-4D97-AF65-F5344CB8AC3E}">
        <p14:creationId xmlns:p14="http://schemas.microsoft.com/office/powerpoint/2010/main" val="2166369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A799-C7FF-44EA-BFE0-322EB818B147}"/>
              </a:ext>
            </a:extLst>
          </p:cNvPr>
          <p:cNvSpPr>
            <a:spLocks noGrp="1"/>
          </p:cNvSpPr>
          <p:nvPr>
            <p:ph type="title"/>
          </p:nvPr>
        </p:nvSpPr>
        <p:spPr/>
        <p:txBody>
          <a:bodyPr/>
          <a:lstStyle/>
          <a:p>
            <a:r>
              <a:rPr lang="en-US" dirty="0"/>
              <a:t>Flex</a:t>
            </a:r>
          </a:p>
        </p:txBody>
      </p:sp>
      <p:sp>
        <p:nvSpPr>
          <p:cNvPr id="3" name="Content Placeholder 2">
            <a:extLst>
              <a:ext uri="{FF2B5EF4-FFF2-40B4-BE49-F238E27FC236}">
                <a16:creationId xmlns:a16="http://schemas.microsoft.com/office/drawing/2014/main" id="{A6AB99D7-ABD4-484B-A597-F89581451A76}"/>
              </a:ext>
            </a:extLst>
          </p:cNvPr>
          <p:cNvSpPr>
            <a:spLocks noGrp="1"/>
          </p:cNvSpPr>
          <p:nvPr>
            <p:ph idx="1"/>
          </p:nvPr>
        </p:nvSpPr>
        <p:spPr/>
        <p:txBody>
          <a:bodyPr/>
          <a:lstStyle/>
          <a:p>
            <a:r>
              <a:rPr lang="en-US" dirty="0"/>
              <a:t>Shorthand for flex-grow , flex-shrink and flex-basis .</a:t>
            </a:r>
          </a:p>
          <a:p>
            <a:r>
              <a:rPr lang="en-US" dirty="0"/>
              <a:t>Flex </a:t>
            </a:r>
            <a:r>
              <a:rPr lang="en-US" b="1" dirty="0">
                <a:solidFill>
                  <a:schemeClr val="accent1">
                    <a:lumMod val="75000"/>
                  </a:schemeClr>
                </a:solidFill>
              </a:rPr>
              <a:t>:</a:t>
            </a:r>
            <a:r>
              <a:rPr lang="en-US" dirty="0"/>
              <a:t> &lt;</a:t>
            </a:r>
            <a:r>
              <a:rPr lang="en-US" dirty="0">
                <a:solidFill>
                  <a:schemeClr val="accent1">
                    <a:lumMod val="75000"/>
                  </a:schemeClr>
                </a:solidFill>
              </a:rPr>
              <a:t>flex-grow</a:t>
            </a:r>
            <a:r>
              <a:rPr lang="en-US" dirty="0"/>
              <a:t>&gt; &lt;</a:t>
            </a:r>
            <a:r>
              <a:rPr lang="en-US" dirty="0">
                <a:solidFill>
                  <a:schemeClr val="accent1">
                    <a:lumMod val="75000"/>
                  </a:schemeClr>
                </a:solidFill>
              </a:rPr>
              <a:t>flex-shrink</a:t>
            </a:r>
            <a:r>
              <a:rPr lang="en-US" dirty="0"/>
              <a:t>&gt; &lt;</a:t>
            </a:r>
            <a:r>
              <a:rPr lang="en-US" dirty="0">
                <a:solidFill>
                  <a:schemeClr val="accent1">
                    <a:lumMod val="75000"/>
                  </a:schemeClr>
                </a:solidFill>
              </a:rPr>
              <a:t>flex-basis</a:t>
            </a:r>
            <a:r>
              <a:rPr lang="en-US" dirty="0"/>
              <a:t>&gt; </a:t>
            </a:r>
          </a:p>
        </p:txBody>
      </p:sp>
    </p:spTree>
    <p:extLst>
      <p:ext uri="{BB962C8B-B14F-4D97-AF65-F5344CB8AC3E}">
        <p14:creationId xmlns:p14="http://schemas.microsoft.com/office/powerpoint/2010/main" val="3115272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CD4B-C0FA-495C-BF48-4A147F1AE27E}"/>
              </a:ext>
            </a:extLst>
          </p:cNvPr>
          <p:cNvSpPr>
            <a:spLocks noGrp="1"/>
          </p:cNvSpPr>
          <p:nvPr>
            <p:ph type="title"/>
          </p:nvPr>
        </p:nvSpPr>
        <p:spPr/>
        <p:txBody>
          <a:bodyPr/>
          <a:lstStyle/>
          <a:p>
            <a:r>
              <a:rPr lang="en-US" dirty="0"/>
              <a:t>Align-Self</a:t>
            </a:r>
          </a:p>
        </p:txBody>
      </p:sp>
      <p:sp>
        <p:nvSpPr>
          <p:cNvPr id="3" name="Content Placeholder 2">
            <a:extLst>
              <a:ext uri="{FF2B5EF4-FFF2-40B4-BE49-F238E27FC236}">
                <a16:creationId xmlns:a16="http://schemas.microsoft.com/office/drawing/2014/main" id="{57F4F302-73B6-4474-8A87-2614C7BD322D}"/>
              </a:ext>
            </a:extLst>
          </p:cNvPr>
          <p:cNvSpPr>
            <a:spLocks noGrp="1"/>
          </p:cNvSpPr>
          <p:nvPr>
            <p:ph idx="1"/>
          </p:nvPr>
        </p:nvSpPr>
        <p:spPr/>
        <p:txBody>
          <a:bodyPr/>
          <a:lstStyle/>
          <a:p>
            <a:r>
              <a:rPr lang="en-US" dirty="0"/>
              <a:t>Align items individually .</a:t>
            </a:r>
          </a:p>
          <a:p>
            <a:r>
              <a:rPr lang="en-US" dirty="0"/>
              <a:t>Overrides the align-items value of the flex container</a:t>
            </a:r>
          </a:p>
          <a:p>
            <a:pPr>
              <a:buFont typeface="Wingdings" panose="05000000000000000000" pitchFamily="2" charset="2"/>
              <a:buChar char="Ø"/>
            </a:pPr>
            <a:r>
              <a:rPr lang="en-US" dirty="0"/>
              <a:t>Auto</a:t>
            </a:r>
          </a:p>
          <a:p>
            <a:pPr>
              <a:buFont typeface="Wingdings" panose="05000000000000000000" pitchFamily="2" charset="2"/>
              <a:buChar char="Ø"/>
            </a:pPr>
            <a:r>
              <a:rPr lang="en-US" dirty="0"/>
              <a:t>Flex-start</a:t>
            </a:r>
          </a:p>
          <a:p>
            <a:pPr>
              <a:buFont typeface="Wingdings" panose="05000000000000000000" pitchFamily="2" charset="2"/>
              <a:buChar char="Ø"/>
            </a:pPr>
            <a:r>
              <a:rPr lang="en-US" dirty="0"/>
              <a:t>Flex-end</a:t>
            </a:r>
          </a:p>
          <a:p>
            <a:pPr>
              <a:buFont typeface="Wingdings" panose="05000000000000000000" pitchFamily="2" charset="2"/>
              <a:buChar char="Ø"/>
            </a:pPr>
            <a:r>
              <a:rPr lang="en-US" dirty="0"/>
              <a:t>Center</a:t>
            </a:r>
          </a:p>
          <a:p>
            <a:pPr>
              <a:buFont typeface="Wingdings" panose="05000000000000000000" pitchFamily="2" charset="2"/>
              <a:buChar char="Ø"/>
            </a:pPr>
            <a:r>
              <a:rPr lang="en-US" dirty="0"/>
              <a:t>Stretch</a:t>
            </a:r>
          </a:p>
          <a:p>
            <a:pPr marL="0" indent="0">
              <a:buNone/>
            </a:pPr>
            <a:endParaRPr lang="en-US" dirty="0"/>
          </a:p>
        </p:txBody>
      </p:sp>
      <p:pic>
        <p:nvPicPr>
          <p:cNvPr id="5" name="Picture 4">
            <a:extLst>
              <a:ext uri="{FF2B5EF4-FFF2-40B4-BE49-F238E27FC236}">
                <a16:creationId xmlns:a16="http://schemas.microsoft.com/office/drawing/2014/main" id="{6A0031D2-660B-2B00-2AB1-E10EAE104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648" y="2834347"/>
            <a:ext cx="4863032" cy="2623477"/>
          </a:xfrm>
          <a:prstGeom prst="rect">
            <a:avLst/>
          </a:prstGeom>
        </p:spPr>
      </p:pic>
    </p:spTree>
    <p:extLst>
      <p:ext uri="{BB962C8B-B14F-4D97-AF65-F5344CB8AC3E}">
        <p14:creationId xmlns:p14="http://schemas.microsoft.com/office/powerpoint/2010/main" val="371118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72E1-B9ED-4516-A2F6-79E9166CC296}"/>
              </a:ext>
            </a:extLst>
          </p:cNvPr>
          <p:cNvSpPr>
            <a:spLocks noGrp="1"/>
          </p:cNvSpPr>
          <p:nvPr>
            <p:ph type="ctrTitle"/>
          </p:nvPr>
        </p:nvSpPr>
        <p:spPr/>
        <p:txBody>
          <a:bodyPr/>
          <a:lstStyle/>
          <a:p>
            <a:r>
              <a:rPr lang="en-US" b="1" dirty="0">
                <a:solidFill>
                  <a:schemeClr val="accent1">
                    <a:lumMod val="75000"/>
                  </a:schemeClr>
                </a:solidFill>
              </a:rPr>
              <a:t>Media Queries</a:t>
            </a:r>
          </a:p>
        </p:txBody>
      </p:sp>
    </p:spTree>
    <p:extLst>
      <p:ext uri="{BB962C8B-B14F-4D97-AF65-F5344CB8AC3E}">
        <p14:creationId xmlns:p14="http://schemas.microsoft.com/office/powerpoint/2010/main" val="58180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658C-FDF6-2145-090F-7542400C3891}"/>
              </a:ext>
            </a:extLst>
          </p:cNvPr>
          <p:cNvSpPr>
            <a:spLocks noGrp="1"/>
          </p:cNvSpPr>
          <p:nvPr>
            <p:ph type="title"/>
          </p:nvPr>
        </p:nvSpPr>
        <p:spPr/>
        <p:txBody>
          <a:bodyPr/>
          <a:lstStyle/>
          <a:p>
            <a:r>
              <a:rPr lang="en-US" dirty="0"/>
              <a:t>RWD</a:t>
            </a:r>
          </a:p>
        </p:txBody>
      </p:sp>
      <p:sp>
        <p:nvSpPr>
          <p:cNvPr id="3" name="Content Placeholder 2">
            <a:extLst>
              <a:ext uri="{FF2B5EF4-FFF2-40B4-BE49-F238E27FC236}">
                <a16:creationId xmlns:a16="http://schemas.microsoft.com/office/drawing/2014/main" id="{130DAB99-CF21-BC05-1F32-2ACC4D1F59FA}"/>
              </a:ext>
            </a:extLst>
          </p:cNvPr>
          <p:cNvSpPr>
            <a:spLocks noGrp="1"/>
          </p:cNvSpPr>
          <p:nvPr>
            <p:ph idx="1"/>
          </p:nvPr>
        </p:nvSpPr>
        <p:spPr/>
        <p:txBody>
          <a:bodyPr/>
          <a:lstStyle/>
          <a:p>
            <a:r>
              <a:rPr lang="en-US" dirty="0"/>
              <a:t>Responsive Web Design was first introduced by Ethan Marcotte in 2009.</a:t>
            </a:r>
          </a:p>
          <a:p>
            <a:r>
              <a:rPr lang="en-US" dirty="0">
                <a:solidFill>
                  <a:schemeClr val="accent1">
                    <a:lumMod val="75000"/>
                  </a:schemeClr>
                </a:solidFill>
                <a:hlinkClick r:id="rId2">
                  <a:extLst>
                    <a:ext uri="{A12FA001-AC4F-418D-AE19-62706E023703}">
                      <ahyp:hlinkClr xmlns:ahyp="http://schemas.microsoft.com/office/drawing/2018/hyperlinkcolor" val="tx"/>
                    </a:ext>
                  </a:extLst>
                </a:hlinkClick>
              </a:rPr>
              <a:t>Welcome to Ethan Marcotte’s website — Ethan Marcotte</a:t>
            </a:r>
            <a:endParaRPr lang="en-US" dirty="0">
              <a:solidFill>
                <a:schemeClr val="accent1">
                  <a:lumMod val="75000"/>
                </a:schemeClr>
              </a:solidFill>
            </a:endParaRPr>
          </a:p>
          <a:p>
            <a:endParaRPr lang="en-US" dirty="0"/>
          </a:p>
          <a:p>
            <a:endParaRPr lang="en-US" dirty="0"/>
          </a:p>
          <a:p>
            <a:pPr algn="ctr"/>
            <a:r>
              <a:rPr lang="en-US" sz="3600" b="1" dirty="0">
                <a:solidFill>
                  <a:schemeClr val="accent2">
                    <a:lumMod val="75000"/>
                  </a:schemeClr>
                </a:solidFill>
              </a:rPr>
              <a:t>Think responsively.. Think Mobile First</a:t>
            </a:r>
          </a:p>
          <a:p>
            <a:endParaRPr lang="en-US" dirty="0"/>
          </a:p>
        </p:txBody>
      </p:sp>
    </p:spTree>
    <p:extLst>
      <p:ext uri="{BB962C8B-B14F-4D97-AF65-F5344CB8AC3E}">
        <p14:creationId xmlns:p14="http://schemas.microsoft.com/office/powerpoint/2010/main" val="260458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1BF2-F31C-4EAA-94B9-A30B2D841A74}"/>
              </a:ext>
            </a:extLst>
          </p:cNvPr>
          <p:cNvSpPr>
            <a:spLocks noGrp="1"/>
          </p:cNvSpPr>
          <p:nvPr>
            <p:ph type="title"/>
          </p:nvPr>
        </p:nvSpPr>
        <p:spPr/>
        <p:txBody>
          <a:bodyPr/>
          <a:lstStyle/>
          <a:p>
            <a:r>
              <a:rPr lang="en-US" dirty="0"/>
              <a:t>Media Queries</a:t>
            </a:r>
          </a:p>
        </p:txBody>
      </p:sp>
      <p:sp>
        <p:nvSpPr>
          <p:cNvPr id="3" name="Content Placeholder 2">
            <a:extLst>
              <a:ext uri="{FF2B5EF4-FFF2-40B4-BE49-F238E27FC236}">
                <a16:creationId xmlns:a16="http://schemas.microsoft.com/office/drawing/2014/main" id="{9996B8A8-C96B-4F88-975B-47CCC17AE9A5}"/>
              </a:ext>
            </a:extLst>
          </p:cNvPr>
          <p:cNvSpPr>
            <a:spLocks noGrp="1"/>
          </p:cNvSpPr>
          <p:nvPr>
            <p:ph idx="1"/>
          </p:nvPr>
        </p:nvSpPr>
        <p:spPr/>
        <p:txBody>
          <a:bodyPr/>
          <a:lstStyle/>
          <a:p>
            <a:pPr>
              <a:buFont typeface="Wingdings" panose="05000000000000000000" pitchFamily="2" charset="2"/>
              <a:buChar char="Ø"/>
            </a:pPr>
            <a:r>
              <a:rPr lang="en-US" sz="2400" dirty="0"/>
              <a:t>Tell the browser how to style an element at particular viewport dimensions</a:t>
            </a:r>
          </a:p>
          <a:p>
            <a:pPr>
              <a:buFont typeface="Wingdings" panose="05000000000000000000" pitchFamily="2" charset="2"/>
              <a:buChar char="Ø"/>
            </a:pPr>
            <a:r>
              <a:rPr lang="en-US" sz="2400" dirty="0"/>
              <a:t>Types </a:t>
            </a:r>
            <a:r>
              <a:rPr lang="en-US" sz="2400" b="1" dirty="0">
                <a:solidFill>
                  <a:schemeClr val="accent1">
                    <a:lumMod val="75000"/>
                  </a:schemeClr>
                </a:solidFill>
              </a:rPr>
              <a:t>:</a:t>
            </a:r>
            <a:r>
              <a:rPr lang="en-US" sz="2400" dirty="0"/>
              <a:t> </a:t>
            </a:r>
          </a:p>
          <a:p>
            <a:pPr>
              <a:buFont typeface="Wingdings" panose="05000000000000000000" pitchFamily="2" charset="2"/>
              <a:buChar char="§"/>
            </a:pPr>
            <a:r>
              <a:rPr lang="en-US" sz="2400" dirty="0"/>
              <a:t> all</a:t>
            </a:r>
          </a:p>
          <a:p>
            <a:pPr>
              <a:buFont typeface="Wingdings" panose="05000000000000000000" pitchFamily="2" charset="2"/>
              <a:buChar char="§"/>
            </a:pPr>
            <a:r>
              <a:rPr lang="en-US" sz="2400" dirty="0"/>
              <a:t>Screen</a:t>
            </a:r>
          </a:p>
          <a:p>
            <a:pPr>
              <a:buFont typeface="Wingdings" panose="05000000000000000000" pitchFamily="2" charset="2"/>
              <a:buChar char="§"/>
            </a:pPr>
            <a:r>
              <a:rPr lang="en-US" sz="2400" dirty="0"/>
              <a:t>Print</a:t>
            </a:r>
          </a:p>
          <a:p>
            <a:pPr>
              <a:buFont typeface="Wingdings" panose="05000000000000000000" pitchFamily="2" charset="2"/>
              <a:buChar char="§"/>
            </a:pPr>
            <a:r>
              <a:rPr lang="en-US" sz="2400" dirty="0"/>
              <a:t>Speech</a:t>
            </a:r>
          </a:p>
          <a:p>
            <a:pPr marL="0" indent="0">
              <a:buNone/>
            </a:pPr>
            <a:endParaRPr lang="en-US" sz="2400"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13647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8494-A0EA-4B4D-94F4-F6F920A2689D}"/>
              </a:ext>
            </a:extLst>
          </p:cNvPr>
          <p:cNvSpPr>
            <a:spLocks noGrp="1"/>
          </p:cNvSpPr>
          <p:nvPr>
            <p:ph type="title"/>
          </p:nvPr>
        </p:nvSpPr>
        <p:spPr/>
        <p:txBody>
          <a:bodyPr/>
          <a:lstStyle/>
          <a:p>
            <a:r>
              <a:rPr lang="en-US" dirty="0" err="1"/>
              <a:t>Task_One</a:t>
            </a:r>
            <a:r>
              <a:rPr lang="en-US" dirty="0"/>
              <a:t> </a:t>
            </a:r>
          </a:p>
        </p:txBody>
      </p:sp>
      <p:pic>
        <p:nvPicPr>
          <p:cNvPr id="5" name="Content Placeholder 4">
            <a:extLst>
              <a:ext uri="{FF2B5EF4-FFF2-40B4-BE49-F238E27FC236}">
                <a16:creationId xmlns:a16="http://schemas.microsoft.com/office/drawing/2014/main" id="{DABE7A91-51A1-4F91-9550-B4916ED9D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48976"/>
            <a:ext cx="10058400" cy="435688"/>
          </a:xfrm>
        </p:spPr>
      </p:pic>
      <p:pic>
        <p:nvPicPr>
          <p:cNvPr id="7" name="Picture 6">
            <a:extLst>
              <a:ext uri="{FF2B5EF4-FFF2-40B4-BE49-F238E27FC236}">
                <a16:creationId xmlns:a16="http://schemas.microsoft.com/office/drawing/2014/main" id="{E0D67A3A-174A-49C1-A390-62A40751B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484664"/>
            <a:ext cx="10058400" cy="3685998"/>
          </a:xfrm>
          <a:prstGeom prst="rect">
            <a:avLst/>
          </a:prstGeom>
        </p:spPr>
      </p:pic>
    </p:spTree>
    <p:extLst>
      <p:ext uri="{BB962C8B-B14F-4D97-AF65-F5344CB8AC3E}">
        <p14:creationId xmlns:p14="http://schemas.microsoft.com/office/powerpoint/2010/main" val="629334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1F88-32EB-4458-B1FC-E425BA6274C9}"/>
              </a:ext>
            </a:extLst>
          </p:cNvPr>
          <p:cNvSpPr>
            <a:spLocks noGrp="1"/>
          </p:cNvSpPr>
          <p:nvPr>
            <p:ph type="title"/>
          </p:nvPr>
        </p:nvSpPr>
        <p:spPr/>
        <p:txBody>
          <a:bodyPr/>
          <a:lstStyle/>
          <a:p>
            <a:r>
              <a:rPr lang="en-US" dirty="0" err="1"/>
              <a:t>Task_Two</a:t>
            </a:r>
            <a:endParaRPr lang="en-US" dirty="0"/>
          </a:p>
        </p:txBody>
      </p:sp>
      <p:pic>
        <p:nvPicPr>
          <p:cNvPr id="5" name="Content Placeholder 4">
            <a:extLst>
              <a:ext uri="{FF2B5EF4-FFF2-40B4-BE49-F238E27FC236}">
                <a16:creationId xmlns:a16="http://schemas.microsoft.com/office/drawing/2014/main" id="{BC1C7EA1-1F1E-4203-A194-91895F882D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541" y="2254685"/>
            <a:ext cx="8605380" cy="3294345"/>
          </a:xfrm>
        </p:spPr>
      </p:pic>
    </p:spTree>
    <p:extLst>
      <p:ext uri="{BB962C8B-B14F-4D97-AF65-F5344CB8AC3E}">
        <p14:creationId xmlns:p14="http://schemas.microsoft.com/office/powerpoint/2010/main" val="3190687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2C4F-403D-4C63-BB4A-EA7E8FE88B28}"/>
              </a:ext>
            </a:extLst>
          </p:cNvPr>
          <p:cNvSpPr>
            <a:spLocks noGrp="1"/>
          </p:cNvSpPr>
          <p:nvPr>
            <p:ph type="title"/>
          </p:nvPr>
        </p:nvSpPr>
        <p:spPr/>
        <p:txBody>
          <a:bodyPr/>
          <a:lstStyle/>
          <a:p>
            <a:r>
              <a:rPr lang="en-US" dirty="0" err="1"/>
              <a:t>Task_Three</a:t>
            </a:r>
            <a:endParaRPr lang="en-US" dirty="0"/>
          </a:p>
        </p:txBody>
      </p:sp>
      <p:pic>
        <p:nvPicPr>
          <p:cNvPr id="5" name="Content Placeholder 4">
            <a:extLst>
              <a:ext uri="{FF2B5EF4-FFF2-40B4-BE49-F238E27FC236}">
                <a16:creationId xmlns:a16="http://schemas.microsoft.com/office/drawing/2014/main" id="{89881E7A-CB40-435A-8F7C-CA7479BFEE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0397" y="1846263"/>
            <a:ext cx="8751531" cy="4022725"/>
          </a:xfrm>
        </p:spPr>
      </p:pic>
    </p:spTree>
    <p:extLst>
      <p:ext uri="{BB962C8B-B14F-4D97-AF65-F5344CB8AC3E}">
        <p14:creationId xmlns:p14="http://schemas.microsoft.com/office/powerpoint/2010/main" val="3532287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72E1-B9ED-4516-A2F6-79E9166CC296}"/>
              </a:ext>
            </a:extLst>
          </p:cNvPr>
          <p:cNvSpPr>
            <a:spLocks noGrp="1"/>
          </p:cNvSpPr>
          <p:nvPr>
            <p:ph type="ctrTitle"/>
          </p:nvPr>
        </p:nvSpPr>
        <p:spPr/>
        <p:txBody>
          <a:bodyPr/>
          <a:lstStyle/>
          <a:p>
            <a:r>
              <a:rPr lang="en-US" b="1" dirty="0">
                <a:solidFill>
                  <a:schemeClr val="accent1">
                    <a:lumMod val="75000"/>
                  </a:schemeClr>
                </a:solidFill>
              </a:rPr>
              <a:t>Grid System</a:t>
            </a:r>
          </a:p>
        </p:txBody>
      </p:sp>
    </p:spTree>
    <p:extLst>
      <p:ext uri="{BB962C8B-B14F-4D97-AF65-F5344CB8AC3E}">
        <p14:creationId xmlns:p14="http://schemas.microsoft.com/office/powerpoint/2010/main" val="2542255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47CC-A4C2-4CFE-B3B0-1C4C08319F23}"/>
              </a:ext>
            </a:extLst>
          </p:cNvPr>
          <p:cNvSpPr>
            <a:spLocks noGrp="1"/>
          </p:cNvSpPr>
          <p:nvPr>
            <p:ph type="title"/>
          </p:nvPr>
        </p:nvSpPr>
        <p:spPr/>
        <p:txBody>
          <a:bodyPr/>
          <a:lstStyle/>
          <a:p>
            <a:r>
              <a:rPr lang="en-US" dirty="0"/>
              <a:t>Grid System CSS</a:t>
            </a:r>
          </a:p>
        </p:txBody>
      </p:sp>
      <p:sp>
        <p:nvSpPr>
          <p:cNvPr id="3" name="Content Placeholder 2">
            <a:extLst>
              <a:ext uri="{FF2B5EF4-FFF2-40B4-BE49-F238E27FC236}">
                <a16:creationId xmlns:a16="http://schemas.microsoft.com/office/drawing/2014/main" id="{18A56360-8745-4178-815D-A3C9EB562C0B}"/>
              </a:ext>
            </a:extLst>
          </p:cNvPr>
          <p:cNvSpPr>
            <a:spLocks noGrp="1"/>
          </p:cNvSpPr>
          <p:nvPr>
            <p:ph idx="1"/>
          </p:nvPr>
        </p:nvSpPr>
        <p:spPr/>
        <p:txBody>
          <a:bodyPr/>
          <a:lstStyle/>
          <a:p>
            <a:r>
              <a:rPr lang="en-US" sz="2400" dirty="0"/>
              <a:t>Two dimensional layout model .</a:t>
            </a:r>
          </a:p>
          <a:p>
            <a:r>
              <a:rPr lang="en-US" sz="2000" b="0" i="0" dirty="0">
                <a:solidFill>
                  <a:srgbClr val="454545"/>
                </a:solidFill>
                <a:effectLst/>
                <a:latin typeface="nunito" panose="020B0604020202020204" pitchFamily="2" charset="0"/>
              </a:rPr>
              <a:t>CSS Grid will allow you to manage layout according to both </a:t>
            </a:r>
            <a:r>
              <a:rPr lang="en-US" sz="2000" b="0" i="1" dirty="0">
                <a:solidFill>
                  <a:srgbClr val="454545"/>
                </a:solidFill>
                <a:effectLst/>
                <a:latin typeface="nunito" panose="020B0604020202020204" pitchFamily="2" charset="0"/>
              </a:rPr>
              <a:t>columns</a:t>
            </a:r>
            <a:r>
              <a:rPr lang="en-US" sz="2000" b="0" i="0" dirty="0">
                <a:solidFill>
                  <a:srgbClr val="454545"/>
                </a:solidFill>
                <a:effectLst/>
                <a:latin typeface="nunito" panose="020B0604020202020204" pitchFamily="2" charset="0"/>
              </a:rPr>
              <a:t> and </a:t>
            </a:r>
            <a:r>
              <a:rPr lang="en-US" sz="2000" b="0" i="1" dirty="0">
                <a:solidFill>
                  <a:srgbClr val="454545"/>
                </a:solidFill>
                <a:effectLst/>
                <a:latin typeface="nunito" panose="020B0604020202020204" pitchFamily="2" charset="0"/>
              </a:rPr>
              <a:t>rows</a:t>
            </a:r>
            <a:r>
              <a:rPr lang="en-US" sz="2000" b="0" i="0" dirty="0">
                <a:solidFill>
                  <a:srgbClr val="454545"/>
                </a:solidFill>
                <a:effectLst/>
                <a:latin typeface="nunito" panose="020B0604020202020204" pitchFamily="2" charset="0"/>
              </a:rPr>
              <a:t>.</a:t>
            </a:r>
            <a:endParaRPr lang="en-US" sz="2400" b="0" i="0" dirty="0">
              <a:solidFill>
                <a:srgbClr val="454545"/>
              </a:solidFill>
              <a:effectLst/>
              <a:latin typeface="nunito" panose="020B0604020202020204" pitchFamily="2" charset="0"/>
            </a:endParaRPr>
          </a:p>
          <a:p>
            <a:r>
              <a:rPr lang="en-US" sz="2000" b="1" i="0" u="none" strike="noStrike" dirty="0">
                <a:solidFill>
                  <a:schemeClr val="accent1">
                    <a:lumMod val="75000"/>
                  </a:schemeClr>
                </a:solidFill>
                <a:effectLst/>
                <a:latin typeface="nunito" pitchFamily="2" charset="0"/>
                <a:hlinkClick r:id="rId2">
                  <a:extLst>
                    <a:ext uri="{A12FA001-AC4F-418D-AE19-62706E023703}">
                      <ahyp:hlinkClr xmlns:ahyp="http://schemas.microsoft.com/office/drawing/2018/hyperlinkcolor" val="tx"/>
                    </a:ext>
                  </a:extLst>
                </a:hlinkClick>
              </a:rPr>
              <a:t>Flexbox</a:t>
            </a:r>
            <a:r>
              <a:rPr lang="en-US" sz="2000" b="0" i="0" dirty="0">
                <a:solidFill>
                  <a:srgbClr val="454545"/>
                </a:solidFill>
                <a:effectLst/>
                <a:latin typeface="nunito" pitchFamily="2" charset="0"/>
              </a:rPr>
              <a:t>, by comparison, is really just meant for columns (1-D, if you will). Using CSS Grid, designers will be able to achieve layouts that were downright difficult before. In fact, some of these things were on our wish lists since the days of table-based layouts.</a:t>
            </a:r>
            <a:endParaRPr lang="en-US" sz="2400" dirty="0"/>
          </a:p>
        </p:txBody>
      </p:sp>
    </p:spTree>
    <p:extLst>
      <p:ext uri="{BB962C8B-B14F-4D97-AF65-F5344CB8AC3E}">
        <p14:creationId xmlns:p14="http://schemas.microsoft.com/office/powerpoint/2010/main" val="316943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660-D79C-48F0-AF78-207DF3E1D093}"/>
              </a:ext>
            </a:extLst>
          </p:cNvPr>
          <p:cNvSpPr>
            <a:spLocks noGrp="1"/>
          </p:cNvSpPr>
          <p:nvPr>
            <p:ph type="title"/>
          </p:nvPr>
        </p:nvSpPr>
        <p:spPr/>
        <p:txBody>
          <a:bodyPr/>
          <a:lstStyle/>
          <a:p>
            <a:r>
              <a:rPr lang="en-US" dirty="0"/>
              <a:t>2-D Layout</a:t>
            </a:r>
          </a:p>
        </p:txBody>
      </p:sp>
      <p:pic>
        <p:nvPicPr>
          <p:cNvPr id="4" name="Content Placeholder 3">
            <a:extLst>
              <a:ext uri="{FF2B5EF4-FFF2-40B4-BE49-F238E27FC236}">
                <a16:creationId xmlns:a16="http://schemas.microsoft.com/office/drawing/2014/main" id="{DF9AE5D4-773E-F008-C8FC-3BA57D6BFE01}"/>
              </a:ext>
            </a:extLst>
          </p:cNvPr>
          <p:cNvPicPr>
            <a:picLocks noGrp="1" noChangeAspect="1"/>
          </p:cNvPicPr>
          <p:nvPr>
            <p:ph idx="1"/>
          </p:nvPr>
        </p:nvPicPr>
        <p:blipFill>
          <a:blip r:embed="rId2"/>
          <a:stretch>
            <a:fillRect/>
          </a:stretch>
        </p:blipFill>
        <p:spPr>
          <a:xfrm>
            <a:off x="1598321" y="2048460"/>
            <a:ext cx="9056318" cy="3942162"/>
          </a:xfrm>
          <a:prstGeom prst="rect">
            <a:avLst/>
          </a:prstGeom>
        </p:spPr>
      </p:pic>
    </p:spTree>
    <p:extLst>
      <p:ext uri="{BB962C8B-B14F-4D97-AF65-F5344CB8AC3E}">
        <p14:creationId xmlns:p14="http://schemas.microsoft.com/office/powerpoint/2010/main" val="3993002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C639-5EC8-4D86-9F1A-17C9D28F2948}"/>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EFC769-3D8B-41B2-890A-4D015D967EFC}"/>
              </a:ext>
            </a:extLst>
          </p:cNvPr>
          <p:cNvSpPr>
            <a:spLocks noGrp="1"/>
          </p:cNvSpPr>
          <p:nvPr>
            <p:ph idx="1"/>
          </p:nvPr>
        </p:nvSpPr>
        <p:spPr/>
        <p:txBody>
          <a:bodyPr/>
          <a:lstStyle/>
          <a:p>
            <a:pPr>
              <a:buFont typeface="Wingdings" panose="05000000000000000000" pitchFamily="2" charset="2"/>
              <a:buChar char="Ø"/>
            </a:pPr>
            <a:r>
              <a:rPr lang="en-US" sz="2400" dirty="0"/>
              <a:t>container</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r>
              <a:rPr lang="en-US" sz="2400" dirty="0"/>
              <a:t>items</a:t>
            </a:r>
          </a:p>
          <a:p>
            <a:pPr marL="0" indent="0">
              <a:buNone/>
            </a:pPr>
            <a:endParaRPr lang="en-US" dirty="0"/>
          </a:p>
        </p:txBody>
      </p:sp>
      <p:pic>
        <p:nvPicPr>
          <p:cNvPr id="5" name="Picture 4">
            <a:extLst>
              <a:ext uri="{FF2B5EF4-FFF2-40B4-BE49-F238E27FC236}">
                <a16:creationId xmlns:a16="http://schemas.microsoft.com/office/drawing/2014/main" id="{448BA39C-087F-6579-F435-7DFDBAC63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2265997"/>
            <a:ext cx="3520745" cy="1394581"/>
          </a:xfrm>
          <a:prstGeom prst="rect">
            <a:avLst/>
          </a:prstGeom>
        </p:spPr>
      </p:pic>
      <p:pic>
        <p:nvPicPr>
          <p:cNvPr id="7" name="Picture 6">
            <a:extLst>
              <a:ext uri="{FF2B5EF4-FFF2-40B4-BE49-F238E27FC236}">
                <a16:creationId xmlns:a16="http://schemas.microsoft.com/office/drawing/2014/main" id="{144E465C-AA8F-865D-3398-7C9A9236D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911" y="4080841"/>
            <a:ext cx="3939881" cy="1767993"/>
          </a:xfrm>
          <a:prstGeom prst="rect">
            <a:avLst/>
          </a:prstGeom>
        </p:spPr>
      </p:pic>
    </p:spTree>
    <p:extLst>
      <p:ext uri="{BB962C8B-B14F-4D97-AF65-F5344CB8AC3E}">
        <p14:creationId xmlns:p14="http://schemas.microsoft.com/office/powerpoint/2010/main" val="403970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3E3C-1E8B-4587-A9B6-B59D158F7C3F}"/>
              </a:ext>
            </a:extLst>
          </p:cNvPr>
          <p:cNvSpPr>
            <a:spLocks noGrp="1"/>
          </p:cNvSpPr>
          <p:nvPr>
            <p:ph type="title"/>
          </p:nvPr>
        </p:nvSpPr>
        <p:spPr/>
        <p:txBody>
          <a:bodyPr/>
          <a:lstStyle/>
          <a:p>
            <a:r>
              <a:rPr lang="en-US" dirty="0"/>
              <a:t>Two Ways to implement Grid in CSS</a:t>
            </a:r>
          </a:p>
        </p:txBody>
      </p:sp>
      <p:sp>
        <p:nvSpPr>
          <p:cNvPr id="3" name="Content Placeholder 2">
            <a:extLst>
              <a:ext uri="{FF2B5EF4-FFF2-40B4-BE49-F238E27FC236}">
                <a16:creationId xmlns:a16="http://schemas.microsoft.com/office/drawing/2014/main" id="{BCCB22F1-6C0F-42B1-81EC-822F1CBAB4AF}"/>
              </a:ext>
            </a:extLst>
          </p:cNvPr>
          <p:cNvSpPr>
            <a:spLocks noGrp="1"/>
          </p:cNvSpPr>
          <p:nvPr>
            <p:ph idx="1"/>
          </p:nvPr>
        </p:nvSpPr>
        <p:spPr/>
        <p:txBody>
          <a:bodyPr/>
          <a:lstStyle/>
          <a:p>
            <a:pPr>
              <a:buFont typeface="Wingdings" panose="05000000000000000000" pitchFamily="2" charset="2"/>
              <a:buChar char="Ø"/>
            </a:pPr>
            <a:r>
              <a:rPr lang="en-US" sz="2800" dirty="0" err="1"/>
              <a:t>Way_one</a:t>
            </a:r>
            <a:endParaRPr lang="en-US" sz="2800" dirty="0"/>
          </a:p>
          <a:p>
            <a:pPr>
              <a:buFont typeface="Wingdings" panose="05000000000000000000" pitchFamily="2" charset="2"/>
              <a:buChar char="§"/>
            </a:pPr>
            <a:r>
              <a:rPr lang="en-US" dirty="0"/>
              <a:t>Grid-template-columns</a:t>
            </a:r>
          </a:p>
          <a:p>
            <a:pPr>
              <a:buFont typeface="Wingdings" panose="05000000000000000000" pitchFamily="2" charset="2"/>
              <a:buChar char="§"/>
            </a:pPr>
            <a:r>
              <a:rPr lang="en-US" dirty="0"/>
              <a:t>Grid-template-rows</a:t>
            </a:r>
          </a:p>
          <a:p>
            <a:pPr>
              <a:buFont typeface="Wingdings" panose="05000000000000000000" pitchFamily="2" charset="2"/>
              <a:buChar char="§"/>
            </a:pPr>
            <a:r>
              <a:rPr lang="en-US" dirty="0"/>
              <a:t>Grid-column </a:t>
            </a:r>
            <a:r>
              <a:rPr lang="en-US" b="1" dirty="0">
                <a:solidFill>
                  <a:schemeClr val="accent1">
                    <a:lumMod val="75000"/>
                  </a:schemeClr>
                </a:solidFill>
              </a:rPr>
              <a:t>:</a:t>
            </a:r>
            <a:r>
              <a:rPr lang="en-US" dirty="0"/>
              <a:t> start/end</a:t>
            </a:r>
          </a:p>
          <a:p>
            <a:pPr>
              <a:buFont typeface="Wingdings" panose="05000000000000000000" pitchFamily="2" charset="2"/>
              <a:buChar char="§"/>
            </a:pPr>
            <a:r>
              <a:rPr lang="en-US" dirty="0"/>
              <a:t>Grid-row</a:t>
            </a:r>
            <a:r>
              <a:rPr lang="en-US" b="1" dirty="0">
                <a:solidFill>
                  <a:schemeClr val="accent1">
                    <a:lumMod val="75000"/>
                  </a:schemeClr>
                </a:solidFill>
              </a:rPr>
              <a:t> : </a:t>
            </a:r>
            <a:r>
              <a:rPr lang="en-US" dirty="0"/>
              <a:t>start/end</a:t>
            </a:r>
          </a:p>
        </p:txBody>
      </p:sp>
    </p:spTree>
    <p:extLst>
      <p:ext uri="{BB962C8B-B14F-4D97-AF65-F5344CB8AC3E}">
        <p14:creationId xmlns:p14="http://schemas.microsoft.com/office/powerpoint/2010/main" val="1620145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3E3C-1E8B-4587-A9B6-B59D158F7C3F}"/>
              </a:ext>
            </a:extLst>
          </p:cNvPr>
          <p:cNvSpPr>
            <a:spLocks noGrp="1"/>
          </p:cNvSpPr>
          <p:nvPr>
            <p:ph type="title"/>
          </p:nvPr>
        </p:nvSpPr>
        <p:spPr/>
        <p:txBody>
          <a:bodyPr/>
          <a:lstStyle/>
          <a:p>
            <a:r>
              <a:rPr lang="en-US" dirty="0"/>
              <a:t>Two Ways to implement Grid in CSS</a:t>
            </a:r>
          </a:p>
        </p:txBody>
      </p:sp>
      <p:sp>
        <p:nvSpPr>
          <p:cNvPr id="3" name="Content Placeholder 2">
            <a:extLst>
              <a:ext uri="{FF2B5EF4-FFF2-40B4-BE49-F238E27FC236}">
                <a16:creationId xmlns:a16="http://schemas.microsoft.com/office/drawing/2014/main" id="{BCCB22F1-6C0F-42B1-81EC-822F1CBAB4AF}"/>
              </a:ext>
            </a:extLst>
          </p:cNvPr>
          <p:cNvSpPr>
            <a:spLocks noGrp="1"/>
          </p:cNvSpPr>
          <p:nvPr>
            <p:ph idx="1"/>
          </p:nvPr>
        </p:nvSpPr>
        <p:spPr/>
        <p:txBody>
          <a:bodyPr/>
          <a:lstStyle/>
          <a:p>
            <a:pPr>
              <a:buFont typeface="Wingdings" panose="05000000000000000000" pitchFamily="2" charset="2"/>
              <a:buChar char="Ø"/>
            </a:pPr>
            <a:r>
              <a:rPr lang="en-US" sz="2800" dirty="0" err="1"/>
              <a:t>Way_two</a:t>
            </a:r>
            <a:endParaRPr lang="en-US" sz="2800" dirty="0"/>
          </a:p>
          <a:p>
            <a:pPr>
              <a:buFont typeface="Wingdings" panose="05000000000000000000" pitchFamily="2" charset="2"/>
              <a:buChar char="§"/>
            </a:pPr>
            <a:r>
              <a:rPr lang="en-US" dirty="0"/>
              <a:t>Grid-template-areas</a:t>
            </a:r>
          </a:p>
          <a:p>
            <a:pPr>
              <a:buFont typeface="Wingdings" panose="05000000000000000000" pitchFamily="2" charset="2"/>
              <a:buChar char="§"/>
            </a:pPr>
            <a:r>
              <a:rPr lang="en-US" dirty="0"/>
              <a:t>Grid-area</a:t>
            </a:r>
          </a:p>
        </p:txBody>
      </p:sp>
    </p:spTree>
    <p:extLst>
      <p:ext uri="{BB962C8B-B14F-4D97-AF65-F5344CB8AC3E}">
        <p14:creationId xmlns:p14="http://schemas.microsoft.com/office/powerpoint/2010/main" val="412003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AB44-BF45-9CCF-7607-AADE539C43BB}"/>
              </a:ext>
            </a:extLst>
          </p:cNvPr>
          <p:cNvSpPr>
            <a:spLocks noGrp="1"/>
          </p:cNvSpPr>
          <p:nvPr>
            <p:ph type="title"/>
          </p:nvPr>
        </p:nvSpPr>
        <p:spPr/>
        <p:txBody>
          <a:bodyPr/>
          <a:lstStyle/>
          <a:p>
            <a:r>
              <a:rPr lang="en-US" dirty="0"/>
              <a:t>Viewport</a:t>
            </a:r>
          </a:p>
        </p:txBody>
      </p:sp>
      <p:sp>
        <p:nvSpPr>
          <p:cNvPr id="3" name="Content Placeholder 2">
            <a:extLst>
              <a:ext uri="{FF2B5EF4-FFF2-40B4-BE49-F238E27FC236}">
                <a16:creationId xmlns:a16="http://schemas.microsoft.com/office/drawing/2014/main" id="{02F967C7-A91B-619A-67B6-7D234D3C8CA8}"/>
              </a:ext>
            </a:extLst>
          </p:cNvPr>
          <p:cNvSpPr>
            <a:spLocks noGrp="1"/>
          </p:cNvSpPr>
          <p:nvPr>
            <p:ph idx="1"/>
          </p:nvPr>
        </p:nvSpPr>
        <p:spPr/>
        <p:txBody>
          <a:bodyPr/>
          <a:lstStyle/>
          <a:p>
            <a:r>
              <a:rPr lang="en-US" dirty="0"/>
              <a:t>Viewport is defined area to display website independent on device screen.</a:t>
            </a:r>
          </a:p>
          <a:p>
            <a:r>
              <a:rPr lang="en-US" dirty="0"/>
              <a:t>Identify and control viewport and its initial scale factor to override </a:t>
            </a:r>
            <a:r>
              <a:rPr lang="en-US" dirty="0" err="1"/>
              <a:t>useragent</a:t>
            </a:r>
            <a:r>
              <a:rPr lang="en-US" dirty="0"/>
              <a:t>.</a:t>
            </a:r>
          </a:p>
          <a:p>
            <a:endParaRPr lang="en-US" dirty="0"/>
          </a:p>
          <a:p>
            <a:pPr algn="ctr"/>
            <a:r>
              <a:rPr lang="en-US" sz="2800" b="1" dirty="0">
                <a:solidFill>
                  <a:schemeClr val="accent2">
                    <a:lumMod val="75000"/>
                  </a:schemeClr>
                </a:solidFill>
              </a:rPr>
              <a:t>&lt;meta name=“viewport” content=“”/&gt;</a:t>
            </a:r>
          </a:p>
          <a:p>
            <a:endParaRPr lang="en-US" dirty="0"/>
          </a:p>
          <a:p>
            <a:endParaRPr lang="en-US" dirty="0"/>
          </a:p>
        </p:txBody>
      </p:sp>
    </p:spTree>
    <p:extLst>
      <p:ext uri="{BB962C8B-B14F-4D97-AF65-F5344CB8AC3E}">
        <p14:creationId xmlns:p14="http://schemas.microsoft.com/office/powerpoint/2010/main" val="1950454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1F88-32EB-4458-B1FC-E425BA6274C9}"/>
              </a:ext>
            </a:extLst>
          </p:cNvPr>
          <p:cNvSpPr>
            <a:spLocks noGrp="1"/>
          </p:cNvSpPr>
          <p:nvPr>
            <p:ph type="title"/>
          </p:nvPr>
        </p:nvSpPr>
        <p:spPr/>
        <p:txBody>
          <a:bodyPr/>
          <a:lstStyle/>
          <a:p>
            <a:r>
              <a:rPr lang="en-US" dirty="0" err="1"/>
              <a:t>Task_Four</a:t>
            </a:r>
            <a:endParaRPr lang="en-US" dirty="0"/>
          </a:p>
        </p:txBody>
      </p:sp>
      <p:pic>
        <p:nvPicPr>
          <p:cNvPr id="7" name="Content Placeholder 6">
            <a:extLst>
              <a:ext uri="{FF2B5EF4-FFF2-40B4-BE49-F238E27FC236}">
                <a16:creationId xmlns:a16="http://schemas.microsoft.com/office/drawing/2014/main" id="{F72A141D-555D-47D2-6E0A-471D1C1FF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655" y="1846263"/>
            <a:ext cx="9732723" cy="4022725"/>
          </a:xfrm>
        </p:spPr>
      </p:pic>
    </p:spTree>
    <p:extLst>
      <p:ext uri="{BB962C8B-B14F-4D97-AF65-F5344CB8AC3E}">
        <p14:creationId xmlns:p14="http://schemas.microsoft.com/office/powerpoint/2010/main" val="34126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B5B3-3F17-7779-F414-5F6D6BD7E88B}"/>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95855D0D-033A-CB9D-CD82-FC475DF5E337}"/>
              </a:ext>
            </a:extLst>
          </p:cNvPr>
          <p:cNvSpPr>
            <a:spLocks noGrp="1"/>
          </p:cNvSpPr>
          <p:nvPr>
            <p:ph idx="1"/>
          </p:nvPr>
        </p:nvSpPr>
        <p:spPr/>
        <p:txBody>
          <a:bodyPr>
            <a:normAutofit/>
          </a:bodyPr>
          <a:lstStyle/>
          <a:p>
            <a:pPr>
              <a:buFont typeface="Wingdings" panose="05000000000000000000" pitchFamily="2" charset="2"/>
              <a:buChar char="§"/>
            </a:pPr>
            <a:r>
              <a:rPr lang="en-US" sz="2400" b="1" dirty="0">
                <a:solidFill>
                  <a:schemeClr val="accent2">
                    <a:lumMod val="75000"/>
                  </a:schemeClr>
                </a:solidFill>
              </a:rPr>
              <a:t>Responsive design </a:t>
            </a:r>
            <a:r>
              <a:rPr lang="en-US" sz="2400" dirty="0"/>
              <a:t>is where website isn’t fixed with single size, It responds to users’ device automatically </a:t>
            </a:r>
          </a:p>
          <a:p>
            <a:pPr>
              <a:buFont typeface="Wingdings" panose="05000000000000000000" pitchFamily="2" charset="2"/>
              <a:buChar char="§"/>
            </a:pPr>
            <a:r>
              <a:rPr lang="en-US" sz="2400" b="1" dirty="0">
                <a:solidFill>
                  <a:schemeClr val="accent2">
                    <a:lumMod val="75000"/>
                  </a:schemeClr>
                </a:solidFill>
              </a:rPr>
              <a:t>Adaptive design </a:t>
            </a:r>
            <a:r>
              <a:rPr lang="en-US" sz="2400" dirty="0"/>
              <a:t>is where created website redesign itself as per the device size</a:t>
            </a:r>
          </a:p>
          <a:p>
            <a:pPr>
              <a:buFont typeface="Wingdings" panose="05000000000000000000" pitchFamily="2" charset="2"/>
              <a:buChar char="§"/>
            </a:pPr>
            <a:r>
              <a:rPr lang="en-US" sz="2400" b="1" dirty="0">
                <a:solidFill>
                  <a:schemeClr val="accent2">
                    <a:lumMod val="75000"/>
                  </a:schemeClr>
                </a:solidFill>
              </a:rPr>
              <a:t>Negative space </a:t>
            </a:r>
            <a:r>
              <a:rPr lang="en-US" sz="2400" dirty="0"/>
              <a:t>is empty space between elements to it more readable &amp; standout </a:t>
            </a:r>
          </a:p>
          <a:p>
            <a:pPr marL="0" indent="0">
              <a:buNone/>
            </a:pPr>
            <a:r>
              <a:rPr lang="en-US" sz="2400" dirty="0"/>
              <a:t>            ▻ padding or margins are great strategy to create it</a:t>
            </a:r>
          </a:p>
        </p:txBody>
      </p:sp>
    </p:spTree>
    <p:extLst>
      <p:ext uri="{BB962C8B-B14F-4D97-AF65-F5344CB8AC3E}">
        <p14:creationId xmlns:p14="http://schemas.microsoft.com/office/powerpoint/2010/main" val="140418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226F-F0B5-FCA5-8D63-AFDDB6A08394}"/>
              </a:ext>
            </a:extLst>
          </p:cNvPr>
          <p:cNvSpPr>
            <a:spLocks noGrp="1"/>
          </p:cNvSpPr>
          <p:nvPr>
            <p:ph type="title"/>
          </p:nvPr>
        </p:nvSpPr>
        <p:spPr/>
        <p:txBody>
          <a:bodyPr/>
          <a:lstStyle/>
          <a:p>
            <a:r>
              <a:rPr lang="en-US" dirty="0"/>
              <a:t>Web Layout</a:t>
            </a:r>
          </a:p>
        </p:txBody>
      </p:sp>
      <p:pic>
        <p:nvPicPr>
          <p:cNvPr id="4" name="Content Placeholder 3">
            <a:extLst>
              <a:ext uri="{FF2B5EF4-FFF2-40B4-BE49-F238E27FC236}">
                <a16:creationId xmlns:a16="http://schemas.microsoft.com/office/drawing/2014/main" id="{A592C9D9-1ACA-6EA1-27F3-471D1C7096DA}"/>
              </a:ext>
            </a:extLst>
          </p:cNvPr>
          <p:cNvPicPr>
            <a:picLocks noGrp="1" noChangeAspect="1"/>
          </p:cNvPicPr>
          <p:nvPr>
            <p:ph idx="1"/>
          </p:nvPr>
        </p:nvPicPr>
        <p:blipFill>
          <a:blip r:embed="rId2"/>
          <a:stretch>
            <a:fillRect/>
          </a:stretch>
        </p:blipFill>
        <p:spPr>
          <a:xfrm>
            <a:off x="1601788" y="2009775"/>
            <a:ext cx="9048750" cy="3695700"/>
          </a:xfrm>
          <a:prstGeom prst="rect">
            <a:avLst/>
          </a:prstGeom>
        </p:spPr>
      </p:pic>
    </p:spTree>
    <p:extLst>
      <p:ext uri="{BB962C8B-B14F-4D97-AF65-F5344CB8AC3E}">
        <p14:creationId xmlns:p14="http://schemas.microsoft.com/office/powerpoint/2010/main" val="223535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0E14-C790-C637-5060-5D1E9B5FF4DE}"/>
              </a:ext>
            </a:extLst>
          </p:cNvPr>
          <p:cNvSpPr>
            <a:spLocks noGrp="1"/>
          </p:cNvSpPr>
          <p:nvPr>
            <p:ph type="title"/>
          </p:nvPr>
        </p:nvSpPr>
        <p:spPr/>
        <p:txBody>
          <a:bodyPr/>
          <a:lstStyle/>
          <a:p>
            <a:r>
              <a:rPr lang="en-US" dirty="0"/>
              <a:t>RWD Fundamentals</a:t>
            </a:r>
          </a:p>
        </p:txBody>
      </p:sp>
      <p:sp>
        <p:nvSpPr>
          <p:cNvPr id="3" name="Content Placeholder 2">
            <a:extLst>
              <a:ext uri="{FF2B5EF4-FFF2-40B4-BE49-F238E27FC236}">
                <a16:creationId xmlns:a16="http://schemas.microsoft.com/office/drawing/2014/main" id="{7370ED7D-004E-2250-95A3-9F8FDDFEBF3E}"/>
              </a:ext>
            </a:extLst>
          </p:cNvPr>
          <p:cNvSpPr>
            <a:spLocks noGrp="1"/>
          </p:cNvSpPr>
          <p:nvPr>
            <p:ph idx="1"/>
          </p:nvPr>
        </p:nvSpPr>
        <p:spPr/>
        <p:txBody>
          <a:bodyPr/>
          <a:lstStyle/>
          <a:p>
            <a:pPr>
              <a:buFont typeface="Wingdings" panose="05000000000000000000" pitchFamily="2" charset="2"/>
              <a:buChar char="§"/>
            </a:pPr>
            <a:r>
              <a:rPr lang="en-US" dirty="0"/>
              <a:t>Flexbox</a:t>
            </a:r>
          </a:p>
          <a:p>
            <a:pPr>
              <a:buFont typeface="Wingdings" panose="05000000000000000000" pitchFamily="2" charset="2"/>
              <a:buChar char="§"/>
            </a:pPr>
            <a:r>
              <a:rPr lang="en-US" dirty="0"/>
              <a:t>Grid system</a:t>
            </a:r>
          </a:p>
          <a:p>
            <a:pPr>
              <a:buFont typeface="Wingdings" panose="05000000000000000000" pitchFamily="2" charset="2"/>
              <a:buChar char="§"/>
            </a:pPr>
            <a:r>
              <a:rPr lang="en-US" dirty="0"/>
              <a:t>Media queries</a:t>
            </a:r>
          </a:p>
          <a:p>
            <a:pPr>
              <a:buFont typeface="Wingdings" panose="05000000000000000000" pitchFamily="2" charset="2"/>
              <a:buChar char="§"/>
            </a:pPr>
            <a:r>
              <a:rPr lang="en-US" dirty="0"/>
              <a:t>Responsive frameworks ‘bootstrap’</a:t>
            </a:r>
          </a:p>
        </p:txBody>
      </p:sp>
    </p:spTree>
    <p:extLst>
      <p:ext uri="{BB962C8B-B14F-4D97-AF65-F5344CB8AC3E}">
        <p14:creationId xmlns:p14="http://schemas.microsoft.com/office/powerpoint/2010/main" val="39845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72E1-B9ED-4516-A2F6-79E9166CC296}"/>
              </a:ext>
            </a:extLst>
          </p:cNvPr>
          <p:cNvSpPr>
            <a:spLocks noGrp="1"/>
          </p:cNvSpPr>
          <p:nvPr>
            <p:ph type="ctrTitle"/>
          </p:nvPr>
        </p:nvSpPr>
        <p:spPr/>
        <p:txBody>
          <a:bodyPr/>
          <a:lstStyle/>
          <a:p>
            <a:r>
              <a:rPr lang="en-US" b="1" dirty="0">
                <a:solidFill>
                  <a:schemeClr val="accent1">
                    <a:lumMod val="75000"/>
                  </a:schemeClr>
                </a:solidFill>
              </a:rPr>
              <a:t>Flexbox</a:t>
            </a:r>
          </a:p>
        </p:txBody>
      </p:sp>
    </p:spTree>
    <p:extLst>
      <p:ext uri="{BB962C8B-B14F-4D97-AF65-F5344CB8AC3E}">
        <p14:creationId xmlns:p14="http://schemas.microsoft.com/office/powerpoint/2010/main" val="251344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47CC-A4C2-4CFE-B3B0-1C4C08319F23}"/>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18A56360-8745-4178-815D-A3C9EB562C0B}"/>
              </a:ext>
            </a:extLst>
          </p:cNvPr>
          <p:cNvSpPr>
            <a:spLocks noGrp="1"/>
          </p:cNvSpPr>
          <p:nvPr>
            <p:ph idx="1"/>
          </p:nvPr>
        </p:nvSpPr>
        <p:spPr/>
        <p:txBody>
          <a:bodyPr/>
          <a:lstStyle/>
          <a:p>
            <a:r>
              <a:rPr lang="en-US" sz="2400" dirty="0"/>
              <a:t>One dimensional layout model .</a:t>
            </a:r>
          </a:p>
          <a:p>
            <a:pPr>
              <a:buFont typeface="Wingdings" panose="05000000000000000000" pitchFamily="2" charset="2"/>
              <a:buChar char="§"/>
            </a:pPr>
            <a:r>
              <a:rPr lang="en-US" dirty="0"/>
              <a:t>Flexible and efficient layouts</a:t>
            </a:r>
          </a:p>
          <a:p>
            <a:pPr>
              <a:buFont typeface="Wingdings" panose="05000000000000000000" pitchFamily="2" charset="2"/>
              <a:buChar char="§"/>
            </a:pPr>
            <a:r>
              <a:rPr lang="en-US" dirty="0"/>
              <a:t>Distribute space among items</a:t>
            </a:r>
          </a:p>
          <a:p>
            <a:pPr>
              <a:buFont typeface="Wingdings" panose="05000000000000000000" pitchFamily="2" charset="2"/>
              <a:buChar char="§"/>
            </a:pPr>
            <a:r>
              <a:rPr lang="en-US" dirty="0"/>
              <a:t>Control their alignment</a:t>
            </a:r>
          </a:p>
        </p:txBody>
      </p:sp>
    </p:spTree>
    <p:extLst>
      <p:ext uri="{BB962C8B-B14F-4D97-AF65-F5344CB8AC3E}">
        <p14:creationId xmlns:p14="http://schemas.microsoft.com/office/powerpoint/2010/main" val="129172166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1090</TotalTime>
  <Words>695</Words>
  <Application>Microsoft Office PowerPoint</Application>
  <PresentationFormat>Widescreen</PresentationFormat>
  <Paragraphs>168</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Freestyle Script</vt:lpstr>
      <vt:lpstr>nunito</vt:lpstr>
      <vt:lpstr>Wingdings</vt:lpstr>
      <vt:lpstr>Retrospect</vt:lpstr>
      <vt:lpstr>Responsive Web Design</vt:lpstr>
      <vt:lpstr>Meaning of RWD</vt:lpstr>
      <vt:lpstr>RWD</vt:lpstr>
      <vt:lpstr>Viewport</vt:lpstr>
      <vt:lpstr>Terminologies</vt:lpstr>
      <vt:lpstr>Web Layout</vt:lpstr>
      <vt:lpstr>RWD Fundamentals</vt:lpstr>
      <vt:lpstr>Flexbox</vt:lpstr>
      <vt:lpstr>Flexbox</vt:lpstr>
      <vt:lpstr>Why Flexbox ?</vt:lpstr>
      <vt:lpstr>Terminology</vt:lpstr>
      <vt:lpstr>Flexbox Axes</vt:lpstr>
      <vt:lpstr>Flex Container Properties</vt:lpstr>
      <vt:lpstr>Display</vt:lpstr>
      <vt:lpstr>Flex-direction</vt:lpstr>
      <vt:lpstr>Flex-wrap</vt:lpstr>
      <vt:lpstr>Flex-flow</vt:lpstr>
      <vt:lpstr>Justify-content</vt:lpstr>
      <vt:lpstr>Align-Items</vt:lpstr>
      <vt:lpstr>Align-Content</vt:lpstr>
      <vt:lpstr>Gap</vt:lpstr>
      <vt:lpstr>Flex Items Properties</vt:lpstr>
      <vt:lpstr>Order </vt:lpstr>
      <vt:lpstr>Flex-Grow</vt:lpstr>
      <vt:lpstr>Flex-Shrink</vt:lpstr>
      <vt:lpstr>Flex-Basis</vt:lpstr>
      <vt:lpstr>Flex</vt:lpstr>
      <vt:lpstr>Align-Self</vt:lpstr>
      <vt:lpstr>Media Queries</vt:lpstr>
      <vt:lpstr>Media Queries</vt:lpstr>
      <vt:lpstr>Task_One </vt:lpstr>
      <vt:lpstr>Task_Two</vt:lpstr>
      <vt:lpstr>Task_Three</vt:lpstr>
      <vt:lpstr>Grid System</vt:lpstr>
      <vt:lpstr>Grid System CSS</vt:lpstr>
      <vt:lpstr>2-D Layout</vt:lpstr>
      <vt:lpstr>Terminology</vt:lpstr>
      <vt:lpstr>Two Ways to implement Grid in CSS</vt:lpstr>
      <vt:lpstr>Two Ways to implement Grid in CSS</vt:lpstr>
      <vt:lpstr>Task_Four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dc:title>
  <dc:creator>Hp</dc:creator>
  <cp:lastModifiedBy>Ryhab Farouq</cp:lastModifiedBy>
  <cp:revision>11</cp:revision>
  <dcterms:created xsi:type="dcterms:W3CDTF">2022-04-25T07:27:39Z</dcterms:created>
  <dcterms:modified xsi:type="dcterms:W3CDTF">2023-01-02T09:54:41Z</dcterms:modified>
</cp:coreProperties>
</file>