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fcf2692f6a139492/Desktop/ibm%20employee%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IN"/>
              <a:t>EMPLOYEE PERFORMANCE LEVEL ANALYSIS</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2"/>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16.0</c:v>
              </c:pt>
              <c:pt idx="1">
                <c:v>18.0</c:v>
              </c:pt>
              <c:pt idx="2">
                <c:v>21.0</c:v>
              </c:pt>
              <c:pt idx="3">
                <c:v>17.0</c:v>
              </c:pt>
              <c:pt idx="4">
                <c:v>21.0</c:v>
              </c:pt>
              <c:pt idx="5">
                <c:v>29.0</c:v>
              </c:pt>
              <c:pt idx="6">
                <c:v>26.0</c:v>
              </c:pt>
              <c:pt idx="7">
                <c:v>26.0</c:v>
              </c:pt>
              <c:pt idx="8">
                <c:v>21.0</c:v>
              </c:pt>
              <c:pt idx="9">
                <c:v>25.0</c:v>
              </c:pt>
            </c:numLit>
          </c:val>
        </c:ser>
        <c:ser>
          <c:idx val="1"/>
          <c:order val="1"/>
          <c:tx>
            <c:v>LOW</c:v>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34.0</c:v>
              </c:pt>
              <c:pt idx="1">
                <c:v>47.0</c:v>
              </c:pt>
              <c:pt idx="2">
                <c:v>41.0</c:v>
              </c:pt>
              <c:pt idx="3">
                <c:v>39.0</c:v>
              </c:pt>
              <c:pt idx="4">
                <c:v>41.0</c:v>
              </c:pt>
              <c:pt idx="5">
                <c:v>33.0</c:v>
              </c:pt>
              <c:pt idx="6">
                <c:v>41.0</c:v>
              </c:pt>
              <c:pt idx="7">
                <c:v>43.0</c:v>
              </c:pt>
              <c:pt idx="8">
                <c:v>45.0</c:v>
              </c:pt>
              <c:pt idx="9">
                <c:v>34.0</c:v>
              </c:pt>
            </c:numLit>
          </c:val>
        </c:ser>
        <c:ser>
          <c:idx val="2"/>
          <c:order val="2"/>
          <c:tx>
            <c:v>MED</c:v>
          </c:tx>
          <c:spPr>
            <a:solidFill>
              <a:schemeClr val="accent6"/>
            </a:solidFill>
            <a:ln>
              <a:noFill/>
            </a:ln>
            <a:effectLst/>
          </c:spPr>
          <c:invertIfNegative val="0"/>
          <c:trendline>
            <c:spPr>
              <a:ln w="19050" cap="rnd">
                <a:solidFill>
                  <a:schemeClr val="accent6"/>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85.0</c:v>
              </c:pt>
              <c:pt idx="1">
                <c:v>65.0</c:v>
              </c:pt>
              <c:pt idx="2">
                <c:v>78.0</c:v>
              </c:pt>
              <c:pt idx="3">
                <c:v>92.0</c:v>
              </c:pt>
              <c:pt idx="4">
                <c:v>77.0</c:v>
              </c:pt>
              <c:pt idx="5">
                <c:v>69.0</c:v>
              </c:pt>
              <c:pt idx="6">
                <c:v>75.0</c:v>
              </c:pt>
              <c:pt idx="7">
                <c:v>82.0</c:v>
              </c:pt>
              <c:pt idx="8">
                <c:v>71.0</c:v>
              </c:pt>
              <c:pt idx="9">
                <c:v>84.0</c:v>
              </c:pt>
            </c:numLit>
          </c:val>
        </c:ser>
        <c:ser>
          <c:idx val="3"/>
          <c:order val="3"/>
          <c:tx>
            <c:v>VERY HIGH</c:v>
          </c:tx>
          <c:spPr>
            <a:solidFill>
              <a:schemeClr val="accent2">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15.0</c:v>
              </c:pt>
              <c:pt idx="1">
                <c:v>15.0</c:v>
              </c:pt>
              <c:pt idx="2">
                <c:v>14.0</c:v>
              </c:pt>
              <c:pt idx="3">
                <c:v>9.0</c:v>
              </c:pt>
              <c:pt idx="4">
                <c:v>15.0</c:v>
              </c:pt>
              <c:pt idx="5">
                <c:v>12.0</c:v>
              </c:pt>
              <c:pt idx="6">
                <c:v>15.0</c:v>
              </c:pt>
              <c:pt idx="7">
                <c:v>16.0</c:v>
              </c:pt>
              <c:pt idx="8">
                <c:v>13.0</c:v>
              </c:pt>
              <c:pt idx="9">
                <c:v>13.0</c:v>
              </c:pt>
            </c:numLit>
          </c:val>
        </c:ser>
        <c:dLbls>
          <c:showLegendKey val="0"/>
          <c:showVal val="0"/>
          <c:showCatName val="0"/>
          <c:showSerName val="0"/>
          <c:showPercent val="0"/>
          <c:showBubbleSize val="0"/>
        </c:dLbls>
        <c:gapWidth val="219"/>
        <c:overlap val="-27"/>
        <c:axId val="1221627008"/>
        <c:axId val="1221623168"/>
        <c:extLst>
          <c:ext xmlns:c15="http://schemas.microsoft.com/office/drawing/2012/chart" uri="{02D57815-91ED-43cb-92C2-25804820EDAC}">
            <c15:filteredBarSeries>
              <c15:ser>
                <c:idx val="4"/>
                <c:order val="4"/>
                <c:tx>
                  <c:v>(blank)</c:v>
                </c:tx>
                <c:spPr>
                  <a:solidFill>
                    <a:schemeClr val="accent4">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153.0</c:v>
                    </c:pt>
                    <c:pt idx="1">
                      <c:v>155.0</c:v>
                    </c:pt>
                    <c:pt idx="2">
                      <c:v>148.0</c:v>
                    </c:pt>
                    <c:pt idx="3">
                      <c:v>139.0</c:v>
                    </c:pt>
                    <c:pt idx="4">
                      <c:v>150.0</c:v>
                    </c:pt>
                    <c:pt idx="5">
                      <c:v>158.0</c:v>
                    </c:pt>
                    <c:pt idx="6">
                      <c:v>142.0</c:v>
                    </c:pt>
                    <c:pt idx="7">
                      <c:v>137.0</c:v>
                    </c:pt>
                    <c:pt idx="8">
                      <c:v>147.0</c:v>
                    </c:pt>
                    <c:pt idx="9">
                      <c:v>138.0</c:v>
                    </c:pt>
                  </c:numLit>
                </c:val>
              </c15:ser>
            </c15:filteredBarSeries>
          </c:ext>
        </c:extLst>
      </c:barChart>
      <c:catAx>
        <c:axId val="122162700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BUSINESS UNIT</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623168"/>
        <c:crosses val="autoZero"/>
        <c:auto val="1"/>
        <c:lblAlgn val="ctr"/>
        <c:lblOffset val="100"/>
        <c:noMultiLvlLbl val="0"/>
      </c:catAx>
      <c:valAx>
        <c:axId val="122162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a:t>COUNT OF FIRST NAME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627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solidFill>
        <a:schemeClr val="tx1">
          <a:lumMod val="15000"/>
          <a:lumOff val="85000"/>
        </a:schemeClr>
      </a:solidFill>
      <a:round/>
    </a:ln>
    <a:effectLst/>
  </c:spPr>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3" name="Slide Image Placeholder 1"/>
          <p:cNvSpPr>
            <a:spLocks noChangeAspect="1" noRot="1" noGrp="1"/>
          </p:cNvSpPr>
          <p:nvPr>
            <p:ph type="sldImg"/>
          </p:nvPr>
        </p:nvSpPr>
        <p:spPr/>
      </p:sp>
      <p:sp>
        <p:nvSpPr>
          <p:cNvPr id="1048644" name="Notes Placeholder 2"/>
          <p:cNvSpPr>
            <a:spLocks noGrp="1"/>
          </p:cNvSpPr>
          <p:nvPr>
            <p:ph type="body" idx="1"/>
          </p:nvPr>
        </p:nvSpPr>
        <p:spPr/>
        <p:txBody>
          <a:bodyPr/>
          <a:p>
            <a:endParaRPr dirty="0" lang="en-IN"/>
          </a:p>
        </p:txBody>
      </p:sp>
      <p:sp>
        <p:nvSpPr>
          <p:cNvPr id="104864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3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3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7" name="object 5"/>
          <p:cNvSpPr/>
          <p:nvPr/>
        </p:nvSpPr>
        <p:spPr>
          <a:xfrm>
            <a:off x="3800475" y="122964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9" name="object 7"/>
          <p:cNvSpPr txBox="1">
            <a:spLocks noGrp="1"/>
          </p:cNvSpPr>
          <p:nvPr>
            <p:ph type="ctrTitle"/>
          </p:nvPr>
        </p:nvSpPr>
        <p:spPr>
          <a:xfrm>
            <a:off x="-1238250" y="37612"/>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1" name="TextBox 15"/>
          <p:cNvSpPr txBox="1"/>
          <p:nvPr/>
        </p:nvSpPr>
        <p:spPr>
          <a:xfrm>
            <a:off x="1479891" y="2627769"/>
            <a:ext cx="9232217" cy="2580641"/>
          </a:xfrm>
          <a:prstGeom prst="rect"/>
          <a:solidFill>
            <a:srgbClr val="FFFF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wrap="square">
            <a:spAutoFit/>
          </a:bodyPr>
          <a:p>
            <a:r>
              <a:rPr dirty="0" sz="2400" lang="en-US"/>
              <a:t>STUDENT NAME: </a:t>
            </a:r>
            <a:r>
              <a:rPr dirty="0" sz="2400" lang="en-US" err="1"/>
              <a:t>Mahadharshini.S</a:t>
            </a:r>
            <a:endParaRPr dirty="0" sz="2400" lang="en-US"/>
          </a:p>
          <a:p>
            <a:r>
              <a:rPr dirty="0" sz="2400" lang="en-US"/>
              <a:t>REGISTER NO:2213371036027</a:t>
            </a:r>
          </a:p>
          <a:p>
            <a:r>
              <a:rPr dirty="0" sz="2400" lang="en-US"/>
              <a:t>NM ID: 339FEFA51E7F92598DD4CEC55415</a:t>
            </a:r>
          </a:p>
          <a:p>
            <a:r>
              <a:rPr dirty="0" sz="2400" lang="en-US"/>
              <a:t>DEPARTMENT:COMMERCE</a:t>
            </a:r>
          </a:p>
          <a:p>
            <a:r>
              <a:rPr dirty="0" sz="2400" lang="en-US"/>
              <a:t>COLLEGE:QUAID-E-MILLATH GOVERNMENT COLLEGE FOR </a:t>
            </a:r>
          </a:p>
          <a:p>
            <a:r>
              <a:rPr dirty="0" sz="2400" lang="en-US"/>
              <a:t>WOMEN (AUTONOMOUS)</a:t>
            </a:r>
          </a:p>
          <a:p>
            <a:r>
              <a:rPr dirty="0" sz="2400" lang="en-US"/>
              <a:t>           </a:t>
            </a:r>
            <a:endParaRPr dirty="0" sz="2400" lang="en-IN"/>
          </a:p>
        </p:txBody>
      </p:sp>
      <p:sp>
        <p:nvSpPr>
          <p:cNvPr id="1048642" name="TextBox 9"/>
          <p:cNvSpPr txBox="1"/>
          <p:nvPr/>
        </p:nvSpPr>
        <p:spPr>
          <a:xfrm flipV="1">
            <a:off x="4569869" y="1552575"/>
            <a:ext cx="5635487" cy="369332"/>
          </a:xfrm>
          <a:prstGeom prst="rect"/>
          <a:noFill/>
        </p:spPr>
        <p:txBody>
          <a:bodyPr rtlCol="0" wrap="square">
            <a:spAutoFit/>
          </a:bodyPr>
          <a:p>
            <a:pPr algn="l"/>
            <a:endParaRPr dirty="0" lang="en-US">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457200" y="1219200"/>
            <a:ext cx="8694174" cy="461665"/>
          </a:xfrm>
          <a:prstGeom prst="rect"/>
          <a:noFill/>
        </p:spPr>
        <p:txBody>
          <a:bodyPr wrap="square">
            <a:spAutoFit/>
          </a:bodyPr>
          <a:p>
            <a:r>
              <a:rPr dirty="0" sz="2400" lang="en-IN"/>
              <a:t>Data collection  1. Collected data from </a:t>
            </a:r>
            <a:r>
              <a:rPr dirty="0" sz="2400" lang="en-IN" err="1"/>
              <a:t>edunet</a:t>
            </a:r>
            <a:r>
              <a:rPr dirty="0" sz="2400" lang="en-IN"/>
              <a:t> dashboard</a:t>
            </a:r>
          </a:p>
        </p:txBody>
      </p:sp>
      <p:sp>
        <p:nvSpPr>
          <p:cNvPr id="1048682" name="TextBox 6"/>
          <p:cNvSpPr txBox="1"/>
          <p:nvPr/>
        </p:nvSpPr>
        <p:spPr>
          <a:xfrm>
            <a:off x="442452" y="1588532"/>
            <a:ext cx="8541774" cy="3291841"/>
          </a:xfrm>
          <a:prstGeom prst="rect"/>
          <a:noFill/>
        </p:spPr>
        <p:txBody>
          <a:bodyPr wrap="square">
            <a:spAutoFit/>
          </a:bodyPr>
          <a:p>
            <a:r>
              <a:rPr dirty="0" sz="2400" lang="en-IN"/>
              <a:t>Feature collection 1 . Collected overall features from employee dataset excel 2. Selected particular features</a:t>
            </a:r>
          </a:p>
          <a:p>
            <a:r>
              <a:rPr dirty="0" sz="2400" lang="en-IN"/>
              <a:t>Data cleaning 1. Identified blank by applying conditional </a:t>
            </a:r>
            <a:r>
              <a:rPr dirty="0" sz="2400" lang="en-IN" err="1"/>
              <a:t>formating</a:t>
            </a:r>
            <a:r>
              <a:rPr dirty="0" sz="2400" lang="en-IN"/>
              <a:t> 2 . Removed blank by applying filter</a:t>
            </a:r>
          </a:p>
          <a:p>
            <a:r>
              <a:rPr dirty="0" sz="2400" lang="en-IN"/>
              <a:t>Performance level1. Calculated performance level by using the current employee rating Summary 1 . prepared pivot table 2 . Filtered pivot table</a:t>
            </a:r>
          </a:p>
          <a:p>
            <a:r>
              <a:rPr dirty="0" sz="2400" lang="en-IN"/>
              <a:t>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7467600" y="35840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755332" y="1371600"/>
          <a:ext cx="7855268" cy="463449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685800" y="374646"/>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990600" y="1447800"/>
            <a:ext cx="8001000" cy="2580641"/>
          </a:xfrm>
          <a:prstGeom prst="rect"/>
          <a:noFill/>
        </p:spPr>
        <p:txBody>
          <a:bodyPr wrap="square">
            <a:spAutoFit/>
          </a:bodyPr>
          <a:p>
            <a:r>
              <a:rPr dirty="0" sz="2400" lang="en-IN"/>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
        <p:nvSpPr>
          <p:cNvPr id="1048690" name="object 3"/>
          <p:cNvSpPr/>
          <p:nvPr/>
        </p:nvSpPr>
        <p:spPr>
          <a:xfrm>
            <a:off x="10058400" y="525141"/>
            <a:ext cx="457200" cy="389259"/>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161952" y="1041533"/>
            <a:ext cx="5377055"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29" name="TextBox 24"/>
          <p:cNvSpPr txBox="1"/>
          <p:nvPr/>
        </p:nvSpPr>
        <p:spPr>
          <a:xfrm>
            <a:off x="2253011" y="1229699"/>
            <a:ext cx="6088759" cy="369332"/>
          </a:xfrm>
          <a:prstGeom prst="rect"/>
          <a:noFill/>
        </p:spPr>
        <p:txBody>
          <a:bodyPr rtlCol="0" wrap="square">
            <a:spAutoFit/>
          </a:bodyPr>
          <a:p>
            <a:pPr algn="l"/>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676275" y="1905000"/>
            <a:ext cx="8475099" cy="2225040"/>
          </a:xfrm>
          <a:prstGeom prst="rect"/>
          <a:noFill/>
        </p:spPr>
        <p:txBody>
          <a:bodyPr wrap="square">
            <a:spAutoFit/>
          </a:bodyPr>
          <a:p>
            <a:r>
              <a:rPr dirty="0" sz="2400" lang="en-IN"/>
              <a:t>To </a:t>
            </a:r>
            <a:r>
              <a:rPr dirty="0" sz="2400" lang="en-IN" err="1"/>
              <a:t>analyze</a:t>
            </a:r>
            <a:r>
              <a:rPr dirty="0" sz="2400" lang="en-IN"/>
              <a:t>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1513840"/>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To </a:t>
            </a:r>
            <a:r>
              <a:rPr b="0" dirty="0" sz="2400" i="0" lang="en-US" err="1">
                <a:solidFill>
                  <a:srgbClr val="0D0D0D"/>
                </a:solidFill>
                <a:effectLst/>
                <a:latin typeface="Times New Roman" panose="02020603050405020304" pitchFamily="18" charset="0"/>
                <a:cs typeface="Times New Roman" panose="02020603050405020304" pitchFamily="18" charset="0"/>
              </a:rPr>
              <a:t>analyse</a:t>
            </a:r>
            <a:r>
              <a:rPr b="0" dirty="0" sz="2400" i="0" lang="en-US">
                <a:solidFill>
                  <a:srgbClr val="0D0D0D"/>
                </a:solidFill>
                <a:effectLst/>
                <a:latin typeface="Times New Roman" panose="02020603050405020304" pitchFamily="18" charset="0"/>
                <a:cs typeface="Times New Roman" panose="02020603050405020304" pitchFamily="18" charset="0"/>
              </a:rPr>
              <a:t> the performance based on some factors like Gender of the employee, performance of the employee , employee type etc., in order to </a:t>
            </a:r>
            <a:r>
              <a:rPr b="0" dirty="0" sz="2400" i="0" lang="en-US" err="1">
                <a:solidFill>
                  <a:srgbClr val="0D0D0D"/>
                </a:solidFill>
                <a:effectLst/>
                <a:latin typeface="Times New Roman" panose="02020603050405020304" pitchFamily="18" charset="0"/>
                <a:cs typeface="Times New Roman" panose="02020603050405020304" pitchFamily="18" charset="0"/>
              </a:rPr>
              <a:t>findout</a:t>
            </a:r>
            <a:r>
              <a:rPr b="0" dirty="0" sz="2400" i="0" lang="en-US">
                <a:solidFill>
                  <a:srgbClr val="0D0D0D"/>
                </a:solidFill>
                <a:effectLst/>
                <a:latin typeface="Times New Roman" panose="02020603050405020304" pitchFamily="18" charset="0"/>
                <a:cs typeface="Times New Roman" panose="02020603050405020304" pitchFamily="18" charset="0"/>
              </a:rPr>
              <a:t> the trendlines of medium and low employee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746023" y="1831478"/>
            <a:ext cx="6789174" cy="4714239"/>
          </a:xfrm>
          <a:prstGeom prst="rect"/>
          <a:noFill/>
        </p:spPr>
        <p:txBody>
          <a:bodyPr wrap="square">
            <a:spAutoFit/>
          </a:bodyPr>
          <a:p>
            <a:r>
              <a:rPr dirty="0" sz="2400" lang="en-IN"/>
              <a:t>The end users of the Employee Performance Analysis project </a:t>
            </a:r>
            <a:r>
              <a:rPr dirty="0" sz="2400" lang="en-IN" err="1"/>
              <a:t>include:HR</a:t>
            </a:r>
            <a:r>
              <a:rPr dirty="0" sz="2400" lang="en-IN"/>
              <a:t> Managers: To evaluate employee performance, manage appraisals, and design improvement </a:t>
            </a:r>
            <a:r>
              <a:rPr dirty="0" sz="2400" lang="en-IN" err="1"/>
              <a:t>plans.Team</a:t>
            </a:r>
            <a:r>
              <a:rPr dirty="0" sz="2400" lang="en-IN"/>
              <a:t> Leaders/Managers: To monitor team performance and provide feedback or </a:t>
            </a:r>
            <a:r>
              <a:rPr dirty="0" sz="2400" lang="en-IN" err="1"/>
              <a:t>support.Executives</a:t>
            </a:r>
            <a:r>
              <a:rPr dirty="0" sz="2400" lang="en-IN"/>
              <a:t>: To make strategic decisions based on workforce efficiency and </a:t>
            </a:r>
            <a:r>
              <a:rPr dirty="0" sz="2400" lang="en-IN" err="1"/>
              <a:t>productivity.Employees</a:t>
            </a:r>
            <a:r>
              <a:rPr dirty="0" sz="2400" lang="en-IN"/>
              <a:t>: To gain insights into their performance and identify areas for personal </a:t>
            </a:r>
            <a:r>
              <a:rPr dirty="0" sz="2400" lang="en-IN" err="1"/>
              <a:t>growth.Analysts</a:t>
            </a:r>
            <a:r>
              <a:rPr dirty="0" sz="2400" lang="en-IN"/>
              <a:t>: To </a:t>
            </a:r>
            <a:r>
              <a:rPr dirty="0" sz="2400" lang="en-IN" err="1"/>
              <a:t>analyze</a:t>
            </a:r>
            <a:r>
              <a:rPr dirty="0" sz="2400" lang="en-IN"/>
              <a:t>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9"/>
          <p:cNvSpPr txBox="1"/>
          <p:nvPr/>
        </p:nvSpPr>
        <p:spPr>
          <a:xfrm>
            <a:off x="3200400" y="2281555"/>
            <a:ext cx="5950974" cy="2580640"/>
          </a:xfrm>
          <a:prstGeom prst="rect"/>
          <a:noFill/>
        </p:spPr>
        <p:txBody>
          <a:bodyPr wrap="square">
            <a:spAutoFit/>
          </a:bodyPr>
          <a:p>
            <a:r>
              <a:rPr dirty="0" sz="2400" lang="en-IN"/>
              <a:t>1 . Conditional </a:t>
            </a:r>
            <a:r>
              <a:rPr dirty="0" sz="2400" lang="en-IN" err="1"/>
              <a:t>formating</a:t>
            </a:r>
            <a:r>
              <a:rPr dirty="0" sz="2400" lang="en-IN"/>
              <a:t> - To identify blank</a:t>
            </a:r>
          </a:p>
          <a:p>
            <a:r>
              <a:rPr dirty="0" sz="2400" lang="en-IN"/>
              <a:t> 2 . Filter - to remove blank</a:t>
            </a:r>
          </a:p>
          <a:p>
            <a:r>
              <a:rPr dirty="0" sz="2400" lang="en-IN"/>
              <a:t> 3. Formula - To identify employee performance level</a:t>
            </a:r>
          </a:p>
          <a:p>
            <a:r>
              <a:rPr dirty="0" sz="2400" lang="en-IN"/>
              <a:t>4. Pivot table - summary </a:t>
            </a:r>
          </a:p>
          <a:p>
            <a:r>
              <a:rPr dirty="0" sz="2400" lang="en-IN"/>
              <a:t>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3"/>
          <p:cNvSpPr txBox="1"/>
          <p:nvPr/>
        </p:nvSpPr>
        <p:spPr>
          <a:xfrm>
            <a:off x="609600" y="1447800"/>
            <a:ext cx="7472516" cy="4358640"/>
          </a:xfrm>
          <a:prstGeom prst="rect"/>
          <a:noFill/>
        </p:spPr>
        <p:txBody>
          <a:bodyPr wrap="square">
            <a:spAutoFit/>
          </a:bodyPr>
          <a:p>
            <a:r>
              <a:rPr dirty="0" sz="2400" lang="en-IN"/>
              <a:t>Employee dataset - </a:t>
            </a:r>
            <a:r>
              <a:rPr dirty="0" sz="2400" lang="en-IN" err="1"/>
              <a:t>edunet</a:t>
            </a:r>
            <a:r>
              <a:rPr dirty="0" sz="2400" lang="en-IN"/>
              <a:t> dashboard 27 features</a:t>
            </a:r>
          </a:p>
          <a:p>
            <a:r>
              <a:rPr dirty="0" sz="2400" lang="en-IN"/>
              <a:t> 1. </a:t>
            </a:r>
            <a:r>
              <a:rPr dirty="0" sz="2400" lang="en-IN" err="1"/>
              <a:t>Empl</a:t>
            </a:r>
            <a:r>
              <a:rPr dirty="0" sz="2400" lang="en-IN"/>
              <a:t> I'd  2. First name 3. Last name</a:t>
            </a:r>
          </a:p>
          <a:p>
            <a:r>
              <a:rPr dirty="0" sz="2400" lang="en-IN"/>
              <a:t>4.business unit 5. Employee status 6. Employee type</a:t>
            </a:r>
          </a:p>
          <a:p>
            <a:r>
              <a:rPr dirty="0" sz="2400" lang="en-IN"/>
              <a:t>7.employee classification type  8.gender code</a:t>
            </a:r>
          </a:p>
          <a:p>
            <a:r>
              <a:rPr dirty="0" sz="2400" lang="en-IN"/>
              <a:t>9.performance score 10.current employee rating</a:t>
            </a:r>
          </a:p>
          <a:p>
            <a:r>
              <a:rPr dirty="0" sz="2400" lang="en-IN"/>
              <a:t> 11.performance level 12.martial </a:t>
            </a:r>
            <a:r>
              <a:rPr dirty="0" sz="2400" lang="en-IN" err="1"/>
              <a:t>desc</a:t>
            </a:r>
            <a:endParaRPr dirty="0" sz="2400" lang="en-IN"/>
          </a:p>
          <a:p>
            <a:r>
              <a:rPr dirty="0" sz="2400" lang="en-IN"/>
              <a:t>13.race </a:t>
            </a:r>
            <a:r>
              <a:rPr dirty="0" sz="2400" lang="en-IN" err="1"/>
              <a:t>desc</a:t>
            </a:r>
            <a:r>
              <a:rPr dirty="0" sz="2400" lang="en-IN"/>
              <a:t> 14. Location code 15. Job function description</a:t>
            </a:r>
          </a:p>
          <a:p>
            <a:r>
              <a:rPr dirty="0" sz="2400" lang="en-IN"/>
              <a:t> 16. State 17. DOB 18.division 19.department type</a:t>
            </a:r>
          </a:p>
          <a:p>
            <a:r>
              <a:rPr dirty="0" sz="2400" lang="en-IN"/>
              <a:t>20.termination description 21.termination type</a:t>
            </a:r>
          </a:p>
          <a:p>
            <a:r>
              <a:rPr dirty="0" sz="2400" lang="en-IN"/>
              <a:t>22.Payzone 23.start date 24. Exit date</a:t>
            </a:r>
          </a:p>
          <a:p>
            <a:r>
              <a:rPr dirty="0" sz="2400" lang="en-IN"/>
              <a:t>25. Title 26.  Supervisor  27. </a:t>
            </a:r>
            <a:r>
              <a:rPr dirty="0" sz="2400" lang="en-IN" err="1"/>
              <a:t>ADEmail</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10"/>
          <p:cNvSpPr txBox="1"/>
          <p:nvPr/>
        </p:nvSpPr>
        <p:spPr>
          <a:xfrm>
            <a:off x="752475" y="2179602"/>
            <a:ext cx="8398899" cy="802640"/>
          </a:xfrm>
          <a:prstGeom prst="rect"/>
          <a:noFill/>
        </p:spPr>
        <p:txBody>
          <a:bodyPr wrap="square">
            <a:spAutoFit/>
          </a:bodyPr>
          <a:p>
            <a:r>
              <a:rPr dirty="0" sz="2400" lang="en-IN"/>
              <a:t>Performance level=IFS (z8&gt;=5,"VERY HIGH",z8&gt;=4"HIGH", z8&gt;=3,"MED",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918428807182</cp:lastModifiedBy>
  <dcterms:created xsi:type="dcterms:W3CDTF">2024-03-29T04:07:22Z</dcterms:created>
  <dcterms:modified xsi:type="dcterms:W3CDTF">2024-10-24T13:46:48Z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4ff4d2dcb9e84904bb8aa5395ffaca03</vt:lpwstr>
  </property>
</Properties>
</file>