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fcf2692f6a139492/Desktop/ibm%20employee%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0" i="0" u="none" strike="noStrike" kern="1200" spc="0" baseline="0">
                <a:solidFill>
                  <a:schemeClr val="tx1">
                    <a:lumMod val="65000"/>
                    <a:lumOff val="35000"/>
                  </a:schemeClr>
                </a:solidFill>
                <a:latin typeface="+mn-lt"/>
                <a:ea typeface="+mn-ea"/>
                <a:cs typeface="+mn-cs"/>
              </a:defRPr>
            </a:pPr>
            <a:r>
              <a:rPr lang="en-IN"/>
              <a:t>EMPLOYEE PERFORMANCE LEVEL ANALYSIS</a:t>
            </a:r>
          </a:p>
        </c:rich>
      </c:tx>
      <c:overlay val="0"/>
      <c:spPr>
        <a:noFill/>
        <a:ln>
          <a:noFill/>
        </a:ln>
        <a:effectLst/>
      </c:spPr>
      <c:txPr>
        <a:bodyPr rot="0" spcFirstLastPara="1" vertOverflow="ellipsis" vert="horz" wrap="square" anchor="ctr" anchorCtr="1"/>
        <a:lstStyle/>
        <a:p>
          <a:pPr>
            <a:defRPr sz="216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2"/>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16</c:v>
              </c:pt>
              <c:pt idx="1">
                <c:v>18</c:v>
              </c:pt>
              <c:pt idx="2">
                <c:v>21</c:v>
              </c:pt>
              <c:pt idx="3">
                <c:v>17</c:v>
              </c:pt>
              <c:pt idx="4">
                <c:v>21</c:v>
              </c:pt>
              <c:pt idx="5">
                <c:v>29</c:v>
              </c:pt>
              <c:pt idx="6">
                <c:v>26</c:v>
              </c:pt>
              <c:pt idx="7">
                <c:v>26</c:v>
              </c:pt>
              <c:pt idx="8">
                <c:v>21</c:v>
              </c:pt>
              <c:pt idx="9">
                <c:v>25</c:v>
              </c:pt>
            </c:numLit>
          </c:val>
          <c:extLst>
            <c:ext xmlns:c16="http://schemas.microsoft.com/office/drawing/2014/chart" uri="{C3380CC4-5D6E-409C-BE32-E72D297353CC}">
              <c16:uniqueId val="{00000000-D601-43E6-B2DB-BE69B1C49F18}"/>
            </c:ext>
          </c:extLst>
        </c:ser>
        <c:ser>
          <c:idx val="1"/>
          <c:order val="1"/>
          <c:tx>
            <c:v>LOW</c:v>
          </c:tx>
          <c:spPr>
            <a:solidFill>
              <a:schemeClr val="accent4"/>
            </a:solidFill>
            <a:ln>
              <a:noFill/>
            </a:ln>
            <a:effectLst/>
          </c:spPr>
          <c:invertIfNegative val="0"/>
          <c:trendline>
            <c:spPr>
              <a:ln w="19050" cap="rnd">
                <a:solidFill>
                  <a:schemeClr val="accent4"/>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34</c:v>
              </c:pt>
              <c:pt idx="1">
                <c:v>47</c:v>
              </c:pt>
              <c:pt idx="2">
                <c:v>41</c:v>
              </c:pt>
              <c:pt idx="3">
                <c:v>39</c:v>
              </c:pt>
              <c:pt idx="4">
                <c:v>41</c:v>
              </c:pt>
              <c:pt idx="5">
                <c:v>33</c:v>
              </c:pt>
              <c:pt idx="6">
                <c:v>41</c:v>
              </c:pt>
              <c:pt idx="7">
                <c:v>43</c:v>
              </c:pt>
              <c:pt idx="8">
                <c:v>45</c:v>
              </c:pt>
              <c:pt idx="9">
                <c:v>34</c:v>
              </c:pt>
            </c:numLit>
          </c:val>
          <c:extLst>
            <c:ext xmlns:c16="http://schemas.microsoft.com/office/drawing/2014/chart" uri="{C3380CC4-5D6E-409C-BE32-E72D297353CC}">
              <c16:uniqueId val="{00000002-D601-43E6-B2DB-BE69B1C49F18}"/>
            </c:ext>
          </c:extLst>
        </c:ser>
        <c:ser>
          <c:idx val="2"/>
          <c:order val="2"/>
          <c:tx>
            <c:v>MED</c:v>
          </c:tx>
          <c:spPr>
            <a:solidFill>
              <a:schemeClr val="accent6"/>
            </a:solidFill>
            <a:ln>
              <a:noFill/>
            </a:ln>
            <a:effectLst/>
          </c:spPr>
          <c:invertIfNegative val="0"/>
          <c:trendline>
            <c:spPr>
              <a:ln w="19050" cap="rnd">
                <a:solidFill>
                  <a:schemeClr val="accent6"/>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85</c:v>
              </c:pt>
              <c:pt idx="1">
                <c:v>65</c:v>
              </c:pt>
              <c:pt idx="2">
                <c:v>78</c:v>
              </c:pt>
              <c:pt idx="3">
                <c:v>92</c:v>
              </c:pt>
              <c:pt idx="4">
                <c:v>77</c:v>
              </c:pt>
              <c:pt idx="5">
                <c:v>69</c:v>
              </c:pt>
              <c:pt idx="6">
                <c:v>75</c:v>
              </c:pt>
              <c:pt idx="7">
                <c:v>82</c:v>
              </c:pt>
              <c:pt idx="8">
                <c:v>71</c:v>
              </c:pt>
              <c:pt idx="9">
                <c:v>84</c:v>
              </c:pt>
            </c:numLit>
          </c:val>
          <c:extLst>
            <c:ext xmlns:c16="http://schemas.microsoft.com/office/drawing/2014/chart" uri="{C3380CC4-5D6E-409C-BE32-E72D297353CC}">
              <c16:uniqueId val="{00000004-D601-43E6-B2DB-BE69B1C49F18}"/>
            </c:ext>
          </c:extLst>
        </c:ser>
        <c:ser>
          <c:idx val="3"/>
          <c:order val="3"/>
          <c:tx>
            <c:v>VERY HIGH</c:v>
          </c:tx>
          <c:spPr>
            <a:solidFill>
              <a:schemeClr val="accent2">
                <a:lumMod val="60000"/>
              </a:schemeClr>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15</c:v>
              </c:pt>
              <c:pt idx="1">
                <c:v>15</c:v>
              </c:pt>
              <c:pt idx="2">
                <c:v>14</c:v>
              </c:pt>
              <c:pt idx="3">
                <c:v>9</c:v>
              </c:pt>
              <c:pt idx="4">
                <c:v>15</c:v>
              </c:pt>
              <c:pt idx="5">
                <c:v>12</c:v>
              </c:pt>
              <c:pt idx="6">
                <c:v>15</c:v>
              </c:pt>
              <c:pt idx="7">
                <c:v>16</c:v>
              </c:pt>
              <c:pt idx="8">
                <c:v>13</c:v>
              </c:pt>
              <c:pt idx="9">
                <c:v>13</c:v>
              </c:pt>
            </c:numLit>
          </c:val>
          <c:extLst>
            <c:ext xmlns:c16="http://schemas.microsoft.com/office/drawing/2014/chart" uri="{C3380CC4-5D6E-409C-BE32-E72D297353CC}">
              <c16:uniqueId val="{00000005-D601-43E6-B2DB-BE69B1C49F18}"/>
            </c:ext>
          </c:extLst>
        </c:ser>
        <c:dLbls>
          <c:showLegendKey val="0"/>
          <c:showVal val="0"/>
          <c:showCatName val="0"/>
          <c:showSerName val="0"/>
          <c:showPercent val="0"/>
          <c:showBubbleSize val="0"/>
        </c:dLbls>
        <c:gapWidth val="219"/>
        <c:overlap val="-27"/>
        <c:axId val="1221627008"/>
        <c:axId val="1221623168"/>
        <c:extLst>
          <c:ext xmlns:c15="http://schemas.microsoft.com/office/drawing/2012/chart" uri="{02D57815-91ED-43cb-92C2-25804820EDAC}">
            <c15:filteredBarSeries>
              <c15:ser>
                <c:idx val="4"/>
                <c:order val="4"/>
                <c:tx>
                  <c:v>(blank)</c:v>
                </c:tx>
                <c:spPr>
                  <a:solidFill>
                    <a:schemeClr val="accent4">
                      <a:lumMod val="60000"/>
                    </a:schemeClr>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153</c:v>
                    </c:pt>
                    <c:pt idx="1">
                      <c:v>155</c:v>
                    </c:pt>
                    <c:pt idx="2">
                      <c:v>148</c:v>
                    </c:pt>
                    <c:pt idx="3">
                      <c:v>139</c:v>
                    </c:pt>
                    <c:pt idx="4">
                      <c:v>150</c:v>
                    </c:pt>
                    <c:pt idx="5">
                      <c:v>158</c:v>
                    </c:pt>
                    <c:pt idx="6">
                      <c:v>142</c:v>
                    </c:pt>
                    <c:pt idx="7">
                      <c:v>137</c:v>
                    </c:pt>
                    <c:pt idx="8">
                      <c:v>147</c:v>
                    </c:pt>
                    <c:pt idx="9">
                      <c:v>138</c:v>
                    </c:pt>
                  </c:numLit>
                </c:val>
                <c:extLst>
                  <c:ext xmlns:c16="http://schemas.microsoft.com/office/drawing/2014/chart" uri="{C3380CC4-5D6E-409C-BE32-E72D297353CC}">
                    <c16:uniqueId val="{00000006-D601-43E6-B2DB-BE69B1C49F18}"/>
                  </c:ext>
                </c:extLst>
              </c15:ser>
            </c15:filteredBarSeries>
          </c:ext>
        </c:extLst>
      </c:barChart>
      <c:catAx>
        <c:axId val="1221627008"/>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IN"/>
                  <a:t>BUSINESS UNIT</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221623168"/>
        <c:crosses val="autoZero"/>
        <c:auto val="1"/>
        <c:lblAlgn val="ctr"/>
        <c:lblOffset val="100"/>
        <c:noMultiLvlLbl val="0"/>
      </c:catAx>
      <c:valAx>
        <c:axId val="1221623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IN"/>
                  <a:t>COUNT OF FIRST NAME</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2216270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sz="1800"/>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800475" y="122964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238250" y="37612"/>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6" name="TextBox 15">
            <a:extLst>
              <a:ext uri="{FF2B5EF4-FFF2-40B4-BE49-F238E27FC236}">
                <a16:creationId xmlns:a16="http://schemas.microsoft.com/office/drawing/2014/main" id="{30AC9AFB-85DD-5CCA-521D-A19D4C28DB94}"/>
              </a:ext>
            </a:extLst>
          </p:cNvPr>
          <p:cNvSpPr txBox="1"/>
          <p:nvPr/>
        </p:nvSpPr>
        <p:spPr>
          <a:xfrm>
            <a:off x="1479891" y="2627769"/>
            <a:ext cx="9232217" cy="2677656"/>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STUDENT NAME: </a:t>
            </a:r>
            <a:r>
              <a:rPr lang="en-US" sz="2400" dirty="0" err="1"/>
              <a:t>Mahadharshini.S</a:t>
            </a:r>
            <a:endParaRPr lang="en-US" sz="2400" dirty="0"/>
          </a:p>
          <a:p>
            <a:r>
              <a:rPr lang="en-US" sz="2400" dirty="0"/>
              <a:t>REGISTER NO:2213371036027</a:t>
            </a:r>
          </a:p>
          <a:p>
            <a:r>
              <a:rPr lang="en-US" sz="2400" dirty="0"/>
              <a:t>NM ID: 339FEFA51E7F92598DD4CEC55415</a:t>
            </a:r>
          </a:p>
          <a:p>
            <a:r>
              <a:rPr lang="en-US" sz="2400" dirty="0"/>
              <a:t>DEPARTMENT:COMMERCE</a:t>
            </a:r>
          </a:p>
          <a:p>
            <a:r>
              <a:rPr lang="en-US" sz="2400" dirty="0"/>
              <a:t>COLLEGE:QUAID-E-MILLATH GOVERNMENT COLLEGE FOR </a:t>
            </a:r>
          </a:p>
          <a:p>
            <a:r>
              <a:rPr lang="en-US" sz="2400" dirty="0"/>
              <a:t>WOMEN (AUTONOMOUS)</a:t>
            </a:r>
          </a:p>
          <a:p>
            <a:r>
              <a:rPr lang="en-US" sz="2400" dirty="0"/>
              <a:t>           </a:t>
            </a:r>
            <a:endParaRPr lang="en-IN" sz="2400" dirty="0"/>
          </a:p>
        </p:txBody>
      </p:sp>
      <p:sp>
        <p:nvSpPr>
          <p:cNvPr id="10" name="TextBox 9">
            <a:extLst>
              <a:ext uri="{FF2B5EF4-FFF2-40B4-BE49-F238E27FC236}">
                <a16:creationId xmlns:a16="http://schemas.microsoft.com/office/drawing/2014/main" id="{C6A7B230-AA8B-44D0-BC2A-F46158A84285}"/>
              </a:ext>
            </a:extLst>
          </p:cNvPr>
          <p:cNvSpPr txBox="1"/>
          <p:nvPr/>
        </p:nvSpPr>
        <p:spPr>
          <a:xfrm flipV="1">
            <a:off x="4569869" y="1552575"/>
            <a:ext cx="5635487" cy="369332"/>
          </a:xfrm>
          <a:prstGeom prst="rect">
            <a:avLst/>
          </a:prstGeom>
          <a:noFill/>
        </p:spPr>
        <p:txBody>
          <a:bodyPr wrap="square" rtlCol="0">
            <a:spAutoFit/>
          </a:bodyPr>
          <a:lstStyle/>
          <a:p>
            <a:pPr algn="l"/>
            <a:endParaRPr lang="en-US"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FCCD74F-D990-F523-DFE3-BCA0CB9C2003}"/>
              </a:ext>
            </a:extLst>
          </p:cNvPr>
          <p:cNvSpPr txBox="1"/>
          <p:nvPr/>
        </p:nvSpPr>
        <p:spPr>
          <a:xfrm>
            <a:off x="457200" y="1219200"/>
            <a:ext cx="8694174" cy="461665"/>
          </a:xfrm>
          <a:prstGeom prst="rect">
            <a:avLst/>
          </a:prstGeom>
          <a:noFill/>
        </p:spPr>
        <p:txBody>
          <a:bodyPr wrap="square">
            <a:spAutoFit/>
          </a:bodyPr>
          <a:lstStyle/>
          <a:p>
            <a:r>
              <a:rPr lang="en-IN" sz="2400" dirty="0"/>
              <a:t>Data collection  1. Collected data from </a:t>
            </a:r>
            <a:r>
              <a:rPr lang="en-IN" sz="2400" dirty="0" err="1"/>
              <a:t>edunet</a:t>
            </a:r>
            <a:r>
              <a:rPr lang="en-IN" sz="2400" dirty="0"/>
              <a:t> dashboard</a:t>
            </a:r>
          </a:p>
        </p:txBody>
      </p:sp>
      <p:sp>
        <p:nvSpPr>
          <p:cNvPr id="7" name="TextBox 6">
            <a:extLst>
              <a:ext uri="{FF2B5EF4-FFF2-40B4-BE49-F238E27FC236}">
                <a16:creationId xmlns:a16="http://schemas.microsoft.com/office/drawing/2014/main" id="{738598B8-0020-34AA-6932-9C7FDDC6EE0B}"/>
              </a:ext>
            </a:extLst>
          </p:cNvPr>
          <p:cNvSpPr txBox="1"/>
          <p:nvPr/>
        </p:nvSpPr>
        <p:spPr>
          <a:xfrm>
            <a:off x="442452" y="1588532"/>
            <a:ext cx="8541774" cy="3416320"/>
          </a:xfrm>
          <a:prstGeom prst="rect">
            <a:avLst/>
          </a:prstGeom>
          <a:noFill/>
        </p:spPr>
        <p:txBody>
          <a:bodyPr wrap="square">
            <a:spAutoFit/>
          </a:bodyPr>
          <a:lstStyle/>
          <a:p>
            <a:r>
              <a:rPr lang="en-IN" sz="2400" dirty="0"/>
              <a:t>Feature collection 1 . Collected overall features from employee dataset excel 2. Selected particular features</a:t>
            </a:r>
          </a:p>
          <a:p>
            <a:r>
              <a:rPr lang="en-IN" sz="2400" dirty="0"/>
              <a:t>Data cleaning 1. Identified blank by applying conditional </a:t>
            </a:r>
            <a:r>
              <a:rPr lang="en-IN" sz="2400" dirty="0" err="1"/>
              <a:t>formating</a:t>
            </a:r>
            <a:r>
              <a:rPr lang="en-IN" sz="2400" dirty="0"/>
              <a:t> 2 . Removed blank by applying filter</a:t>
            </a:r>
          </a:p>
          <a:p>
            <a:r>
              <a:rPr lang="en-IN" sz="2400" dirty="0"/>
              <a:t>Performance level1. Calculated performance level by using the current employee rating Summary 1 . prepared pivot table 2 . Filtered pivot table</a:t>
            </a:r>
          </a:p>
          <a:p>
            <a:r>
              <a:rPr lang="en-IN" sz="2400" dirty="0"/>
              <a:t> Visualization 1. Prepared a graph using pivot table data 2 . prepared trendlines for medium and low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467600" y="35840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064E21F9-B78C-49A8-BCDC-C994BC6E0EE8}"/>
              </a:ext>
            </a:extLst>
          </p:cNvPr>
          <p:cNvGraphicFramePr>
            <a:graphicFrameLocks/>
          </p:cNvGraphicFramePr>
          <p:nvPr>
            <p:extLst>
              <p:ext uri="{D42A27DB-BD31-4B8C-83A1-F6EECF244321}">
                <p14:modId xmlns:p14="http://schemas.microsoft.com/office/powerpoint/2010/main" val="1911561133"/>
              </p:ext>
            </p:extLst>
          </p:nvPr>
        </p:nvGraphicFramePr>
        <p:xfrm>
          <a:off x="755332" y="1371600"/>
          <a:ext cx="7855268" cy="463449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74646"/>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A93A7C6-6CBC-F28B-5E9C-05FFC64A8D3C}"/>
              </a:ext>
            </a:extLst>
          </p:cNvPr>
          <p:cNvSpPr txBox="1"/>
          <p:nvPr/>
        </p:nvSpPr>
        <p:spPr>
          <a:xfrm>
            <a:off x="990600" y="1447800"/>
            <a:ext cx="8001000" cy="2677656"/>
          </a:xfrm>
          <a:prstGeom prst="rect">
            <a:avLst/>
          </a:prstGeom>
          <a:noFill/>
        </p:spPr>
        <p:txBody>
          <a:bodyPr wrap="square">
            <a:spAutoFit/>
          </a:bodyPr>
          <a:lstStyle/>
          <a:p>
            <a:r>
              <a:rPr lang="en-IN" sz="2400" dirty="0"/>
              <a:t>In conclusion, employee performance analysis helps identify strengths, areas for improvement, and opportunities for growth. It enables better decision-making, increases productivity, and aligns individual goals with organizational objectives. Regular performance assessments foster a culture of continuous development and contribute to overall business success</a:t>
            </a:r>
          </a:p>
        </p:txBody>
      </p:sp>
      <p:sp>
        <p:nvSpPr>
          <p:cNvPr id="5" name="object 3">
            <a:extLst>
              <a:ext uri="{FF2B5EF4-FFF2-40B4-BE49-F238E27FC236}">
                <a16:creationId xmlns:a16="http://schemas.microsoft.com/office/drawing/2014/main" id="{A4EC65A7-E6F5-706F-1C0D-69B63E0308A4}"/>
              </a:ext>
            </a:extLst>
          </p:cNvPr>
          <p:cNvSpPr/>
          <p:nvPr/>
        </p:nvSpPr>
        <p:spPr>
          <a:xfrm>
            <a:off x="10058400" y="525141"/>
            <a:ext cx="457200" cy="389259"/>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161952" y="1041533"/>
            <a:ext cx="5377055"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468A1386-D16F-8ECF-8100-BF9209021C1A}"/>
              </a:ext>
            </a:extLst>
          </p:cNvPr>
          <p:cNvSpPr txBox="1"/>
          <p:nvPr/>
        </p:nvSpPr>
        <p:spPr>
          <a:xfrm>
            <a:off x="2253011" y="1229699"/>
            <a:ext cx="6088759" cy="369332"/>
          </a:xfrm>
          <a:prstGeom prst="rect">
            <a:avLst/>
          </a:prstGeom>
          <a:noFill/>
        </p:spPr>
        <p:txBody>
          <a:bodyPr wrap="square" rtlCol="0">
            <a:spAutoFit/>
          </a:bodyPr>
          <a:lstStyle/>
          <a:p>
            <a:pPr algn="l"/>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557A8B31-BDCF-6E06-C75E-7D6F92556F24}"/>
              </a:ext>
            </a:extLst>
          </p:cNvPr>
          <p:cNvSpPr txBox="1"/>
          <p:nvPr/>
        </p:nvSpPr>
        <p:spPr>
          <a:xfrm>
            <a:off x="676275" y="1905000"/>
            <a:ext cx="8475099" cy="1938992"/>
          </a:xfrm>
          <a:prstGeom prst="rect">
            <a:avLst/>
          </a:prstGeom>
          <a:noFill/>
        </p:spPr>
        <p:txBody>
          <a:bodyPr wrap="square">
            <a:spAutoFit/>
          </a:bodyPr>
          <a:lstStyle/>
          <a:p>
            <a:r>
              <a:rPr lang="en-IN" sz="2400" dirty="0"/>
              <a:t>To </a:t>
            </a:r>
            <a:r>
              <a:rPr lang="en-IN" sz="2400" dirty="0" err="1"/>
              <a:t>analyze</a:t>
            </a:r>
            <a:r>
              <a:rPr lang="en-IN" sz="2400" dirty="0"/>
              <a:t> employee performance based on key performance indicators (KPIs), identifying patterns and areas for improvement, while taking into account factors such as productivity, efficiency, attendance, and task completion, in order to optimize overall organizational performance and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569660"/>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To </a:t>
            </a:r>
            <a:r>
              <a:rPr lang="en-US" sz="2400" b="0" i="0" dirty="0" err="1">
                <a:solidFill>
                  <a:srgbClr val="0D0D0D"/>
                </a:solidFill>
                <a:effectLst/>
                <a:latin typeface="Times New Roman" panose="02020603050405020304" pitchFamily="18" charset="0"/>
                <a:cs typeface="Times New Roman" panose="02020603050405020304" pitchFamily="18" charset="0"/>
              </a:rPr>
              <a:t>analyse</a:t>
            </a:r>
            <a:r>
              <a:rPr lang="en-US" sz="2400" b="0" i="0" dirty="0">
                <a:solidFill>
                  <a:srgbClr val="0D0D0D"/>
                </a:solidFill>
                <a:effectLst/>
                <a:latin typeface="Times New Roman" panose="02020603050405020304" pitchFamily="18" charset="0"/>
                <a:cs typeface="Times New Roman" panose="02020603050405020304" pitchFamily="18" charset="0"/>
              </a:rPr>
              <a:t> the performance based on some factors like Gender of the employee, performance of the employee , employee type etc., in order to </a:t>
            </a:r>
            <a:r>
              <a:rPr lang="en-US" sz="2400" b="0" i="0" dirty="0" err="1">
                <a:solidFill>
                  <a:srgbClr val="0D0D0D"/>
                </a:solidFill>
                <a:effectLst/>
                <a:latin typeface="Times New Roman" panose="02020603050405020304" pitchFamily="18" charset="0"/>
                <a:cs typeface="Times New Roman" panose="02020603050405020304" pitchFamily="18" charset="0"/>
              </a:rPr>
              <a:t>findout</a:t>
            </a:r>
            <a:r>
              <a:rPr lang="en-US" sz="2400" b="0" i="0" dirty="0">
                <a:solidFill>
                  <a:srgbClr val="0D0D0D"/>
                </a:solidFill>
                <a:effectLst/>
                <a:latin typeface="Times New Roman" panose="02020603050405020304" pitchFamily="18" charset="0"/>
                <a:cs typeface="Times New Roman" panose="02020603050405020304" pitchFamily="18" charset="0"/>
              </a:rPr>
              <a:t> the trendlines of medium and low employee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1B6F0D1-2ED8-6353-D2B2-7B4FD98CA0E5}"/>
              </a:ext>
            </a:extLst>
          </p:cNvPr>
          <p:cNvSpPr txBox="1"/>
          <p:nvPr/>
        </p:nvSpPr>
        <p:spPr>
          <a:xfrm>
            <a:off x="746023" y="1831478"/>
            <a:ext cx="6789174" cy="4154984"/>
          </a:xfrm>
          <a:prstGeom prst="rect">
            <a:avLst/>
          </a:prstGeom>
          <a:noFill/>
        </p:spPr>
        <p:txBody>
          <a:bodyPr wrap="square">
            <a:spAutoFit/>
          </a:bodyPr>
          <a:lstStyle/>
          <a:p>
            <a:r>
              <a:rPr lang="en-IN" sz="2400" dirty="0"/>
              <a:t>The end users of the Employee Performance Analysis project </a:t>
            </a:r>
            <a:r>
              <a:rPr lang="en-IN" sz="2400" dirty="0" err="1"/>
              <a:t>include:HR</a:t>
            </a:r>
            <a:r>
              <a:rPr lang="en-IN" sz="2400" dirty="0"/>
              <a:t> Managers: To evaluate employee performance, manage appraisals, and design improvement </a:t>
            </a:r>
            <a:r>
              <a:rPr lang="en-IN" sz="2400" dirty="0" err="1"/>
              <a:t>plans.Team</a:t>
            </a:r>
            <a:r>
              <a:rPr lang="en-IN" sz="2400" dirty="0"/>
              <a:t> Leaders/Managers: To monitor team performance and provide feedback or </a:t>
            </a:r>
            <a:r>
              <a:rPr lang="en-IN" sz="2400" dirty="0" err="1"/>
              <a:t>support.Executives</a:t>
            </a:r>
            <a:r>
              <a:rPr lang="en-IN" sz="2400" dirty="0"/>
              <a:t>: To make strategic decisions based on workforce efficiency and </a:t>
            </a:r>
            <a:r>
              <a:rPr lang="en-IN" sz="2400" dirty="0" err="1"/>
              <a:t>productivity.Employees</a:t>
            </a:r>
            <a:r>
              <a:rPr lang="en-IN" sz="2400" dirty="0"/>
              <a:t>: To gain insights into their performance and identify areas for personal </a:t>
            </a:r>
            <a:r>
              <a:rPr lang="en-IN" sz="2400" dirty="0" err="1"/>
              <a:t>growth.Analysts</a:t>
            </a:r>
            <a:r>
              <a:rPr lang="en-IN" sz="2400" dirty="0"/>
              <a:t>: To </a:t>
            </a:r>
            <a:r>
              <a:rPr lang="en-IN" sz="2400" dirty="0" err="1"/>
              <a:t>analyze</a:t>
            </a:r>
            <a:r>
              <a:rPr lang="en-IN" sz="2400" dirty="0"/>
              <a:t> performance data for trends and optimization opportunities.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C6979463-4152-9658-7A1E-5455E789A8D0}"/>
              </a:ext>
            </a:extLst>
          </p:cNvPr>
          <p:cNvSpPr txBox="1"/>
          <p:nvPr/>
        </p:nvSpPr>
        <p:spPr>
          <a:xfrm>
            <a:off x="3200400" y="2281555"/>
            <a:ext cx="5950974" cy="2308324"/>
          </a:xfrm>
          <a:prstGeom prst="rect">
            <a:avLst/>
          </a:prstGeom>
          <a:noFill/>
        </p:spPr>
        <p:txBody>
          <a:bodyPr wrap="square">
            <a:spAutoFit/>
          </a:bodyPr>
          <a:lstStyle/>
          <a:p>
            <a:r>
              <a:rPr lang="en-IN" sz="2400" dirty="0"/>
              <a:t>1 . Conditional </a:t>
            </a:r>
            <a:r>
              <a:rPr lang="en-IN" sz="2400" dirty="0" err="1"/>
              <a:t>formating</a:t>
            </a:r>
            <a:r>
              <a:rPr lang="en-IN" sz="2400" dirty="0"/>
              <a:t> - To identify blank</a:t>
            </a:r>
          </a:p>
          <a:p>
            <a:r>
              <a:rPr lang="en-IN" sz="2400" dirty="0"/>
              <a:t> 2 . Filter - to remove blank</a:t>
            </a:r>
          </a:p>
          <a:p>
            <a:r>
              <a:rPr lang="en-IN" sz="2400" dirty="0"/>
              <a:t> 3. Formula - To identify employee performance level</a:t>
            </a:r>
          </a:p>
          <a:p>
            <a:r>
              <a:rPr lang="en-IN" sz="2400" dirty="0"/>
              <a:t>4. Pivot table - summary </a:t>
            </a:r>
          </a:p>
          <a:p>
            <a:r>
              <a:rPr lang="en-IN" sz="2400" dirty="0"/>
              <a:t>5. 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467D5832-B982-8F53-CD25-2D217F666A1D}"/>
              </a:ext>
            </a:extLst>
          </p:cNvPr>
          <p:cNvSpPr txBox="1"/>
          <p:nvPr/>
        </p:nvSpPr>
        <p:spPr>
          <a:xfrm>
            <a:off x="609600" y="1447800"/>
            <a:ext cx="7472516" cy="4154984"/>
          </a:xfrm>
          <a:prstGeom prst="rect">
            <a:avLst/>
          </a:prstGeom>
          <a:noFill/>
        </p:spPr>
        <p:txBody>
          <a:bodyPr wrap="square">
            <a:spAutoFit/>
          </a:bodyPr>
          <a:lstStyle/>
          <a:p>
            <a:r>
              <a:rPr lang="en-IN" sz="2400" dirty="0"/>
              <a:t>Employee dataset - </a:t>
            </a:r>
            <a:r>
              <a:rPr lang="en-IN" sz="2400" dirty="0" err="1"/>
              <a:t>edunet</a:t>
            </a:r>
            <a:r>
              <a:rPr lang="en-IN" sz="2400" dirty="0"/>
              <a:t> dashboard 27 features</a:t>
            </a:r>
          </a:p>
          <a:p>
            <a:r>
              <a:rPr lang="en-IN" sz="2400" dirty="0"/>
              <a:t> 1. </a:t>
            </a:r>
            <a:r>
              <a:rPr lang="en-IN" sz="2400" dirty="0" err="1"/>
              <a:t>Empl</a:t>
            </a:r>
            <a:r>
              <a:rPr lang="en-IN" sz="2400" dirty="0"/>
              <a:t> I'd  2. First name 3. Last name</a:t>
            </a:r>
          </a:p>
          <a:p>
            <a:r>
              <a:rPr lang="en-IN" sz="2400" dirty="0"/>
              <a:t>4.business unit 5. Employee status 6. Employee type</a:t>
            </a:r>
          </a:p>
          <a:p>
            <a:r>
              <a:rPr lang="en-IN" sz="2400" dirty="0"/>
              <a:t>7.employee classification type  8.gender code</a:t>
            </a:r>
          </a:p>
          <a:p>
            <a:r>
              <a:rPr lang="en-IN" sz="2400" dirty="0"/>
              <a:t>9.performance score 10.current employee rating</a:t>
            </a:r>
          </a:p>
          <a:p>
            <a:r>
              <a:rPr lang="en-IN" sz="2400" dirty="0"/>
              <a:t> 11.performance level 12.martial </a:t>
            </a:r>
            <a:r>
              <a:rPr lang="en-IN" sz="2400" dirty="0" err="1"/>
              <a:t>desc</a:t>
            </a:r>
            <a:endParaRPr lang="en-IN" sz="2400" dirty="0"/>
          </a:p>
          <a:p>
            <a:r>
              <a:rPr lang="en-IN" sz="2400" dirty="0"/>
              <a:t>13.race </a:t>
            </a:r>
            <a:r>
              <a:rPr lang="en-IN" sz="2400" dirty="0" err="1"/>
              <a:t>desc</a:t>
            </a:r>
            <a:r>
              <a:rPr lang="en-IN" sz="2400" dirty="0"/>
              <a:t> 14. Location code 15. Job function description</a:t>
            </a:r>
          </a:p>
          <a:p>
            <a:r>
              <a:rPr lang="en-IN" sz="2400" dirty="0"/>
              <a:t> 16. State 17. DOB 18.division 19.department type</a:t>
            </a:r>
          </a:p>
          <a:p>
            <a:r>
              <a:rPr lang="en-IN" sz="2400" dirty="0"/>
              <a:t>20.termination description 21.termination type</a:t>
            </a:r>
          </a:p>
          <a:p>
            <a:r>
              <a:rPr lang="en-IN" sz="2400" dirty="0"/>
              <a:t>22.Payzone 23.start date 24. Exit date</a:t>
            </a:r>
          </a:p>
          <a:p>
            <a:r>
              <a:rPr lang="en-IN" sz="2400" dirty="0"/>
              <a:t>25. Title 26.  Supervisor  27. </a:t>
            </a:r>
            <a:r>
              <a:rPr lang="en-IN" sz="2400" dirty="0" err="1"/>
              <a:t>ADEmail</a:t>
            </a:r>
            <a:endParaRPr lang="en-IN"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E0BEAB5-8937-1569-9570-CBA341579401}"/>
              </a:ext>
            </a:extLst>
          </p:cNvPr>
          <p:cNvSpPr txBox="1"/>
          <p:nvPr/>
        </p:nvSpPr>
        <p:spPr>
          <a:xfrm>
            <a:off x="752475" y="2179602"/>
            <a:ext cx="8398899" cy="830997"/>
          </a:xfrm>
          <a:prstGeom prst="rect">
            <a:avLst/>
          </a:prstGeom>
          <a:noFill/>
        </p:spPr>
        <p:txBody>
          <a:bodyPr wrap="square">
            <a:spAutoFit/>
          </a:bodyPr>
          <a:lstStyle/>
          <a:p>
            <a:r>
              <a:rPr lang="en-IN" sz="2400" dirty="0"/>
              <a:t>Performance level=IFS (z8&gt;=5,"VERY HIGH",z8&gt;=4"HIGH", z8&gt;=3,"MED", TRUE,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287</TotalTime>
  <Words>594</Words>
  <Application>Microsoft Office PowerPoint</Application>
  <PresentationFormat>Widescreen</PresentationFormat>
  <Paragraphs>71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918428807182</cp:lastModifiedBy>
  <cp:revision>17</cp:revision>
  <dcterms:created xsi:type="dcterms:W3CDTF">2024-03-29T15:07:22Z</dcterms:created>
  <dcterms:modified xsi:type="dcterms:W3CDTF">2024-08-31T16:18:12Z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