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manualLayout>
          <c:layoutTarget val="inner"/>
          <c:xMode val="edge"/>
          <c:yMode val="edge"/>
          <c:x val="0.050075166"/>
          <c:y val="0.16638078"/>
          <c:w val="0.6249238"/>
          <c:h val="0.5924419"/>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0.0</c:v>
                </c:pt>
                <c:pt idx="1">
                  <c:v>0.0</c:v>
                </c:pt>
                <c:pt idx="2">
                  <c:v>0.0</c:v>
                </c:pt>
                <c:pt idx="3">
                  <c:v>0.0</c:v>
                </c:pt>
                <c:pt idx="4">
                  <c:v>0.0</c:v>
                </c:pt>
                <c:pt idx="5">
                  <c:v>0.0</c:v>
                </c:pt>
                <c:pt idx="6">
                  <c:v>1.0</c:v>
                </c:pt>
                <c:pt idx="7">
                  <c:v>0.0</c:v>
                </c:pt>
                <c:pt idx="8">
                  <c:v>0.0</c:v>
                </c:pt>
                <c:pt idx="9">
                  <c:v>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0.0</c:v>
                </c:pt>
                <c:pt idx="1">
                  <c:v>2.0</c:v>
                </c:pt>
                <c:pt idx="2">
                  <c:v>1.0</c:v>
                </c:pt>
                <c:pt idx="3">
                  <c:v>1.0</c:v>
                </c:pt>
                <c:pt idx="4">
                  <c:v>0.0</c:v>
                </c:pt>
                <c:pt idx="5">
                  <c:v>0.0</c:v>
                </c:pt>
                <c:pt idx="6">
                  <c:v>2.0</c:v>
                </c:pt>
                <c:pt idx="7">
                  <c:v>0.0</c:v>
                </c:pt>
                <c:pt idx="8">
                  <c:v>2.0</c:v>
                </c:pt>
                <c:pt idx="9">
                  <c:v>1.0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2.0</c:v>
                </c:pt>
                <c:pt idx="1">
                  <c:v>2.0</c:v>
                </c:pt>
                <c:pt idx="2">
                  <c:v>1.0</c:v>
                </c:pt>
                <c:pt idx="3">
                  <c:v>2.0</c:v>
                </c:pt>
                <c:pt idx="4">
                  <c:v>1.0</c:v>
                </c:pt>
                <c:pt idx="5">
                  <c:v>1.0</c:v>
                </c:pt>
                <c:pt idx="6">
                  <c:v>0.0</c:v>
                </c:pt>
                <c:pt idx="7">
                  <c:v>1.0</c:v>
                </c:pt>
                <c:pt idx="8">
                  <c:v>1.0</c:v>
                </c:pt>
                <c:pt idx="9">
                  <c:v>1.0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trendline>
            <c:spPr>
              <a:ln w="12700">
                <a:solidFill>
                  <a:srgbClr val="8064A2"/>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7"/>
                <c:pt idx="0">
                  <c:v>1.0</c:v>
                </c:pt>
                <c:pt idx="1">
                  <c:v>0.0</c:v>
                </c:pt>
                <c:pt idx="2">
                  <c:v>1.0</c:v>
                </c:pt>
                <c:pt idx="3">
                  <c:v>0.0</c:v>
                </c:pt>
                <c:pt idx="4">
                  <c:v>0.0</c:v>
                </c:pt>
                <c:pt idx="5">
                  <c:v>0.0</c:v>
                </c:pt>
                <c:pt idx="6">
                  <c:v>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645978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864304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40082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11170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76406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849812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154610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631097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590302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905690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30397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06217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696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6837833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96819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6766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66209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01304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43475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15446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46132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2715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68548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945768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79372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696234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25660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9" y="990599"/>
            <a:ext cx="1743075" cy="1333500"/>
            <a:chOff x="876299" y="990599"/>
            <a:chExt cx="1743075" cy="1333500"/>
          </a:xfrm>
        </p:grpSpPr>
        <p:sp>
          <p:nvSpPr>
            <p:cNvPr id="38"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52" y="1190627"/>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5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87"/>
            <a:ext cx="9982200" cy="10452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503"/>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3" y="3314150"/>
            <a:ext cx="8610601" cy="14535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STUDENT NAME: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MAHALAKSHMI M</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REGISTER NO: 3122</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20257</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DEPARTMENT: B.COM ( GENERAL)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COLLEGE : DR.MGR JANAKI COLLEGE OF ARTS &amp; SCIENCE FOR WOMEN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551922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8" name="矩形"/>
          <p:cNvSpPr>
            <a:spLocks/>
          </p:cNvSpPr>
          <p:nvPr/>
        </p:nvSpPr>
        <p:spPr>
          <a:xfrm rot="0">
            <a:off x="11277219" y="6473351"/>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739774" y="291170"/>
            <a:ext cx="3303904" cy="56746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1200" cap="none" spc="15" baseline="0">
                <a:solidFill>
                  <a:schemeClr val="tx1"/>
                </a:solidFill>
                <a:latin typeface="Times New Roman" pitchFamily="18" charset="0"/>
                <a:ea typeface="宋体" pitchFamily="0" charset="0"/>
                <a:cs typeface="Times New Roman" pitchFamily="18" charset="0"/>
              </a:rPr>
              <a:t>M</a:t>
            </a:r>
            <a:r>
              <a:rPr lang="en-US" altLang="zh-CN" sz="3600" b="1"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3600" b="1" i="0" u="none" strike="noStrike" kern="1200" cap="none" spc="-15" baseline="0">
                <a:solidFill>
                  <a:schemeClr val="tx1"/>
                </a:solidFill>
                <a:latin typeface="Times New Roman" pitchFamily="18" charset="0"/>
                <a:ea typeface="宋体" pitchFamily="0" charset="0"/>
                <a:cs typeface="Times New Roman" pitchFamily="18" charset="0"/>
              </a:rPr>
              <a:t>D</a:t>
            </a:r>
            <a:r>
              <a:rPr lang="en-US" altLang="zh-CN" sz="3600" b="1" i="0" u="none" strike="noStrike" kern="1200" cap="none" spc="-35" baseline="0">
                <a:solidFill>
                  <a:schemeClr val="tx1"/>
                </a:solidFill>
                <a:latin typeface="Times New Roman" pitchFamily="18" charset="0"/>
                <a:ea typeface="宋体" pitchFamily="0" charset="0"/>
                <a:cs typeface="Times New Roman" pitchFamily="18" charset="0"/>
              </a:rPr>
              <a:t>E</a:t>
            </a:r>
            <a:r>
              <a:rPr lang="en-US" altLang="zh-CN" sz="3600" b="1" i="0" u="none" strike="noStrike" kern="1200" cap="none" spc="-30" baseline="0">
                <a:solidFill>
                  <a:schemeClr val="tx1"/>
                </a:solidFill>
                <a:latin typeface="Times New Roman" pitchFamily="18" charset="0"/>
                <a:ea typeface="宋体" pitchFamily="0" charset="0"/>
                <a:cs typeface="Times New Roman" pitchFamily="18" charset="0"/>
              </a:rPr>
              <a:t>LL</a:t>
            </a:r>
            <a:r>
              <a:rPr lang="en-US" altLang="zh-CN" sz="3600" b="1" i="0" u="none" strike="noStrike" kern="1200" cap="none" spc="-5" baseline="0">
                <a:solidFill>
                  <a:schemeClr val="tx1"/>
                </a:solidFill>
                <a:latin typeface="Times New Roman" pitchFamily="18" charset="0"/>
                <a:ea typeface="宋体" pitchFamily="0" charset="0"/>
                <a:cs typeface="Times New Roman" pitchFamily="18" charset="0"/>
              </a:rPr>
              <a:t>I</a:t>
            </a:r>
            <a:r>
              <a:rPr lang="en-US" altLang="zh-CN" sz="3600" b="1" i="0" u="none" strike="noStrike" kern="1200" cap="none" spc="30" baseline="0">
                <a:solidFill>
                  <a:schemeClr val="tx1"/>
                </a:solidFill>
                <a:latin typeface="Times New Roman" pitchFamily="18" charset="0"/>
                <a:ea typeface="宋体" pitchFamily="0" charset="0"/>
                <a:cs typeface="Times New Roman" pitchFamily="18" charset="0"/>
              </a:rPr>
              <a:t>N</a:t>
            </a:r>
            <a:r>
              <a:rPr lang="en-US" altLang="zh-CN" sz="3600" b="1" i="0" u="none" strike="noStrike" kern="1200" cap="none" spc="5" baseline="0">
                <a:solidFill>
                  <a:schemeClr val="tx1"/>
                </a:solidFill>
                <a:latin typeface="Times New Roman" pitchFamily="18" charset="0"/>
                <a:ea typeface="宋体" pitchFamily="0" charset="0"/>
                <a:cs typeface="Times New Roman" pitchFamily="18" charset="0"/>
              </a:rPr>
              <a:t>G</a:t>
            </a:r>
            <a:endParaRPr lang="zh-CN" altLang="en-US" sz="36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矩形"/>
          <p:cNvSpPr>
            <a:spLocks/>
          </p:cNvSpPr>
          <p:nvPr/>
        </p:nvSpPr>
        <p:spPr>
          <a:xfrm rot="0">
            <a:off x="666712" y="1000108"/>
            <a:ext cx="9072626" cy="5643602"/>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Data collection: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kaggle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was the source which was used to collect data. Almost 26 feature was collected and 9 features were used in excel.</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Some of the feature was employee id,first name, credit rating. </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Data cleaning: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the collected data was cleaned and filtered using conditional formatting and filter .</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Conditional formatting: by</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using this blank cells were found and highlighted.</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Filter: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by using this filter the blank values were removed.</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Results: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the result was calculated on the basis of performance of the employee</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Pivot table: the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pivot table was done using the following:-</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Filter: gender</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code</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Columns: performance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level</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Rows: business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unit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Values: count</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of first names.</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Chart: the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chart choosen for the above data is bar graph</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By using trend line ,the linear was set at very high value and exponential was set up at low value.</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ctr">
              <a:lnSpc>
                <a:spcPct val="100000"/>
              </a:lnSpc>
              <a:spcBef>
                <a:spcPts val="0"/>
              </a:spcBef>
              <a:spcAft>
                <a:spcPts val="0"/>
              </a:spcAft>
              <a:buNone/>
            </a:pPr>
            <a:endParaRPr lang="zh-CN" altLang="en-US" sz="1800" b="0"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55542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6" name="文本框"/>
          <p:cNvSpPr>
            <a:spLocks noGrp="1"/>
          </p:cNvSpPr>
          <p:nvPr>
            <p:ph type="title"/>
          </p:nvPr>
        </p:nvSpPr>
        <p:spPr>
          <a:xfrm rot="0">
            <a:off x="755333" y="385471"/>
            <a:ext cx="2437131" cy="56746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R</a:t>
            </a:r>
            <a:r>
              <a:rPr lang="en-US" altLang="zh-CN" sz="3600" b="1" i="0" u="none" strike="noStrike" kern="0" cap="none" spc="-4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U</a:t>
            </a:r>
            <a:r>
              <a:rPr lang="en-US" altLang="zh-CN" sz="3600" b="1" i="0" u="none" strike="noStrike" kern="0" cap="none" spc="-405" baseline="0">
                <a:solidFill>
                  <a:schemeClr val="tx1"/>
                </a:solidFill>
                <a:latin typeface="Times New Roman" pitchFamily="18" charset="0"/>
                <a:ea typeface="宋体" pitchFamily="0" charset="0"/>
                <a:cs typeface="Times New Roman" pitchFamily="18" charset="0"/>
              </a:rPr>
              <a:t>L</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TS</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7" name="矩形"/>
          <p:cNvSpPr>
            <a:spLocks/>
          </p:cNvSpPr>
          <p:nvPr/>
        </p:nvSpPr>
        <p:spPr>
          <a:xfrm rot="0">
            <a:off x="11277219" y="6473351"/>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8" name="图表"/>
          <p:cNvGraphicFramePr/>
          <p:nvPr/>
        </p:nvGraphicFramePr>
        <p:xfrm>
          <a:off x="952464" y="1142984"/>
          <a:ext cx="7858180" cy="514353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5746789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0">
            <a:off x="952464" y="2643181"/>
            <a:ext cx="8501122" cy="1428759"/>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49396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1" y="4010053"/>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94" y="829655"/>
            <a:ext cx="3909695" cy="5594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PROJECT</a:t>
            </a:r>
            <a:r>
              <a:rPr lang="en-US" altLang="zh-CN" sz="360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TITLE</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3" y="2123285"/>
            <a:ext cx="8593229" cy="6343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USING EXCEL</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34773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193"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1" y="4010053"/>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7" y="6486051"/>
            <a:ext cx="1773555" cy="16671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43"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3"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48" y="6134100"/>
            <a:ext cx="247650"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414"/>
            <a:ext cx="2357120"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A</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G</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N</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DA</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47"/>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15682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882082" y="2928934"/>
            <a:ext cx="2762249" cy="3257550"/>
            <a:chOff x="8882082" y="2928934"/>
            <a:chExt cx="2762249" cy="3257550"/>
          </a:xfrm>
        </p:grpSpPr>
        <p:sp>
          <p:nvSpPr>
            <p:cNvPr id="106" name="曲线"/>
            <p:cNvSpPr>
              <a:spLocks/>
            </p:cNvSpPr>
            <p:nvPr/>
          </p:nvSpPr>
          <p:spPr>
            <a:xfrm rot="0">
              <a:off x="10244157" y="5357809"/>
              <a:ext cx="457200" cy="457200"/>
            </a:xfrm>
            <a:custGeom>
              <a:gdLst>
                <a:gd name="T1" fmla="*/ 0 w 21600"/>
                <a:gd name="T2" fmla="*/ 0 h 21600"/>
                <a:gd name="T3" fmla="*/ 21600 w 21600"/>
                <a:gd name="T4" fmla="*/ 21600 h 21600"/>
              </a:gdLst>
              <a:rect l="T1" t="T2" r="T3" b="T4"/>
              <a:pathLst>
                <a:path w="21600" h="21600">
                  <a:moveTo>
                    <a:pt x="21599" y="0"/>
                  </a:moveTo>
                  <a:lnTo>
                    <a:pt x="0" y="0"/>
                  </a:lnTo>
                  <a:lnTo>
                    <a:pt x="0" y="21599"/>
                  </a:lnTo>
                  <a:lnTo>
                    <a:pt x="21599" y="21599"/>
                  </a:lnTo>
                  <a:lnTo>
                    <a:pt x="21599" y="0"/>
                  </a:lnTo>
                  <a:close/>
                </a:path>
              </a:pathLst>
            </a:custGeom>
            <a:solidFill>
              <a:srgbClr val="42AF51"/>
            </a:solidFill>
            <a:ln cmpd="sng" cap="flat">
              <a:noFill/>
              <a:prstDash val="solid"/>
              <a:miter/>
            </a:ln>
          </p:spPr>
        </p:sp>
        <p:sp>
          <p:nvSpPr>
            <p:cNvPr id="107" name="曲线"/>
            <p:cNvSpPr>
              <a:spLocks/>
            </p:cNvSpPr>
            <p:nvPr/>
          </p:nvSpPr>
          <p:spPr>
            <a:xfrm rot="0">
              <a:off x="10244157" y="5891208"/>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882082" y="2928934"/>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7976572" cy="1716722"/>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50000"/>
              </a:lnSpc>
              <a:spcBef>
                <a:spcPts val="130"/>
              </a:spcBef>
              <a:spcAft>
                <a:spcPts val="0"/>
              </a:spcAft>
              <a:buNone/>
              <a:tabLst>
                <a:tab pos="2727960" algn="l"/>
              </a:tabLst>
            </a:pP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P</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ROB</a:t>
            </a:r>
            <a:r>
              <a:rPr lang="en-US" altLang="zh-CN" sz="3600" b="1" i="0" u="none" strike="noStrike" kern="0" cap="none" spc="55" baseline="0">
                <a:solidFill>
                  <a:schemeClr val="tx1"/>
                </a:solidFill>
                <a:latin typeface="Times New Roman" pitchFamily="18" charset="0"/>
                <a:ea typeface="宋体" pitchFamily="0" charset="0"/>
                <a:cs typeface="Times New Roman" pitchFamily="18" charset="0"/>
              </a:rPr>
              <a:t>L</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M</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370"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375" baseline="0">
                <a:solidFill>
                  <a:schemeClr val="tx1"/>
                </a:solidFill>
                <a:latin typeface="Times New Roman" pitchFamily="18" charset="0"/>
                <a:ea typeface="宋体" pitchFamily="0" charset="0"/>
                <a:cs typeface="Times New Roman" pitchFamily="18" charset="0"/>
              </a:rPr>
              <a:t>A</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ME</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NT</a:t>
            </a:r>
            <a:br>
              <a:rPr lang="zh-CN" altLang="en-US" sz="3600" b="1" i="0" u="none" strike="noStrike" kern="0" cap="none" spc="10" baseline="0">
                <a:solidFill>
                  <a:schemeClr val="tx1"/>
                </a:solidFill>
                <a:latin typeface="Times New Roman" pitchFamily="18" charset="0"/>
                <a:ea typeface="宋体" pitchFamily="0" charset="0"/>
                <a:cs typeface="Times New Roman" pitchFamily="18" charset="0"/>
              </a:rPr>
            </a:br>
            <a:br>
              <a:rPr lang="zh-CN" altLang="en-US" sz="2000" b="0" i="0" u="none" strike="noStrike" kern="0" cap="none" spc="10" baseline="0">
                <a:solidFill>
                  <a:schemeClr val="tx1"/>
                </a:solidFill>
                <a:latin typeface="Times New Roman" pitchFamily="18" charset="0"/>
                <a:ea typeface="宋体" pitchFamily="0" charset="0"/>
                <a:cs typeface="Times New Roman" pitchFamily="18" charset="0"/>
              </a:rPr>
            </a:br>
            <a:endParaRPr lang="zh-CN" altLang="en-US" sz="20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11" name="图片"/>
          <p:cNvPicPr>
            <a:picLocks/>
          </p:cNvPicPr>
          <p:nvPr/>
        </p:nvPicPr>
        <p:blipFill>
          <a:blip r:embed="rId2" cstate="print"/>
          <a:stretch>
            <a:fillRect/>
          </a:stretch>
        </p:blipFill>
        <p:spPr>
          <a:xfrm rot="0">
            <a:off x="676275" y="6467503"/>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523836" y="1285860"/>
            <a:ext cx="8215369" cy="5214974"/>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Organization aims to develop a sophisticated system to evaluate and enhance employee performance through comprehensive data analysis. This initiative will involve the systematic collection and integration of performance-related data from multiple sources, including performance reviews, KPIs, and feedback from peers and supervisors.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The ultimate goal is to provide management with valuable recommendations for boosting productivity and employee satisfaction, while also offering tailored feedback to employees to support their professional growth.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9160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7" y="829628"/>
            <a:ext cx="5263514" cy="5594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PROJECT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OVERVIEW</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19" name="图片"/>
          <p:cNvPicPr>
            <a:picLocks/>
          </p:cNvPicPr>
          <p:nvPr/>
        </p:nvPicPr>
        <p:blipFill>
          <a:blip r:embed="rId2" cstate="print"/>
          <a:stretch>
            <a:fillRect/>
          </a:stretch>
        </p:blipFill>
        <p:spPr>
          <a:xfrm rot="0">
            <a:off x="676275" y="6467503"/>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990600" y="2133628"/>
            <a:ext cx="7677168" cy="461664"/>
          </a:xfrm>
          <a:prstGeom prst="rect"/>
          <a:noFill/>
          <a:ln w="12700" cmpd="sng" cap="flat">
            <a:noFill/>
            <a:prstDash val="solid"/>
            <a:miter/>
          </a:ln>
        </p:spPr>
      </p:sp>
      <p:sp>
        <p:nvSpPr>
          <p:cNvPr id="122" name="矩形"/>
          <p:cNvSpPr>
            <a:spLocks/>
          </p:cNvSpPr>
          <p:nvPr/>
        </p:nvSpPr>
        <p:spPr>
          <a:xfrm rot="0">
            <a:off x="738150" y="1643050"/>
            <a:ext cx="7786742"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2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Project is designed to enhance organizational effectiveness by systematically evaluating employee performance through a comprehensive data-driven approach. By implementing these insights, the project seeks to foster a culture of continuous improvement, support employee development, and ultimately contribute to achieving organizational goals.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457430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文本框"/>
          <p:cNvSpPr>
            <a:spLocks noGrp="1"/>
          </p:cNvSpPr>
          <p:nvPr>
            <p:ph type="title"/>
          </p:nvPr>
        </p:nvSpPr>
        <p:spPr>
          <a:xfrm rot="0">
            <a:off x="738150" y="857232"/>
            <a:ext cx="8358246" cy="97891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50000"/>
              </a:lnSpc>
              <a:spcBef>
                <a:spcPts val="130"/>
              </a:spcBef>
              <a:spcAft>
                <a:spcPts val="0"/>
              </a:spcAft>
              <a:buNone/>
            </a:pP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W</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H</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23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AR</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H</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N</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D</a:t>
            </a:r>
            <a:r>
              <a:rPr lang="en-US" altLang="zh-CN" sz="3600" b="1" i="0" u="none" strike="noStrike" kern="0" cap="none" spc="-4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U</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R</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a:t>
            </a: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2000" b="0"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25" name="图片"/>
          <p:cNvPicPr>
            <a:picLocks/>
          </p:cNvPicPr>
          <p:nvPr/>
        </p:nvPicPr>
        <p:blipFill>
          <a:blip r:embed="rId1" cstate="print"/>
          <a:stretch>
            <a:fillRect/>
          </a:stretch>
        </p:blipFill>
        <p:spPr>
          <a:xfrm rot="0">
            <a:off x="723918" y="6172228"/>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595274" y="1857364"/>
            <a:ext cx="6572296" cy="4143403"/>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Manager &amp; Supervisor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Human Resource (Hr)</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Executives &amp; Senior Leadership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 Department Specialist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Training Development Coordinators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777086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18" y="1476403"/>
            <a:ext cx="2695575" cy="3248025"/>
          </a:xfrm>
          <a:prstGeom prst="rect"/>
          <a:noFill/>
          <a:ln w="12700" cmpd="sng" cap="flat">
            <a:noFill/>
            <a:prstDash val="solid"/>
            <a:miter/>
          </a:ln>
        </p:spPr>
      </p:pic>
      <p:sp>
        <p:nvSpPr>
          <p:cNvPr id="129"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7953388" y="16430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558168" y="857912"/>
            <a:ext cx="9763125" cy="4991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U</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R</a:t>
            </a:r>
            <a:r>
              <a:rPr lang="en-US" altLang="zh-CN" sz="32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S</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LU</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N</a:t>
            </a:r>
            <a:r>
              <a:rPr lang="en-US" altLang="zh-CN" sz="3200" b="1" i="0" u="none" strike="noStrike" kern="0" cap="none" spc="-34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A</a:t>
            </a:r>
            <a:r>
              <a:rPr lang="en-US" altLang="zh-CN" sz="3200" b="1" i="0" u="none" strike="noStrike" kern="0" cap="none" spc="-5" baseline="0">
                <a:solidFill>
                  <a:schemeClr val="tx1"/>
                </a:solidFill>
                <a:latin typeface="Times New Roman" pitchFamily="18" charset="0"/>
                <a:ea typeface="宋体" pitchFamily="0" charset="0"/>
                <a:cs typeface="Times New Roman" pitchFamily="18" charset="0"/>
              </a:rPr>
              <a:t>N</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D</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S</a:t>
            </a:r>
            <a:r>
              <a:rPr lang="en-US" altLang="zh-CN" sz="3200" b="1" i="0" u="none" strike="noStrike" kern="0" cap="none" spc="60"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295" baseline="0">
                <a:solidFill>
                  <a:schemeClr val="tx1"/>
                </a:solidFill>
                <a:latin typeface="Times New Roman" pitchFamily="18" charset="0"/>
                <a:ea typeface="宋体" pitchFamily="0" charset="0"/>
                <a:cs typeface="Times New Roman" pitchFamily="18" charset="0"/>
              </a:rPr>
              <a:t>V</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A</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LU</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E</a:t>
            </a:r>
            <a:r>
              <a:rPr lang="en-US" altLang="zh-CN" sz="3200" b="1" i="0" u="none" strike="noStrike" kern="0" cap="none" spc="-6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15" baseline="0">
                <a:solidFill>
                  <a:schemeClr val="tx1"/>
                </a:solidFill>
                <a:latin typeface="Times New Roman" pitchFamily="18" charset="0"/>
                <a:ea typeface="宋体" pitchFamily="0" charset="0"/>
                <a:cs typeface="Times New Roman" pitchFamily="18" charset="0"/>
              </a:rPr>
              <a:t>P</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R</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15" baseline="0">
                <a:solidFill>
                  <a:schemeClr val="tx1"/>
                </a:solidFill>
                <a:latin typeface="Times New Roman" pitchFamily="18" charset="0"/>
                <a:ea typeface="宋体" pitchFamily="0" charset="0"/>
                <a:cs typeface="Times New Roman" pitchFamily="18" charset="0"/>
              </a:rPr>
              <a:t>P</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S</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N</a:t>
            </a:r>
            <a:endParaRPr lang="zh-CN" altLang="en-US" sz="32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33" name="图片"/>
          <p:cNvPicPr>
            <a:picLocks/>
          </p:cNvPicPr>
          <p:nvPr/>
        </p:nvPicPr>
        <p:blipFill>
          <a:blip r:embed="rId2" cstate="print"/>
          <a:stretch>
            <a:fillRect/>
          </a:stretch>
        </p:blipFill>
        <p:spPr>
          <a:xfrm rot="0">
            <a:off x="676275" y="6467503"/>
            <a:ext cx="2143125" cy="200024"/>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3381356" y="2071678"/>
            <a:ext cx="6357981" cy="1071570"/>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457200" indent="-45720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project will involve the creation of an Excel-based performance analysis tool that will :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6" name="矩形"/>
          <p:cNvSpPr>
            <a:spLocks/>
          </p:cNvSpPr>
          <p:nvPr/>
        </p:nvSpPr>
        <p:spPr>
          <a:xfrm rot="0">
            <a:off x="4881554" y="3571876"/>
            <a:ext cx="3143272" cy="2071702"/>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Integrate Data </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Analyze Performance </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Visualize Data</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Facilitate Reporting  </a:t>
            </a:r>
            <a:endParaRPr lang="zh-CN" altLang="en-US" sz="2000" b="0" i="0" u="none" strike="noStrike" kern="1200" cap="none" spc="0" baseline="0">
              <a:solidFill>
                <a:srgbClr val="FFFFF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974721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DATASET DESCRIPTION</a:t>
            </a:r>
            <a:endParaRPr lang="zh-CN" altLang="en-US" sz="54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38" name="矩形"/>
          <p:cNvSpPr>
            <a:spLocks/>
          </p:cNvSpPr>
          <p:nvPr/>
        </p:nvSpPr>
        <p:spPr>
          <a:xfrm rot="0">
            <a:off x="666712" y="2143116"/>
            <a:ext cx="6286544" cy="1571636"/>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 Data Set  - Kaggle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26 Feature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Feature - 9</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 Id – Categorical Data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Gender – Male , Female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Performance Level – Ordinal Data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Business Unit – Reference  Data Set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Name -  Nominal Data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Rating – Numerical Value  </a:t>
            </a:r>
            <a:endParaRPr lang="zh-CN" altLang="en-US" sz="2000" b="0" i="0" u="none" strike="noStrike" kern="1200" cap="none" spc="0" baseline="0">
              <a:solidFill>
                <a:srgbClr val="FFFFF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84471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矩形"/>
          <p:cNvSpPr>
            <a:spLocks/>
          </p:cNvSpPr>
          <p:nvPr/>
        </p:nvSpPr>
        <p:spPr>
          <a:xfrm rot="0">
            <a:off x="752477" y="6486051"/>
            <a:ext cx="1773555" cy="16671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39774" y="654938"/>
            <a:ext cx="8480425" cy="57066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THE</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WOW</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a:t>
            </a:r>
            <a:r>
              <a:rPr lang="en-US" altLang="zh-CN" sz="360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IN</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OUR</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SOLUTION</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3" name="矩形"/>
          <p:cNvSpPr>
            <a:spLocks/>
          </p:cNvSpPr>
          <p:nvPr/>
        </p:nvSpPr>
        <p:spPr>
          <a:xfrm rot="0">
            <a:off x="11277219" y="6473336"/>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1" y="2354731"/>
            <a:ext cx="8534019"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5" name="矩形"/>
          <p:cNvSpPr>
            <a:spLocks/>
          </p:cNvSpPr>
          <p:nvPr/>
        </p:nvSpPr>
        <p:spPr>
          <a:xfrm rot="0">
            <a:off x="452398" y="1643050"/>
            <a:ext cx="9096396" cy="3286148"/>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lvl="2" marL="914400" indent="0" algn="l">
              <a:lnSpc>
                <a:spcPct val="2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CONDITONAL FORMATTING :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using this blank cells were   found and  Highlighted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FILTER :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using this filters the blank values were removed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FORMULA : u</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sed to identify Performance Level : IFS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EG : = IFS(Z8&gt;=5,	“VERY               				HIGH”,Z8&gt;=4,“HIGH”,Z8&gt;=3,“MEDIUM”,TRUE,“LOW”</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95596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29</cp:revision>
  <dcterms:created xsi:type="dcterms:W3CDTF">2024-03-29T15:07:22Z</dcterms:created>
  <dcterms:modified xsi:type="dcterms:W3CDTF">2024-09-30T04:53:49Z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