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703" y="660797"/>
            <a:ext cx="9572625" cy="2956981"/>
          </a:xfrm>
        </p:spPr>
        <p:txBody>
          <a:bodyPr anchor="t">
            <a:normAutofit/>
          </a:bodyPr>
          <a:lstStyle/>
          <a:p>
            <a:r>
              <a:rPr lang="en-IN" sz="8000" b="1" dirty="0"/>
              <a:t>Welcome to power</a:t>
            </a:r>
            <a:r>
              <a:rPr lang="en-IN" sz="8000" dirty="0"/>
              <a:t> </a:t>
            </a:r>
            <a:r>
              <a:rPr lang="en-IN" sz="8000" b="1" dirty="0"/>
              <a:t>point presentation 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8258" y="2678906"/>
            <a:ext cx="5384008" cy="5500687"/>
          </a:xfrm>
        </p:spPr>
        <p:txBody>
          <a:bodyPr anchor="ctr">
            <a:normAutofit/>
          </a:bodyPr>
          <a:lstStyle/>
          <a:p>
            <a:pPr algn="ctr"/>
            <a:r>
              <a:rPr lang="en-IN" sz="5400" dirty="0"/>
              <a:t>By</a:t>
            </a:r>
          </a:p>
          <a:p>
            <a:pPr algn="ctr"/>
            <a:r>
              <a:rPr lang="en-IN" sz="5400" dirty="0" err="1"/>
              <a:t>M.Keethika</a:t>
            </a:r>
            <a:endParaRPr lang="en-IN" sz="5400" dirty="0"/>
          </a:p>
          <a:p>
            <a:pPr algn="ctr"/>
            <a:r>
              <a:rPr lang="en-IN" sz="5400" dirty="0"/>
              <a:t>||| </a:t>
            </a:r>
            <a:r>
              <a:rPr lang="en-IN" sz="5400" dirty="0" err="1"/>
              <a:t>B.com</a:t>
            </a:r>
            <a:r>
              <a:rPr lang="en-IN" sz="5400" dirty="0"/>
              <a:t> (ism)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A7634-6B57-04C5-08BE-8657684EE9C5}"/>
              </a:ext>
            </a:extLst>
          </p:cNvPr>
          <p:cNvSpPr txBox="1"/>
          <p:nvPr/>
        </p:nvSpPr>
        <p:spPr>
          <a:xfrm>
            <a:off x="464344" y="-1089421"/>
            <a:ext cx="12501561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
2. </a:t>
            </a:r>
            <a:r>
              <a:rPr lang="en-IN" sz="4000" dirty="0" err="1"/>
              <a:t>Naresh</a:t>
            </a:r>
            <a:r>
              <a:rPr lang="en-IN" sz="4000" dirty="0"/>
              <a:t> Ltd gives  you the following information :
   Earning per share (E) 
= </a:t>
            </a:r>
            <a:r>
              <a:rPr lang="en-IN" sz="4000" dirty="0" err="1"/>
              <a:t>Rs</a:t>
            </a:r>
            <a:r>
              <a:rPr lang="en-IN" sz="4000" dirty="0"/>
              <a:t> 18
Cost of capital (K) = 20%
Rate of return (R) = 20%
 Find out the market price per share using </a:t>
            </a:r>
            <a:r>
              <a:rPr lang="en-IN" sz="4000" dirty="0" err="1"/>
              <a:t>Gardon’s</a:t>
            </a:r>
            <a:r>
              <a:rPr lang="en-IN" sz="4000" dirty="0"/>
              <a:t> Model , if the </a:t>
            </a:r>
            <a:r>
              <a:rPr lang="en-IN" sz="4000" dirty="0" err="1"/>
              <a:t>the</a:t>
            </a:r>
            <a:r>
              <a:rPr lang="en-IN" sz="4000" dirty="0"/>
              <a:t> </a:t>
            </a:r>
            <a:r>
              <a:rPr lang="en-IN" sz="4000" dirty="0" err="1"/>
              <a:t>payout</a:t>
            </a:r>
            <a:r>
              <a:rPr lang="en-IN" sz="4000" dirty="0"/>
              <a:t> is </a:t>
            </a:r>
          </a:p>
          <a:p>
            <a:r>
              <a:rPr lang="en-IN" sz="4000" dirty="0"/>
              <a:t>
(a) 25% </a:t>
            </a:r>
          </a:p>
          <a:p>
            <a:r>
              <a:rPr lang="en-IN" sz="4000" dirty="0"/>
              <a:t>(b) 50%</a:t>
            </a:r>
          </a:p>
          <a:p>
            <a:r>
              <a:rPr lang="en-IN" sz="4000" dirty="0"/>
              <a:t> (c) 75%.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256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F9F5DB-07BD-BF33-2173-162A7A5CD5EB}"/>
              </a:ext>
            </a:extLst>
          </p:cNvPr>
          <p:cNvSpPr txBox="1"/>
          <p:nvPr/>
        </p:nvSpPr>
        <p:spPr>
          <a:xfrm>
            <a:off x="589360" y="125016"/>
            <a:ext cx="12156281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SOLUTION </a:t>
            </a:r>
            <a:r>
              <a:rPr lang="en-IN" sz="2800" dirty="0"/>
              <a:t>
 a)  </a:t>
            </a:r>
            <a:r>
              <a:rPr lang="en-IN" sz="2800" dirty="0" err="1"/>
              <a:t>payout</a:t>
            </a:r>
            <a:r>
              <a:rPr lang="en-IN" sz="2800" dirty="0"/>
              <a:t> ratio = 25%
       Retention 
= 100% - 25%
= 75 %
D = EPS × </a:t>
            </a:r>
            <a:r>
              <a:rPr lang="en-IN" sz="2800" dirty="0" err="1"/>
              <a:t>payout</a:t>
            </a:r>
            <a:r>
              <a:rPr lang="en-IN" sz="2800" dirty="0"/>
              <a:t> ratio
= 18  × 25%
= 4.5
 K = 20%
R = 20% 
G = retention × rate of return
      =75% ×  20%
      = 0.75× 0.2
     =  0.15 
      = 15 %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653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F54956-686F-D8FA-DE18-BA3C8E3A0853}"/>
              </a:ext>
            </a:extLst>
          </p:cNvPr>
          <p:cNvSpPr txBox="1"/>
          <p:nvPr/>
        </p:nvSpPr>
        <p:spPr>
          <a:xfrm>
            <a:off x="1000124" y="382012"/>
            <a:ext cx="98583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
Market price per share
= D/K-G
= 4.5/ 20%-15%
= 4.5/5%
=</a:t>
            </a:r>
            <a:r>
              <a:rPr lang="en-IN" sz="3200" dirty="0" err="1"/>
              <a:t>Rs</a:t>
            </a:r>
            <a:r>
              <a:rPr lang="en-IN" sz="3200" dirty="0"/>
              <a:t> 90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97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A7EB6-A9F1-31AE-D2A5-51E3CBBC95F6}"/>
              </a:ext>
            </a:extLst>
          </p:cNvPr>
          <p:cNvSpPr txBox="1"/>
          <p:nvPr/>
        </p:nvSpPr>
        <p:spPr>
          <a:xfrm>
            <a:off x="696516" y="0"/>
            <a:ext cx="11245452" cy="721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b) </a:t>
            </a:r>
            <a:r>
              <a:rPr lang="en-IN" sz="2800" dirty="0" err="1"/>
              <a:t>Payout</a:t>
            </a:r>
            <a:r>
              <a:rPr lang="en-IN" sz="2800" dirty="0"/>
              <a:t> ratio = 50%
    Retention = 50% -100%
                       =. 50%
    D = EPS × </a:t>
            </a:r>
            <a:r>
              <a:rPr lang="en-IN" sz="2800" dirty="0" err="1"/>
              <a:t>payout</a:t>
            </a:r>
            <a:r>
              <a:rPr lang="en-IN" sz="2800" dirty="0"/>
              <a:t> ratio
        = 18× 50%
         = 9
     K = 20%
      G = retention × rate of return
         = 50% ×20%
         = 0.5×0.2
         = 0.1
         = 10%
Market price per share 
= D/K-G
=9/20%-10%
=9/10% = Rs.90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044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77AAE-4946-2B39-F8A7-AC9DDAC7A06F}"/>
              </a:ext>
            </a:extLst>
          </p:cNvPr>
          <p:cNvSpPr txBox="1"/>
          <p:nvPr/>
        </p:nvSpPr>
        <p:spPr>
          <a:xfrm>
            <a:off x="785813" y="0"/>
            <a:ext cx="864840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c) </a:t>
            </a:r>
            <a:r>
              <a:rPr lang="en-IN" sz="2800" dirty="0" err="1"/>
              <a:t>Payout</a:t>
            </a:r>
            <a:r>
              <a:rPr lang="en-IN" sz="2800" dirty="0"/>
              <a:t> ratio = 75%
   Retention = 75% - 100%
                      = 25%
   D = EPS × </a:t>
            </a:r>
            <a:r>
              <a:rPr lang="en-IN" sz="2800" dirty="0" err="1"/>
              <a:t>payout</a:t>
            </a:r>
            <a:r>
              <a:rPr lang="en-IN" sz="2800" dirty="0"/>
              <a:t> ratio
       =  18 × 75%
       = 13.5
  K = 20%
  G = Retention × rate of return
      = 25% × 20%
      =0.25× 0.2
     = 0.05
Market price per share
= D/K-G
=13.5/20%- 5%
=13.5/15%
=</a:t>
            </a:r>
            <a:r>
              <a:rPr lang="en-IN" sz="2800" dirty="0" err="1"/>
              <a:t>Rs</a:t>
            </a:r>
            <a:r>
              <a:rPr lang="en-IN" sz="2800" dirty="0"/>
              <a:t> 90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045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7F2093-5EC5-E827-B5E2-C0360391962C}"/>
              </a:ext>
            </a:extLst>
          </p:cNvPr>
          <p:cNvSpPr txBox="1"/>
          <p:nvPr/>
        </p:nvSpPr>
        <p:spPr>
          <a:xfrm>
            <a:off x="2964656" y="2705725"/>
            <a:ext cx="78581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800" dirty="0"/>
              <a:t>THANK YOU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82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ED5342-327D-1E17-A4B1-A90857BBED90}"/>
              </a:ext>
            </a:extLst>
          </p:cNvPr>
          <p:cNvSpPr txBox="1"/>
          <p:nvPr/>
        </p:nvSpPr>
        <p:spPr>
          <a:xfrm>
            <a:off x="1446610" y="1971362"/>
            <a:ext cx="9554766" cy="280076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8800" dirty="0"/>
              <a:t>FINANCIAL MANAGEMENT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9000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6E10ED-C18D-F23E-8A12-15D7576CB81F}"/>
              </a:ext>
            </a:extLst>
          </p:cNvPr>
          <p:cNvSpPr txBox="1"/>
          <p:nvPr/>
        </p:nvSpPr>
        <p:spPr>
          <a:xfrm>
            <a:off x="2107406" y="1732360"/>
            <a:ext cx="77331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800" dirty="0"/>
              <a:t>DIVIDEND POLICY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34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AB3B-9E10-EB6D-712E-6B234101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It has four models: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B1CC-E254-9791-4156-CE8B67A2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696517"/>
            <a:ext cx="11744324" cy="7697391"/>
          </a:xfrm>
        </p:spPr>
        <p:txBody>
          <a:bodyPr>
            <a:normAutofit/>
          </a:bodyPr>
          <a:lstStyle/>
          <a:p>
            <a:r>
              <a:rPr lang="en-IN" sz="2400" b="1" dirty="0"/>
              <a:t>Walter Model</a:t>
            </a:r>
          </a:p>
          <a:p>
            <a:r>
              <a:rPr lang="en-IN" sz="2400" b="1" dirty="0" err="1"/>
              <a:t>Gardon</a:t>
            </a:r>
            <a:r>
              <a:rPr lang="en-IN" sz="2400" b="1" dirty="0"/>
              <a:t> Model</a:t>
            </a:r>
          </a:p>
          <a:p>
            <a:r>
              <a:rPr lang="en-IN" sz="2400" b="1" dirty="0"/>
              <a:t>Walter And </a:t>
            </a:r>
            <a:r>
              <a:rPr lang="en-IN" sz="2400" b="1" dirty="0" err="1"/>
              <a:t>Gardon</a:t>
            </a:r>
            <a:r>
              <a:rPr lang="en-IN" sz="2400" b="1" dirty="0"/>
              <a:t> model</a:t>
            </a:r>
          </a:p>
          <a:p>
            <a:r>
              <a:rPr lang="en-IN" sz="2400" b="1" dirty="0" err="1"/>
              <a:t>Modiglian</a:t>
            </a:r>
            <a:r>
              <a:rPr lang="en-IN" sz="2400" b="1" dirty="0"/>
              <a:t> And Miller Model </a:t>
            </a:r>
          </a:p>
        </p:txBody>
      </p:sp>
    </p:spTree>
    <p:extLst>
      <p:ext uri="{BB962C8B-B14F-4D97-AF65-F5344CB8AC3E}">
        <p14:creationId xmlns:p14="http://schemas.microsoft.com/office/powerpoint/2010/main" val="190328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4773A1-B2EB-08EF-C1DD-2CEC9EF3FAB0}"/>
              </a:ext>
            </a:extLst>
          </p:cNvPr>
          <p:cNvSpPr txBox="1"/>
          <p:nvPr/>
        </p:nvSpPr>
        <p:spPr>
          <a:xfrm>
            <a:off x="2656581" y="2703820"/>
            <a:ext cx="89341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/>
              <a:t>WALTER MODEL 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6276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FB953-19F0-275D-C306-35250F2D2E54}"/>
              </a:ext>
            </a:extLst>
          </p:cNvPr>
          <p:cNvSpPr txBox="1"/>
          <p:nvPr/>
        </p:nvSpPr>
        <p:spPr>
          <a:xfrm>
            <a:off x="160734" y="303610"/>
            <a:ext cx="1230511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IN" sz="5400" dirty="0" err="1"/>
              <a:t>Hensmen</a:t>
            </a:r>
            <a:r>
              <a:rPr lang="en-IN" sz="5400" dirty="0"/>
              <a:t> Ltd earns  </a:t>
            </a:r>
            <a:r>
              <a:rPr lang="en-IN" sz="5400" dirty="0" err="1"/>
              <a:t>Rs</a:t>
            </a:r>
            <a:r>
              <a:rPr lang="en-IN" sz="5400" dirty="0"/>
              <a:t> 15 per share. The company is capitalised at the rate of 12% and has a rate on investment is 18% . According to Walter’s formula , what should be the price per share  at 60% dividend </a:t>
            </a:r>
            <a:r>
              <a:rPr lang="en-IN" sz="5400" dirty="0" err="1"/>
              <a:t>payout</a:t>
            </a:r>
            <a:r>
              <a:rPr lang="en-IN" sz="5400" dirty="0"/>
              <a:t> ratio?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5129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6A80BD-E3F7-C076-9825-E028C60BE6AE}"/>
              </a:ext>
            </a:extLst>
          </p:cNvPr>
          <p:cNvSpPr txBox="1"/>
          <p:nvPr/>
        </p:nvSpPr>
        <p:spPr>
          <a:xfrm>
            <a:off x="696516" y="0"/>
            <a:ext cx="1149548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SOLUTION </a:t>
            </a:r>
          </a:p>
          <a:p>
            <a:endParaRPr lang="en-IN" sz="4800" dirty="0"/>
          </a:p>
          <a:p>
            <a:r>
              <a:rPr lang="en-IN" sz="4000" dirty="0"/>
              <a:t>Market Price= </a:t>
            </a:r>
            <a:r>
              <a:rPr lang="en-IN" sz="4000" dirty="0" err="1"/>
              <a:t>D+r</a:t>
            </a:r>
            <a:r>
              <a:rPr lang="en-IN" sz="4000" dirty="0"/>
              <a:t>/k (E-D)/K</a:t>
            </a:r>
          </a:p>
          <a:p>
            <a:r>
              <a:rPr lang="en-IN" sz="3600" dirty="0"/>
              <a:t>D= </a:t>
            </a:r>
            <a:r>
              <a:rPr lang="en-IN" sz="3600" dirty="0" err="1"/>
              <a:t>EPS×payout</a:t>
            </a:r>
            <a:r>
              <a:rPr lang="en-IN" sz="3600" dirty="0"/>
              <a:t> </a:t>
            </a:r>
          </a:p>
          <a:p>
            <a:r>
              <a:rPr lang="en-IN" sz="3600" dirty="0"/>
              <a:t>   = 15×60% =9</a:t>
            </a:r>
          </a:p>
          <a:p>
            <a:r>
              <a:rPr lang="en-IN" sz="3600" dirty="0"/>
              <a:t>R=0.18</a:t>
            </a:r>
          </a:p>
          <a:p>
            <a:r>
              <a:rPr lang="en-IN" sz="3600" dirty="0"/>
              <a:t>K=0.12</a:t>
            </a:r>
          </a:p>
          <a:p>
            <a:r>
              <a:rPr lang="en-IN" sz="3600" dirty="0"/>
              <a:t>E=15</a:t>
            </a:r>
          </a:p>
        </p:txBody>
      </p:sp>
    </p:spTree>
    <p:extLst>
      <p:ext uri="{BB962C8B-B14F-4D97-AF65-F5344CB8AC3E}">
        <p14:creationId xmlns:p14="http://schemas.microsoft.com/office/powerpoint/2010/main" val="191862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ED83C-E518-DFA5-398C-60D3EE414E4F}"/>
              </a:ext>
            </a:extLst>
          </p:cNvPr>
          <p:cNvSpPr txBox="1"/>
          <p:nvPr/>
        </p:nvSpPr>
        <p:spPr>
          <a:xfrm>
            <a:off x="834925" y="882164"/>
            <a:ext cx="110415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Market price per share = 9+0.18/0.12(95-9)/0.12</a:t>
            </a:r>
          </a:p>
          <a:p>
            <a:endParaRPr lang="en-IN" sz="3200" dirty="0"/>
          </a:p>
          <a:p>
            <a:r>
              <a:rPr lang="en-IN" sz="3200" dirty="0"/>
              <a:t>                                          = 9+0.18/0.12(6)/0.1</a:t>
            </a:r>
          </a:p>
          <a:p>
            <a:endParaRPr lang="en-IN" sz="3200" dirty="0"/>
          </a:p>
          <a:p>
            <a:r>
              <a:rPr lang="en-IN" sz="3200" dirty="0"/>
              <a:t>                                          = 9+9/0.12</a:t>
            </a:r>
          </a:p>
          <a:p>
            <a:endParaRPr lang="en-IN" sz="3200" dirty="0"/>
          </a:p>
          <a:p>
            <a:r>
              <a:rPr lang="en-IN" sz="3200" dirty="0"/>
              <a:t>                                         =18/0.12</a:t>
            </a:r>
          </a:p>
          <a:p>
            <a:endParaRPr lang="en-IN" sz="3200" dirty="0"/>
          </a:p>
          <a:p>
            <a:r>
              <a:rPr lang="en-IN" sz="3200" dirty="0"/>
              <a:t>                                         =₹150</a:t>
            </a:r>
          </a:p>
        </p:txBody>
      </p:sp>
    </p:spTree>
    <p:extLst>
      <p:ext uri="{BB962C8B-B14F-4D97-AF65-F5344CB8AC3E}">
        <p14:creationId xmlns:p14="http://schemas.microsoft.com/office/powerpoint/2010/main" val="96925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52A4F-CD5E-B6D9-BC6F-555DDDA71183}"/>
              </a:ext>
            </a:extLst>
          </p:cNvPr>
          <p:cNvSpPr txBox="1"/>
          <p:nvPr/>
        </p:nvSpPr>
        <p:spPr>
          <a:xfrm>
            <a:off x="2421112" y="2767280"/>
            <a:ext cx="7695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1" dirty="0"/>
              <a:t>GARDON MODEL </a:t>
            </a:r>
            <a:endParaRPr lang="en-US" sz="8000" b="1" i="1" dirty="0"/>
          </a:p>
        </p:txBody>
      </p:sp>
    </p:spTree>
    <p:extLst>
      <p:ext uri="{BB962C8B-B14F-4D97-AF65-F5344CB8AC3E}">
        <p14:creationId xmlns:p14="http://schemas.microsoft.com/office/powerpoint/2010/main" val="503934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Welcome to power point presentation </vt:lpstr>
      <vt:lpstr>PowerPoint Presentation</vt:lpstr>
      <vt:lpstr>PowerPoint Presentation</vt:lpstr>
      <vt:lpstr>It has four models: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S</dc:creator>
  <cp:lastModifiedBy>Priyanka S</cp:lastModifiedBy>
  <cp:revision>2</cp:revision>
  <dcterms:created xsi:type="dcterms:W3CDTF">2024-08-13T23:32:59Z</dcterms:created>
  <dcterms:modified xsi:type="dcterms:W3CDTF">2024-08-14T00:38:58Z</dcterms:modified>
</cp:coreProperties>
</file>