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MAHALAKSHMI. A</a:t>
            </a:r>
          </a:p>
          <a:p>
            <a:r>
              <a:rPr lang="en-US" sz="2400" dirty="0"/>
              <a:t>REGISTER NO:312215998</a:t>
            </a:r>
          </a:p>
          <a:p>
            <a:r>
              <a:rPr lang="en-US" sz="2400" dirty="0"/>
              <a:t>DEPARTMENT: </a:t>
            </a:r>
            <a:r>
              <a:rPr lang="en-US" sz="2400" dirty="0" err="1"/>
              <a:t>B.Com</a:t>
            </a:r>
            <a:r>
              <a:rPr lang="en-US" sz="2400" dirty="0"/>
              <a:t> (general)</a:t>
            </a:r>
          </a:p>
          <a:p>
            <a:r>
              <a:rPr lang="en-US" sz="2400" dirty="0"/>
              <a:t>COLLEGE Shri Shankar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C83D9D5-1CD4-BEF6-8239-EF1595B2260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A9568B0-116F-7E87-AFB6-0A49591BF074}"/>
              </a:ext>
            </a:extLst>
          </p:cNvPr>
          <p:cNvSpPr>
            <a:spLocks noGrp="1"/>
          </p:cNvSpPr>
          <p:nvPr>
            <p:ph type="body" idx="1"/>
          </p:nvPr>
        </p:nvSpPr>
        <p:spPr>
          <a:xfrm>
            <a:off x="609600" y="1577340"/>
            <a:ext cx="10972800" cy="3016210"/>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Defining objectives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 Segmentation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Program design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Personalization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Delivery channels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Incentives and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a:extLst>
              <a:ext uri="{FF2B5EF4-FFF2-40B4-BE49-F238E27FC236}">
                <a16:creationId xmlns:a16="http://schemas.microsoft.com/office/drawing/2014/main" id="{1CB64797-DA2B-BCA6-CB8A-BC4206E087D9}"/>
              </a:ext>
            </a:extLst>
          </p:cNvPr>
          <p:cNvSpPr>
            <a:spLocks noGrp="1"/>
          </p:cNvSpPr>
          <p:nvPr>
            <p:ph type="body" idx="1"/>
          </p:nvPr>
        </p:nvSpPr>
        <p:spPr>
          <a:xfrm>
            <a:off x="609600" y="1577340"/>
            <a:ext cx="10972800" cy="3447098"/>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Improved employee health</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Increased engagement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Enhanced productivity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Reduced absenteeism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Positive workplace culture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Lower healthcare costs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retention and satisfaction</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DAE2801-7477-F8BD-119E-F86721A7A2C6}"/>
              </a:ext>
            </a:extLst>
          </p:cNvPr>
          <p:cNvSpPr>
            <a:spLocks noGrp="1"/>
          </p:cNvSpPr>
          <p:nvPr>
            <p:ph type="body" idx="1"/>
          </p:nvPr>
        </p:nvSpPr>
        <p:spPr>
          <a:xfrm>
            <a:off x="609600" y="1577340"/>
            <a:ext cx="10972800" cy="3447098"/>
          </a:xfrm>
        </p:spPr>
        <p:txBody>
          <a:bodyPr/>
          <a:lstStyle/>
          <a:p>
            <a:r>
              <a:rPr lang="en-GB" sz="2800" dirty="0">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lang="en-GB" sz="2800" dirty="0" err="1">
                <a:latin typeface="Times New Roman" panose="02020603050405020304" pitchFamily="18" charset="0"/>
                <a:cs typeface="Times New Roman" panose="02020603050405020304" pitchFamily="18" charset="0"/>
              </a:rPr>
              <a:t>centered</a:t>
            </a:r>
            <a:r>
              <a:rPr lang="en-GB" sz="2800" dirty="0">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lang="en-GB"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94284DFF-7350-418E-A244-16416AA80DB9}"/>
              </a:ext>
            </a:extLst>
          </p:cNvPr>
          <p:cNvSpPr>
            <a:spLocks noGrp="1"/>
          </p:cNvSpPr>
          <p:nvPr>
            <p:ph type="body" idx="1"/>
          </p:nvPr>
        </p:nvSpPr>
        <p:spPr>
          <a:xfrm>
            <a:off x="609600" y="1577340"/>
            <a:ext cx="10972800" cy="2154436"/>
          </a:xfrm>
        </p:spPr>
        <p:txBody>
          <a:bodyPr/>
          <a:lstStyle/>
          <a:p>
            <a:r>
              <a:rPr lang="en-GB" sz="2800" dirty="0">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lang="en-IN" sz="28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GB" sz="2400" dirty="0">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lang="en-GB" sz="2400" b="1" u="sng" dirty="0">
                <a:latin typeface="Times New Roman" panose="02020603050405020304" pitchFamily="18" charset="0"/>
                <a:cs typeface="Times New Roman" panose="02020603050405020304" pitchFamily="18" charset="0"/>
              </a:rPr>
              <a:t>*Cardio (3-5 times/week):*</a:t>
            </a:r>
            <a:r>
              <a:rPr lang="en-GB" sz="2400" dirty="0">
                <a:latin typeface="Times New Roman" panose="02020603050405020304" pitchFamily="18" charset="0"/>
                <a:cs typeface="Times New Roman" panose="02020603050405020304" pitchFamily="18" charset="0"/>
              </a:rPr>
              <a:t> Running, cycling, or HIIT for 20-60 minutes.- </a:t>
            </a:r>
            <a:r>
              <a:rPr lang="en-GB" sz="2400" b="1" u="sng" dirty="0">
                <a:latin typeface="Times New Roman" panose="02020603050405020304" pitchFamily="18" charset="0"/>
                <a:cs typeface="Times New Roman" panose="02020603050405020304" pitchFamily="18" charset="0"/>
              </a:rPr>
              <a:t>*Strength Training (2-4 times/week):* </a:t>
            </a:r>
            <a:r>
              <a:rPr lang="en-GB" sz="2400" dirty="0">
                <a:latin typeface="Times New Roman" panose="02020603050405020304" pitchFamily="18" charset="0"/>
                <a:cs typeface="Times New Roman" panose="02020603050405020304" pitchFamily="18" charset="0"/>
              </a:rPr>
              <a:t>Focus on major muscle groups with compound exercises.- </a:t>
            </a:r>
            <a:r>
              <a:rPr lang="en-GB" sz="2400" b="1" u="sng" dirty="0">
                <a:latin typeface="Times New Roman" panose="02020603050405020304" pitchFamily="18" charset="0"/>
                <a:cs typeface="Times New Roman" panose="02020603050405020304" pitchFamily="18" charset="0"/>
              </a:rPr>
              <a:t>*Flexibility/Mobility (Daily):*</a:t>
            </a:r>
            <a:r>
              <a:rPr lang="en-GB" sz="2400" dirty="0">
                <a:latin typeface="Times New Roman" panose="02020603050405020304" pitchFamily="18" charset="0"/>
                <a:cs typeface="Times New Roman" panose="02020603050405020304" pitchFamily="18" charset="0"/>
              </a:rPr>
              <a:t> Stretching, yoga, or foam rolling.- </a:t>
            </a:r>
            <a:r>
              <a:rPr lang="en-GB" sz="2400" b="1" u="sng" dirty="0">
                <a:latin typeface="Times New Roman" panose="02020603050405020304" pitchFamily="18" charset="0"/>
                <a:cs typeface="Times New Roman" panose="02020603050405020304" pitchFamily="18" charset="0"/>
              </a:rPr>
              <a:t>*Core Workouts (2-3 times/week):* </a:t>
            </a:r>
            <a:r>
              <a:rPr lang="en-GB" sz="2400" dirty="0">
                <a:latin typeface="Times New Roman" panose="02020603050405020304" pitchFamily="18" charset="0"/>
                <a:cs typeface="Times New Roman" panose="02020603050405020304" pitchFamily="18" charset="0"/>
              </a:rPr>
              <a:t>Planks, twists, and leg </a:t>
            </a:r>
            <a:r>
              <a:rPr lang="en-GB" sz="2400" dirty="0" err="1">
                <a:latin typeface="Times New Roman" panose="02020603050405020304" pitchFamily="18" charset="0"/>
                <a:cs typeface="Times New Roman" panose="02020603050405020304" pitchFamily="18" charset="0"/>
              </a:rPr>
              <a:t>raises.Consistency</a:t>
            </a:r>
            <a:r>
              <a:rPr lang="en-GB" sz="2400" dirty="0">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F7BAED9-EC2E-6B84-024D-4FA75B077E51}"/>
              </a:ext>
            </a:extLst>
          </p:cNvPr>
          <p:cNvSpPr>
            <a:spLocks noGrp="1"/>
          </p:cNvSpPr>
          <p:nvPr>
            <p:ph type="body" idx="1"/>
          </p:nvPr>
        </p:nvSpPr>
        <p:spPr>
          <a:xfrm>
            <a:off x="609600" y="1577340"/>
            <a:ext cx="10972800" cy="3447098"/>
          </a:xfrm>
        </p:spPr>
        <p:txBody>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Office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Field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Remote workers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Managers and Supervisors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HR Department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Health Advisors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Executives and Leadership Teams</a:t>
            </a:r>
          </a:p>
          <a:p>
            <a:endParaRPr lang="en-IN" sz="28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25D7910D-7239-58BD-733F-4BA5F9D4E37E}"/>
              </a:ext>
            </a:extLst>
          </p:cNvPr>
          <p:cNvSpPr>
            <a:spLocks noGrp="1"/>
          </p:cNvSpPr>
          <p:nvPr>
            <p:ph type="body" idx="1"/>
          </p:nvPr>
        </p:nvSpPr>
        <p:spPr>
          <a:xfrm>
            <a:off x="609600" y="1577340"/>
            <a:ext cx="10972800" cy="3016210"/>
          </a:xfrm>
        </p:spPr>
        <p:txBody>
          <a:bodyPr/>
          <a:lstStyle/>
          <a:p>
            <a:pPr algn="ct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Summary </a:t>
            </a:r>
            <a:r>
              <a:rPr lang="en-GB" sz="2800" dirty="0" err="1">
                <a:latin typeface="Times New Roman" panose="02020603050405020304" pitchFamily="18" charset="0"/>
                <a:cs typeface="Times New Roman" panose="02020603050405020304" pitchFamily="18" charset="0"/>
              </a:rPr>
              <a:t>Solution:The</a:t>
            </a:r>
            <a:r>
              <a:rPr lang="en-GB" sz="2800" dirty="0">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lang="en-GB" dirty="0"/>
              <a:t>.</a:t>
            </a:r>
          </a:p>
          <a:p>
            <a:pPr algn="ctr"/>
            <a:r>
              <a:rPr lang="en-GB" dirty="0"/>
              <a:t>                                                                             </a:t>
            </a:r>
            <a:r>
              <a:rPr lang="en-GB" sz="2800" dirty="0">
                <a:latin typeface="Times New Roman" panose="02020603050405020304" pitchFamily="18" charset="0"/>
                <a:cs typeface="Times New Roman" panose="02020603050405020304" pitchFamily="18" charset="0"/>
              </a:rPr>
              <a:t>Value </a:t>
            </a:r>
            <a:r>
              <a:rPr lang="en-GB" sz="2800" dirty="0" err="1">
                <a:latin typeface="Times New Roman" panose="02020603050405020304" pitchFamily="18" charset="0"/>
                <a:cs typeface="Times New Roman" panose="02020603050405020304" pitchFamily="18" charset="0"/>
              </a:rPr>
              <a:t>Proposition:The</a:t>
            </a:r>
            <a:r>
              <a:rPr lang="en-GB" sz="2800" dirty="0">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lang="en-GB" dirty="0"/>
              <a:t>. </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7CA80-4FBA-C690-52BF-5A1B9E6B1F0C}"/>
              </a:ext>
            </a:extLst>
          </p:cNvPr>
          <p:cNvSpPr>
            <a:spLocks noGrp="1"/>
          </p:cNvSpPr>
          <p:nvPr>
            <p:ph type="body" idx="1"/>
          </p:nvPr>
        </p:nvSpPr>
        <p:spPr>
          <a:xfrm>
            <a:off x="609600" y="1577340"/>
            <a:ext cx="10972800" cy="2585323"/>
          </a:xfrm>
        </p:spPr>
        <p:txBody>
          <a:bodyPr/>
          <a:lstStyle/>
          <a:p>
            <a:r>
              <a:rPr lang="en-IN" sz="2800" dirty="0">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lang="en-IN" sz="2800">
                <a:latin typeface="Times New Roman" panose="02020603050405020304" pitchFamily="18" charset="0"/>
                <a:cs typeface="Times New Roman" panose="02020603050405020304" pitchFamily="18" charset="0"/>
              </a:rPr>
              <a:t>of body fat.</a:t>
            </a:r>
          </a:p>
          <a:p>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3BF0ABE5-728D-51C0-E577-0F2145C5743E}"/>
              </a:ext>
            </a:extLst>
          </p:cNvPr>
          <p:cNvSpPr>
            <a:spLocks noGrp="1"/>
          </p:cNvSpPr>
          <p:nvPr>
            <p:ph type="body" idx="1"/>
          </p:nvPr>
        </p:nvSpPr>
        <p:spPr>
          <a:xfrm>
            <a:off x="609600" y="1577340"/>
            <a:ext cx="10972800" cy="2154436"/>
          </a:xfrm>
        </p:spPr>
        <p: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Personalisation at scale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Integrated wellness ecosystem</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Gamification and rewards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Seamless 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Visible leadership support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TotalTime>
  <Words>542</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maha21032005@gmail.com</cp:lastModifiedBy>
  <cp:revision>16</cp:revision>
  <dcterms:created xsi:type="dcterms:W3CDTF">2024-03-29T15:07:22Z</dcterms:created>
  <dcterms:modified xsi:type="dcterms:W3CDTF">2024-09-30T14:22:07Z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