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70" r:id="rId2"/>
    <p:sldId id="256" r:id="rId3"/>
    <p:sldId id="257" r:id="rId4"/>
    <p:sldId id="258" r:id="rId5"/>
    <p:sldId id="271" r:id="rId6"/>
    <p:sldId id="259" r:id="rId7"/>
    <p:sldId id="260" r:id="rId8"/>
    <p:sldId id="261" r:id="rId9"/>
    <p:sldId id="262" r:id="rId10"/>
    <p:sldId id="263" r:id="rId11"/>
    <p:sldId id="269" r:id="rId12"/>
  </p:sldIdLst>
  <p:sldSz cx="14630400" cy="8229600"/>
  <p:notesSz cx="8229600" cy="14630400"/>
  <p:embeddedFontLst>
    <p:embeddedFont>
      <p:font typeface="Instrument Sans Semi Bold" panose="020B0604020202020204" charset="0"/>
      <p:regular r:id="rId14"/>
    </p:embeddedFont>
    <p:embeddedFont>
      <p:font typeface="Instrument Sans Medium" panose="020B0604020202020204" charset="0"/>
      <p:regular r:id="rId15"/>
    </p:embeddedFont>
    <p:embeddedFont>
      <p:font typeface="Calibri Light" panose="020F0302020204030204" pitchFamily="34" charset="0"/>
      <p:regular r:id="rId16"/>
      <p:italic r:id="rId17"/>
    </p:embeddedFont>
    <p:embeddedFont>
      <p:font typeface="Calibri" panose="020F0502020204030204" pitchFamily="34" charset="0"/>
      <p:regular r:id="rId18"/>
      <p:bold r:id="rId19"/>
      <p:italic r:id="rId20"/>
      <p:boldItalic r:id="rId21"/>
    </p:embeddedFont>
    <p:embeddedFont>
      <p:font typeface="Amasis MT Pro Medium" panose="020B0604020202020204" charset="0"/>
      <p:regular r:id="rId22"/>
    </p:embeddedFont>
  </p:embeddedFontLst>
  <p:defaultTextStyle>
    <a:defPPr>
      <a:defRPr lang="en-I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FD9C534-AEC0-468C-B54C-88F79E97AE34}">
          <p14:sldIdLst/>
        </p14:section>
        <p14:section name="Untitled Section" id="{21BBCB21-45F4-4D2C-80E2-82C9BFA6EFAB}">
          <p14:sldIdLst>
            <p14:sldId id="270"/>
            <p14:sldId id="256"/>
            <p14:sldId id="257"/>
            <p14:sldId id="258"/>
            <p14:sldId id="271"/>
            <p14:sldId id="259"/>
            <p14:sldId id="260"/>
            <p14:sldId id="261"/>
            <p14:sldId id="262"/>
            <p14:sldId id="263"/>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D6D377-F72B-42F1-9F32-11520DA3B9C5}" v="13" dt="2024-11-06T03:42:50.2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1" d="100"/>
          <a:sy n="61" d="100"/>
        </p:scale>
        <p:origin x="6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871F90-C430-4F4D-99B8-26D3973BA9E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482A622-2A80-4BE0-A4C4-A4BADEBBFFCA}">
      <dgm:prSet/>
      <dgm:spPr/>
      <dgm:t>
        <a:bodyPr/>
        <a:lstStyle/>
        <a:p>
          <a:r>
            <a:rPr lang="en-US" b="1" dirty="0"/>
            <a:t>Deep Learning </a:t>
          </a:r>
          <a:br>
            <a:rPr lang="en-US" b="1" dirty="0"/>
          </a:br>
          <a:r>
            <a:rPr lang="en-US" b="1" dirty="0"/>
            <a:t>Module-2 Target-2</a:t>
          </a:r>
          <a:endParaRPr lang="en-US" dirty="0"/>
        </a:p>
      </dgm:t>
    </dgm:pt>
    <dgm:pt modelId="{FF262EBF-7824-447A-8BEE-9CE80B68ECA4}" type="parTrans" cxnId="{EB01E4AC-2EAB-4402-BC49-72ED1F6CF81A}">
      <dgm:prSet/>
      <dgm:spPr/>
      <dgm:t>
        <a:bodyPr/>
        <a:lstStyle/>
        <a:p>
          <a:endParaRPr lang="en-US"/>
        </a:p>
      </dgm:t>
    </dgm:pt>
    <dgm:pt modelId="{34067A1F-F802-4C94-B3B3-BA7D51F7EBF6}" type="sibTrans" cxnId="{EB01E4AC-2EAB-4402-BC49-72ED1F6CF81A}">
      <dgm:prSet/>
      <dgm:spPr/>
      <dgm:t>
        <a:bodyPr/>
        <a:lstStyle/>
        <a:p>
          <a:endParaRPr lang="en-US"/>
        </a:p>
      </dgm:t>
    </dgm:pt>
    <dgm:pt modelId="{54D4DE4B-4F78-48E4-9A7F-3A475768FD29}">
      <dgm:prSet/>
      <dgm:spPr/>
      <dgm:t>
        <a:bodyPr/>
        <a:lstStyle/>
        <a:p>
          <a:r>
            <a:rPr lang="en-US" b="1" dirty="0"/>
            <a:t>BRAIN TUMOUR DETECTION SYSTEM</a:t>
          </a:r>
          <a:endParaRPr lang="en-US" dirty="0"/>
        </a:p>
      </dgm:t>
    </dgm:pt>
    <dgm:pt modelId="{1373FD57-C2AF-4F1A-906C-B41BCAAD9D04}" type="parTrans" cxnId="{0D144A23-4CA8-4C61-9F29-AC718ACA319F}">
      <dgm:prSet/>
      <dgm:spPr/>
      <dgm:t>
        <a:bodyPr/>
        <a:lstStyle/>
        <a:p>
          <a:endParaRPr lang="en-US"/>
        </a:p>
      </dgm:t>
    </dgm:pt>
    <dgm:pt modelId="{25D5E062-71CC-43CD-8FC0-6F12383A89B6}" type="sibTrans" cxnId="{0D144A23-4CA8-4C61-9F29-AC718ACA319F}">
      <dgm:prSet/>
      <dgm:spPr/>
      <dgm:t>
        <a:bodyPr/>
        <a:lstStyle/>
        <a:p>
          <a:endParaRPr lang="en-US"/>
        </a:p>
      </dgm:t>
    </dgm:pt>
    <dgm:pt modelId="{C5BF1DA5-0C86-4F7A-BAB6-A7C7ACB327C6}" type="pres">
      <dgm:prSet presAssocID="{72871F90-C430-4F4D-99B8-26D3973BA9E8}" presName="linear" presStyleCnt="0">
        <dgm:presLayoutVars>
          <dgm:animLvl val="lvl"/>
          <dgm:resizeHandles val="exact"/>
        </dgm:presLayoutVars>
      </dgm:prSet>
      <dgm:spPr/>
      <dgm:t>
        <a:bodyPr/>
        <a:lstStyle/>
        <a:p>
          <a:endParaRPr lang="en-US"/>
        </a:p>
      </dgm:t>
    </dgm:pt>
    <dgm:pt modelId="{C6C63D0D-8296-4E09-A94C-0957175D0E30}" type="pres">
      <dgm:prSet presAssocID="{F482A622-2A80-4BE0-A4C4-A4BADEBBFFCA}" presName="parentText" presStyleLbl="node1" presStyleIdx="0" presStyleCnt="2" custLinFactY="-24974" custLinFactNeighborX="-3853" custLinFactNeighborY="-100000">
        <dgm:presLayoutVars>
          <dgm:chMax val="0"/>
          <dgm:bulletEnabled val="1"/>
        </dgm:presLayoutVars>
      </dgm:prSet>
      <dgm:spPr/>
      <dgm:t>
        <a:bodyPr/>
        <a:lstStyle/>
        <a:p>
          <a:endParaRPr lang="en-US"/>
        </a:p>
      </dgm:t>
    </dgm:pt>
    <dgm:pt modelId="{3E8EF89E-9753-4E50-ADDC-1E4EE7C4736E}" type="pres">
      <dgm:prSet presAssocID="{34067A1F-F802-4C94-B3B3-BA7D51F7EBF6}" presName="spacer" presStyleCnt="0"/>
      <dgm:spPr/>
    </dgm:pt>
    <dgm:pt modelId="{1C1012A1-0E8E-48A8-B530-5A7376DD624D}" type="pres">
      <dgm:prSet presAssocID="{54D4DE4B-4F78-48E4-9A7F-3A475768FD29}" presName="parentText" presStyleLbl="node1" presStyleIdx="1" presStyleCnt="2">
        <dgm:presLayoutVars>
          <dgm:chMax val="0"/>
          <dgm:bulletEnabled val="1"/>
        </dgm:presLayoutVars>
      </dgm:prSet>
      <dgm:spPr/>
      <dgm:t>
        <a:bodyPr/>
        <a:lstStyle/>
        <a:p>
          <a:endParaRPr lang="en-US"/>
        </a:p>
      </dgm:t>
    </dgm:pt>
  </dgm:ptLst>
  <dgm:cxnLst>
    <dgm:cxn modelId="{0246AFD4-5D66-4DBB-BCFE-7DB3E07986E6}" type="presOf" srcId="{F482A622-2A80-4BE0-A4C4-A4BADEBBFFCA}" destId="{C6C63D0D-8296-4E09-A94C-0957175D0E30}" srcOrd="0" destOrd="0" presId="urn:microsoft.com/office/officeart/2005/8/layout/vList2"/>
    <dgm:cxn modelId="{44B1338E-E9D9-4FAB-BC7F-3DB7561C0967}" type="presOf" srcId="{54D4DE4B-4F78-48E4-9A7F-3A475768FD29}" destId="{1C1012A1-0E8E-48A8-B530-5A7376DD624D}" srcOrd="0" destOrd="0" presId="urn:microsoft.com/office/officeart/2005/8/layout/vList2"/>
    <dgm:cxn modelId="{EB01E4AC-2EAB-4402-BC49-72ED1F6CF81A}" srcId="{72871F90-C430-4F4D-99B8-26D3973BA9E8}" destId="{F482A622-2A80-4BE0-A4C4-A4BADEBBFFCA}" srcOrd="0" destOrd="0" parTransId="{FF262EBF-7824-447A-8BEE-9CE80B68ECA4}" sibTransId="{34067A1F-F802-4C94-B3B3-BA7D51F7EBF6}"/>
    <dgm:cxn modelId="{0D144A23-4CA8-4C61-9F29-AC718ACA319F}" srcId="{72871F90-C430-4F4D-99B8-26D3973BA9E8}" destId="{54D4DE4B-4F78-48E4-9A7F-3A475768FD29}" srcOrd="1" destOrd="0" parTransId="{1373FD57-C2AF-4F1A-906C-B41BCAAD9D04}" sibTransId="{25D5E062-71CC-43CD-8FC0-6F12383A89B6}"/>
    <dgm:cxn modelId="{2B718D8B-FF70-42A4-B1E3-EE6FE8444519}" type="presOf" srcId="{72871F90-C430-4F4D-99B8-26D3973BA9E8}" destId="{C5BF1DA5-0C86-4F7A-BAB6-A7C7ACB327C6}" srcOrd="0" destOrd="0" presId="urn:microsoft.com/office/officeart/2005/8/layout/vList2"/>
    <dgm:cxn modelId="{43FA3F9C-A085-4CC7-A943-1ED2C003DC55}" type="presParOf" srcId="{C5BF1DA5-0C86-4F7A-BAB6-A7C7ACB327C6}" destId="{C6C63D0D-8296-4E09-A94C-0957175D0E30}" srcOrd="0" destOrd="0" presId="urn:microsoft.com/office/officeart/2005/8/layout/vList2"/>
    <dgm:cxn modelId="{6038E262-42EA-4B4E-AEA5-5C30977B3220}" type="presParOf" srcId="{C5BF1DA5-0C86-4F7A-BAB6-A7C7ACB327C6}" destId="{3E8EF89E-9753-4E50-ADDC-1E4EE7C4736E}" srcOrd="1" destOrd="0" presId="urn:microsoft.com/office/officeart/2005/8/layout/vList2"/>
    <dgm:cxn modelId="{4085094F-5A82-403D-B2DD-0184E2D931E8}" type="presParOf" srcId="{C5BF1DA5-0C86-4F7A-BAB6-A7C7ACB327C6}" destId="{1C1012A1-0E8E-48A8-B530-5A7376DD624D}"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63D0D-8296-4E09-A94C-0957175D0E30}">
      <dsp:nvSpPr>
        <dsp:cNvPr id="0" name=""/>
        <dsp:cNvSpPr/>
      </dsp:nvSpPr>
      <dsp:spPr>
        <a:xfrm>
          <a:off x="0" y="0"/>
          <a:ext cx="6852214" cy="23470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lvl="0" algn="l" defTabSz="2622550">
            <a:lnSpc>
              <a:spcPct val="90000"/>
            </a:lnSpc>
            <a:spcBef>
              <a:spcPct val="0"/>
            </a:spcBef>
            <a:spcAft>
              <a:spcPct val="35000"/>
            </a:spcAft>
          </a:pPr>
          <a:r>
            <a:rPr lang="en-US" sz="5900" b="1" kern="1200" dirty="0"/>
            <a:t>Deep Learning </a:t>
          </a:r>
          <a:br>
            <a:rPr lang="en-US" sz="5900" b="1" kern="1200" dirty="0"/>
          </a:br>
          <a:r>
            <a:rPr lang="en-US" sz="5900" b="1" kern="1200" dirty="0"/>
            <a:t>Module-2 Target-2</a:t>
          </a:r>
          <a:endParaRPr lang="en-US" sz="5900" kern="1200" dirty="0"/>
        </a:p>
      </dsp:txBody>
      <dsp:txXfrm>
        <a:off x="114572" y="114572"/>
        <a:ext cx="6623070" cy="2117875"/>
      </dsp:txXfrm>
    </dsp:sp>
    <dsp:sp modelId="{1C1012A1-0E8E-48A8-B530-5A7376DD624D}">
      <dsp:nvSpPr>
        <dsp:cNvPr id="0" name=""/>
        <dsp:cNvSpPr/>
      </dsp:nvSpPr>
      <dsp:spPr>
        <a:xfrm>
          <a:off x="0" y="2783058"/>
          <a:ext cx="6852214" cy="23470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lvl="0" algn="l" defTabSz="2622550">
            <a:lnSpc>
              <a:spcPct val="90000"/>
            </a:lnSpc>
            <a:spcBef>
              <a:spcPct val="0"/>
            </a:spcBef>
            <a:spcAft>
              <a:spcPct val="35000"/>
            </a:spcAft>
          </a:pPr>
          <a:r>
            <a:rPr lang="en-US" sz="5900" b="1" kern="1200" dirty="0"/>
            <a:t>BRAIN TUMOUR DETECTION SYSTEM</a:t>
          </a:r>
          <a:endParaRPr lang="en-US" sz="5900" kern="1200" dirty="0"/>
        </a:p>
      </dsp:txBody>
      <dsp:txXfrm>
        <a:off x="114572" y="2897630"/>
        <a:ext cx="6623070" cy="21178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67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594526-5B7B-C4A7-E99C-8098EEDE2568}"/>
              </a:ext>
            </a:extLst>
          </p:cNvPr>
          <p:cNvPicPr>
            <a:picLocks noChangeAspect="1"/>
          </p:cNvPicPr>
          <p:nvPr/>
        </p:nvPicPr>
        <p:blipFill>
          <a:blip r:embed="rId2"/>
          <a:stretch>
            <a:fillRect/>
          </a:stretch>
        </p:blipFill>
        <p:spPr>
          <a:xfrm>
            <a:off x="7927503" y="772160"/>
            <a:ext cx="5930736" cy="2535388"/>
          </a:xfrm>
          <a:prstGeom prst="rect">
            <a:avLst/>
          </a:prstGeom>
        </p:spPr>
      </p:pic>
      <p:sp>
        <p:nvSpPr>
          <p:cNvPr id="6" name="TextBox 5">
            <a:extLst>
              <a:ext uri="{FF2B5EF4-FFF2-40B4-BE49-F238E27FC236}">
                <a16:creationId xmlns:a16="http://schemas.microsoft.com/office/drawing/2014/main" id="{8D042AD7-5265-AA50-32D9-9B1F1635DD08}"/>
              </a:ext>
            </a:extLst>
          </p:cNvPr>
          <p:cNvSpPr txBox="1"/>
          <p:nvPr/>
        </p:nvSpPr>
        <p:spPr>
          <a:xfrm>
            <a:off x="10247585" y="3605965"/>
            <a:ext cx="3468415" cy="3090077"/>
          </a:xfrm>
          <a:prstGeom prst="rect">
            <a:avLst/>
          </a:prstGeom>
          <a:noFill/>
        </p:spPr>
        <p:txBody>
          <a:bodyPr wrap="square">
            <a:spAutoFit/>
          </a:bodyPr>
          <a:lstStyle/>
          <a:p>
            <a:pPr lvl="2">
              <a:lnSpc>
                <a:spcPct val="90000"/>
              </a:lnSpc>
              <a:spcBef>
                <a:spcPct val="0"/>
              </a:spcBef>
              <a:spcAft>
                <a:spcPts val="600"/>
              </a:spcAft>
            </a:pPr>
            <a:endParaRPr lang="en-US" sz="1800" b="1" kern="1200" dirty="0">
              <a:solidFill>
                <a:schemeClr val="tx1"/>
              </a:solidFill>
              <a:latin typeface="+mj-lt"/>
              <a:ea typeface="+mj-ea"/>
              <a:cs typeface="+mj-cs"/>
            </a:endParaRPr>
          </a:p>
          <a:p>
            <a:pPr lvl="2">
              <a:lnSpc>
                <a:spcPct val="90000"/>
              </a:lnSpc>
              <a:spcBef>
                <a:spcPct val="0"/>
              </a:spcBef>
              <a:spcAft>
                <a:spcPts val="600"/>
              </a:spcAft>
            </a:pPr>
            <a:endParaRPr lang="en-US" b="1" dirty="0">
              <a:latin typeface="+mj-lt"/>
              <a:ea typeface="+mj-ea"/>
              <a:cs typeface="+mj-cs"/>
            </a:endParaRPr>
          </a:p>
          <a:p>
            <a:pPr lvl="2">
              <a:lnSpc>
                <a:spcPct val="90000"/>
              </a:lnSpc>
              <a:spcBef>
                <a:spcPct val="0"/>
              </a:spcBef>
              <a:spcAft>
                <a:spcPts val="600"/>
              </a:spcAft>
            </a:pPr>
            <a:endParaRPr lang="en-US" sz="1800" b="1" kern="1200" dirty="0">
              <a:solidFill>
                <a:schemeClr val="tx1"/>
              </a:solidFill>
              <a:latin typeface="+mj-lt"/>
              <a:ea typeface="+mj-ea"/>
              <a:cs typeface="+mj-cs"/>
            </a:endParaRPr>
          </a:p>
          <a:p>
            <a:pPr lvl="2">
              <a:lnSpc>
                <a:spcPct val="90000"/>
              </a:lnSpc>
              <a:spcBef>
                <a:spcPct val="0"/>
              </a:spcBef>
              <a:spcAft>
                <a:spcPts val="600"/>
              </a:spcAft>
            </a:pPr>
            <a:r>
              <a:rPr lang="en-US" b="1" dirty="0" smtClean="0">
                <a:latin typeface="Amasis MT Pro Medium" panose="020B0604020202020204" charset="0"/>
                <a:ea typeface="+mj-ea"/>
                <a:cs typeface="+mj-cs"/>
              </a:rPr>
              <a:t>SUBMITTED BY:</a:t>
            </a:r>
            <a:endParaRPr lang="en-US" b="1" dirty="0">
              <a:latin typeface="Amasis MT Pro Medium" panose="020B0604020202020204" charset="0"/>
              <a:ea typeface="+mj-ea"/>
              <a:cs typeface="+mj-cs"/>
            </a:endParaRPr>
          </a:p>
          <a:p>
            <a:pPr lvl="2">
              <a:lnSpc>
                <a:spcPct val="90000"/>
              </a:lnSpc>
              <a:spcBef>
                <a:spcPct val="0"/>
              </a:spcBef>
              <a:spcAft>
                <a:spcPts val="600"/>
              </a:spcAft>
            </a:pPr>
            <a:r>
              <a:rPr lang="en-US" sz="2000" b="1" kern="1200" dirty="0" smtClean="0">
                <a:solidFill>
                  <a:schemeClr val="tx1"/>
                </a:solidFill>
                <a:latin typeface="Amasis MT Pro Medium" panose="020F0502020204030204" pitchFamily="18" charset="0"/>
                <a:ea typeface="+mj-ea"/>
                <a:cs typeface="+mj-cs"/>
              </a:rPr>
              <a:t>BATCH-08</a:t>
            </a:r>
            <a:endParaRPr lang="en-US" sz="2000" b="1" kern="1200" dirty="0">
              <a:solidFill>
                <a:schemeClr val="tx1"/>
              </a:solidFill>
              <a:latin typeface="Amasis MT Pro Medium" panose="020F0502020204030204" pitchFamily="18" charset="0"/>
              <a:ea typeface="+mj-ea"/>
              <a:cs typeface="+mj-cs"/>
            </a:endParaRPr>
          </a:p>
          <a:p>
            <a:pPr lvl="2">
              <a:lnSpc>
                <a:spcPct val="90000"/>
              </a:lnSpc>
              <a:spcBef>
                <a:spcPct val="0"/>
              </a:spcBef>
              <a:spcAft>
                <a:spcPts val="600"/>
              </a:spcAft>
            </a:pPr>
            <a:r>
              <a:rPr lang="en-US" sz="2000" b="1" kern="1200" dirty="0">
                <a:solidFill>
                  <a:schemeClr val="tx1"/>
                </a:solidFill>
                <a:latin typeface="Amasis MT Pro Medium" panose="020F0502020204030204" pitchFamily="18" charset="0"/>
                <a:ea typeface="+mj-ea"/>
                <a:cs typeface="+mj-cs"/>
              </a:rPr>
              <a:t>211FA04609</a:t>
            </a:r>
          </a:p>
          <a:p>
            <a:pPr lvl="2">
              <a:lnSpc>
                <a:spcPct val="90000"/>
              </a:lnSpc>
              <a:spcBef>
                <a:spcPct val="0"/>
              </a:spcBef>
              <a:spcAft>
                <a:spcPts val="600"/>
              </a:spcAft>
            </a:pPr>
            <a:r>
              <a:rPr lang="en-US" sz="2000" b="1" kern="1200" dirty="0">
                <a:solidFill>
                  <a:schemeClr val="tx1"/>
                </a:solidFill>
                <a:latin typeface="Amasis MT Pro Medium" panose="020F0502020204030204" pitchFamily="18" charset="0"/>
                <a:ea typeface="+mj-ea"/>
                <a:cs typeface="+mj-cs"/>
              </a:rPr>
              <a:t>211FA04610</a:t>
            </a:r>
          </a:p>
          <a:p>
            <a:pPr lvl="2">
              <a:lnSpc>
                <a:spcPct val="90000"/>
              </a:lnSpc>
              <a:spcBef>
                <a:spcPct val="0"/>
              </a:spcBef>
              <a:spcAft>
                <a:spcPts val="600"/>
              </a:spcAft>
            </a:pPr>
            <a:r>
              <a:rPr lang="en-US" sz="2000" b="1" kern="1200" dirty="0">
                <a:solidFill>
                  <a:schemeClr val="tx1"/>
                </a:solidFill>
                <a:latin typeface="Amasis MT Pro Medium" panose="020F0502020204030204" pitchFamily="18" charset="0"/>
                <a:ea typeface="+mj-ea"/>
                <a:cs typeface="+mj-cs"/>
              </a:rPr>
              <a:t>211FA04654</a:t>
            </a:r>
          </a:p>
          <a:p>
            <a:pPr lvl="2">
              <a:lnSpc>
                <a:spcPct val="90000"/>
              </a:lnSpc>
              <a:spcBef>
                <a:spcPct val="0"/>
              </a:spcBef>
              <a:spcAft>
                <a:spcPts val="600"/>
              </a:spcAft>
            </a:pPr>
            <a:r>
              <a:rPr lang="en-US" sz="2000" b="1" kern="1200" dirty="0">
                <a:solidFill>
                  <a:schemeClr val="tx1"/>
                </a:solidFill>
                <a:latin typeface="Amasis MT Pro Medium" panose="020F0502020204030204" pitchFamily="18" charset="0"/>
                <a:ea typeface="+mj-ea"/>
                <a:cs typeface="+mj-cs"/>
              </a:rPr>
              <a:t>211FA04672</a:t>
            </a:r>
          </a:p>
        </p:txBody>
      </p:sp>
      <p:sp>
        <p:nvSpPr>
          <p:cNvPr id="3" name="Rectangle 2">
            <a:extLst>
              <a:ext uri="{FF2B5EF4-FFF2-40B4-BE49-F238E27FC236}">
                <a16:creationId xmlns:a16="http://schemas.microsoft.com/office/drawing/2014/main" id="{E3F6A392-ACDF-7318-35A2-99A32903EDA5}"/>
              </a:ext>
            </a:extLst>
          </p:cNvPr>
          <p:cNvSpPr/>
          <p:nvPr/>
        </p:nvSpPr>
        <p:spPr>
          <a:xfrm>
            <a:off x="12906375" y="7817412"/>
            <a:ext cx="1619250" cy="2788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8" name="TextBox 1">
            <a:extLst>
              <a:ext uri="{FF2B5EF4-FFF2-40B4-BE49-F238E27FC236}">
                <a16:creationId xmlns:a16="http://schemas.microsoft.com/office/drawing/2014/main" id="{6FE39271-B8CA-F195-746B-EA71228040DF}"/>
              </a:ext>
            </a:extLst>
          </p:cNvPr>
          <p:cNvGraphicFramePr/>
          <p:nvPr>
            <p:extLst>
              <p:ext uri="{D42A27DB-BD31-4B8C-83A1-F6EECF244321}">
                <p14:modId xmlns:p14="http://schemas.microsoft.com/office/powerpoint/2010/main" val="877720180"/>
              </p:ext>
            </p:extLst>
          </p:nvPr>
        </p:nvGraphicFramePr>
        <p:xfrm>
          <a:off x="648182" y="1551008"/>
          <a:ext cx="6852214" cy="53961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223A7121-F93B-6E3C-85B7-3AE7E88A87B7}"/>
              </a:ext>
            </a:extLst>
          </p:cNvPr>
          <p:cNvSpPr txBox="1"/>
          <p:nvPr/>
        </p:nvSpPr>
        <p:spPr>
          <a:xfrm>
            <a:off x="7441366" y="7587499"/>
            <a:ext cx="972273" cy="369332"/>
          </a:xfrm>
          <a:prstGeom prst="rect">
            <a:avLst/>
          </a:prstGeom>
          <a:noFill/>
        </p:spPr>
        <p:txBody>
          <a:bodyPr wrap="square" rtlCol="0">
            <a:spAutoFit/>
          </a:bodyPr>
          <a:lstStyle/>
          <a:p>
            <a:r>
              <a:rPr lang="en-IN" dirty="0"/>
              <a:t>1</a:t>
            </a:r>
          </a:p>
        </p:txBody>
      </p:sp>
      <p:sp>
        <p:nvSpPr>
          <p:cNvPr id="2" name="TextBox 1">
            <a:extLst>
              <a:ext uri="{FF2B5EF4-FFF2-40B4-BE49-F238E27FC236}">
                <a16:creationId xmlns:a16="http://schemas.microsoft.com/office/drawing/2014/main" id="{024A153E-6244-6268-6835-B0AC6F00E747}"/>
              </a:ext>
            </a:extLst>
          </p:cNvPr>
          <p:cNvSpPr txBox="1"/>
          <p:nvPr/>
        </p:nvSpPr>
        <p:spPr>
          <a:xfrm>
            <a:off x="10247584" y="6811109"/>
            <a:ext cx="3182665" cy="707886"/>
          </a:xfrm>
          <a:prstGeom prst="rect">
            <a:avLst/>
          </a:prstGeom>
          <a:noFill/>
        </p:spPr>
        <p:txBody>
          <a:bodyPr wrap="square" rtlCol="0">
            <a:spAutoFit/>
          </a:bodyPr>
          <a:lstStyle/>
          <a:p>
            <a:r>
              <a:rPr lang="en-IN" sz="2000" b="1" i="1" dirty="0"/>
              <a:t>Submitted to:</a:t>
            </a:r>
          </a:p>
          <a:p>
            <a:r>
              <a:rPr lang="en-IN" sz="2000" b="1" i="1" dirty="0"/>
              <a:t> </a:t>
            </a:r>
            <a:r>
              <a:rPr lang="en-IN" sz="2000" b="1" i="1" dirty="0" smtClean="0"/>
              <a:t>	</a:t>
            </a:r>
            <a:r>
              <a:rPr lang="en-IN" sz="2000" b="1" i="1" dirty="0" err="1" smtClean="0"/>
              <a:t>Dr</a:t>
            </a:r>
            <a:r>
              <a:rPr lang="en-IN" sz="2000" b="1" i="1" dirty="0" err="1"/>
              <a:t>.</a:t>
            </a:r>
            <a:r>
              <a:rPr lang="en-IN" sz="2000" b="1" i="1" dirty="0"/>
              <a:t> SV </a:t>
            </a:r>
            <a:r>
              <a:rPr lang="en-IN" sz="2000" b="1" i="1" dirty="0" err="1"/>
              <a:t>Phani</a:t>
            </a:r>
            <a:r>
              <a:rPr lang="en-IN" sz="2000" b="1" i="1" dirty="0"/>
              <a:t> Kumar</a:t>
            </a:r>
          </a:p>
        </p:txBody>
      </p:sp>
    </p:spTree>
    <p:extLst>
      <p:ext uri="{BB962C8B-B14F-4D97-AF65-F5344CB8AC3E}">
        <p14:creationId xmlns:p14="http://schemas.microsoft.com/office/powerpoint/2010/main" val="2534119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111806"/>
            <a:ext cx="8887897"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Conclusion and Future Directions</a:t>
            </a:r>
            <a:endParaRPr lang="en-US" sz="4450" dirty="0"/>
          </a:p>
        </p:txBody>
      </p:sp>
      <p:sp>
        <p:nvSpPr>
          <p:cNvPr id="3" name="Text 1"/>
          <p:cNvSpPr/>
          <p:nvPr/>
        </p:nvSpPr>
        <p:spPr>
          <a:xfrm>
            <a:off x="793790" y="2274213"/>
            <a:ext cx="13042821" cy="2177415"/>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The study concludes that ensemble techniques play a crucial role in improving the diagnostic precision of brain tumor detection systems. By integrating multiple deep learning models, the ensemble approach achieved a considerable improvement in tumor identification accuracy. The research emphasizes the importance of carefully selecting and combining models to optimize performance across various tumor types. Future work could focus on expanding the dataset, incorporating more diverse tumor types, and exploring advanced ensemble techniques to further enhance detection accuracy and generalizability.</a:t>
            </a:r>
            <a:endParaRPr lang="en-US" sz="1750" dirty="0"/>
          </a:p>
        </p:txBody>
      </p:sp>
      <p:sp>
        <p:nvSpPr>
          <p:cNvPr id="4" name="Shape 2"/>
          <p:cNvSpPr/>
          <p:nvPr/>
        </p:nvSpPr>
        <p:spPr>
          <a:xfrm>
            <a:off x="793790" y="4706779"/>
            <a:ext cx="4196358" cy="2410897"/>
          </a:xfrm>
          <a:prstGeom prst="roundRect">
            <a:avLst>
              <a:gd name="adj" fmla="val 3952"/>
            </a:avLst>
          </a:prstGeom>
          <a:solidFill>
            <a:srgbClr val="E2E3E9"/>
          </a:solidFill>
          <a:ln w="7620">
            <a:solidFill>
              <a:srgbClr val="C8C9CF"/>
            </a:solidFill>
            <a:prstDash val="solid"/>
          </a:ln>
        </p:spPr>
        <p:txBody>
          <a:bodyPr/>
          <a:lstStyle/>
          <a:p>
            <a:endParaRPr lang="en-IN"/>
          </a:p>
        </p:txBody>
      </p:sp>
      <p:sp>
        <p:nvSpPr>
          <p:cNvPr id="5" name="Text 3"/>
          <p:cNvSpPr/>
          <p:nvPr/>
        </p:nvSpPr>
        <p:spPr>
          <a:xfrm>
            <a:off x="1028224" y="4941213"/>
            <a:ext cx="2880836" cy="354330"/>
          </a:xfrm>
          <a:prstGeom prst="rect">
            <a:avLst/>
          </a:prstGeom>
          <a:noFill/>
          <a:ln/>
        </p:spPr>
        <p:txBody>
          <a:bodyPr wrap="none" lIns="0" tIns="0" rIns="0" bIns="0" rtlCol="0" anchor="t"/>
          <a:lstStyle/>
          <a:p>
            <a:pPr marL="0" indent="0">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Ensemble Superiority</a:t>
            </a:r>
            <a:endParaRPr lang="en-US" sz="2200" dirty="0"/>
          </a:p>
        </p:txBody>
      </p:sp>
      <p:sp>
        <p:nvSpPr>
          <p:cNvPr id="6" name="Text 4"/>
          <p:cNvSpPr/>
          <p:nvPr/>
        </p:nvSpPr>
        <p:spPr>
          <a:xfrm>
            <a:off x="1028224" y="5431631"/>
            <a:ext cx="3727490" cy="1088708"/>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Combining models improved overall accuracy and reliability in tumor detection.</a:t>
            </a:r>
            <a:endParaRPr lang="en-US" sz="1750" dirty="0"/>
          </a:p>
        </p:txBody>
      </p:sp>
      <p:sp>
        <p:nvSpPr>
          <p:cNvPr id="7" name="Shape 5"/>
          <p:cNvSpPr/>
          <p:nvPr/>
        </p:nvSpPr>
        <p:spPr>
          <a:xfrm>
            <a:off x="5216962" y="4706779"/>
            <a:ext cx="4196358" cy="2410897"/>
          </a:xfrm>
          <a:prstGeom prst="roundRect">
            <a:avLst>
              <a:gd name="adj" fmla="val 3952"/>
            </a:avLst>
          </a:prstGeom>
          <a:solidFill>
            <a:srgbClr val="E2E3E9"/>
          </a:solidFill>
          <a:ln w="7620">
            <a:solidFill>
              <a:srgbClr val="C8C9CF"/>
            </a:solidFill>
            <a:prstDash val="solid"/>
          </a:ln>
        </p:spPr>
        <p:txBody>
          <a:bodyPr/>
          <a:lstStyle/>
          <a:p>
            <a:endParaRPr lang="en-IN"/>
          </a:p>
        </p:txBody>
      </p:sp>
      <p:sp>
        <p:nvSpPr>
          <p:cNvPr id="8" name="Text 6"/>
          <p:cNvSpPr/>
          <p:nvPr/>
        </p:nvSpPr>
        <p:spPr>
          <a:xfrm>
            <a:off x="5451396" y="494121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Model Selection</a:t>
            </a:r>
            <a:endParaRPr lang="en-US" sz="2200" dirty="0"/>
          </a:p>
        </p:txBody>
      </p:sp>
      <p:sp>
        <p:nvSpPr>
          <p:cNvPr id="9" name="Text 7"/>
          <p:cNvSpPr/>
          <p:nvPr/>
        </p:nvSpPr>
        <p:spPr>
          <a:xfrm>
            <a:off x="5451396" y="5431631"/>
            <a:ext cx="3727490" cy="725805"/>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Careful choice of base models is crucial for ensemble performance.</a:t>
            </a:r>
            <a:endParaRPr lang="en-US" sz="1750" dirty="0"/>
          </a:p>
        </p:txBody>
      </p:sp>
      <p:sp>
        <p:nvSpPr>
          <p:cNvPr id="10" name="Shape 8"/>
          <p:cNvSpPr/>
          <p:nvPr/>
        </p:nvSpPr>
        <p:spPr>
          <a:xfrm>
            <a:off x="9640133" y="4706779"/>
            <a:ext cx="4196358" cy="2410897"/>
          </a:xfrm>
          <a:prstGeom prst="roundRect">
            <a:avLst>
              <a:gd name="adj" fmla="val 3952"/>
            </a:avLst>
          </a:prstGeom>
          <a:solidFill>
            <a:srgbClr val="E2E3E9"/>
          </a:solidFill>
          <a:ln w="7620">
            <a:solidFill>
              <a:srgbClr val="C8C9CF"/>
            </a:solidFill>
            <a:prstDash val="solid"/>
          </a:ln>
        </p:spPr>
        <p:txBody>
          <a:bodyPr/>
          <a:lstStyle/>
          <a:p>
            <a:endParaRPr lang="en-IN"/>
          </a:p>
        </p:txBody>
      </p:sp>
      <p:sp>
        <p:nvSpPr>
          <p:cNvPr id="11" name="Text 9"/>
          <p:cNvSpPr/>
          <p:nvPr/>
        </p:nvSpPr>
        <p:spPr>
          <a:xfrm>
            <a:off x="9874568" y="494121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Future Research</a:t>
            </a:r>
            <a:endParaRPr lang="en-US" sz="2200" dirty="0"/>
          </a:p>
        </p:txBody>
      </p:sp>
      <p:sp>
        <p:nvSpPr>
          <p:cNvPr id="12" name="Text 10"/>
          <p:cNvSpPr/>
          <p:nvPr/>
        </p:nvSpPr>
        <p:spPr>
          <a:xfrm>
            <a:off x="9874568" y="5431631"/>
            <a:ext cx="3727490" cy="1451610"/>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Expanding datasets and exploring advanced ensemble techniques could further enhance detection systems.</a:t>
            </a:r>
            <a:endParaRPr lang="en-US" sz="1750" dirty="0"/>
          </a:p>
        </p:txBody>
      </p:sp>
      <p:sp>
        <p:nvSpPr>
          <p:cNvPr id="13" name="TextBox 12">
            <a:extLst>
              <a:ext uri="{FF2B5EF4-FFF2-40B4-BE49-F238E27FC236}">
                <a16:creationId xmlns:a16="http://schemas.microsoft.com/office/drawing/2014/main" id="{733224A0-67F9-20AD-49A8-1414F9F0F042}"/>
              </a:ext>
            </a:extLst>
          </p:cNvPr>
          <p:cNvSpPr txBox="1"/>
          <p:nvPr/>
        </p:nvSpPr>
        <p:spPr>
          <a:xfrm>
            <a:off x="12656634" y="7636328"/>
            <a:ext cx="1882326" cy="491966"/>
          </a:xfrm>
          <a:prstGeom prst="rect">
            <a:avLst/>
          </a:prstGeom>
          <a:solidFill>
            <a:schemeClr val="bg1"/>
          </a:solidFill>
        </p:spPr>
        <p:txBody>
          <a:bodyPr wrap="square" rtlCol="0">
            <a:spAutoFit/>
          </a:bodyPr>
          <a:lstStyle/>
          <a:p>
            <a:endParaRPr lang="en-IO" dirty="0"/>
          </a:p>
        </p:txBody>
      </p:sp>
      <p:pic>
        <p:nvPicPr>
          <p:cNvPr id="14" name="Picture 13">
            <a:extLst>
              <a:ext uri="{FF2B5EF4-FFF2-40B4-BE49-F238E27FC236}">
                <a16:creationId xmlns:a16="http://schemas.microsoft.com/office/drawing/2014/main" id="{D356B1EE-DF42-27C6-1A44-7FF738B21A94}"/>
              </a:ext>
            </a:extLst>
          </p:cNvPr>
          <p:cNvPicPr>
            <a:picLocks noChangeAspect="1"/>
          </p:cNvPicPr>
          <p:nvPr/>
        </p:nvPicPr>
        <p:blipFill>
          <a:blip r:embed="rId3"/>
          <a:stretch>
            <a:fillRect/>
          </a:stretch>
        </p:blipFill>
        <p:spPr>
          <a:xfrm>
            <a:off x="11608420" y="37445"/>
            <a:ext cx="3021980" cy="1308914"/>
          </a:xfrm>
          <a:prstGeom prst="rect">
            <a:avLst/>
          </a:prstGeom>
        </p:spPr>
      </p:pic>
      <p:sp>
        <p:nvSpPr>
          <p:cNvPr id="15" name="TextBox 14">
            <a:extLst>
              <a:ext uri="{FF2B5EF4-FFF2-40B4-BE49-F238E27FC236}">
                <a16:creationId xmlns:a16="http://schemas.microsoft.com/office/drawing/2014/main" id="{374889FB-F647-B553-E295-CDF835937FF8}"/>
              </a:ext>
            </a:extLst>
          </p:cNvPr>
          <p:cNvSpPr txBox="1"/>
          <p:nvPr/>
        </p:nvSpPr>
        <p:spPr>
          <a:xfrm>
            <a:off x="8111884" y="7636328"/>
            <a:ext cx="888802" cy="369332"/>
          </a:xfrm>
          <a:prstGeom prst="rect">
            <a:avLst/>
          </a:prstGeom>
          <a:noFill/>
        </p:spPr>
        <p:txBody>
          <a:bodyPr wrap="square" rtlCol="0">
            <a:spAutoFit/>
          </a:bodyPr>
          <a:lstStyle/>
          <a:p>
            <a:r>
              <a:rPr lang="en-IN" dirty="0"/>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4521" y="0"/>
            <a:ext cx="9941357" cy="82296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2032" y="0"/>
            <a:ext cx="9546336" cy="82296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01B5C4CF-C15D-F69A-84F6-739D474A0E44}"/>
              </a:ext>
            </a:extLst>
          </p:cNvPr>
          <p:cNvSpPr txBox="1"/>
          <p:nvPr/>
        </p:nvSpPr>
        <p:spPr>
          <a:xfrm>
            <a:off x="3066757" y="1730325"/>
            <a:ext cx="8496885" cy="476894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11500" b="1" dirty="0">
                <a:solidFill>
                  <a:schemeClr val="bg1">
                    <a:lumMod val="95000"/>
                    <a:lumOff val="5000"/>
                  </a:schemeClr>
                </a:solidFill>
                <a:latin typeface="+mj-lt"/>
                <a:ea typeface="+mj-ea"/>
                <a:cs typeface="+mj-cs"/>
              </a:rPr>
              <a:t> THANK YOU</a:t>
            </a:r>
          </a:p>
        </p:txBody>
      </p:sp>
    </p:spTree>
    <p:extLst>
      <p:ext uri="{BB962C8B-B14F-4D97-AF65-F5344CB8AC3E}">
        <p14:creationId xmlns:p14="http://schemas.microsoft.com/office/powerpoint/2010/main" val="156995087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28650" y="1035763"/>
            <a:ext cx="7721561" cy="2598620"/>
          </a:xfrm>
          <a:prstGeom prst="rect">
            <a:avLst/>
          </a:prstGeom>
          <a:noFill/>
          <a:ln/>
        </p:spPr>
        <p:txBody>
          <a:bodyPr wrap="square" lIns="0" tIns="0" rIns="0" bIns="0" rtlCol="0" anchor="t"/>
          <a:lstStyle/>
          <a:p>
            <a:pPr marL="0" indent="0">
              <a:lnSpc>
                <a:spcPts val="7700"/>
              </a:lnSpc>
              <a:buNone/>
            </a:pPr>
            <a:r>
              <a:rPr lang="en-US" sz="4800" dirty="0">
                <a:solidFill>
                  <a:srgbClr val="505468"/>
                </a:solidFill>
                <a:latin typeface="Instrument Sans Semi Bold" pitchFamily="34" charset="0"/>
                <a:ea typeface="Instrument Sans Semi Bold" pitchFamily="34" charset="-122"/>
                <a:cs typeface="Instrument Sans Semi Bold" pitchFamily="34" charset="-120"/>
              </a:rPr>
              <a:t>Ensemble Deep Learning for Brain Tumor Detection</a:t>
            </a:r>
            <a:endParaRPr lang="en-US" sz="4800" dirty="0"/>
          </a:p>
        </p:txBody>
      </p:sp>
      <p:sp>
        <p:nvSpPr>
          <p:cNvPr id="4" name="Text 1"/>
          <p:cNvSpPr/>
          <p:nvPr/>
        </p:nvSpPr>
        <p:spPr>
          <a:xfrm>
            <a:off x="628650" y="4595218"/>
            <a:ext cx="7721561" cy="2282546"/>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This study evaluates deep learning models for brain tumor detection using MRI images. It focuses on popular architectures like VGG16, VGG19, ResNet50, MobileNet, and Inception V3 to accurately diagnose brain cancers. The research aims to overcome challenges in tumor identification due to complex brain structures and image noise. It proposes a novel approach combining deep learning with boosting techniques to enhance detection accuracy and classification of tumor types.</a:t>
            </a:r>
            <a:endParaRPr lang="en-US" sz="1750" dirty="0"/>
          </a:p>
        </p:txBody>
      </p:sp>
      <p:sp>
        <p:nvSpPr>
          <p:cNvPr id="5" name="Shape 2"/>
          <p:cNvSpPr/>
          <p:nvPr/>
        </p:nvSpPr>
        <p:spPr>
          <a:xfrm>
            <a:off x="793790" y="7149822"/>
            <a:ext cx="362903" cy="362903"/>
          </a:xfrm>
          <a:prstGeom prst="roundRect">
            <a:avLst>
              <a:gd name="adj" fmla="val 25194296"/>
            </a:avLst>
          </a:prstGeom>
          <a:noFill/>
          <a:ln w="7620">
            <a:solidFill>
              <a:srgbClr val="FFFFFF"/>
            </a:solidFill>
            <a:prstDash val="solid"/>
          </a:ln>
        </p:spPr>
        <p:txBody>
          <a:bodyPr/>
          <a:lstStyle/>
          <a:p>
            <a:endParaRPr lang="en-IN"/>
          </a:p>
        </p:txBody>
      </p:sp>
      <p:pic>
        <p:nvPicPr>
          <p:cNvPr id="6" name="Picture 5">
            <a:extLst>
              <a:ext uri="{FF2B5EF4-FFF2-40B4-BE49-F238E27FC236}">
                <a16:creationId xmlns:a16="http://schemas.microsoft.com/office/drawing/2014/main" id="{0BB5013E-DBC3-BEF2-5CD4-009D2A529624}"/>
              </a:ext>
            </a:extLst>
          </p:cNvPr>
          <p:cNvPicPr>
            <a:picLocks noChangeAspect="1"/>
          </p:cNvPicPr>
          <p:nvPr/>
        </p:nvPicPr>
        <p:blipFill>
          <a:blip r:embed="rId4"/>
          <a:stretch>
            <a:fillRect/>
          </a:stretch>
        </p:blipFill>
        <p:spPr>
          <a:xfrm>
            <a:off x="0" y="0"/>
            <a:ext cx="2486257" cy="936702"/>
          </a:xfrm>
          <a:prstGeom prst="rect">
            <a:avLst/>
          </a:prstGeom>
        </p:spPr>
      </p:pic>
      <p:sp>
        <p:nvSpPr>
          <p:cNvPr id="7" name="TextBox 6">
            <a:extLst>
              <a:ext uri="{FF2B5EF4-FFF2-40B4-BE49-F238E27FC236}">
                <a16:creationId xmlns:a16="http://schemas.microsoft.com/office/drawing/2014/main" id="{B2BE96F3-18B7-9588-C32A-D1D85D2B50A9}"/>
              </a:ext>
            </a:extLst>
          </p:cNvPr>
          <p:cNvSpPr txBox="1"/>
          <p:nvPr/>
        </p:nvSpPr>
        <p:spPr>
          <a:xfrm>
            <a:off x="695325" y="3634383"/>
            <a:ext cx="2371726" cy="861774"/>
          </a:xfrm>
          <a:prstGeom prst="rect">
            <a:avLst/>
          </a:prstGeom>
          <a:noFill/>
        </p:spPr>
        <p:txBody>
          <a:bodyPr wrap="square" rtlCol="0">
            <a:spAutoFit/>
          </a:bodyPr>
          <a:lstStyle/>
          <a:p>
            <a:r>
              <a:rPr lang="en-IN" sz="3200" b="1" dirty="0"/>
              <a:t>Abstract:</a:t>
            </a:r>
          </a:p>
          <a:p>
            <a:endParaRPr lang="en-IN" dirty="0"/>
          </a:p>
        </p:txBody>
      </p:sp>
      <p:sp>
        <p:nvSpPr>
          <p:cNvPr id="8" name="TextBox 7">
            <a:extLst>
              <a:ext uri="{FF2B5EF4-FFF2-40B4-BE49-F238E27FC236}">
                <a16:creationId xmlns:a16="http://schemas.microsoft.com/office/drawing/2014/main" id="{40C65A8B-253A-A228-04A6-CCF4CA6F524F}"/>
              </a:ext>
            </a:extLst>
          </p:cNvPr>
          <p:cNvSpPr txBox="1"/>
          <p:nvPr/>
        </p:nvSpPr>
        <p:spPr>
          <a:xfrm>
            <a:off x="5918376" y="7620000"/>
            <a:ext cx="1402080" cy="369332"/>
          </a:xfrm>
          <a:prstGeom prst="rect">
            <a:avLst/>
          </a:prstGeom>
          <a:noFill/>
        </p:spPr>
        <p:txBody>
          <a:bodyPr wrap="square" rtlCol="0">
            <a:spAutoFit/>
          </a:bodyPr>
          <a:lstStyle/>
          <a:p>
            <a:r>
              <a:rPr lang="en-IN" dirty="0"/>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68774" y="708660"/>
            <a:ext cx="7806452" cy="1194435"/>
          </a:xfrm>
          <a:prstGeom prst="rect">
            <a:avLst/>
          </a:prstGeom>
          <a:noFill/>
          <a:ln/>
        </p:spPr>
        <p:txBody>
          <a:bodyPr wrap="square" lIns="0" tIns="0" rIns="0" bIns="0" rtlCol="0" anchor="t"/>
          <a:lstStyle/>
          <a:p>
            <a:pPr marL="0" indent="0">
              <a:lnSpc>
                <a:spcPts val="4700"/>
              </a:lnSpc>
              <a:buNone/>
            </a:pPr>
            <a:r>
              <a:rPr lang="en-US" sz="3750" dirty="0">
                <a:solidFill>
                  <a:srgbClr val="505468"/>
                </a:solidFill>
                <a:latin typeface="Instrument Sans Semi Bold" pitchFamily="34" charset="0"/>
                <a:ea typeface="Instrument Sans Semi Bold" pitchFamily="34" charset="-122"/>
                <a:cs typeface="Instrument Sans Semi Bold" pitchFamily="34" charset="-120"/>
              </a:rPr>
              <a:t>Challenges in Brain Tumor Detection</a:t>
            </a:r>
            <a:endParaRPr lang="en-US" sz="3750" dirty="0"/>
          </a:p>
        </p:txBody>
      </p:sp>
      <p:sp>
        <p:nvSpPr>
          <p:cNvPr id="4" name="Text 1"/>
          <p:cNvSpPr/>
          <p:nvPr/>
        </p:nvSpPr>
        <p:spPr>
          <a:xfrm>
            <a:off x="573286" y="2004233"/>
            <a:ext cx="7806452" cy="2063592"/>
          </a:xfrm>
          <a:prstGeom prst="rect">
            <a:avLst/>
          </a:prstGeom>
          <a:noFill/>
          <a:ln/>
        </p:spPr>
        <p:txBody>
          <a:bodyPr wrap="square" lIns="0" tIns="0" rIns="0" bIns="0" rtlCol="0" anchor="t"/>
          <a:lstStyle/>
          <a:p>
            <a:pPr marL="0" indent="0">
              <a:lnSpc>
                <a:spcPts val="240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Identifying and categorizing brain tumors remains challenging due to the complex brain architecture, variances in tumor size, shape, and location, and noise in medical images. Current models may struggle to generalize across different datasets and may not work well on uncommon tumor forms. Symptoms of brain tumors include headaches, seizures, blurred vision, and difficulty concentrating, though not all tumors present the same symptoms.</a:t>
            </a:r>
            <a:endParaRPr lang="en-US" sz="1600" dirty="0"/>
          </a:p>
        </p:txBody>
      </p:sp>
      <p:sp>
        <p:nvSpPr>
          <p:cNvPr id="5" name="Shape 2"/>
          <p:cNvSpPr/>
          <p:nvPr/>
        </p:nvSpPr>
        <p:spPr>
          <a:xfrm>
            <a:off x="668774" y="4454009"/>
            <a:ext cx="429935" cy="429935"/>
          </a:xfrm>
          <a:prstGeom prst="roundRect">
            <a:avLst>
              <a:gd name="adj" fmla="val 18669"/>
            </a:avLst>
          </a:prstGeom>
          <a:solidFill>
            <a:srgbClr val="E2E3E9"/>
          </a:solidFill>
          <a:ln w="7620">
            <a:solidFill>
              <a:srgbClr val="C8C9CF"/>
            </a:solidFill>
            <a:prstDash val="solid"/>
          </a:ln>
        </p:spPr>
        <p:txBody>
          <a:bodyPr/>
          <a:lstStyle/>
          <a:p>
            <a:endParaRPr lang="en-IN"/>
          </a:p>
        </p:txBody>
      </p:sp>
      <p:sp>
        <p:nvSpPr>
          <p:cNvPr id="6" name="Text 3"/>
          <p:cNvSpPr/>
          <p:nvPr/>
        </p:nvSpPr>
        <p:spPr>
          <a:xfrm>
            <a:off x="828199" y="4525566"/>
            <a:ext cx="110966" cy="286703"/>
          </a:xfrm>
          <a:prstGeom prst="rect">
            <a:avLst/>
          </a:prstGeom>
          <a:noFill/>
          <a:ln/>
        </p:spPr>
        <p:txBody>
          <a:bodyPr wrap="none" lIns="0" tIns="0" rIns="0" bIns="0" rtlCol="0" anchor="t"/>
          <a:lstStyle/>
          <a:p>
            <a:pPr marL="0" indent="0" algn="ctr">
              <a:lnSpc>
                <a:spcPts val="2250"/>
              </a:lnSpc>
              <a:buNone/>
            </a:pPr>
            <a:r>
              <a:rPr lang="en-US" sz="2250" dirty="0">
                <a:solidFill>
                  <a:srgbClr val="5B5F71"/>
                </a:solidFill>
                <a:latin typeface="Instrument Sans Semi Bold" pitchFamily="34" charset="0"/>
                <a:ea typeface="Instrument Sans Semi Bold" pitchFamily="34" charset="-122"/>
                <a:cs typeface="Instrument Sans Semi Bold" pitchFamily="34" charset="-120"/>
              </a:rPr>
              <a:t>1</a:t>
            </a:r>
            <a:endParaRPr lang="en-US" sz="2250" dirty="0"/>
          </a:p>
        </p:txBody>
      </p:sp>
      <p:sp>
        <p:nvSpPr>
          <p:cNvPr id="7" name="Text 4"/>
          <p:cNvSpPr/>
          <p:nvPr/>
        </p:nvSpPr>
        <p:spPr>
          <a:xfrm>
            <a:off x="1289804" y="4454009"/>
            <a:ext cx="2774275" cy="298490"/>
          </a:xfrm>
          <a:prstGeom prst="rect">
            <a:avLst/>
          </a:prstGeom>
          <a:noFill/>
          <a:ln/>
        </p:spPr>
        <p:txBody>
          <a:bodyPr wrap="none" lIns="0" tIns="0" rIns="0" bIns="0" rtlCol="0" anchor="t"/>
          <a:lstStyle/>
          <a:p>
            <a:pPr marL="0" indent="0">
              <a:lnSpc>
                <a:spcPts val="2350"/>
              </a:lnSpc>
              <a:buNone/>
            </a:pPr>
            <a:r>
              <a:rPr lang="en-US" sz="1850" dirty="0">
                <a:solidFill>
                  <a:srgbClr val="5B5F71"/>
                </a:solidFill>
                <a:latin typeface="Instrument Sans Semi Bold" pitchFamily="34" charset="0"/>
                <a:ea typeface="Instrument Sans Semi Bold" pitchFamily="34" charset="-122"/>
                <a:cs typeface="Instrument Sans Semi Bold" pitchFamily="34" charset="-120"/>
              </a:rPr>
              <a:t>Complex Brain Structure</a:t>
            </a:r>
            <a:endParaRPr lang="en-US" sz="1850" dirty="0"/>
          </a:p>
        </p:txBody>
      </p:sp>
      <p:sp>
        <p:nvSpPr>
          <p:cNvPr id="8" name="Text 5"/>
          <p:cNvSpPr/>
          <p:nvPr/>
        </p:nvSpPr>
        <p:spPr>
          <a:xfrm>
            <a:off x="1289804" y="4867156"/>
            <a:ext cx="3186708" cy="917258"/>
          </a:xfrm>
          <a:prstGeom prst="rect">
            <a:avLst/>
          </a:prstGeom>
          <a:noFill/>
          <a:ln/>
        </p:spPr>
        <p:txBody>
          <a:bodyPr wrap="square" lIns="0" tIns="0" rIns="0" bIns="0" rtlCol="0" anchor="t"/>
          <a:lstStyle/>
          <a:p>
            <a:pPr marL="0" indent="0">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Intricate neural pathways and varied tissue types complicate tumor identification.</a:t>
            </a:r>
            <a:endParaRPr lang="en-US" sz="1500" dirty="0"/>
          </a:p>
        </p:txBody>
      </p:sp>
      <p:sp>
        <p:nvSpPr>
          <p:cNvPr id="9" name="Shape 6"/>
          <p:cNvSpPr/>
          <p:nvPr/>
        </p:nvSpPr>
        <p:spPr>
          <a:xfrm>
            <a:off x="4667607" y="4454009"/>
            <a:ext cx="429935" cy="429935"/>
          </a:xfrm>
          <a:prstGeom prst="roundRect">
            <a:avLst>
              <a:gd name="adj" fmla="val 18669"/>
            </a:avLst>
          </a:prstGeom>
          <a:solidFill>
            <a:srgbClr val="E2E3E9"/>
          </a:solidFill>
          <a:ln w="7620">
            <a:solidFill>
              <a:srgbClr val="C8C9CF"/>
            </a:solidFill>
            <a:prstDash val="solid"/>
          </a:ln>
        </p:spPr>
        <p:txBody>
          <a:bodyPr/>
          <a:lstStyle/>
          <a:p>
            <a:endParaRPr lang="en-IN"/>
          </a:p>
        </p:txBody>
      </p:sp>
      <p:sp>
        <p:nvSpPr>
          <p:cNvPr id="10" name="Text 7"/>
          <p:cNvSpPr/>
          <p:nvPr/>
        </p:nvSpPr>
        <p:spPr>
          <a:xfrm>
            <a:off x="4802743" y="4525566"/>
            <a:ext cx="159663" cy="286703"/>
          </a:xfrm>
          <a:prstGeom prst="rect">
            <a:avLst/>
          </a:prstGeom>
          <a:noFill/>
          <a:ln/>
        </p:spPr>
        <p:txBody>
          <a:bodyPr wrap="none" lIns="0" tIns="0" rIns="0" bIns="0" rtlCol="0" anchor="t"/>
          <a:lstStyle/>
          <a:p>
            <a:pPr marL="0" indent="0" algn="ctr">
              <a:lnSpc>
                <a:spcPts val="2250"/>
              </a:lnSpc>
              <a:buNone/>
            </a:pPr>
            <a:r>
              <a:rPr lang="en-US" sz="2250" dirty="0">
                <a:solidFill>
                  <a:srgbClr val="5B5F71"/>
                </a:solidFill>
                <a:latin typeface="Instrument Sans Semi Bold" pitchFamily="34" charset="0"/>
                <a:ea typeface="Instrument Sans Semi Bold" pitchFamily="34" charset="-122"/>
                <a:cs typeface="Instrument Sans Semi Bold" pitchFamily="34" charset="-120"/>
              </a:rPr>
              <a:t>2</a:t>
            </a:r>
            <a:endParaRPr lang="en-US" sz="2250" dirty="0"/>
          </a:p>
        </p:txBody>
      </p:sp>
      <p:sp>
        <p:nvSpPr>
          <p:cNvPr id="11" name="Text 8"/>
          <p:cNvSpPr/>
          <p:nvPr/>
        </p:nvSpPr>
        <p:spPr>
          <a:xfrm>
            <a:off x="5288637" y="4454009"/>
            <a:ext cx="2388751" cy="298490"/>
          </a:xfrm>
          <a:prstGeom prst="rect">
            <a:avLst/>
          </a:prstGeom>
          <a:noFill/>
          <a:ln/>
        </p:spPr>
        <p:txBody>
          <a:bodyPr wrap="none" lIns="0" tIns="0" rIns="0" bIns="0" rtlCol="0" anchor="t"/>
          <a:lstStyle/>
          <a:p>
            <a:pPr marL="0" indent="0">
              <a:lnSpc>
                <a:spcPts val="2350"/>
              </a:lnSpc>
              <a:buNone/>
            </a:pPr>
            <a:r>
              <a:rPr lang="en-US" sz="1850" dirty="0">
                <a:solidFill>
                  <a:srgbClr val="5B5F71"/>
                </a:solidFill>
                <a:latin typeface="Instrument Sans Semi Bold" pitchFamily="34" charset="0"/>
                <a:ea typeface="Instrument Sans Semi Bold" pitchFamily="34" charset="-122"/>
                <a:cs typeface="Instrument Sans Semi Bold" pitchFamily="34" charset="-120"/>
              </a:rPr>
              <a:t>Tumor Variability</a:t>
            </a:r>
            <a:endParaRPr lang="en-US" sz="1850" dirty="0"/>
          </a:p>
        </p:txBody>
      </p:sp>
      <p:sp>
        <p:nvSpPr>
          <p:cNvPr id="12" name="Text 9"/>
          <p:cNvSpPr/>
          <p:nvPr/>
        </p:nvSpPr>
        <p:spPr>
          <a:xfrm>
            <a:off x="5288637" y="4867156"/>
            <a:ext cx="3186708" cy="917258"/>
          </a:xfrm>
          <a:prstGeom prst="rect">
            <a:avLst/>
          </a:prstGeom>
          <a:noFill/>
          <a:ln/>
        </p:spPr>
        <p:txBody>
          <a:bodyPr wrap="square" lIns="0" tIns="0" rIns="0" bIns="0" rtlCol="0" anchor="t"/>
          <a:lstStyle/>
          <a:p>
            <a:pPr marL="0" indent="0">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Differences in size, shape, and location of tumors pose detection challenges.</a:t>
            </a:r>
            <a:endParaRPr lang="en-US" sz="1500" dirty="0"/>
          </a:p>
        </p:txBody>
      </p:sp>
      <p:sp>
        <p:nvSpPr>
          <p:cNvPr id="13" name="Shape 10"/>
          <p:cNvSpPr/>
          <p:nvPr/>
        </p:nvSpPr>
        <p:spPr>
          <a:xfrm>
            <a:off x="668774" y="6190417"/>
            <a:ext cx="429935" cy="429935"/>
          </a:xfrm>
          <a:prstGeom prst="roundRect">
            <a:avLst>
              <a:gd name="adj" fmla="val 18669"/>
            </a:avLst>
          </a:prstGeom>
          <a:solidFill>
            <a:srgbClr val="E2E3E9"/>
          </a:solidFill>
          <a:ln w="7620">
            <a:solidFill>
              <a:srgbClr val="C8C9CF"/>
            </a:solidFill>
            <a:prstDash val="solid"/>
          </a:ln>
        </p:spPr>
        <p:txBody>
          <a:bodyPr/>
          <a:lstStyle/>
          <a:p>
            <a:endParaRPr lang="en-IN"/>
          </a:p>
        </p:txBody>
      </p:sp>
      <p:sp>
        <p:nvSpPr>
          <p:cNvPr id="14" name="Text 11"/>
          <p:cNvSpPr/>
          <p:nvPr/>
        </p:nvSpPr>
        <p:spPr>
          <a:xfrm>
            <a:off x="800695" y="6261973"/>
            <a:ext cx="165973" cy="286703"/>
          </a:xfrm>
          <a:prstGeom prst="rect">
            <a:avLst/>
          </a:prstGeom>
          <a:noFill/>
          <a:ln/>
        </p:spPr>
        <p:txBody>
          <a:bodyPr wrap="none" lIns="0" tIns="0" rIns="0" bIns="0" rtlCol="0" anchor="t"/>
          <a:lstStyle/>
          <a:p>
            <a:pPr marL="0" indent="0" algn="ctr">
              <a:lnSpc>
                <a:spcPts val="2250"/>
              </a:lnSpc>
              <a:buNone/>
            </a:pPr>
            <a:r>
              <a:rPr lang="en-US" sz="2250" dirty="0">
                <a:solidFill>
                  <a:srgbClr val="5B5F71"/>
                </a:solidFill>
                <a:latin typeface="Instrument Sans Semi Bold" pitchFamily="34" charset="0"/>
                <a:ea typeface="Instrument Sans Semi Bold" pitchFamily="34" charset="-122"/>
                <a:cs typeface="Instrument Sans Semi Bold" pitchFamily="34" charset="-120"/>
              </a:rPr>
              <a:t>3</a:t>
            </a:r>
            <a:endParaRPr lang="en-US" sz="2250" dirty="0"/>
          </a:p>
        </p:txBody>
      </p:sp>
      <p:sp>
        <p:nvSpPr>
          <p:cNvPr id="15" name="Text 12"/>
          <p:cNvSpPr/>
          <p:nvPr/>
        </p:nvSpPr>
        <p:spPr>
          <a:xfrm>
            <a:off x="1289804" y="6190417"/>
            <a:ext cx="2388751" cy="298490"/>
          </a:xfrm>
          <a:prstGeom prst="rect">
            <a:avLst/>
          </a:prstGeom>
          <a:noFill/>
          <a:ln/>
        </p:spPr>
        <p:txBody>
          <a:bodyPr wrap="none" lIns="0" tIns="0" rIns="0" bIns="0" rtlCol="0" anchor="t"/>
          <a:lstStyle/>
          <a:p>
            <a:pPr marL="0" indent="0">
              <a:lnSpc>
                <a:spcPts val="2350"/>
              </a:lnSpc>
              <a:buNone/>
            </a:pPr>
            <a:r>
              <a:rPr lang="en-US" sz="1850" dirty="0">
                <a:solidFill>
                  <a:srgbClr val="5B5F71"/>
                </a:solidFill>
                <a:latin typeface="Instrument Sans Semi Bold" pitchFamily="34" charset="0"/>
                <a:ea typeface="Instrument Sans Semi Bold" pitchFamily="34" charset="-122"/>
                <a:cs typeface="Instrument Sans Semi Bold" pitchFamily="34" charset="-120"/>
              </a:rPr>
              <a:t>Image Noise</a:t>
            </a:r>
            <a:endParaRPr lang="en-US" sz="1850" dirty="0"/>
          </a:p>
        </p:txBody>
      </p:sp>
      <p:sp>
        <p:nvSpPr>
          <p:cNvPr id="16" name="Text 13"/>
          <p:cNvSpPr/>
          <p:nvPr/>
        </p:nvSpPr>
        <p:spPr>
          <a:xfrm>
            <a:off x="1289804" y="6603563"/>
            <a:ext cx="3186708" cy="611505"/>
          </a:xfrm>
          <a:prstGeom prst="rect">
            <a:avLst/>
          </a:prstGeom>
          <a:noFill/>
          <a:ln/>
        </p:spPr>
        <p:txBody>
          <a:bodyPr wrap="square" lIns="0" tIns="0" rIns="0" bIns="0" rtlCol="0" anchor="t"/>
          <a:lstStyle/>
          <a:p>
            <a:pPr marL="0" indent="0">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Medical imaging artifacts and noise can obscure tumor boundaries.</a:t>
            </a:r>
            <a:endParaRPr lang="en-US" sz="1500" dirty="0"/>
          </a:p>
        </p:txBody>
      </p:sp>
      <p:sp>
        <p:nvSpPr>
          <p:cNvPr id="17" name="Shape 14"/>
          <p:cNvSpPr/>
          <p:nvPr/>
        </p:nvSpPr>
        <p:spPr>
          <a:xfrm>
            <a:off x="4667607" y="6190417"/>
            <a:ext cx="429935" cy="429935"/>
          </a:xfrm>
          <a:prstGeom prst="roundRect">
            <a:avLst>
              <a:gd name="adj" fmla="val 18669"/>
            </a:avLst>
          </a:prstGeom>
          <a:solidFill>
            <a:srgbClr val="E2E3E9"/>
          </a:solidFill>
          <a:ln w="7620">
            <a:solidFill>
              <a:srgbClr val="C8C9CF"/>
            </a:solidFill>
            <a:prstDash val="solid"/>
          </a:ln>
        </p:spPr>
        <p:txBody>
          <a:bodyPr/>
          <a:lstStyle/>
          <a:p>
            <a:endParaRPr lang="en-IN"/>
          </a:p>
        </p:txBody>
      </p:sp>
      <p:sp>
        <p:nvSpPr>
          <p:cNvPr id="18" name="Text 15"/>
          <p:cNvSpPr/>
          <p:nvPr/>
        </p:nvSpPr>
        <p:spPr>
          <a:xfrm>
            <a:off x="4794409" y="6261973"/>
            <a:ext cx="176332" cy="286703"/>
          </a:xfrm>
          <a:prstGeom prst="rect">
            <a:avLst/>
          </a:prstGeom>
          <a:noFill/>
          <a:ln/>
        </p:spPr>
        <p:txBody>
          <a:bodyPr wrap="none" lIns="0" tIns="0" rIns="0" bIns="0" rtlCol="0" anchor="t"/>
          <a:lstStyle/>
          <a:p>
            <a:pPr marL="0" indent="0" algn="ctr">
              <a:lnSpc>
                <a:spcPts val="2250"/>
              </a:lnSpc>
              <a:buNone/>
            </a:pPr>
            <a:r>
              <a:rPr lang="en-US" sz="2250" dirty="0">
                <a:solidFill>
                  <a:srgbClr val="5B5F71"/>
                </a:solidFill>
                <a:latin typeface="Instrument Sans Semi Bold" pitchFamily="34" charset="0"/>
                <a:ea typeface="Instrument Sans Semi Bold" pitchFamily="34" charset="-122"/>
                <a:cs typeface="Instrument Sans Semi Bold" pitchFamily="34" charset="-120"/>
              </a:rPr>
              <a:t>4</a:t>
            </a:r>
            <a:endParaRPr lang="en-US" sz="2250" dirty="0"/>
          </a:p>
        </p:txBody>
      </p:sp>
      <p:sp>
        <p:nvSpPr>
          <p:cNvPr id="19" name="Text 16"/>
          <p:cNvSpPr/>
          <p:nvPr/>
        </p:nvSpPr>
        <p:spPr>
          <a:xfrm>
            <a:off x="5288637" y="6190417"/>
            <a:ext cx="2388751" cy="298490"/>
          </a:xfrm>
          <a:prstGeom prst="rect">
            <a:avLst/>
          </a:prstGeom>
          <a:noFill/>
          <a:ln/>
        </p:spPr>
        <p:txBody>
          <a:bodyPr wrap="none" lIns="0" tIns="0" rIns="0" bIns="0" rtlCol="0" anchor="t"/>
          <a:lstStyle/>
          <a:p>
            <a:pPr marL="0" indent="0">
              <a:lnSpc>
                <a:spcPts val="2350"/>
              </a:lnSpc>
              <a:buNone/>
            </a:pPr>
            <a:r>
              <a:rPr lang="en-US" sz="1850" dirty="0">
                <a:solidFill>
                  <a:srgbClr val="5B5F71"/>
                </a:solidFill>
                <a:latin typeface="Instrument Sans Semi Bold" pitchFamily="34" charset="0"/>
                <a:ea typeface="Instrument Sans Semi Bold" pitchFamily="34" charset="-122"/>
                <a:cs typeface="Instrument Sans Semi Bold" pitchFamily="34" charset="-120"/>
              </a:rPr>
              <a:t>Symptom Variability</a:t>
            </a:r>
            <a:endParaRPr lang="en-US" sz="1850" dirty="0"/>
          </a:p>
        </p:txBody>
      </p:sp>
      <p:sp>
        <p:nvSpPr>
          <p:cNvPr id="20" name="Text 17"/>
          <p:cNvSpPr/>
          <p:nvPr/>
        </p:nvSpPr>
        <p:spPr>
          <a:xfrm>
            <a:off x="5288637" y="6603563"/>
            <a:ext cx="3186708" cy="917258"/>
          </a:xfrm>
          <a:prstGeom prst="rect">
            <a:avLst/>
          </a:prstGeom>
          <a:noFill/>
          <a:ln/>
        </p:spPr>
        <p:txBody>
          <a:bodyPr wrap="square" lIns="0" tIns="0" rIns="0" bIns="0" rtlCol="0" anchor="t"/>
          <a:lstStyle/>
          <a:p>
            <a:pPr marL="0" indent="0">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Brain tumors can manifest with diverse and sometimes subtle symptoms.</a:t>
            </a:r>
            <a:endParaRPr lang="en-US" sz="1500" dirty="0"/>
          </a:p>
        </p:txBody>
      </p:sp>
      <p:pic>
        <p:nvPicPr>
          <p:cNvPr id="22" name="Picture 21">
            <a:extLst>
              <a:ext uri="{FF2B5EF4-FFF2-40B4-BE49-F238E27FC236}">
                <a16:creationId xmlns:a16="http://schemas.microsoft.com/office/drawing/2014/main" id="{E8ED2DBF-7A5B-B887-89F7-6E7460B9101E}"/>
              </a:ext>
            </a:extLst>
          </p:cNvPr>
          <p:cNvPicPr>
            <a:picLocks noChangeAspect="1"/>
          </p:cNvPicPr>
          <p:nvPr/>
        </p:nvPicPr>
        <p:blipFill>
          <a:blip r:embed="rId4"/>
          <a:stretch>
            <a:fillRect/>
          </a:stretch>
        </p:blipFill>
        <p:spPr>
          <a:xfrm>
            <a:off x="11443692" y="0"/>
            <a:ext cx="3186708" cy="1194435"/>
          </a:xfrm>
          <a:prstGeom prst="rect">
            <a:avLst/>
          </a:prstGeom>
        </p:spPr>
      </p:pic>
      <p:sp>
        <p:nvSpPr>
          <p:cNvPr id="23" name="TextBox 22">
            <a:extLst>
              <a:ext uri="{FF2B5EF4-FFF2-40B4-BE49-F238E27FC236}">
                <a16:creationId xmlns:a16="http://schemas.microsoft.com/office/drawing/2014/main" id="{60267575-8A0D-1C47-FEF4-80AC4F1956FF}"/>
              </a:ext>
            </a:extLst>
          </p:cNvPr>
          <p:cNvSpPr txBox="1"/>
          <p:nvPr/>
        </p:nvSpPr>
        <p:spPr>
          <a:xfrm>
            <a:off x="5025072" y="7744868"/>
            <a:ext cx="1578967" cy="369332"/>
          </a:xfrm>
          <a:prstGeom prst="rect">
            <a:avLst/>
          </a:prstGeom>
          <a:noFill/>
        </p:spPr>
        <p:txBody>
          <a:bodyPr wrap="square" rtlCol="0">
            <a:spAutoFit/>
          </a:bodyPr>
          <a:lstStyle/>
          <a:p>
            <a:pPr algn="ctr"/>
            <a:r>
              <a:rPr lang="en-IN" dirty="0"/>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37473"/>
          </a:xfrm>
          <a:prstGeom prst="rect">
            <a:avLst/>
          </a:prstGeom>
        </p:spPr>
      </p:pic>
      <p:sp>
        <p:nvSpPr>
          <p:cNvPr id="3" name="Text 0"/>
          <p:cNvSpPr/>
          <p:nvPr/>
        </p:nvSpPr>
        <p:spPr>
          <a:xfrm>
            <a:off x="738426" y="3217664"/>
            <a:ext cx="7149584" cy="659368"/>
          </a:xfrm>
          <a:prstGeom prst="rect">
            <a:avLst/>
          </a:prstGeom>
          <a:noFill/>
          <a:ln/>
        </p:spPr>
        <p:txBody>
          <a:bodyPr wrap="none" lIns="0" tIns="0" rIns="0" bIns="0" rtlCol="0" anchor="t"/>
          <a:lstStyle/>
          <a:p>
            <a:pPr marL="0" indent="0">
              <a:lnSpc>
                <a:spcPts val="5150"/>
              </a:lnSpc>
              <a:buNone/>
            </a:pPr>
            <a:r>
              <a:rPr lang="en-US" sz="4150" dirty="0">
                <a:solidFill>
                  <a:srgbClr val="505468"/>
                </a:solidFill>
                <a:latin typeface="Instrument Sans Semi Bold" pitchFamily="34" charset="0"/>
                <a:ea typeface="Instrument Sans Semi Bold" pitchFamily="34" charset="-122"/>
                <a:cs typeface="Instrument Sans Semi Bold" pitchFamily="34" charset="-120"/>
              </a:rPr>
              <a:t>Deep Learning Architectures</a:t>
            </a:r>
            <a:endParaRPr lang="en-US" sz="4150" dirty="0"/>
          </a:p>
        </p:txBody>
      </p:sp>
      <p:sp>
        <p:nvSpPr>
          <p:cNvPr id="4" name="Text 1"/>
          <p:cNvSpPr/>
          <p:nvPr/>
        </p:nvSpPr>
        <p:spPr>
          <a:xfrm>
            <a:off x="738426" y="4193500"/>
            <a:ext cx="13153549" cy="1350169"/>
          </a:xfrm>
          <a:prstGeom prst="rect">
            <a:avLst/>
          </a:prstGeom>
          <a:noFill/>
          <a:ln/>
        </p:spPr>
        <p:txBody>
          <a:bodyPr wrap="square" lIns="0" tIns="0" rIns="0" bIns="0" rtlCol="0" anchor="t"/>
          <a:lstStyle/>
          <a:p>
            <a:pPr marL="0" indent="0">
              <a:lnSpc>
                <a:spcPts val="2650"/>
              </a:lnSpc>
              <a:buNone/>
            </a:pPr>
            <a:r>
              <a:rPr lang="en-US" sz="2000" dirty="0">
                <a:solidFill>
                  <a:srgbClr val="5B5F71"/>
                </a:solidFill>
                <a:latin typeface="Instrument Sans Medium" pitchFamily="34" charset="0"/>
                <a:ea typeface="Instrument Sans Medium" pitchFamily="34" charset="-122"/>
                <a:cs typeface="Instrument Sans Medium" pitchFamily="34" charset="-120"/>
              </a:rPr>
              <a:t>The study employs several pre-trained convolutional neural network (CNN) architectures to extract deep features from MRI images. These include VGG19, VGG16, ResNet, MobileNet, and Inception V3. Each model has unique characteristics: VGG19 and VGG16 focus on intricate pattern recognition, ResNet uses skip connections for deeper networks, MobileNet is optimized for mobile devices, and Inception V3 captures multi-scale features.</a:t>
            </a:r>
            <a:endParaRPr lang="en-US" sz="2000" dirty="0"/>
          </a:p>
        </p:txBody>
      </p:sp>
      <p:pic>
        <p:nvPicPr>
          <p:cNvPr id="5" name="Image 1" descr="preencoded.png"/>
          <p:cNvPicPr>
            <a:picLocks noChangeAspect="1"/>
          </p:cNvPicPr>
          <p:nvPr/>
        </p:nvPicPr>
        <p:blipFill>
          <a:blip r:embed="rId4"/>
          <a:stretch>
            <a:fillRect/>
          </a:stretch>
        </p:blipFill>
        <p:spPr>
          <a:xfrm>
            <a:off x="738426" y="5780961"/>
            <a:ext cx="527447" cy="527447"/>
          </a:xfrm>
          <a:prstGeom prst="rect">
            <a:avLst/>
          </a:prstGeom>
        </p:spPr>
      </p:pic>
      <p:sp>
        <p:nvSpPr>
          <p:cNvPr id="6" name="Text 2"/>
          <p:cNvSpPr/>
          <p:nvPr/>
        </p:nvSpPr>
        <p:spPr>
          <a:xfrm>
            <a:off x="738426" y="6519386"/>
            <a:ext cx="2637473" cy="329565"/>
          </a:xfrm>
          <a:prstGeom prst="rect">
            <a:avLst/>
          </a:prstGeom>
          <a:noFill/>
          <a:ln/>
        </p:spPr>
        <p:txBody>
          <a:bodyPr wrap="none" lIns="0" tIns="0" rIns="0" bIns="0" rtlCol="0" anchor="t"/>
          <a:lstStyle/>
          <a:p>
            <a:pPr marL="0" indent="0" algn="l">
              <a:lnSpc>
                <a:spcPts val="2550"/>
              </a:lnSpc>
              <a:buNone/>
            </a:pPr>
            <a:r>
              <a:rPr lang="en-US" sz="2050" dirty="0">
                <a:solidFill>
                  <a:srgbClr val="5B5F71"/>
                </a:solidFill>
                <a:latin typeface="Instrument Sans Semi Bold" pitchFamily="34" charset="0"/>
                <a:ea typeface="Instrument Sans Semi Bold" pitchFamily="34" charset="-122"/>
                <a:cs typeface="Instrument Sans Semi Bold" pitchFamily="34" charset="-120"/>
              </a:rPr>
              <a:t>VGG19/16</a:t>
            </a:r>
            <a:endParaRPr lang="en-US" sz="2050" dirty="0"/>
          </a:p>
        </p:txBody>
      </p:sp>
      <p:sp>
        <p:nvSpPr>
          <p:cNvPr id="7" name="Text 3"/>
          <p:cNvSpPr/>
          <p:nvPr/>
        </p:nvSpPr>
        <p:spPr>
          <a:xfrm>
            <a:off x="738426" y="6975515"/>
            <a:ext cx="3050977" cy="675084"/>
          </a:xfrm>
          <a:prstGeom prst="rect">
            <a:avLst/>
          </a:prstGeom>
          <a:noFill/>
          <a:ln/>
        </p:spPr>
        <p:txBody>
          <a:bodyPr wrap="square" lIns="0" tIns="0" rIns="0" bIns="0" rtlCol="0" anchor="t"/>
          <a:lstStyle/>
          <a:p>
            <a:pPr marL="0" indent="0" algn="l">
              <a:lnSpc>
                <a:spcPts val="2650"/>
              </a:lnSpc>
              <a:buNone/>
            </a:pPr>
            <a:r>
              <a:rPr lang="en-US" sz="1650" dirty="0">
                <a:solidFill>
                  <a:srgbClr val="5B5F71"/>
                </a:solidFill>
                <a:latin typeface="Instrument Sans Medium" pitchFamily="34" charset="0"/>
                <a:ea typeface="Instrument Sans Medium" pitchFamily="34" charset="-122"/>
                <a:cs typeface="Instrument Sans Medium" pitchFamily="34" charset="-120"/>
              </a:rPr>
              <a:t>Deep networks for intricate feature extraction</a:t>
            </a:r>
            <a:endParaRPr lang="en-US" sz="1650" dirty="0"/>
          </a:p>
        </p:txBody>
      </p:sp>
      <p:pic>
        <p:nvPicPr>
          <p:cNvPr id="8" name="Image 2" descr="preencoded.png"/>
          <p:cNvPicPr>
            <a:picLocks noChangeAspect="1"/>
          </p:cNvPicPr>
          <p:nvPr/>
        </p:nvPicPr>
        <p:blipFill>
          <a:blip r:embed="rId5"/>
          <a:stretch>
            <a:fillRect/>
          </a:stretch>
        </p:blipFill>
        <p:spPr>
          <a:xfrm>
            <a:off x="4105870" y="5780961"/>
            <a:ext cx="527447" cy="527447"/>
          </a:xfrm>
          <a:prstGeom prst="rect">
            <a:avLst/>
          </a:prstGeom>
        </p:spPr>
      </p:pic>
      <p:sp>
        <p:nvSpPr>
          <p:cNvPr id="9" name="Text 4"/>
          <p:cNvSpPr/>
          <p:nvPr/>
        </p:nvSpPr>
        <p:spPr>
          <a:xfrm>
            <a:off x="4105870" y="6519386"/>
            <a:ext cx="2637473" cy="329565"/>
          </a:xfrm>
          <a:prstGeom prst="rect">
            <a:avLst/>
          </a:prstGeom>
          <a:noFill/>
          <a:ln/>
        </p:spPr>
        <p:txBody>
          <a:bodyPr wrap="none" lIns="0" tIns="0" rIns="0" bIns="0" rtlCol="0" anchor="t"/>
          <a:lstStyle/>
          <a:p>
            <a:pPr marL="0" indent="0" algn="l">
              <a:lnSpc>
                <a:spcPts val="2550"/>
              </a:lnSpc>
              <a:buNone/>
            </a:pPr>
            <a:r>
              <a:rPr lang="en-US" sz="2050" dirty="0">
                <a:solidFill>
                  <a:srgbClr val="5B5F71"/>
                </a:solidFill>
                <a:latin typeface="Instrument Sans Semi Bold" pitchFamily="34" charset="0"/>
                <a:ea typeface="Instrument Sans Semi Bold" pitchFamily="34" charset="-122"/>
                <a:cs typeface="Instrument Sans Semi Bold" pitchFamily="34" charset="-120"/>
              </a:rPr>
              <a:t>ResNet</a:t>
            </a:r>
            <a:endParaRPr lang="en-US" sz="2050" dirty="0"/>
          </a:p>
        </p:txBody>
      </p:sp>
      <p:sp>
        <p:nvSpPr>
          <p:cNvPr id="10" name="Text 5"/>
          <p:cNvSpPr/>
          <p:nvPr/>
        </p:nvSpPr>
        <p:spPr>
          <a:xfrm>
            <a:off x="4105870" y="6975515"/>
            <a:ext cx="3051096" cy="675084"/>
          </a:xfrm>
          <a:prstGeom prst="rect">
            <a:avLst/>
          </a:prstGeom>
          <a:noFill/>
          <a:ln/>
        </p:spPr>
        <p:txBody>
          <a:bodyPr wrap="square" lIns="0" tIns="0" rIns="0" bIns="0" rtlCol="0" anchor="t"/>
          <a:lstStyle/>
          <a:p>
            <a:pPr marL="0" indent="0" algn="l">
              <a:lnSpc>
                <a:spcPts val="2650"/>
              </a:lnSpc>
              <a:buNone/>
            </a:pPr>
            <a:r>
              <a:rPr lang="en-US" sz="1650" dirty="0">
                <a:solidFill>
                  <a:srgbClr val="5B5F71"/>
                </a:solidFill>
                <a:latin typeface="Instrument Sans Medium" pitchFamily="34" charset="0"/>
                <a:ea typeface="Instrument Sans Medium" pitchFamily="34" charset="-122"/>
                <a:cs typeface="Instrument Sans Medium" pitchFamily="34" charset="-120"/>
              </a:rPr>
              <a:t>Residual learning for deeper architectures</a:t>
            </a:r>
            <a:endParaRPr lang="en-US" sz="1650" dirty="0"/>
          </a:p>
        </p:txBody>
      </p:sp>
      <p:pic>
        <p:nvPicPr>
          <p:cNvPr id="11" name="Image 3" descr="preencoded.png"/>
          <p:cNvPicPr>
            <a:picLocks noChangeAspect="1"/>
          </p:cNvPicPr>
          <p:nvPr/>
        </p:nvPicPr>
        <p:blipFill>
          <a:blip r:embed="rId6"/>
          <a:stretch>
            <a:fillRect/>
          </a:stretch>
        </p:blipFill>
        <p:spPr>
          <a:xfrm>
            <a:off x="7473434" y="5780961"/>
            <a:ext cx="527447" cy="527447"/>
          </a:xfrm>
          <a:prstGeom prst="rect">
            <a:avLst/>
          </a:prstGeom>
        </p:spPr>
      </p:pic>
      <p:sp>
        <p:nvSpPr>
          <p:cNvPr id="12" name="Text 6"/>
          <p:cNvSpPr/>
          <p:nvPr/>
        </p:nvSpPr>
        <p:spPr>
          <a:xfrm>
            <a:off x="7473434" y="6519386"/>
            <a:ext cx="2637473" cy="329565"/>
          </a:xfrm>
          <a:prstGeom prst="rect">
            <a:avLst/>
          </a:prstGeom>
          <a:noFill/>
          <a:ln/>
        </p:spPr>
        <p:txBody>
          <a:bodyPr wrap="none" lIns="0" tIns="0" rIns="0" bIns="0" rtlCol="0" anchor="t"/>
          <a:lstStyle/>
          <a:p>
            <a:pPr marL="0" indent="0" algn="l">
              <a:lnSpc>
                <a:spcPts val="2550"/>
              </a:lnSpc>
              <a:buNone/>
            </a:pPr>
            <a:r>
              <a:rPr lang="en-US" sz="2050" dirty="0">
                <a:solidFill>
                  <a:srgbClr val="5B5F71"/>
                </a:solidFill>
                <a:latin typeface="Instrument Sans Semi Bold" pitchFamily="34" charset="0"/>
                <a:ea typeface="Instrument Sans Semi Bold" pitchFamily="34" charset="-122"/>
                <a:cs typeface="Instrument Sans Semi Bold" pitchFamily="34" charset="-120"/>
              </a:rPr>
              <a:t>MobileNet</a:t>
            </a:r>
            <a:endParaRPr lang="en-US" sz="2050" dirty="0"/>
          </a:p>
        </p:txBody>
      </p:sp>
      <p:sp>
        <p:nvSpPr>
          <p:cNvPr id="13" name="Text 7"/>
          <p:cNvSpPr/>
          <p:nvPr/>
        </p:nvSpPr>
        <p:spPr>
          <a:xfrm>
            <a:off x="7473434" y="6975515"/>
            <a:ext cx="3050977" cy="675084"/>
          </a:xfrm>
          <a:prstGeom prst="rect">
            <a:avLst/>
          </a:prstGeom>
          <a:noFill/>
          <a:ln/>
        </p:spPr>
        <p:txBody>
          <a:bodyPr wrap="square" lIns="0" tIns="0" rIns="0" bIns="0" rtlCol="0" anchor="t"/>
          <a:lstStyle/>
          <a:p>
            <a:pPr marL="0" indent="0" algn="l">
              <a:lnSpc>
                <a:spcPts val="2650"/>
              </a:lnSpc>
              <a:buNone/>
            </a:pPr>
            <a:r>
              <a:rPr lang="en-US" sz="1650" dirty="0">
                <a:solidFill>
                  <a:srgbClr val="5B5F71"/>
                </a:solidFill>
                <a:latin typeface="Instrument Sans Medium" pitchFamily="34" charset="0"/>
                <a:ea typeface="Instrument Sans Medium" pitchFamily="34" charset="-122"/>
                <a:cs typeface="Instrument Sans Medium" pitchFamily="34" charset="-120"/>
              </a:rPr>
              <a:t>Lightweight CNN for efficient processing</a:t>
            </a:r>
            <a:endParaRPr lang="en-US" sz="1650" dirty="0"/>
          </a:p>
        </p:txBody>
      </p:sp>
      <p:pic>
        <p:nvPicPr>
          <p:cNvPr id="14" name="Image 4" descr="preencoded.png"/>
          <p:cNvPicPr>
            <a:picLocks noChangeAspect="1"/>
          </p:cNvPicPr>
          <p:nvPr/>
        </p:nvPicPr>
        <p:blipFill>
          <a:blip r:embed="rId7"/>
          <a:stretch>
            <a:fillRect/>
          </a:stretch>
        </p:blipFill>
        <p:spPr>
          <a:xfrm>
            <a:off x="10840879" y="5780961"/>
            <a:ext cx="527447" cy="527447"/>
          </a:xfrm>
          <a:prstGeom prst="rect">
            <a:avLst/>
          </a:prstGeom>
        </p:spPr>
      </p:pic>
      <p:sp>
        <p:nvSpPr>
          <p:cNvPr id="15" name="Text 8"/>
          <p:cNvSpPr/>
          <p:nvPr/>
        </p:nvSpPr>
        <p:spPr>
          <a:xfrm>
            <a:off x="10840879" y="6519386"/>
            <a:ext cx="2637473" cy="329565"/>
          </a:xfrm>
          <a:prstGeom prst="rect">
            <a:avLst/>
          </a:prstGeom>
          <a:noFill/>
          <a:ln/>
        </p:spPr>
        <p:txBody>
          <a:bodyPr wrap="none" lIns="0" tIns="0" rIns="0" bIns="0" rtlCol="0" anchor="t"/>
          <a:lstStyle/>
          <a:p>
            <a:pPr marL="0" indent="0" algn="l">
              <a:lnSpc>
                <a:spcPts val="2550"/>
              </a:lnSpc>
              <a:buNone/>
            </a:pPr>
            <a:r>
              <a:rPr lang="en-US" sz="2050" dirty="0">
                <a:solidFill>
                  <a:srgbClr val="5B5F71"/>
                </a:solidFill>
                <a:latin typeface="Instrument Sans Semi Bold" pitchFamily="34" charset="0"/>
                <a:ea typeface="Instrument Sans Semi Bold" pitchFamily="34" charset="-122"/>
                <a:cs typeface="Instrument Sans Semi Bold" pitchFamily="34" charset="-120"/>
              </a:rPr>
              <a:t>Inception V3</a:t>
            </a:r>
            <a:endParaRPr lang="en-US" sz="2050" dirty="0"/>
          </a:p>
        </p:txBody>
      </p:sp>
      <p:sp>
        <p:nvSpPr>
          <p:cNvPr id="16" name="Text 9"/>
          <p:cNvSpPr/>
          <p:nvPr/>
        </p:nvSpPr>
        <p:spPr>
          <a:xfrm>
            <a:off x="10840879" y="6975515"/>
            <a:ext cx="3051096" cy="337542"/>
          </a:xfrm>
          <a:prstGeom prst="rect">
            <a:avLst/>
          </a:prstGeom>
          <a:noFill/>
          <a:ln/>
        </p:spPr>
        <p:txBody>
          <a:bodyPr wrap="none" lIns="0" tIns="0" rIns="0" bIns="0" rtlCol="0" anchor="t"/>
          <a:lstStyle/>
          <a:p>
            <a:pPr marL="0" indent="0" algn="l">
              <a:lnSpc>
                <a:spcPts val="2650"/>
              </a:lnSpc>
              <a:buNone/>
            </a:pPr>
            <a:r>
              <a:rPr lang="en-US" sz="1650" dirty="0">
                <a:solidFill>
                  <a:srgbClr val="5B5F71"/>
                </a:solidFill>
                <a:latin typeface="Instrument Sans Medium" pitchFamily="34" charset="0"/>
                <a:ea typeface="Instrument Sans Medium" pitchFamily="34" charset="-122"/>
                <a:cs typeface="Instrument Sans Medium" pitchFamily="34" charset="-120"/>
              </a:rPr>
              <a:t>Multi-scale feature capture</a:t>
            </a:r>
            <a:endParaRPr lang="en-US" sz="1650" dirty="0"/>
          </a:p>
        </p:txBody>
      </p:sp>
      <p:sp>
        <p:nvSpPr>
          <p:cNvPr id="17" name="TextBox 16">
            <a:extLst>
              <a:ext uri="{FF2B5EF4-FFF2-40B4-BE49-F238E27FC236}">
                <a16:creationId xmlns:a16="http://schemas.microsoft.com/office/drawing/2014/main" id="{3BB1681A-5A55-36D4-BDB5-37715D3D8179}"/>
              </a:ext>
            </a:extLst>
          </p:cNvPr>
          <p:cNvSpPr txBox="1"/>
          <p:nvPr/>
        </p:nvSpPr>
        <p:spPr>
          <a:xfrm>
            <a:off x="12656634" y="7636328"/>
            <a:ext cx="1882326" cy="491966"/>
          </a:xfrm>
          <a:prstGeom prst="rect">
            <a:avLst/>
          </a:prstGeom>
          <a:solidFill>
            <a:schemeClr val="bg1"/>
          </a:solidFill>
        </p:spPr>
        <p:txBody>
          <a:bodyPr wrap="square" rtlCol="0">
            <a:spAutoFit/>
          </a:bodyPr>
          <a:lstStyle/>
          <a:p>
            <a:endParaRPr lang="en-IO" dirty="0"/>
          </a:p>
        </p:txBody>
      </p:sp>
      <p:sp>
        <p:nvSpPr>
          <p:cNvPr id="18" name="TextBox 17">
            <a:extLst>
              <a:ext uri="{FF2B5EF4-FFF2-40B4-BE49-F238E27FC236}">
                <a16:creationId xmlns:a16="http://schemas.microsoft.com/office/drawing/2014/main" id="{D4156ED9-042F-4D69-AB4B-FDDBFD4D23E1}"/>
              </a:ext>
            </a:extLst>
          </p:cNvPr>
          <p:cNvSpPr txBox="1"/>
          <p:nvPr/>
        </p:nvSpPr>
        <p:spPr>
          <a:xfrm>
            <a:off x="7473434" y="7713067"/>
            <a:ext cx="1351280" cy="369332"/>
          </a:xfrm>
          <a:prstGeom prst="rect">
            <a:avLst/>
          </a:prstGeom>
          <a:noFill/>
        </p:spPr>
        <p:txBody>
          <a:bodyPr wrap="square" rtlCol="0">
            <a:spAutoFit/>
          </a:bodyPr>
          <a:lstStyle/>
          <a:p>
            <a:r>
              <a:rPr lang="en-IN" dirty="0"/>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B10D43-DC3F-1F19-E729-9BE02CDC3508}"/>
              </a:ext>
            </a:extLst>
          </p:cNvPr>
          <p:cNvPicPr>
            <a:picLocks noChangeAspect="1"/>
          </p:cNvPicPr>
          <p:nvPr/>
        </p:nvPicPr>
        <p:blipFill>
          <a:blip r:embed="rId2"/>
          <a:srcRect t="-61" r="20568" b="-1"/>
          <a:stretch/>
        </p:blipFill>
        <p:spPr>
          <a:xfrm>
            <a:off x="1917290" y="1573161"/>
            <a:ext cx="5073445" cy="5652241"/>
          </a:xfrm>
          <a:prstGeom prst="rect">
            <a:avLst/>
          </a:prstGeom>
        </p:spPr>
      </p:pic>
      <p:sp>
        <p:nvSpPr>
          <p:cNvPr id="4" name="TextBox 3">
            <a:extLst>
              <a:ext uri="{FF2B5EF4-FFF2-40B4-BE49-F238E27FC236}">
                <a16:creationId xmlns:a16="http://schemas.microsoft.com/office/drawing/2014/main" id="{5E677DD0-3FFB-2FE9-56B4-2EEA1AA107A8}"/>
              </a:ext>
            </a:extLst>
          </p:cNvPr>
          <p:cNvSpPr txBox="1"/>
          <p:nvPr/>
        </p:nvSpPr>
        <p:spPr>
          <a:xfrm>
            <a:off x="-3181349" y="409575"/>
            <a:ext cx="14154150" cy="840230"/>
          </a:xfrm>
          <a:prstGeom prst="rect">
            <a:avLst/>
          </a:prstGeom>
          <a:noFill/>
        </p:spPr>
        <p:txBody>
          <a:bodyPr wrap="square">
            <a:spAutoFit/>
          </a:bodyPr>
          <a:lstStyle/>
          <a:p>
            <a:pPr algn="ctr">
              <a:lnSpc>
                <a:spcPct val="90000"/>
              </a:lnSpc>
              <a:spcBef>
                <a:spcPct val="0"/>
              </a:spcBef>
              <a:spcAft>
                <a:spcPts val="600"/>
              </a:spcAft>
            </a:pPr>
            <a:r>
              <a:rPr lang="en-US" sz="5400" b="1" dirty="0">
                <a:latin typeface="+mj-lt"/>
                <a:ea typeface="+mj-ea"/>
                <a:cs typeface="+mj-cs"/>
              </a:rPr>
              <a:t>Proposed </a:t>
            </a:r>
            <a:r>
              <a:rPr lang="en-IN" sz="5400" b="1" dirty="0">
                <a:latin typeface="+mj-lt"/>
                <a:ea typeface="+mj-ea"/>
                <a:cs typeface="+mj-cs"/>
              </a:rPr>
              <a:t>architecture </a:t>
            </a:r>
            <a:endParaRPr lang="en-US" sz="5400" b="1" dirty="0">
              <a:latin typeface="+mj-lt"/>
              <a:ea typeface="+mj-ea"/>
              <a:cs typeface="+mj-cs"/>
            </a:endParaRPr>
          </a:p>
        </p:txBody>
      </p:sp>
      <p:pic>
        <p:nvPicPr>
          <p:cNvPr id="5" name="image2.jpeg">
            <a:extLst>
              <a:ext uri="{FF2B5EF4-FFF2-40B4-BE49-F238E27FC236}">
                <a16:creationId xmlns:a16="http://schemas.microsoft.com/office/drawing/2014/main" id="{AD254FFB-AD04-7CD4-74FE-4E8658D63135}"/>
              </a:ext>
            </a:extLst>
          </p:cNvPr>
          <p:cNvPicPr>
            <a:picLocks noChangeAspect="1"/>
          </p:cNvPicPr>
          <p:nvPr/>
        </p:nvPicPr>
        <p:blipFill>
          <a:blip r:embed="rId3" cstate="print"/>
          <a:stretch>
            <a:fillRect/>
          </a:stretch>
        </p:blipFill>
        <p:spPr>
          <a:xfrm>
            <a:off x="8986356" y="2686809"/>
            <a:ext cx="4513007" cy="4459935"/>
          </a:xfrm>
          <a:prstGeom prst="rect">
            <a:avLst/>
          </a:prstGeom>
        </p:spPr>
      </p:pic>
      <p:sp>
        <p:nvSpPr>
          <p:cNvPr id="7" name="TextBox 6">
            <a:extLst>
              <a:ext uri="{FF2B5EF4-FFF2-40B4-BE49-F238E27FC236}">
                <a16:creationId xmlns:a16="http://schemas.microsoft.com/office/drawing/2014/main" id="{01426C07-2244-F985-E8C0-807F5C4E33BF}"/>
              </a:ext>
            </a:extLst>
          </p:cNvPr>
          <p:cNvSpPr txBox="1"/>
          <p:nvPr/>
        </p:nvSpPr>
        <p:spPr>
          <a:xfrm>
            <a:off x="9596284" y="1251947"/>
            <a:ext cx="3793691" cy="646331"/>
          </a:xfrm>
          <a:prstGeom prst="rect">
            <a:avLst/>
          </a:prstGeom>
          <a:noFill/>
        </p:spPr>
        <p:txBody>
          <a:bodyPr wrap="square">
            <a:spAutoFit/>
          </a:bodyPr>
          <a:lstStyle/>
          <a:p>
            <a:pPr algn="ctr">
              <a:lnSpc>
                <a:spcPct val="90000"/>
              </a:lnSpc>
              <a:spcBef>
                <a:spcPct val="0"/>
              </a:spcBef>
              <a:spcAft>
                <a:spcPts val="600"/>
              </a:spcAft>
            </a:pPr>
            <a:r>
              <a:rPr lang="en-US" sz="4000" b="1" dirty="0">
                <a:latin typeface="+mj-lt"/>
                <a:ea typeface="+mj-ea"/>
                <a:cs typeface="+mj-cs"/>
              </a:rPr>
              <a:t>Dataset Images</a:t>
            </a:r>
            <a:r>
              <a:rPr lang="en-IN" sz="4000" b="1" dirty="0">
                <a:latin typeface="+mj-lt"/>
                <a:ea typeface="+mj-ea"/>
                <a:cs typeface="+mj-cs"/>
              </a:rPr>
              <a:t> </a:t>
            </a:r>
            <a:endParaRPr lang="en-US" sz="4000" b="1" dirty="0">
              <a:latin typeface="+mj-lt"/>
              <a:ea typeface="+mj-ea"/>
              <a:cs typeface="+mj-cs"/>
            </a:endParaRPr>
          </a:p>
        </p:txBody>
      </p:sp>
      <p:sp>
        <p:nvSpPr>
          <p:cNvPr id="3" name="TextBox 2">
            <a:extLst>
              <a:ext uri="{FF2B5EF4-FFF2-40B4-BE49-F238E27FC236}">
                <a16:creationId xmlns:a16="http://schemas.microsoft.com/office/drawing/2014/main" id="{B93E2D08-EFEC-C857-9ED0-E4E0097C81D5}"/>
              </a:ext>
            </a:extLst>
          </p:cNvPr>
          <p:cNvSpPr txBox="1"/>
          <p:nvPr/>
        </p:nvSpPr>
        <p:spPr>
          <a:xfrm>
            <a:off x="6842596" y="7548758"/>
            <a:ext cx="2143760" cy="369332"/>
          </a:xfrm>
          <a:prstGeom prst="rect">
            <a:avLst/>
          </a:prstGeom>
          <a:noFill/>
        </p:spPr>
        <p:txBody>
          <a:bodyPr wrap="square" rtlCol="0">
            <a:spAutoFit/>
          </a:bodyPr>
          <a:lstStyle/>
          <a:p>
            <a:r>
              <a:rPr lang="en-IN" dirty="0"/>
              <a:t>5</a:t>
            </a:r>
          </a:p>
        </p:txBody>
      </p:sp>
    </p:spTree>
    <p:extLst>
      <p:ext uri="{BB962C8B-B14F-4D97-AF65-F5344CB8AC3E}">
        <p14:creationId xmlns:p14="http://schemas.microsoft.com/office/powerpoint/2010/main" val="516981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51245" y="529114"/>
            <a:ext cx="6984206" cy="593646"/>
          </a:xfrm>
          <a:prstGeom prst="rect">
            <a:avLst/>
          </a:prstGeom>
          <a:noFill/>
          <a:ln/>
        </p:spPr>
        <p:txBody>
          <a:bodyPr wrap="none" lIns="0" tIns="0" rIns="0" bIns="0" rtlCol="0" anchor="t"/>
          <a:lstStyle/>
          <a:p>
            <a:pPr marL="0" indent="0">
              <a:lnSpc>
                <a:spcPts val="4650"/>
              </a:lnSpc>
              <a:buNone/>
            </a:pPr>
            <a:r>
              <a:rPr lang="en-US" sz="3700" dirty="0">
                <a:solidFill>
                  <a:srgbClr val="505468"/>
                </a:solidFill>
                <a:latin typeface="Instrument Sans Semi Bold" pitchFamily="34" charset="0"/>
                <a:ea typeface="Instrument Sans Semi Bold" pitchFamily="34" charset="-122"/>
                <a:cs typeface="Instrument Sans Semi Bold" pitchFamily="34" charset="-120"/>
              </a:rPr>
              <a:t>Ensemble Learning Techniques</a:t>
            </a:r>
            <a:endParaRPr lang="en-US" sz="3700" dirty="0"/>
          </a:p>
        </p:txBody>
      </p:sp>
      <p:sp>
        <p:nvSpPr>
          <p:cNvPr id="4" name="Text 1"/>
          <p:cNvSpPr/>
          <p:nvPr/>
        </p:nvSpPr>
        <p:spPr>
          <a:xfrm>
            <a:off x="6151245" y="1407676"/>
            <a:ext cx="7814310" cy="1519833"/>
          </a:xfrm>
          <a:prstGeom prst="rect">
            <a:avLst/>
          </a:prstGeom>
          <a:noFill/>
          <a:ln/>
        </p:spPr>
        <p:txBody>
          <a:bodyPr wrap="square" lIns="0" tIns="0" rIns="0" bIns="0" rtlCol="0" anchor="t"/>
          <a:lstStyle/>
          <a:p>
            <a:pPr marL="0" indent="0">
              <a:lnSpc>
                <a:spcPts val="2350"/>
              </a:lnSpc>
              <a:buNone/>
            </a:pPr>
            <a:r>
              <a:rPr lang="en-US" dirty="0">
                <a:solidFill>
                  <a:srgbClr val="5B5F71"/>
                </a:solidFill>
                <a:latin typeface="Instrument Sans Medium" pitchFamily="34" charset="0"/>
                <a:ea typeface="Instrument Sans Medium" pitchFamily="34" charset="-122"/>
                <a:cs typeface="Instrument Sans Medium" pitchFamily="34" charset="-120"/>
              </a:rPr>
              <a:t>The study incorporates ensemble learning techniques to further improve accuracy. These include XGBoost, AdaBoost, CatBoost, Gradient Boosting Decision Trees (GBDT), and LightGBM. The ensemble model combines predictions from multiple base models, weighted to optimize overall performance. This approach aims to leverage the strengths of different models and mitigate individual weaknesses.</a:t>
            </a:r>
            <a:endParaRPr lang="en-US" dirty="0"/>
          </a:p>
        </p:txBody>
      </p:sp>
      <p:pic>
        <p:nvPicPr>
          <p:cNvPr id="5" name="Image 1" descr="preencoded.png"/>
          <p:cNvPicPr>
            <a:picLocks noChangeAspect="1"/>
          </p:cNvPicPr>
          <p:nvPr/>
        </p:nvPicPr>
        <p:blipFill>
          <a:blip r:embed="rId4"/>
          <a:stretch>
            <a:fillRect/>
          </a:stretch>
        </p:blipFill>
        <p:spPr>
          <a:xfrm>
            <a:off x="6151245" y="3331130"/>
            <a:ext cx="949881" cy="1329809"/>
          </a:xfrm>
          <a:prstGeom prst="rect">
            <a:avLst/>
          </a:prstGeom>
        </p:spPr>
      </p:pic>
      <p:sp>
        <p:nvSpPr>
          <p:cNvPr id="6" name="Text 2"/>
          <p:cNvSpPr/>
          <p:nvPr/>
        </p:nvSpPr>
        <p:spPr>
          <a:xfrm>
            <a:off x="7386042" y="3331131"/>
            <a:ext cx="2374702" cy="296823"/>
          </a:xfrm>
          <a:prstGeom prst="rect">
            <a:avLst/>
          </a:prstGeom>
          <a:noFill/>
          <a:ln/>
        </p:spPr>
        <p:txBody>
          <a:bodyPr wrap="none" lIns="0" tIns="0" rIns="0" bIns="0" rtlCol="0" anchor="t"/>
          <a:lstStyle/>
          <a:p>
            <a:pPr marL="0" indent="0" algn="l">
              <a:lnSpc>
                <a:spcPts val="2300"/>
              </a:lnSpc>
              <a:buNone/>
            </a:pPr>
            <a:r>
              <a:rPr lang="en-US" sz="1850" dirty="0">
                <a:solidFill>
                  <a:srgbClr val="5B5F71"/>
                </a:solidFill>
                <a:latin typeface="Instrument Sans Semi Bold" pitchFamily="34" charset="0"/>
                <a:ea typeface="Instrument Sans Semi Bold" pitchFamily="34" charset="-122"/>
                <a:cs typeface="Instrument Sans Semi Bold" pitchFamily="34" charset="-120"/>
              </a:rPr>
              <a:t>Base Models</a:t>
            </a:r>
            <a:endParaRPr lang="en-US" sz="1850" dirty="0"/>
          </a:p>
        </p:txBody>
      </p:sp>
      <p:sp>
        <p:nvSpPr>
          <p:cNvPr id="7" name="Text 3"/>
          <p:cNvSpPr/>
          <p:nvPr/>
        </p:nvSpPr>
        <p:spPr>
          <a:xfrm>
            <a:off x="7386042" y="3741896"/>
            <a:ext cx="6579513" cy="303967"/>
          </a:xfrm>
          <a:prstGeom prst="rect">
            <a:avLst/>
          </a:prstGeom>
          <a:noFill/>
          <a:ln/>
        </p:spPr>
        <p:txBody>
          <a:bodyPr wrap="none" lIns="0" tIns="0" rIns="0" bIns="0" rtlCol="0" anchor="t"/>
          <a:lstStyle/>
          <a:p>
            <a:pPr marL="0" indent="0" algn="l">
              <a:lnSpc>
                <a:spcPts val="2350"/>
              </a:lnSpc>
              <a:buNone/>
            </a:pPr>
            <a:r>
              <a:rPr lang="en-US" sz="1450" dirty="0">
                <a:solidFill>
                  <a:srgbClr val="5B5F71"/>
                </a:solidFill>
                <a:latin typeface="Instrument Sans Medium" pitchFamily="34" charset="0"/>
                <a:ea typeface="Instrument Sans Medium" pitchFamily="34" charset="-122"/>
                <a:cs typeface="Instrument Sans Medium" pitchFamily="34" charset="-120"/>
              </a:rPr>
              <a:t>Individual deep learning models provide initial predictions</a:t>
            </a:r>
            <a:endParaRPr lang="en-US" sz="1450" dirty="0"/>
          </a:p>
        </p:txBody>
      </p:sp>
      <p:pic>
        <p:nvPicPr>
          <p:cNvPr id="8" name="Image 2" descr="preencoded.png"/>
          <p:cNvPicPr>
            <a:picLocks noChangeAspect="1"/>
          </p:cNvPicPr>
          <p:nvPr/>
        </p:nvPicPr>
        <p:blipFill>
          <a:blip r:embed="rId5"/>
          <a:stretch>
            <a:fillRect/>
          </a:stretch>
        </p:blipFill>
        <p:spPr>
          <a:xfrm>
            <a:off x="6151245" y="4479965"/>
            <a:ext cx="949881" cy="1519714"/>
          </a:xfrm>
          <a:prstGeom prst="rect">
            <a:avLst/>
          </a:prstGeom>
        </p:spPr>
      </p:pic>
      <p:sp>
        <p:nvSpPr>
          <p:cNvPr id="9" name="Text 4"/>
          <p:cNvSpPr/>
          <p:nvPr/>
        </p:nvSpPr>
        <p:spPr>
          <a:xfrm>
            <a:off x="7386042" y="4850844"/>
            <a:ext cx="2628662" cy="296823"/>
          </a:xfrm>
          <a:prstGeom prst="rect">
            <a:avLst/>
          </a:prstGeom>
          <a:noFill/>
          <a:ln/>
        </p:spPr>
        <p:txBody>
          <a:bodyPr wrap="none" lIns="0" tIns="0" rIns="0" bIns="0" rtlCol="0" anchor="t"/>
          <a:lstStyle/>
          <a:p>
            <a:pPr marL="0" indent="0" algn="l">
              <a:lnSpc>
                <a:spcPts val="2300"/>
              </a:lnSpc>
              <a:buNone/>
            </a:pPr>
            <a:r>
              <a:rPr lang="en-US" sz="1850" dirty="0">
                <a:solidFill>
                  <a:srgbClr val="5B5F71"/>
                </a:solidFill>
                <a:latin typeface="Instrument Sans Semi Bold" pitchFamily="34" charset="0"/>
                <a:ea typeface="Instrument Sans Semi Bold" pitchFamily="34" charset="-122"/>
                <a:cs typeface="Instrument Sans Semi Bold" pitchFamily="34" charset="-120"/>
              </a:rPr>
              <a:t>Ensemble Combination</a:t>
            </a:r>
            <a:endParaRPr lang="en-US" sz="1850" dirty="0"/>
          </a:p>
        </p:txBody>
      </p:sp>
      <p:sp>
        <p:nvSpPr>
          <p:cNvPr id="10" name="Text 5"/>
          <p:cNvSpPr/>
          <p:nvPr/>
        </p:nvSpPr>
        <p:spPr>
          <a:xfrm>
            <a:off x="7386042" y="5261610"/>
            <a:ext cx="6579513" cy="303967"/>
          </a:xfrm>
          <a:prstGeom prst="rect">
            <a:avLst/>
          </a:prstGeom>
          <a:noFill/>
          <a:ln/>
        </p:spPr>
        <p:txBody>
          <a:bodyPr wrap="none" lIns="0" tIns="0" rIns="0" bIns="0" rtlCol="0" anchor="t"/>
          <a:lstStyle/>
          <a:p>
            <a:pPr marL="0" indent="0" algn="l">
              <a:lnSpc>
                <a:spcPts val="2350"/>
              </a:lnSpc>
              <a:buNone/>
            </a:pPr>
            <a:r>
              <a:rPr lang="en-US" sz="1450" dirty="0">
                <a:solidFill>
                  <a:srgbClr val="5B5F71"/>
                </a:solidFill>
                <a:latin typeface="Instrument Sans Medium" pitchFamily="34" charset="0"/>
                <a:ea typeface="Instrument Sans Medium" pitchFamily="34" charset="-122"/>
                <a:cs typeface="Instrument Sans Medium" pitchFamily="34" charset="-120"/>
              </a:rPr>
              <a:t>Predictions are combined using weighted averaging</a:t>
            </a:r>
            <a:endParaRPr lang="en-US" sz="1450" dirty="0"/>
          </a:p>
        </p:txBody>
      </p:sp>
      <p:pic>
        <p:nvPicPr>
          <p:cNvPr id="11" name="Image 3" descr="preencoded.png"/>
          <p:cNvPicPr>
            <a:picLocks noChangeAspect="1"/>
          </p:cNvPicPr>
          <p:nvPr/>
        </p:nvPicPr>
        <p:blipFill>
          <a:blip r:embed="rId6"/>
          <a:stretch>
            <a:fillRect/>
          </a:stretch>
        </p:blipFill>
        <p:spPr>
          <a:xfrm>
            <a:off x="6151244" y="5628800"/>
            <a:ext cx="949881" cy="1519714"/>
          </a:xfrm>
          <a:prstGeom prst="rect">
            <a:avLst/>
          </a:prstGeom>
        </p:spPr>
      </p:pic>
      <p:sp>
        <p:nvSpPr>
          <p:cNvPr id="12" name="Text 6"/>
          <p:cNvSpPr/>
          <p:nvPr/>
        </p:nvSpPr>
        <p:spPr>
          <a:xfrm>
            <a:off x="7386042" y="6370558"/>
            <a:ext cx="2374702" cy="296823"/>
          </a:xfrm>
          <a:prstGeom prst="rect">
            <a:avLst/>
          </a:prstGeom>
          <a:noFill/>
          <a:ln/>
        </p:spPr>
        <p:txBody>
          <a:bodyPr wrap="none" lIns="0" tIns="0" rIns="0" bIns="0" rtlCol="0" anchor="t"/>
          <a:lstStyle/>
          <a:p>
            <a:pPr marL="0" indent="0" algn="l">
              <a:lnSpc>
                <a:spcPts val="2300"/>
              </a:lnSpc>
              <a:buNone/>
            </a:pPr>
            <a:r>
              <a:rPr lang="en-US" sz="1850" dirty="0">
                <a:solidFill>
                  <a:srgbClr val="5B5F71"/>
                </a:solidFill>
                <a:latin typeface="Instrument Sans Semi Bold" pitchFamily="34" charset="0"/>
                <a:ea typeface="Instrument Sans Semi Bold" pitchFamily="34" charset="-122"/>
                <a:cs typeface="Instrument Sans Semi Bold" pitchFamily="34" charset="-120"/>
              </a:rPr>
              <a:t>Optimized Output</a:t>
            </a:r>
            <a:endParaRPr lang="en-US" sz="1850" dirty="0"/>
          </a:p>
        </p:txBody>
      </p:sp>
      <p:sp>
        <p:nvSpPr>
          <p:cNvPr id="13" name="Text 7"/>
          <p:cNvSpPr/>
          <p:nvPr/>
        </p:nvSpPr>
        <p:spPr>
          <a:xfrm>
            <a:off x="7386042" y="6781324"/>
            <a:ext cx="6579513" cy="303967"/>
          </a:xfrm>
          <a:prstGeom prst="rect">
            <a:avLst/>
          </a:prstGeom>
          <a:noFill/>
          <a:ln/>
        </p:spPr>
        <p:txBody>
          <a:bodyPr wrap="none" lIns="0" tIns="0" rIns="0" bIns="0" rtlCol="0" anchor="t"/>
          <a:lstStyle/>
          <a:p>
            <a:pPr marL="0" indent="0" algn="l">
              <a:lnSpc>
                <a:spcPts val="2350"/>
              </a:lnSpc>
              <a:buNone/>
            </a:pPr>
            <a:r>
              <a:rPr lang="en-US" sz="1450" dirty="0">
                <a:solidFill>
                  <a:srgbClr val="5B5F71"/>
                </a:solidFill>
                <a:latin typeface="Instrument Sans Medium" pitchFamily="34" charset="0"/>
                <a:ea typeface="Instrument Sans Medium" pitchFamily="34" charset="-122"/>
                <a:cs typeface="Instrument Sans Medium" pitchFamily="34" charset="-120"/>
              </a:rPr>
              <a:t>Final prediction leverages strengths of multiple models</a:t>
            </a:r>
            <a:endParaRPr lang="en-US" sz="1450" dirty="0"/>
          </a:p>
        </p:txBody>
      </p:sp>
      <p:sp>
        <p:nvSpPr>
          <p:cNvPr id="14" name="TextBox 13">
            <a:extLst>
              <a:ext uri="{FF2B5EF4-FFF2-40B4-BE49-F238E27FC236}">
                <a16:creationId xmlns:a16="http://schemas.microsoft.com/office/drawing/2014/main" id="{EFBAFA59-47B6-766F-139A-2699F22B6A55}"/>
              </a:ext>
            </a:extLst>
          </p:cNvPr>
          <p:cNvSpPr txBox="1"/>
          <p:nvPr/>
        </p:nvSpPr>
        <p:spPr>
          <a:xfrm>
            <a:off x="12656634" y="7636328"/>
            <a:ext cx="1882326" cy="491966"/>
          </a:xfrm>
          <a:prstGeom prst="rect">
            <a:avLst/>
          </a:prstGeom>
          <a:solidFill>
            <a:schemeClr val="bg1"/>
          </a:solidFill>
        </p:spPr>
        <p:txBody>
          <a:bodyPr wrap="square" rtlCol="0">
            <a:spAutoFit/>
          </a:bodyPr>
          <a:lstStyle/>
          <a:p>
            <a:endParaRPr lang="en-IO" dirty="0"/>
          </a:p>
        </p:txBody>
      </p:sp>
      <p:pic>
        <p:nvPicPr>
          <p:cNvPr id="15" name="Picture 14">
            <a:extLst>
              <a:ext uri="{FF2B5EF4-FFF2-40B4-BE49-F238E27FC236}">
                <a16:creationId xmlns:a16="http://schemas.microsoft.com/office/drawing/2014/main" id="{50261278-CFCA-5870-883C-5CAC40027628}"/>
              </a:ext>
            </a:extLst>
          </p:cNvPr>
          <p:cNvPicPr>
            <a:picLocks noChangeAspect="1"/>
          </p:cNvPicPr>
          <p:nvPr/>
        </p:nvPicPr>
        <p:blipFill>
          <a:blip r:embed="rId7"/>
          <a:stretch>
            <a:fillRect/>
          </a:stretch>
        </p:blipFill>
        <p:spPr>
          <a:xfrm>
            <a:off x="354756" y="150164"/>
            <a:ext cx="3345367" cy="1766074"/>
          </a:xfrm>
          <a:prstGeom prst="rect">
            <a:avLst/>
          </a:prstGeom>
        </p:spPr>
      </p:pic>
      <p:sp>
        <p:nvSpPr>
          <p:cNvPr id="16" name="TextBox 15">
            <a:extLst>
              <a:ext uri="{FF2B5EF4-FFF2-40B4-BE49-F238E27FC236}">
                <a16:creationId xmlns:a16="http://schemas.microsoft.com/office/drawing/2014/main" id="{7801D66D-7B35-6E28-6FA9-F558988F5CE1}"/>
              </a:ext>
            </a:extLst>
          </p:cNvPr>
          <p:cNvSpPr txBox="1"/>
          <p:nvPr/>
        </p:nvSpPr>
        <p:spPr>
          <a:xfrm>
            <a:off x="7379573" y="7697645"/>
            <a:ext cx="1320800" cy="369332"/>
          </a:xfrm>
          <a:prstGeom prst="rect">
            <a:avLst/>
          </a:prstGeom>
          <a:noFill/>
        </p:spPr>
        <p:txBody>
          <a:bodyPr wrap="square" rtlCol="0">
            <a:spAutoFit/>
          </a:bodyPr>
          <a:lstStyle/>
          <a:p>
            <a:r>
              <a:rPr lang="en-IN" dirty="0"/>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69250" y="525780"/>
            <a:ext cx="7788235" cy="597456"/>
          </a:xfrm>
          <a:prstGeom prst="rect">
            <a:avLst/>
          </a:prstGeom>
          <a:noFill/>
          <a:ln/>
        </p:spPr>
        <p:txBody>
          <a:bodyPr wrap="none" lIns="0" tIns="0" rIns="0" bIns="0" rtlCol="0" anchor="t"/>
          <a:lstStyle/>
          <a:p>
            <a:pPr marL="0" indent="0">
              <a:lnSpc>
                <a:spcPts val="4700"/>
              </a:lnSpc>
              <a:buNone/>
            </a:pPr>
            <a:r>
              <a:rPr lang="en-US" sz="3750" dirty="0">
                <a:solidFill>
                  <a:srgbClr val="505468"/>
                </a:solidFill>
                <a:latin typeface="Instrument Sans Semi Bold" pitchFamily="34" charset="0"/>
                <a:ea typeface="Instrument Sans Semi Bold" pitchFamily="34" charset="-122"/>
                <a:cs typeface="Instrument Sans Semi Bold" pitchFamily="34" charset="-120"/>
              </a:rPr>
              <a:t>Data Collection and Preprocessing</a:t>
            </a:r>
            <a:endParaRPr lang="en-US" sz="3750" dirty="0"/>
          </a:p>
        </p:txBody>
      </p:sp>
      <p:sp>
        <p:nvSpPr>
          <p:cNvPr id="3" name="Text 1"/>
          <p:cNvSpPr/>
          <p:nvPr/>
        </p:nvSpPr>
        <p:spPr>
          <a:xfrm>
            <a:off x="669250" y="1505664"/>
            <a:ext cx="13291899" cy="917615"/>
          </a:xfrm>
          <a:prstGeom prst="rect">
            <a:avLst/>
          </a:prstGeom>
          <a:noFill/>
          <a:ln/>
        </p:spPr>
        <p:txBody>
          <a:bodyPr wrap="square" lIns="0" tIns="0" rIns="0" bIns="0" rtlCol="0" anchor="t"/>
          <a:lstStyle/>
          <a:p>
            <a:pPr marL="0" indent="0">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The study utilizes MRI datasets of brain tumors, including glioma, meningioma, pituitary tumors, and non-tumor samples from public repositories. The dataset comprises 7,023 human brain MRI images across four classes. Preprocessing steps include grayscale conversion, Gaussian blurring for noise reduction, binary thresholding for segmentation, and image normalization to ensure consistent input data.</a:t>
            </a:r>
            <a:endParaRPr lang="en-US" sz="1500" dirty="0"/>
          </a:p>
        </p:txBody>
      </p:sp>
      <p:sp>
        <p:nvSpPr>
          <p:cNvPr id="4" name="Shape 2"/>
          <p:cNvSpPr/>
          <p:nvPr/>
        </p:nvSpPr>
        <p:spPr>
          <a:xfrm>
            <a:off x="7303770" y="2638306"/>
            <a:ext cx="22860" cy="5067657"/>
          </a:xfrm>
          <a:prstGeom prst="roundRect">
            <a:avLst>
              <a:gd name="adj" fmla="val 351352"/>
            </a:avLst>
          </a:prstGeom>
          <a:solidFill>
            <a:srgbClr val="C8C9CF"/>
          </a:solidFill>
          <a:ln/>
        </p:spPr>
        <p:txBody>
          <a:bodyPr/>
          <a:lstStyle/>
          <a:p>
            <a:endParaRPr lang="en-IN"/>
          </a:p>
        </p:txBody>
      </p:sp>
      <p:sp>
        <p:nvSpPr>
          <p:cNvPr id="5" name="Shape 3"/>
          <p:cNvSpPr/>
          <p:nvPr/>
        </p:nvSpPr>
        <p:spPr>
          <a:xfrm>
            <a:off x="6453723" y="3056930"/>
            <a:ext cx="669250" cy="22860"/>
          </a:xfrm>
          <a:prstGeom prst="roundRect">
            <a:avLst>
              <a:gd name="adj" fmla="val 351352"/>
            </a:avLst>
          </a:prstGeom>
          <a:solidFill>
            <a:srgbClr val="C8C9CF"/>
          </a:solidFill>
          <a:ln/>
        </p:spPr>
        <p:txBody>
          <a:bodyPr/>
          <a:lstStyle/>
          <a:p>
            <a:endParaRPr lang="en-IN"/>
          </a:p>
        </p:txBody>
      </p:sp>
      <p:sp>
        <p:nvSpPr>
          <p:cNvPr id="6" name="Shape 4"/>
          <p:cNvSpPr/>
          <p:nvPr/>
        </p:nvSpPr>
        <p:spPr>
          <a:xfrm>
            <a:off x="7100114" y="2853333"/>
            <a:ext cx="430173" cy="430173"/>
          </a:xfrm>
          <a:prstGeom prst="roundRect">
            <a:avLst>
              <a:gd name="adj" fmla="val 18671"/>
            </a:avLst>
          </a:prstGeom>
          <a:solidFill>
            <a:srgbClr val="E2E3E9"/>
          </a:solidFill>
          <a:ln w="7620">
            <a:solidFill>
              <a:srgbClr val="C8C9CF"/>
            </a:solidFill>
            <a:prstDash val="solid"/>
          </a:ln>
        </p:spPr>
        <p:txBody>
          <a:bodyPr/>
          <a:lstStyle/>
          <a:p>
            <a:endParaRPr lang="en-IN"/>
          </a:p>
        </p:txBody>
      </p:sp>
      <p:sp>
        <p:nvSpPr>
          <p:cNvPr id="7" name="Text 5"/>
          <p:cNvSpPr/>
          <p:nvPr/>
        </p:nvSpPr>
        <p:spPr>
          <a:xfrm>
            <a:off x="7259657" y="2925008"/>
            <a:ext cx="110966" cy="286822"/>
          </a:xfrm>
          <a:prstGeom prst="rect">
            <a:avLst/>
          </a:prstGeom>
          <a:noFill/>
          <a:ln/>
        </p:spPr>
        <p:txBody>
          <a:bodyPr wrap="none" lIns="0" tIns="0" rIns="0" bIns="0" rtlCol="0" anchor="t"/>
          <a:lstStyle/>
          <a:p>
            <a:pPr marL="0" indent="0" algn="ctr">
              <a:lnSpc>
                <a:spcPts val="2250"/>
              </a:lnSpc>
              <a:buNone/>
            </a:pPr>
            <a:r>
              <a:rPr lang="en-US" sz="2250" dirty="0">
                <a:solidFill>
                  <a:srgbClr val="5B5F71"/>
                </a:solidFill>
                <a:latin typeface="Instrument Sans Semi Bold" pitchFamily="34" charset="0"/>
                <a:ea typeface="Instrument Sans Semi Bold" pitchFamily="34" charset="-122"/>
                <a:cs typeface="Instrument Sans Semi Bold" pitchFamily="34" charset="-120"/>
              </a:rPr>
              <a:t>1</a:t>
            </a:r>
            <a:endParaRPr lang="en-US" sz="2250" dirty="0"/>
          </a:p>
        </p:txBody>
      </p:sp>
      <p:sp>
        <p:nvSpPr>
          <p:cNvPr id="8" name="Text 6"/>
          <p:cNvSpPr/>
          <p:nvPr/>
        </p:nvSpPr>
        <p:spPr>
          <a:xfrm>
            <a:off x="3873103" y="2829520"/>
            <a:ext cx="2390418" cy="298847"/>
          </a:xfrm>
          <a:prstGeom prst="rect">
            <a:avLst/>
          </a:prstGeom>
          <a:noFill/>
          <a:ln/>
        </p:spPr>
        <p:txBody>
          <a:bodyPr wrap="none" lIns="0" tIns="0" rIns="0" bIns="0" rtlCol="0" anchor="t"/>
          <a:lstStyle/>
          <a:p>
            <a:pPr marL="0" indent="0" algn="r">
              <a:lnSpc>
                <a:spcPts val="2350"/>
              </a:lnSpc>
              <a:buNone/>
            </a:pPr>
            <a:r>
              <a:rPr lang="en-US" sz="1850" dirty="0">
                <a:solidFill>
                  <a:srgbClr val="5B5F71"/>
                </a:solidFill>
                <a:latin typeface="Instrument Sans Semi Bold" pitchFamily="34" charset="0"/>
                <a:ea typeface="Instrument Sans Semi Bold" pitchFamily="34" charset="-122"/>
                <a:cs typeface="Instrument Sans Semi Bold" pitchFamily="34" charset="-120"/>
              </a:rPr>
              <a:t>Data Collection</a:t>
            </a:r>
            <a:endParaRPr lang="en-US" sz="1850" dirty="0"/>
          </a:p>
        </p:txBody>
      </p:sp>
      <p:sp>
        <p:nvSpPr>
          <p:cNvPr id="9" name="Text 7"/>
          <p:cNvSpPr/>
          <p:nvPr/>
        </p:nvSpPr>
        <p:spPr>
          <a:xfrm>
            <a:off x="669250" y="3243024"/>
            <a:ext cx="5594271" cy="305872"/>
          </a:xfrm>
          <a:prstGeom prst="rect">
            <a:avLst/>
          </a:prstGeom>
          <a:noFill/>
          <a:ln/>
        </p:spPr>
        <p:txBody>
          <a:bodyPr wrap="none" lIns="0" tIns="0" rIns="0" bIns="0" rtlCol="0" anchor="t"/>
          <a:lstStyle/>
          <a:p>
            <a:pPr marL="0" indent="0" algn="r">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Gathering diverse MRI datasets from public repositories</a:t>
            </a:r>
            <a:endParaRPr lang="en-US" sz="1500" dirty="0"/>
          </a:p>
        </p:txBody>
      </p:sp>
      <p:sp>
        <p:nvSpPr>
          <p:cNvPr id="10" name="Shape 8"/>
          <p:cNvSpPr/>
          <p:nvPr/>
        </p:nvSpPr>
        <p:spPr>
          <a:xfrm>
            <a:off x="7507426" y="4013002"/>
            <a:ext cx="669250" cy="22860"/>
          </a:xfrm>
          <a:prstGeom prst="roundRect">
            <a:avLst>
              <a:gd name="adj" fmla="val 351352"/>
            </a:avLst>
          </a:prstGeom>
          <a:solidFill>
            <a:srgbClr val="C8C9CF"/>
          </a:solidFill>
          <a:ln/>
        </p:spPr>
        <p:txBody>
          <a:bodyPr/>
          <a:lstStyle/>
          <a:p>
            <a:endParaRPr lang="en-IN"/>
          </a:p>
        </p:txBody>
      </p:sp>
      <p:sp>
        <p:nvSpPr>
          <p:cNvPr id="11" name="Shape 9"/>
          <p:cNvSpPr/>
          <p:nvPr/>
        </p:nvSpPr>
        <p:spPr>
          <a:xfrm>
            <a:off x="7100114" y="3809405"/>
            <a:ext cx="430173" cy="430173"/>
          </a:xfrm>
          <a:prstGeom prst="roundRect">
            <a:avLst>
              <a:gd name="adj" fmla="val 18671"/>
            </a:avLst>
          </a:prstGeom>
          <a:solidFill>
            <a:srgbClr val="E2E3E9"/>
          </a:solidFill>
          <a:ln w="7620">
            <a:solidFill>
              <a:srgbClr val="C8C9CF"/>
            </a:solidFill>
            <a:prstDash val="solid"/>
          </a:ln>
        </p:spPr>
        <p:txBody>
          <a:bodyPr/>
          <a:lstStyle/>
          <a:p>
            <a:endParaRPr lang="en-IN"/>
          </a:p>
        </p:txBody>
      </p:sp>
      <p:sp>
        <p:nvSpPr>
          <p:cNvPr id="12" name="Text 10"/>
          <p:cNvSpPr/>
          <p:nvPr/>
        </p:nvSpPr>
        <p:spPr>
          <a:xfrm>
            <a:off x="7235250" y="3881080"/>
            <a:ext cx="159782" cy="286822"/>
          </a:xfrm>
          <a:prstGeom prst="rect">
            <a:avLst/>
          </a:prstGeom>
          <a:noFill/>
          <a:ln/>
        </p:spPr>
        <p:txBody>
          <a:bodyPr wrap="none" lIns="0" tIns="0" rIns="0" bIns="0" rtlCol="0" anchor="t"/>
          <a:lstStyle/>
          <a:p>
            <a:pPr marL="0" indent="0" algn="ctr">
              <a:lnSpc>
                <a:spcPts val="2250"/>
              </a:lnSpc>
              <a:buNone/>
            </a:pPr>
            <a:r>
              <a:rPr lang="en-US" sz="2250" dirty="0">
                <a:solidFill>
                  <a:srgbClr val="5B5F71"/>
                </a:solidFill>
                <a:latin typeface="Instrument Sans Semi Bold" pitchFamily="34" charset="0"/>
                <a:ea typeface="Instrument Sans Semi Bold" pitchFamily="34" charset="-122"/>
                <a:cs typeface="Instrument Sans Semi Bold" pitchFamily="34" charset="-120"/>
              </a:rPr>
              <a:t>2</a:t>
            </a:r>
            <a:endParaRPr lang="en-US" sz="2250" dirty="0"/>
          </a:p>
        </p:txBody>
      </p:sp>
      <p:sp>
        <p:nvSpPr>
          <p:cNvPr id="13" name="Text 11"/>
          <p:cNvSpPr/>
          <p:nvPr/>
        </p:nvSpPr>
        <p:spPr>
          <a:xfrm>
            <a:off x="8366879" y="3785592"/>
            <a:ext cx="2436257" cy="298847"/>
          </a:xfrm>
          <a:prstGeom prst="rect">
            <a:avLst/>
          </a:prstGeom>
          <a:noFill/>
          <a:ln/>
        </p:spPr>
        <p:txBody>
          <a:bodyPr wrap="none" lIns="0" tIns="0" rIns="0" bIns="0" rtlCol="0" anchor="t"/>
          <a:lstStyle/>
          <a:p>
            <a:pPr marL="0" indent="0" algn="l">
              <a:lnSpc>
                <a:spcPts val="2350"/>
              </a:lnSpc>
              <a:buNone/>
            </a:pPr>
            <a:r>
              <a:rPr lang="en-US" sz="1850" dirty="0">
                <a:solidFill>
                  <a:srgbClr val="5B5F71"/>
                </a:solidFill>
                <a:latin typeface="Instrument Sans Semi Bold" pitchFamily="34" charset="0"/>
                <a:ea typeface="Instrument Sans Semi Bold" pitchFamily="34" charset="-122"/>
                <a:cs typeface="Instrument Sans Semi Bold" pitchFamily="34" charset="-120"/>
              </a:rPr>
              <a:t>Grayscale Conversion</a:t>
            </a:r>
            <a:endParaRPr lang="en-US" sz="1850" dirty="0"/>
          </a:p>
        </p:txBody>
      </p:sp>
      <p:sp>
        <p:nvSpPr>
          <p:cNvPr id="14" name="Text 12"/>
          <p:cNvSpPr/>
          <p:nvPr/>
        </p:nvSpPr>
        <p:spPr>
          <a:xfrm>
            <a:off x="8366879" y="4199096"/>
            <a:ext cx="5594271" cy="305872"/>
          </a:xfrm>
          <a:prstGeom prst="rect">
            <a:avLst/>
          </a:prstGeom>
          <a:noFill/>
          <a:ln/>
        </p:spPr>
        <p:txBody>
          <a:bodyPr wrap="none" lIns="0" tIns="0" rIns="0" bIns="0" rtlCol="0" anchor="t"/>
          <a:lstStyle/>
          <a:p>
            <a:pPr marL="0" indent="0" algn="l">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Converting images to grayscale for uniformity</a:t>
            </a:r>
            <a:endParaRPr lang="en-US" sz="1500" dirty="0"/>
          </a:p>
        </p:txBody>
      </p:sp>
      <p:sp>
        <p:nvSpPr>
          <p:cNvPr id="15" name="Shape 13"/>
          <p:cNvSpPr/>
          <p:nvPr/>
        </p:nvSpPr>
        <p:spPr>
          <a:xfrm>
            <a:off x="6453723" y="4873466"/>
            <a:ext cx="669250" cy="22860"/>
          </a:xfrm>
          <a:prstGeom prst="roundRect">
            <a:avLst>
              <a:gd name="adj" fmla="val 351352"/>
            </a:avLst>
          </a:prstGeom>
          <a:solidFill>
            <a:srgbClr val="C8C9CF"/>
          </a:solidFill>
          <a:ln/>
        </p:spPr>
        <p:txBody>
          <a:bodyPr/>
          <a:lstStyle/>
          <a:p>
            <a:endParaRPr lang="en-IN"/>
          </a:p>
        </p:txBody>
      </p:sp>
      <p:sp>
        <p:nvSpPr>
          <p:cNvPr id="16" name="Shape 14"/>
          <p:cNvSpPr/>
          <p:nvPr/>
        </p:nvSpPr>
        <p:spPr>
          <a:xfrm>
            <a:off x="7100114" y="4669869"/>
            <a:ext cx="430173" cy="430173"/>
          </a:xfrm>
          <a:prstGeom prst="roundRect">
            <a:avLst>
              <a:gd name="adj" fmla="val 18671"/>
            </a:avLst>
          </a:prstGeom>
          <a:solidFill>
            <a:srgbClr val="E2E3E9"/>
          </a:solidFill>
          <a:ln w="7620">
            <a:solidFill>
              <a:srgbClr val="C8C9CF"/>
            </a:solidFill>
            <a:prstDash val="solid"/>
          </a:ln>
        </p:spPr>
        <p:txBody>
          <a:bodyPr/>
          <a:lstStyle/>
          <a:p>
            <a:endParaRPr lang="en-IN"/>
          </a:p>
        </p:txBody>
      </p:sp>
      <p:sp>
        <p:nvSpPr>
          <p:cNvPr id="17" name="Text 15"/>
          <p:cNvSpPr/>
          <p:nvPr/>
        </p:nvSpPr>
        <p:spPr>
          <a:xfrm>
            <a:off x="7232154" y="4741545"/>
            <a:ext cx="166092" cy="286822"/>
          </a:xfrm>
          <a:prstGeom prst="rect">
            <a:avLst/>
          </a:prstGeom>
          <a:noFill/>
          <a:ln/>
        </p:spPr>
        <p:txBody>
          <a:bodyPr wrap="none" lIns="0" tIns="0" rIns="0" bIns="0" rtlCol="0" anchor="t"/>
          <a:lstStyle/>
          <a:p>
            <a:pPr marL="0" indent="0" algn="ctr">
              <a:lnSpc>
                <a:spcPts val="2250"/>
              </a:lnSpc>
              <a:buNone/>
            </a:pPr>
            <a:r>
              <a:rPr lang="en-US" sz="2250" dirty="0">
                <a:solidFill>
                  <a:srgbClr val="5B5F71"/>
                </a:solidFill>
                <a:latin typeface="Instrument Sans Semi Bold" pitchFamily="34" charset="0"/>
                <a:ea typeface="Instrument Sans Semi Bold" pitchFamily="34" charset="-122"/>
                <a:cs typeface="Instrument Sans Semi Bold" pitchFamily="34" charset="-120"/>
              </a:rPr>
              <a:t>3</a:t>
            </a:r>
            <a:endParaRPr lang="en-US" sz="2250" dirty="0"/>
          </a:p>
        </p:txBody>
      </p:sp>
      <p:sp>
        <p:nvSpPr>
          <p:cNvPr id="18" name="Text 16"/>
          <p:cNvSpPr/>
          <p:nvPr/>
        </p:nvSpPr>
        <p:spPr>
          <a:xfrm>
            <a:off x="3873103" y="4646057"/>
            <a:ext cx="2390418" cy="298847"/>
          </a:xfrm>
          <a:prstGeom prst="rect">
            <a:avLst/>
          </a:prstGeom>
          <a:noFill/>
          <a:ln/>
        </p:spPr>
        <p:txBody>
          <a:bodyPr wrap="none" lIns="0" tIns="0" rIns="0" bIns="0" rtlCol="0" anchor="t"/>
          <a:lstStyle/>
          <a:p>
            <a:pPr marL="0" indent="0" algn="r">
              <a:lnSpc>
                <a:spcPts val="2350"/>
              </a:lnSpc>
              <a:buNone/>
            </a:pPr>
            <a:r>
              <a:rPr lang="en-US" sz="1850" dirty="0">
                <a:solidFill>
                  <a:srgbClr val="5B5F71"/>
                </a:solidFill>
                <a:latin typeface="Instrument Sans Semi Bold" pitchFamily="34" charset="0"/>
                <a:ea typeface="Instrument Sans Semi Bold" pitchFamily="34" charset="-122"/>
                <a:cs typeface="Instrument Sans Semi Bold" pitchFamily="34" charset="-120"/>
              </a:rPr>
              <a:t>Noise Reduction</a:t>
            </a:r>
            <a:endParaRPr lang="en-US" sz="1850" dirty="0"/>
          </a:p>
        </p:txBody>
      </p:sp>
      <p:sp>
        <p:nvSpPr>
          <p:cNvPr id="19" name="Text 17"/>
          <p:cNvSpPr/>
          <p:nvPr/>
        </p:nvSpPr>
        <p:spPr>
          <a:xfrm>
            <a:off x="669250" y="5059561"/>
            <a:ext cx="5594271" cy="305872"/>
          </a:xfrm>
          <a:prstGeom prst="rect">
            <a:avLst/>
          </a:prstGeom>
          <a:noFill/>
          <a:ln/>
        </p:spPr>
        <p:txBody>
          <a:bodyPr wrap="none" lIns="0" tIns="0" rIns="0" bIns="0" rtlCol="0" anchor="t"/>
          <a:lstStyle/>
          <a:p>
            <a:pPr marL="0" indent="0" algn="r">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Applying Gaussian blurring to minimize image noise</a:t>
            </a:r>
            <a:endParaRPr lang="en-US" sz="1500" dirty="0"/>
          </a:p>
        </p:txBody>
      </p:sp>
      <p:sp>
        <p:nvSpPr>
          <p:cNvPr id="20" name="Shape 18"/>
          <p:cNvSpPr/>
          <p:nvPr/>
        </p:nvSpPr>
        <p:spPr>
          <a:xfrm>
            <a:off x="7507426" y="5734050"/>
            <a:ext cx="669250" cy="22860"/>
          </a:xfrm>
          <a:prstGeom prst="roundRect">
            <a:avLst>
              <a:gd name="adj" fmla="val 351352"/>
            </a:avLst>
          </a:prstGeom>
          <a:solidFill>
            <a:srgbClr val="C8C9CF"/>
          </a:solidFill>
          <a:ln/>
        </p:spPr>
        <p:txBody>
          <a:bodyPr/>
          <a:lstStyle/>
          <a:p>
            <a:endParaRPr lang="en-IN"/>
          </a:p>
        </p:txBody>
      </p:sp>
      <p:sp>
        <p:nvSpPr>
          <p:cNvPr id="21" name="Shape 19"/>
          <p:cNvSpPr/>
          <p:nvPr/>
        </p:nvSpPr>
        <p:spPr>
          <a:xfrm>
            <a:off x="7100114" y="5530453"/>
            <a:ext cx="430173" cy="430173"/>
          </a:xfrm>
          <a:prstGeom prst="roundRect">
            <a:avLst>
              <a:gd name="adj" fmla="val 18671"/>
            </a:avLst>
          </a:prstGeom>
          <a:solidFill>
            <a:srgbClr val="E2E3E9"/>
          </a:solidFill>
          <a:ln w="7620">
            <a:solidFill>
              <a:srgbClr val="C8C9CF"/>
            </a:solidFill>
            <a:prstDash val="solid"/>
          </a:ln>
        </p:spPr>
        <p:txBody>
          <a:bodyPr/>
          <a:lstStyle/>
          <a:p>
            <a:endParaRPr lang="en-IN"/>
          </a:p>
        </p:txBody>
      </p:sp>
      <p:sp>
        <p:nvSpPr>
          <p:cNvPr id="22" name="Text 20"/>
          <p:cNvSpPr/>
          <p:nvPr/>
        </p:nvSpPr>
        <p:spPr>
          <a:xfrm>
            <a:off x="7227034" y="5602129"/>
            <a:ext cx="176332" cy="286822"/>
          </a:xfrm>
          <a:prstGeom prst="rect">
            <a:avLst/>
          </a:prstGeom>
          <a:noFill/>
          <a:ln/>
        </p:spPr>
        <p:txBody>
          <a:bodyPr wrap="none" lIns="0" tIns="0" rIns="0" bIns="0" rtlCol="0" anchor="t"/>
          <a:lstStyle/>
          <a:p>
            <a:pPr marL="0" indent="0" algn="ctr">
              <a:lnSpc>
                <a:spcPts val="2250"/>
              </a:lnSpc>
              <a:buNone/>
            </a:pPr>
            <a:r>
              <a:rPr lang="en-US" sz="2250" dirty="0">
                <a:solidFill>
                  <a:srgbClr val="5B5F71"/>
                </a:solidFill>
                <a:latin typeface="Instrument Sans Semi Bold" pitchFamily="34" charset="0"/>
                <a:ea typeface="Instrument Sans Semi Bold" pitchFamily="34" charset="-122"/>
                <a:cs typeface="Instrument Sans Semi Bold" pitchFamily="34" charset="-120"/>
              </a:rPr>
              <a:t>4</a:t>
            </a:r>
            <a:endParaRPr lang="en-US" sz="2250" dirty="0"/>
          </a:p>
        </p:txBody>
      </p:sp>
      <p:sp>
        <p:nvSpPr>
          <p:cNvPr id="23" name="Text 21"/>
          <p:cNvSpPr/>
          <p:nvPr/>
        </p:nvSpPr>
        <p:spPr>
          <a:xfrm>
            <a:off x="8366879" y="5506641"/>
            <a:ext cx="2390418" cy="298847"/>
          </a:xfrm>
          <a:prstGeom prst="rect">
            <a:avLst/>
          </a:prstGeom>
          <a:noFill/>
          <a:ln/>
        </p:spPr>
        <p:txBody>
          <a:bodyPr wrap="none" lIns="0" tIns="0" rIns="0" bIns="0" rtlCol="0" anchor="t"/>
          <a:lstStyle/>
          <a:p>
            <a:pPr marL="0" indent="0" algn="l">
              <a:lnSpc>
                <a:spcPts val="2350"/>
              </a:lnSpc>
              <a:buNone/>
            </a:pPr>
            <a:r>
              <a:rPr lang="en-US" sz="1850" dirty="0">
                <a:solidFill>
                  <a:srgbClr val="5B5F71"/>
                </a:solidFill>
                <a:latin typeface="Instrument Sans Semi Bold" pitchFamily="34" charset="0"/>
                <a:ea typeface="Instrument Sans Semi Bold" pitchFamily="34" charset="-122"/>
                <a:cs typeface="Instrument Sans Semi Bold" pitchFamily="34" charset="-120"/>
              </a:rPr>
              <a:t>Segmentation</a:t>
            </a:r>
            <a:endParaRPr lang="en-US" sz="1850" dirty="0"/>
          </a:p>
        </p:txBody>
      </p:sp>
      <p:sp>
        <p:nvSpPr>
          <p:cNvPr id="24" name="Text 22"/>
          <p:cNvSpPr/>
          <p:nvPr/>
        </p:nvSpPr>
        <p:spPr>
          <a:xfrm>
            <a:off x="8366879" y="5920145"/>
            <a:ext cx="5594271" cy="305872"/>
          </a:xfrm>
          <a:prstGeom prst="rect">
            <a:avLst/>
          </a:prstGeom>
          <a:noFill/>
          <a:ln/>
        </p:spPr>
        <p:txBody>
          <a:bodyPr wrap="none" lIns="0" tIns="0" rIns="0" bIns="0" rtlCol="0" anchor="t"/>
          <a:lstStyle/>
          <a:p>
            <a:pPr marL="0" indent="0" algn="l">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Using binary thresholding for tumor segmentation</a:t>
            </a:r>
            <a:endParaRPr lang="en-US" sz="1500" dirty="0"/>
          </a:p>
        </p:txBody>
      </p:sp>
      <p:sp>
        <p:nvSpPr>
          <p:cNvPr id="25" name="Shape 23"/>
          <p:cNvSpPr/>
          <p:nvPr/>
        </p:nvSpPr>
        <p:spPr>
          <a:xfrm>
            <a:off x="6453723" y="6594634"/>
            <a:ext cx="669250" cy="22860"/>
          </a:xfrm>
          <a:prstGeom prst="roundRect">
            <a:avLst>
              <a:gd name="adj" fmla="val 351352"/>
            </a:avLst>
          </a:prstGeom>
          <a:solidFill>
            <a:srgbClr val="C8C9CF"/>
          </a:solidFill>
          <a:ln/>
        </p:spPr>
        <p:txBody>
          <a:bodyPr/>
          <a:lstStyle/>
          <a:p>
            <a:endParaRPr lang="en-IN"/>
          </a:p>
        </p:txBody>
      </p:sp>
      <p:sp>
        <p:nvSpPr>
          <p:cNvPr id="26" name="Shape 24"/>
          <p:cNvSpPr/>
          <p:nvPr/>
        </p:nvSpPr>
        <p:spPr>
          <a:xfrm>
            <a:off x="7100114" y="6391037"/>
            <a:ext cx="430173" cy="430173"/>
          </a:xfrm>
          <a:prstGeom prst="roundRect">
            <a:avLst>
              <a:gd name="adj" fmla="val 18671"/>
            </a:avLst>
          </a:prstGeom>
          <a:solidFill>
            <a:srgbClr val="E2E3E9"/>
          </a:solidFill>
          <a:ln w="7620">
            <a:solidFill>
              <a:srgbClr val="C8C9CF"/>
            </a:solidFill>
            <a:prstDash val="solid"/>
          </a:ln>
        </p:spPr>
        <p:txBody>
          <a:bodyPr/>
          <a:lstStyle/>
          <a:p>
            <a:endParaRPr lang="en-IN"/>
          </a:p>
        </p:txBody>
      </p:sp>
      <p:sp>
        <p:nvSpPr>
          <p:cNvPr id="27" name="Text 25"/>
          <p:cNvSpPr/>
          <p:nvPr/>
        </p:nvSpPr>
        <p:spPr>
          <a:xfrm>
            <a:off x="7231797" y="6462713"/>
            <a:ext cx="166688" cy="286822"/>
          </a:xfrm>
          <a:prstGeom prst="rect">
            <a:avLst/>
          </a:prstGeom>
          <a:noFill/>
          <a:ln/>
        </p:spPr>
        <p:txBody>
          <a:bodyPr wrap="none" lIns="0" tIns="0" rIns="0" bIns="0" rtlCol="0" anchor="t"/>
          <a:lstStyle/>
          <a:p>
            <a:pPr marL="0" indent="0" algn="ctr">
              <a:lnSpc>
                <a:spcPts val="2250"/>
              </a:lnSpc>
              <a:buNone/>
            </a:pPr>
            <a:r>
              <a:rPr lang="en-US" sz="2250" dirty="0">
                <a:solidFill>
                  <a:srgbClr val="5B5F71"/>
                </a:solidFill>
                <a:latin typeface="Instrument Sans Semi Bold" pitchFamily="34" charset="0"/>
                <a:ea typeface="Instrument Sans Semi Bold" pitchFamily="34" charset="-122"/>
                <a:cs typeface="Instrument Sans Semi Bold" pitchFamily="34" charset="-120"/>
              </a:rPr>
              <a:t>5</a:t>
            </a:r>
            <a:endParaRPr lang="en-US" sz="2250" dirty="0"/>
          </a:p>
        </p:txBody>
      </p:sp>
      <p:sp>
        <p:nvSpPr>
          <p:cNvPr id="28" name="Text 26"/>
          <p:cNvSpPr/>
          <p:nvPr/>
        </p:nvSpPr>
        <p:spPr>
          <a:xfrm>
            <a:off x="3873103" y="6367224"/>
            <a:ext cx="2390418" cy="298847"/>
          </a:xfrm>
          <a:prstGeom prst="rect">
            <a:avLst/>
          </a:prstGeom>
          <a:noFill/>
          <a:ln/>
        </p:spPr>
        <p:txBody>
          <a:bodyPr wrap="none" lIns="0" tIns="0" rIns="0" bIns="0" rtlCol="0" anchor="t"/>
          <a:lstStyle/>
          <a:p>
            <a:pPr marL="0" indent="0" algn="r">
              <a:lnSpc>
                <a:spcPts val="2350"/>
              </a:lnSpc>
              <a:buNone/>
            </a:pPr>
            <a:r>
              <a:rPr lang="en-US" sz="1850" dirty="0">
                <a:solidFill>
                  <a:srgbClr val="5B5F71"/>
                </a:solidFill>
                <a:latin typeface="Instrument Sans Semi Bold" pitchFamily="34" charset="0"/>
                <a:ea typeface="Instrument Sans Semi Bold" pitchFamily="34" charset="-122"/>
                <a:cs typeface="Instrument Sans Semi Bold" pitchFamily="34" charset="-120"/>
              </a:rPr>
              <a:t>Normalization</a:t>
            </a:r>
            <a:endParaRPr lang="en-US" sz="1850" dirty="0"/>
          </a:p>
        </p:txBody>
      </p:sp>
      <p:sp>
        <p:nvSpPr>
          <p:cNvPr id="29" name="Text 27"/>
          <p:cNvSpPr/>
          <p:nvPr/>
        </p:nvSpPr>
        <p:spPr>
          <a:xfrm>
            <a:off x="669250" y="6780728"/>
            <a:ext cx="5594271" cy="305872"/>
          </a:xfrm>
          <a:prstGeom prst="rect">
            <a:avLst/>
          </a:prstGeom>
          <a:noFill/>
          <a:ln/>
        </p:spPr>
        <p:txBody>
          <a:bodyPr wrap="none" lIns="0" tIns="0" rIns="0" bIns="0" rtlCol="0" anchor="t"/>
          <a:lstStyle/>
          <a:p>
            <a:pPr marL="0" indent="0" algn="r">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Scaling pixel values for consistent input data</a:t>
            </a:r>
            <a:endParaRPr lang="en-US" sz="1500" dirty="0"/>
          </a:p>
        </p:txBody>
      </p:sp>
      <p:sp>
        <p:nvSpPr>
          <p:cNvPr id="30" name="TextBox 29">
            <a:extLst>
              <a:ext uri="{FF2B5EF4-FFF2-40B4-BE49-F238E27FC236}">
                <a16:creationId xmlns:a16="http://schemas.microsoft.com/office/drawing/2014/main" id="{FB48DE9A-3794-99DB-6E51-3E4F5E78A106}"/>
              </a:ext>
            </a:extLst>
          </p:cNvPr>
          <p:cNvSpPr txBox="1"/>
          <p:nvPr/>
        </p:nvSpPr>
        <p:spPr>
          <a:xfrm>
            <a:off x="12656634" y="7636328"/>
            <a:ext cx="1882326" cy="491966"/>
          </a:xfrm>
          <a:prstGeom prst="rect">
            <a:avLst/>
          </a:prstGeom>
          <a:solidFill>
            <a:schemeClr val="bg1"/>
          </a:solidFill>
        </p:spPr>
        <p:txBody>
          <a:bodyPr wrap="square" rtlCol="0">
            <a:spAutoFit/>
          </a:bodyPr>
          <a:lstStyle/>
          <a:p>
            <a:endParaRPr lang="en-IO" dirty="0"/>
          </a:p>
        </p:txBody>
      </p:sp>
      <p:pic>
        <p:nvPicPr>
          <p:cNvPr id="31" name="Picture 30">
            <a:extLst>
              <a:ext uri="{FF2B5EF4-FFF2-40B4-BE49-F238E27FC236}">
                <a16:creationId xmlns:a16="http://schemas.microsoft.com/office/drawing/2014/main" id="{64B77E9C-7BD1-CE1F-37D8-064F1B817FEC}"/>
              </a:ext>
            </a:extLst>
          </p:cNvPr>
          <p:cNvPicPr>
            <a:picLocks noChangeAspect="1"/>
          </p:cNvPicPr>
          <p:nvPr/>
        </p:nvPicPr>
        <p:blipFill>
          <a:blip r:embed="rId3"/>
          <a:stretch>
            <a:fillRect/>
          </a:stretch>
        </p:blipFill>
        <p:spPr>
          <a:xfrm>
            <a:off x="12725213" y="-144482"/>
            <a:ext cx="3900938" cy="1435119"/>
          </a:xfrm>
          <a:prstGeom prst="rect">
            <a:avLst/>
          </a:prstGeom>
        </p:spPr>
      </p:pic>
      <p:sp>
        <p:nvSpPr>
          <p:cNvPr id="32" name="TextBox 31">
            <a:extLst>
              <a:ext uri="{FF2B5EF4-FFF2-40B4-BE49-F238E27FC236}">
                <a16:creationId xmlns:a16="http://schemas.microsoft.com/office/drawing/2014/main" id="{5781E041-2119-B238-0680-5517B35FA429}"/>
              </a:ext>
            </a:extLst>
          </p:cNvPr>
          <p:cNvSpPr txBox="1"/>
          <p:nvPr/>
        </p:nvSpPr>
        <p:spPr>
          <a:xfrm>
            <a:off x="7227034" y="7837467"/>
            <a:ext cx="1737360" cy="369332"/>
          </a:xfrm>
          <a:prstGeom prst="rect">
            <a:avLst/>
          </a:prstGeom>
          <a:noFill/>
        </p:spPr>
        <p:txBody>
          <a:bodyPr wrap="square" rtlCol="0">
            <a:spAutoFit/>
          </a:bodyPr>
          <a:lstStyle/>
          <a:p>
            <a:r>
              <a:rPr lang="en-IN" dirty="0"/>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70248"/>
            <a:ext cx="5486400" cy="8240316"/>
          </a:xfrm>
          <a:prstGeom prst="rect">
            <a:avLst/>
          </a:prstGeom>
        </p:spPr>
      </p:pic>
      <p:sp>
        <p:nvSpPr>
          <p:cNvPr id="3" name="Text 0"/>
          <p:cNvSpPr/>
          <p:nvPr/>
        </p:nvSpPr>
        <p:spPr>
          <a:xfrm>
            <a:off x="6211729" y="569833"/>
            <a:ext cx="6068854" cy="647700"/>
          </a:xfrm>
          <a:prstGeom prst="rect">
            <a:avLst/>
          </a:prstGeom>
          <a:noFill/>
          <a:ln/>
        </p:spPr>
        <p:txBody>
          <a:bodyPr wrap="none" lIns="0" tIns="0" rIns="0" bIns="0" rtlCol="0" anchor="t"/>
          <a:lstStyle/>
          <a:p>
            <a:pPr marL="0" indent="0">
              <a:lnSpc>
                <a:spcPts val="5050"/>
              </a:lnSpc>
              <a:buNone/>
            </a:pPr>
            <a:r>
              <a:rPr lang="en-US" sz="4050" dirty="0">
                <a:solidFill>
                  <a:srgbClr val="505468"/>
                </a:solidFill>
                <a:latin typeface="Instrument Sans Semi Bold" pitchFamily="34" charset="0"/>
                <a:ea typeface="Instrument Sans Semi Bold" pitchFamily="34" charset="-122"/>
                <a:cs typeface="Instrument Sans Semi Bold" pitchFamily="34" charset="-120"/>
              </a:rPr>
              <a:t>Model Evaluation Results</a:t>
            </a:r>
            <a:endParaRPr lang="en-US" sz="4050" dirty="0"/>
          </a:p>
        </p:txBody>
      </p:sp>
      <p:sp>
        <p:nvSpPr>
          <p:cNvPr id="4" name="Text 1"/>
          <p:cNvSpPr/>
          <p:nvPr/>
        </p:nvSpPr>
        <p:spPr>
          <a:xfrm>
            <a:off x="6211729" y="1528405"/>
            <a:ext cx="7693343" cy="2321123"/>
          </a:xfrm>
          <a:prstGeom prst="rect">
            <a:avLst/>
          </a:prstGeom>
          <a:noFill/>
          <a:ln/>
        </p:spPr>
        <p:txBody>
          <a:bodyPr wrap="square" lIns="0" tIns="0" rIns="0" bIns="0" rtlCol="0" anchor="t"/>
          <a:lstStyle/>
          <a:p>
            <a:pPr marL="0" indent="0">
              <a:lnSpc>
                <a:spcPts val="260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The study evaluates the performance of different models using metrics such as accuracy, precision, recall, and F1-score. MobileNet achieved the highest accuracy at 94.99%, followed by Inception V3 at 92.42%. VGG19 and VGG16 showed similar performance with accuracies of 87.57% and 87.87% respectively. ResNet had the lowest accuracy at 69.09%. The models generally performed well in detecting non-tumor cases and showed varying performance across different tumor types.</a:t>
            </a:r>
            <a:endParaRPr lang="en-US" sz="1600" dirty="0"/>
          </a:p>
        </p:txBody>
      </p:sp>
      <p:sp>
        <p:nvSpPr>
          <p:cNvPr id="5" name="Shape 2"/>
          <p:cNvSpPr/>
          <p:nvPr/>
        </p:nvSpPr>
        <p:spPr>
          <a:xfrm>
            <a:off x="6211729" y="4082653"/>
            <a:ext cx="7693343" cy="3587829"/>
          </a:xfrm>
          <a:prstGeom prst="roundRect">
            <a:avLst>
              <a:gd name="adj" fmla="val 2426"/>
            </a:avLst>
          </a:prstGeom>
          <a:noFill/>
          <a:ln w="7620">
            <a:solidFill>
              <a:srgbClr val="000000">
                <a:alpha val="8000"/>
              </a:srgbClr>
            </a:solidFill>
            <a:prstDash val="solid"/>
          </a:ln>
        </p:spPr>
        <p:txBody>
          <a:bodyPr/>
          <a:lstStyle/>
          <a:p>
            <a:endParaRPr lang="en-IN"/>
          </a:p>
        </p:txBody>
      </p:sp>
      <p:sp>
        <p:nvSpPr>
          <p:cNvPr id="6" name="Shape 3"/>
          <p:cNvSpPr/>
          <p:nvPr/>
        </p:nvSpPr>
        <p:spPr>
          <a:xfrm>
            <a:off x="6219349" y="4090273"/>
            <a:ext cx="7678103" cy="595432"/>
          </a:xfrm>
          <a:prstGeom prst="rect">
            <a:avLst/>
          </a:prstGeom>
          <a:solidFill>
            <a:srgbClr val="FFFFFF">
              <a:alpha val="4000"/>
            </a:srgbClr>
          </a:solidFill>
          <a:ln/>
        </p:spPr>
        <p:txBody>
          <a:bodyPr/>
          <a:lstStyle/>
          <a:p>
            <a:endParaRPr lang="en-IN"/>
          </a:p>
        </p:txBody>
      </p:sp>
      <p:sp>
        <p:nvSpPr>
          <p:cNvPr id="7" name="Text 4"/>
          <p:cNvSpPr/>
          <p:nvPr/>
        </p:nvSpPr>
        <p:spPr>
          <a:xfrm>
            <a:off x="6426518" y="4222194"/>
            <a:ext cx="3420904" cy="331589"/>
          </a:xfrm>
          <a:prstGeom prst="rect">
            <a:avLst/>
          </a:prstGeom>
          <a:noFill/>
          <a:ln/>
        </p:spPr>
        <p:txBody>
          <a:bodyPr wrap="none" lIns="0" tIns="0" rIns="0" bIns="0" rtlCol="0" anchor="t"/>
          <a:lstStyle/>
          <a:p>
            <a:pPr marL="0" indent="0">
              <a:lnSpc>
                <a:spcPts val="260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Model</a:t>
            </a:r>
            <a:endParaRPr lang="en-US" sz="1600" dirty="0"/>
          </a:p>
        </p:txBody>
      </p:sp>
      <p:sp>
        <p:nvSpPr>
          <p:cNvPr id="8" name="Text 5"/>
          <p:cNvSpPr/>
          <p:nvPr/>
        </p:nvSpPr>
        <p:spPr>
          <a:xfrm>
            <a:off x="10269379" y="4222194"/>
            <a:ext cx="3420904" cy="331589"/>
          </a:xfrm>
          <a:prstGeom prst="rect">
            <a:avLst/>
          </a:prstGeom>
          <a:noFill/>
          <a:ln/>
        </p:spPr>
        <p:txBody>
          <a:bodyPr wrap="none" lIns="0" tIns="0" rIns="0" bIns="0" rtlCol="0" anchor="t"/>
          <a:lstStyle/>
          <a:p>
            <a:pPr marL="0" indent="0">
              <a:lnSpc>
                <a:spcPts val="260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Accuracy</a:t>
            </a:r>
            <a:endParaRPr lang="en-US" sz="1600" dirty="0"/>
          </a:p>
        </p:txBody>
      </p:sp>
      <p:sp>
        <p:nvSpPr>
          <p:cNvPr id="9" name="Shape 6"/>
          <p:cNvSpPr/>
          <p:nvPr/>
        </p:nvSpPr>
        <p:spPr>
          <a:xfrm>
            <a:off x="6219349" y="4685705"/>
            <a:ext cx="7678103" cy="595432"/>
          </a:xfrm>
          <a:prstGeom prst="rect">
            <a:avLst/>
          </a:prstGeom>
          <a:solidFill>
            <a:srgbClr val="000000">
              <a:alpha val="4000"/>
            </a:srgbClr>
          </a:solidFill>
          <a:ln/>
        </p:spPr>
        <p:txBody>
          <a:bodyPr/>
          <a:lstStyle/>
          <a:p>
            <a:endParaRPr lang="en-IN"/>
          </a:p>
        </p:txBody>
      </p:sp>
      <p:sp>
        <p:nvSpPr>
          <p:cNvPr id="10" name="Text 7"/>
          <p:cNvSpPr/>
          <p:nvPr/>
        </p:nvSpPr>
        <p:spPr>
          <a:xfrm>
            <a:off x="6426518" y="4817626"/>
            <a:ext cx="3420904" cy="331589"/>
          </a:xfrm>
          <a:prstGeom prst="rect">
            <a:avLst/>
          </a:prstGeom>
          <a:noFill/>
          <a:ln/>
        </p:spPr>
        <p:txBody>
          <a:bodyPr wrap="none" lIns="0" tIns="0" rIns="0" bIns="0" rtlCol="0" anchor="t"/>
          <a:lstStyle/>
          <a:p>
            <a:pPr marL="0" indent="0">
              <a:lnSpc>
                <a:spcPts val="260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MobileNet</a:t>
            </a:r>
            <a:endParaRPr lang="en-US" sz="1600" dirty="0"/>
          </a:p>
        </p:txBody>
      </p:sp>
      <p:sp>
        <p:nvSpPr>
          <p:cNvPr id="11" name="Text 8"/>
          <p:cNvSpPr/>
          <p:nvPr/>
        </p:nvSpPr>
        <p:spPr>
          <a:xfrm>
            <a:off x="10269379" y="4817626"/>
            <a:ext cx="3420904" cy="331589"/>
          </a:xfrm>
          <a:prstGeom prst="rect">
            <a:avLst/>
          </a:prstGeom>
          <a:noFill/>
          <a:ln/>
        </p:spPr>
        <p:txBody>
          <a:bodyPr wrap="none" lIns="0" tIns="0" rIns="0" bIns="0" rtlCol="0" anchor="t"/>
          <a:lstStyle/>
          <a:p>
            <a:pPr marL="0" indent="0">
              <a:lnSpc>
                <a:spcPts val="260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94.99%</a:t>
            </a:r>
            <a:endParaRPr lang="en-US" sz="1600" dirty="0"/>
          </a:p>
        </p:txBody>
      </p:sp>
      <p:sp>
        <p:nvSpPr>
          <p:cNvPr id="12" name="Shape 9"/>
          <p:cNvSpPr/>
          <p:nvPr/>
        </p:nvSpPr>
        <p:spPr>
          <a:xfrm>
            <a:off x="6219349" y="5281136"/>
            <a:ext cx="7678103" cy="595432"/>
          </a:xfrm>
          <a:prstGeom prst="rect">
            <a:avLst/>
          </a:prstGeom>
          <a:solidFill>
            <a:srgbClr val="FFFFFF">
              <a:alpha val="4000"/>
            </a:srgbClr>
          </a:solidFill>
          <a:ln/>
        </p:spPr>
        <p:txBody>
          <a:bodyPr/>
          <a:lstStyle/>
          <a:p>
            <a:endParaRPr lang="en-IN"/>
          </a:p>
        </p:txBody>
      </p:sp>
      <p:sp>
        <p:nvSpPr>
          <p:cNvPr id="13" name="Text 10"/>
          <p:cNvSpPr/>
          <p:nvPr/>
        </p:nvSpPr>
        <p:spPr>
          <a:xfrm>
            <a:off x="6426518" y="5413058"/>
            <a:ext cx="3420904" cy="331589"/>
          </a:xfrm>
          <a:prstGeom prst="rect">
            <a:avLst/>
          </a:prstGeom>
          <a:noFill/>
          <a:ln/>
        </p:spPr>
        <p:txBody>
          <a:bodyPr wrap="none" lIns="0" tIns="0" rIns="0" bIns="0" rtlCol="0" anchor="t"/>
          <a:lstStyle/>
          <a:p>
            <a:pPr marL="0" indent="0">
              <a:lnSpc>
                <a:spcPts val="260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Inception V3</a:t>
            </a:r>
            <a:endParaRPr lang="en-US" sz="1600" dirty="0"/>
          </a:p>
        </p:txBody>
      </p:sp>
      <p:sp>
        <p:nvSpPr>
          <p:cNvPr id="14" name="Text 11"/>
          <p:cNvSpPr/>
          <p:nvPr/>
        </p:nvSpPr>
        <p:spPr>
          <a:xfrm>
            <a:off x="10269379" y="5413058"/>
            <a:ext cx="3420904" cy="331589"/>
          </a:xfrm>
          <a:prstGeom prst="rect">
            <a:avLst/>
          </a:prstGeom>
          <a:noFill/>
          <a:ln/>
        </p:spPr>
        <p:txBody>
          <a:bodyPr wrap="none" lIns="0" tIns="0" rIns="0" bIns="0" rtlCol="0" anchor="t"/>
          <a:lstStyle/>
          <a:p>
            <a:pPr marL="0" indent="0">
              <a:lnSpc>
                <a:spcPts val="260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92.42%</a:t>
            </a:r>
            <a:endParaRPr lang="en-US" sz="1600" dirty="0"/>
          </a:p>
        </p:txBody>
      </p:sp>
      <p:sp>
        <p:nvSpPr>
          <p:cNvPr id="15" name="Shape 12"/>
          <p:cNvSpPr/>
          <p:nvPr/>
        </p:nvSpPr>
        <p:spPr>
          <a:xfrm>
            <a:off x="6219349" y="5876568"/>
            <a:ext cx="7678103" cy="595432"/>
          </a:xfrm>
          <a:prstGeom prst="rect">
            <a:avLst/>
          </a:prstGeom>
          <a:solidFill>
            <a:srgbClr val="000000">
              <a:alpha val="4000"/>
            </a:srgbClr>
          </a:solidFill>
          <a:ln/>
        </p:spPr>
        <p:txBody>
          <a:bodyPr/>
          <a:lstStyle/>
          <a:p>
            <a:endParaRPr lang="en-IN"/>
          </a:p>
        </p:txBody>
      </p:sp>
      <p:sp>
        <p:nvSpPr>
          <p:cNvPr id="16" name="Text 13"/>
          <p:cNvSpPr/>
          <p:nvPr/>
        </p:nvSpPr>
        <p:spPr>
          <a:xfrm>
            <a:off x="6426518" y="6008489"/>
            <a:ext cx="3420904" cy="331589"/>
          </a:xfrm>
          <a:prstGeom prst="rect">
            <a:avLst/>
          </a:prstGeom>
          <a:noFill/>
          <a:ln/>
        </p:spPr>
        <p:txBody>
          <a:bodyPr wrap="none" lIns="0" tIns="0" rIns="0" bIns="0" rtlCol="0" anchor="t"/>
          <a:lstStyle/>
          <a:p>
            <a:pPr marL="0" indent="0">
              <a:lnSpc>
                <a:spcPts val="260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VGG16</a:t>
            </a:r>
            <a:endParaRPr lang="en-US" sz="1600" dirty="0"/>
          </a:p>
        </p:txBody>
      </p:sp>
      <p:sp>
        <p:nvSpPr>
          <p:cNvPr id="17" name="Text 14"/>
          <p:cNvSpPr/>
          <p:nvPr/>
        </p:nvSpPr>
        <p:spPr>
          <a:xfrm>
            <a:off x="10269379" y="6008489"/>
            <a:ext cx="3420904" cy="331589"/>
          </a:xfrm>
          <a:prstGeom prst="rect">
            <a:avLst/>
          </a:prstGeom>
          <a:noFill/>
          <a:ln/>
        </p:spPr>
        <p:txBody>
          <a:bodyPr wrap="none" lIns="0" tIns="0" rIns="0" bIns="0" rtlCol="0" anchor="t"/>
          <a:lstStyle/>
          <a:p>
            <a:pPr marL="0" indent="0">
              <a:lnSpc>
                <a:spcPts val="260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87.87%</a:t>
            </a:r>
            <a:endParaRPr lang="en-US" sz="1600" dirty="0"/>
          </a:p>
        </p:txBody>
      </p:sp>
      <p:sp>
        <p:nvSpPr>
          <p:cNvPr id="18" name="Shape 15"/>
          <p:cNvSpPr/>
          <p:nvPr/>
        </p:nvSpPr>
        <p:spPr>
          <a:xfrm>
            <a:off x="6219349" y="6471999"/>
            <a:ext cx="7678103" cy="595432"/>
          </a:xfrm>
          <a:prstGeom prst="rect">
            <a:avLst/>
          </a:prstGeom>
          <a:solidFill>
            <a:srgbClr val="FFFFFF">
              <a:alpha val="4000"/>
            </a:srgbClr>
          </a:solidFill>
          <a:ln/>
        </p:spPr>
        <p:txBody>
          <a:bodyPr/>
          <a:lstStyle/>
          <a:p>
            <a:endParaRPr lang="en-IN"/>
          </a:p>
        </p:txBody>
      </p:sp>
      <p:sp>
        <p:nvSpPr>
          <p:cNvPr id="19" name="Text 16"/>
          <p:cNvSpPr/>
          <p:nvPr/>
        </p:nvSpPr>
        <p:spPr>
          <a:xfrm>
            <a:off x="6426518" y="6603921"/>
            <a:ext cx="3420904" cy="331589"/>
          </a:xfrm>
          <a:prstGeom prst="rect">
            <a:avLst/>
          </a:prstGeom>
          <a:noFill/>
          <a:ln/>
        </p:spPr>
        <p:txBody>
          <a:bodyPr wrap="none" lIns="0" tIns="0" rIns="0" bIns="0" rtlCol="0" anchor="t"/>
          <a:lstStyle/>
          <a:p>
            <a:pPr marL="0" indent="0">
              <a:lnSpc>
                <a:spcPts val="260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VGG19</a:t>
            </a:r>
            <a:endParaRPr lang="en-US" sz="1600" dirty="0"/>
          </a:p>
        </p:txBody>
      </p:sp>
      <p:sp>
        <p:nvSpPr>
          <p:cNvPr id="20" name="Text 17"/>
          <p:cNvSpPr/>
          <p:nvPr/>
        </p:nvSpPr>
        <p:spPr>
          <a:xfrm>
            <a:off x="10269379" y="6603921"/>
            <a:ext cx="3420904" cy="331589"/>
          </a:xfrm>
          <a:prstGeom prst="rect">
            <a:avLst/>
          </a:prstGeom>
          <a:noFill/>
          <a:ln/>
        </p:spPr>
        <p:txBody>
          <a:bodyPr wrap="none" lIns="0" tIns="0" rIns="0" bIns="0" rtlCol="0" anchor="t"/>
          <a:lstStyle/>
          <a:p>
            <a:pPr marL="0" indent="0">
              <a:lnSpc>
                <a:spcPts val="260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87.57%</a:t>
            </a:r>
            <a:endParaRPr lang="en-US" sz="1600" dirty="0"/>
          </a:p>
        </p:txBody>
      </p:sp>
      <p:sp>
        <p:nvSpPr>
          <p:cNvPr id="21" name="Shape 18"/>
          <p:cNvSpPr/>
          <p:nvPr/>
        </p:nvSpPr>
        <p:spPr>
          <a:xfrm>
            <a:off x="6219349" y="7067431"/>
            <a:ext cx="7678103" cy="595432"/>
          </a:xfrm>
          <a:prstGeom prst="rect">
            <a:avLst/>
          </a:prstGeom>
          <a:solidFill>
            <a:srgbClr val="000000">
              <a:alpha val="4000"/>
            </a:srgbClr>
          </a:solidFill>
          <a:ln/>
        </p:spPr>
        <p:txBody>
          <a:bodyPr/>
          <a:lstStyle/>
          <a:p>
            <a:endParaRPr lang="en-IN"/>
          </a:p>
        </p:txBody>
      </p:sp>
      <p:sp>
        <p:nvSpPr>
          <p:cNvPr id="22" name="Text 19"/>
          <p:cNvSpPr/>
          <p:nvPr/>
        </p:nvSpPr>
        <p:spPr>
          <a:xfrm>
            <a:off x="6426518" y="7199352"/>
            <a:ext cx="3420904" cy="331589"/>
          </a:xfrm>
          <a:prstGeom prst="rect">
            <a:avLst/>
          </a:prstGeom>
          <a:noFill/>
          <a:ln/>
        </p:spPr>
        <p:txBody>
          <a:bodyPr wrap="none" lIns="0" tIns="0" rIns="0" bIns="0" rtlCol="0" anchor="t"/>
          <a:lstStyle/>
          <a:p>
            <a:pPr marL="0" indent="0">
              <a:lnSpc>
                <a:spcPts val="260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ResNet</a:t>
            </a:r>
            <a:endParaRPr lang="en-US" sz="1600" dirty="0"/>
          </a:p>
        </p:txBody>
      </p:sp>
      <p:sp>
        <p:nvSpPr>
          <p:cNvPr id="23" name="Text 20"/>
          <p:cNvSpPr/>
          <p:nvPr/>
        </p:nvSpPr>
        <p:spPr>
          <a:xfrm>
            <a:off x="10269379" y="7199352"/>
            <a:ext cx="3420904" cy="331589"/>
          </a:xfrm>
          <a:prstGeom prst="rect">
            <a:avLst/>
          </a:prstGeom>
          <a:noFill/>
          <a:ln/>
        </p:spPr>
        <p:txBody>
          <a:bodyPr wrap="none" lIns="0" tIns="0" rIns="0" bIns="0" rtlCol="0" anchor="t"/>
          <a:lstStyle/>
          <a:p>
            <a:pPr marL="0" indent="0">
              <a:lnSpc>
                <a:spcPts val="260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69.09%</a:t>
            </a:r>
            <a:endParaRPr lang="en-US" sz="1600" dirty="0"/>
          </a:p>
        </p:txBody>
      </p:sp>
      <p:sp>
        <p:nvSpPr>
          <p:cNvPr id="24" name="TextBox 23">
            <a:extLst>
              <a:ext uri="{FF2B5EF4-FFF2-40B4-BE49-F238E27FC236}">
                <a16:creationId xmlns:a16="http://schemas.microsoft.com/office/drawing/2014/main" id="{F399FC81-EFC6-3212-A02E-BE08EA51F189}"/>
              </a:ext>
            </a:extLst>
          </p:cNvPr>
          <p:cNvSpPr txBox="1"/>
          <p:nvPr/>
        </p:nvSpPr>
        <p:spPr>
          <a:xfrm>
            <a:off x="12656634" y="7678102"/>
            <a:ext cx="1882326" cy="491966"/>
          </a:xfrm>
          <a:prstGeom prst="rect">
            <a:avLst/>
          </a:prstGeom>
          <a:solidFill>
            <a:schemeClr val="bg1"/>
          </a:solidFill>
        </p:spPr>
        <p:txBody>
          <a:bodyPr wrap="square" rtlCol="0">
            <a:spAutoFit/>
          </a:bodyPr>
          <a:lstStyle/>
          <a:p>
            <a:endParaRPr lang="en-IO" dirty="0"/>
          </a:p>
        </p:txBody>
      </p:sp>
      <p:pic>
        <p:nvPicPr>
          <p:cNvPr id="25" name="Picture 24">
            <a:extLst>
              <a:ext uri="{FF2B5EF4-FFF2-40B4-BE49-F238E27FC236}">
                <a16:creationId xmlns:a16="http://schemas.microsoft.com/office/drawing/2014/main" id="{8F05184C-464A-95E7-EB5A-465369711540}"/>
              </a:ext>
            </a:extLst>
          </p:cNvPr>
          <p:cNvPicPr>
            <a:picLocks noChangeAspect="1"/>
          </p:cNvPicPr>
          <p:nvPr/>
        </p:nvPicPr>
        <p:blipFill>
          <a:blip r:embed="rId4"/>
          <a:stretch>
            <a:fillRect/>
          </a:stretch>
        </p:blipFill>
        <p:spPr>
          <a:xfrm>
            <a:off x="11466485" y="0"/>
            <a:ext cx="3163915" cy="1408690"/>
          </a:xfrm>
          <a:prstGeom prst="rect">
            <a:avLst/>
          </a:prstGeom>
        </p:spPr>
      </p:pic>
      <p:pic>
        <p:nvPicPr>
          <p:cNvPr id="29" name="Picture 28">
            <a:extLst>
              <a:ext uri="{FF2B5EF4-FFF2-40B4-BE49-F238E27FC236}">
                <a16:creationId xmlns:a16="http://schemas.microsoft.com/office/drawing/2014/main" id="{AF67776D-ADE7-EBDD-DBAB-F7DBCF8650A9}"/>
              </a:ext>
            </a:extLst>
          </p:cNvPr>
          <p:cNvPicPr>
            <a:picLocks noChangeAspect="1"/>
          </p:cNvPicPr>
          <p:nvPr/>
        </p:nvPicPr>
        <p:blipFill>
          <a:blip r:embed="rId5"/>
          <a:stretch>
            <a:fillRect/>
          </a:stretch>
        </p:blipFill>
        <p:spPr>
          <a:xfrm>
            <a:off x="187506" y="156853"/>
            <a:ext cx="5021101" cy="1060679"/>
          </a:xfrm>
          <a:prstGeom prst="rect">
            <a:avLst/>
          </a:prstGeom>
        </p:spPr>
      </p:pic>
      <p:sp>
        <p:nvSpPr>
          <p:cNvPr id="30" name="TextBox 29">
            <a:extLst>
              <a:ext uri="{FF2B5EF4-FFF2-40B4-BE49-F238E27FC236}">
                <a16:creationId xmlns:a16="http://schemas.microsoft.com/office/drawing/2014/main" id="{33B5FCC4-C67B-277C-D2CB-DFBF810E6A2C}"/>
              </a:ext>
            </a:extLst>
          </p:cNvPr>
          <p:cNvSpPr txBox="1"/>
          <p:nvPr/>
        </p:nvSpPr>
        <p:spPr>
          <a:xfrm>
            <a:off x="7303850" y="7860268"/>
            <a:ext cx="1666240" cy="369332"/>
          </a:xfrm>
          <a:prstGeom prst="rect">
            <a:avLst/>
          </a:prstGeom>
          <a:noFill/>
        </p:spPr>
        <p:txBody>
          <a:bodyPr wrap="square" rtlCol="0">
            <a:spAutoFit/>
          </a:bodyPr>
          <a:lstStyle/>
          <a:p>
            <a:r>
              <a:rPr lang="en-IN" dirty="0"/>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811298"/>
            <a:ext cx="8065294"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Ensemble Model Performance</a:t>
            </a:r>
            <a:endParaRPr lang="en-US" sz="4450" dirty="0"/>
          </a:p>
        </p:txBody>
      </p:sp>
      <p:sp>
        <p:nvSpPr>
          <p:cNvPr id="3" name="Text 1"/>
          <p:cNvSpPr/>
          <p:nvPr/>
        </p:nvSpPr>
        <p:spPr>
          <a:xfrm>
            <a:off x="793790" y="2973705"/>
            <a:ext cx="13042821" cy="1451610"/>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The ensemble approach, integrating VGG16, Inception V3, and MobileNet models, demonstrated improved performance across all tumor classes. It achieved high precision, recall, and F1-scores for glioma, meningioma, no tumor, and pituitary tumor categories. The ensemble model showed particular strength in detecting non-tumor cases with 99% accuracy. This approach effectively leveraged the strengths of individual models to provide more reliable tumor detection across all classes.</a:t>
            </a:r>
            <a:endParaRPr lang="en-US" sz="1750" dirty="0"/>
          </a:p>
        </p:txBody>
      </p:sp>
      <p:sp>
        <p:nvSpPr>
          <p:cNvPr id="4" name="Text 2"/>
          <p:cNvSpPr/>
          <p:nvPr/>
        </p:nvSpPr>
        <p:spPr>
          <a:xfrm>
            <a:off x="793790" y="490728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5468"/>
                </a:solidFill>
                <a:latin typeface="Instrument Sans Semi Bold" pitchFamily="34" charset="0"/>
                <a:ea typeface="Instrument Sans Semi Bold" pitchFamily="34" charset="-122"/>
                <a:cs typeface="Instrument Sans Semi Bold" pitchFamily="34" charset="-120"/>
              </a:rPr>
              <a:t>Glioma</a:t>
            </a:r>
            <a:endParaRPr lang="en-US" sz="2200" dirty="0"/>
          </a:p>
        </p:txBody>
      </p:sp>
      <p:sp>
        <p:nvSpPr>
          <p:cNvPr id="5" name="Text 3"/>
          <p:cNvSpPr/>
          <p:nvPr/>
        </p:nvSpPr>
        <p:spPr>
          <a:xfrm>
            <a:off x="793790" y="5488424"/>
            <a:ext cx="3978116" cy="725805"/>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Precision: 0.95 Recall: 0.92 F1-score: 0.93</a:t>
            </a:r>
            <a:endParaRPr lang="en-US" sz="1750" dirty="0"/>
          </a:p>
        </p:txBody>
      </p:sp>
      <p:sp>
        <p:nvSpPr>
          <p:cNvPr id="6" name="Text 4"/>
          <p:cNvSpPr/>
          <p:nvPr/>
        </p:nvSpPr>
        <p:spPr>
          <a:xfrm>
            <a:off x="5332928" y="490728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5468"/>
                </a:solidFill>
                <a:latin typeface="Instrument Sans Semi Bold" pitchFamily="34" charset="0"/>
                <a:ea typeface="Instrument Sans Semi Bold" pitchFamily="34" charset="-122"/>
                <a:cs typeface="Instrument Sans Semi Bold" pitchFamily="34" charset="-120"/>
              </a:rPr>
              <a:t>Meningioma</a:t>
            </a:r>
            <a:endParaRPr lang="en-US" sz="2200" dirty="0"/>
          </a:p>
        </p:txBody>
      </p:sp>
      <p:sp>
        <p:nvSpPr>
          <p:cNvPr id="7" name="Text 5"/>
          <p:cNvSpPr/>
          <p:nvPr/>
        </p:nvSpPr>
        <p:spPr>
          <a:xfrm>
            <a:off x="5332928" y="5488424"/>
            <a:ext cx="3978116" cy="725805"/>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Precision: 0.90 Recall: 0.92 F1-score: 0.91</a:t>
            </a:r>
            <a:endParaRPr lang="en-US" sz="1750" dirty="0"/>
          </a:p>
        </p:txBody>
      </p:sp>
      <p:sp>
        <p:nvSpPr>
          <p:cNvPr id="8" name="Text 6"/>
          <p:cNvSpPr/>
          <p:nvPr/>
        </p:nvSpPr>
        <p:spPr>
          <a:xfrm>
            <a:off x="9872067" y="490728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5468"/>
                </a:solidFill>
                <a:latin typeface="Instrument Sans Semi Bold" pitchFamily="34" charset="0"/>
                <a:ea typeface="Instrument Sans Semi Bold" pitchFamily="34" charset="-122"/>
                <a:cs typeface="Instrument Sans Semi Bold" pitchFamily="34" charset="-120"/>
              </a:rPr>
              <a:t>No Tumor</a:t>
            </a:r>
            <a:endParaRPr lang="en-US" sz="2200" dirty="0"/>
          </a:p>
        </p:txBody>
      </p:sp>
      <p:sp>
        <p:nvSpPr>
          <p:cNvPr id="9" name="Text 7"/>
          <p:cNvSpPr/>
          <p:nvPr/>
        </p:nvSpPr>
        <p:spPr>
          <a:xfrm>
            <a:off x="9872067" y="5488424"/>
            <a:ext cx="3978116" cy="725805"/>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Precision: 0.98 Recall: 0.99 F1-score: 0.99</a:t>
            </a:r>
            <a:endParaRPr lang="en-US" sz="1750" dirty="0"/>
          </a:p>
        </p:txBody>
      </p:sp>
      <p:sp>
        <p:nvSpPr>
          <p:cNvPr id="10" name="TextBox 9">
            <a:extLst>
              <a:ext uri="{FF2B5EF4-FFF2-40B4-BE49-F238E27FC236}">
                <a16:creationId xmlns:a16="http://schemas.microsoft.com/office/drawing/2014/main" id="{85E16DB4-845F-5578-F6D8-2323A602EC5D}"/>
              </a:ext>
            </a:extLst>
          </p:cNvPr>
          <p:cNvSpPr txBox="1"/>
          <p:nvPr/>
        </p:nvSpPr>
        <p:spPr>
          <a:xfrm>
            <a:off x="12656634" y="7636328"/>
            <a:ext cx="1882326" cy="491966"/>
          </a:xfrm>
          <a:prstGeom prst="rect">
            <a:avLst/>
          </a:prstGeom>
          <a:solidFill>
            <a:schemeClr val="bg1"/>
          </a:solidFill>
        </p:spPr>
        <p:txBody>
          <a:bodyPr wrap="square" rtlCol="0">
            <a:spAutoFit/>
          </a:bodyPr>
          <a:lstStyle/>
          <a:p>
            <a:endParaRPr lang="en-IO" dirty="0"/>
          </a:p>
        </p:txBody>
      </p:sp>
      <p:pic>
        <p:nvPicPr>
          <p:cNvPr id="11" name="Picture 10">
            <a:extLst>
              <a:ext uri="{FF2B5EF4-FFF2-40B4-BE49-F238E27FC236}">
                <a16:creationId xmlns:a16="http://schemas.microsoft.com/office/drawing/2014/main" id="{C46DE1E3-81D7-2951-4C4F-A303784DB783}"/>
              </a:ext>
            </a:extLst>
          </p:cNvPr>
          <p:cNvPicPr>
            <a:picLocks noChangeAspect="1"/>
          </p:cNvPicPr>
          <p:nvPr/>
        </p:nvPicPr>
        <p:blipFill>
          <a:blip r:embed="rId3"/>
          <a:stretch>
            <a:fillRect/>
          </a:stretch>
        </p:blipFill>
        <p:spPr>
          <a:xfrm>
            <a:off x="11508058" y="2798"/>
            <a:ext cx="3115375" cy="1451610"/>
          </a:xfrm>
          <a:prstGeom prst="rect">
            <a:avLst/>
          </a:prstGeom>
        </p:spPr>
      </p:pic>
      <p:sp>
        <p:nvSpPr>
          <p:cNvPr id="12" name="TextBox 11">
            <a:extLst>
              <a:ext uri="{FF2B5EF4-FFF2-40B4-BE49-F238E27FC236}">
                <a16:creationId xmlns:a16="http://schemas.microsoft.com/office/drawing/2014/main" id="{60A95E35-283C-AF63-A056-3FD49E16C580}"/>
              </a:ext>
            </a:extLst>
          </p:cNvPr>
          <p:cNvSpPr txBox="1"/>
          <p:nvPr/>
        </p:nvSpPr>
        <p:spPr>
          <a:xfrm>
            <a:off x="8030254" y="7711440"/>
            <a:ext cx="2133600" cy="369332"/>
          </a:xfrm>
          <a:prstGeom prst="rect">
            <a:avLst/>
          </a:prstGeom>
          <a:noFill/>
        </p:spPr>
        <p:txBody>
          <a:bodyPr wrap="square" rtlCol="0">
            <a:spAutoFit/>
          </a:bodyPr>
          <a:lstStyle/>
          <a:p>
            <a:r>
              <a:rPr lang="en-IN" dirty="0"/>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908</Words>
  <Application>Microsoft Office PowerPoint</Application>
  <PresentationFormat>Custom</PresentationFormat>
  <Paragraphs>116</Paragraphs>
  <Slides>11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Instrument Sans Semi Bold</vt:lpstr>
      <vt:lpstr>Arial</vt:lpstr>
      <vt:lpstr>Instrument Sans Medium</vt:lpstr>
      <vt:lpstr>Calibri Light</vt:lpstr>
      <vt:lpstr>Calibri</vt:lpstr>
      <vt:lpstr>Amasis MT Pro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Windows User</cp:lastModifiedBy>
  <cp:revision>8</cp:revision>
  <dcterms:created xsi:type="dcterms:W3CDTF">2024-11-04T16:17:10Z</dcterms:created>
  <dcterms:modified xsi:type="dcterms:W3CDTF">2024-11-06T04:29:24Z</dcterms:modified>
</cp:coreProperties>
</file>