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5DB2A80F-7180-4360-A708-C605D2243DB8}" type="datetime">
              <a:rPr b="0" lang="en-US" sz="1200" spc="-1" strike="noStrike">
                <a:solidFill>
                  <a:srgbClr val="8b8b8b"/>
                </a:solidFill>
                <a:latin typeface="Calibri"/>
              </a:rPr>
              <a:t>4/8/22</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3369FAD-71F4-4D2B-B819-AA75DA76CA52}"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163F11E-F487-407C-8819-13BC95FE7E13}" type="datetime">
              <a:rPr b="0" lang="en-US" sz="1200" spc="-1" strike="noStrike">
                <a:solidFill>
                  <a:srgbClr val="8b8b8b"/>
                </a:solidFill>
                <a:latin typeface="Calibri"/>
              </a:rPr>
              <a:t>4/8/22</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DA7EFEC-A954-4605-A545-AB0D8856C74A}"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135080" y="2331000"/>
            <a:ext cx="9143640" cy="2387160"/>
          </a:xfrm>
          <a:prstGeom prst="rect">
            <a:avLst/>
          </a:prstGeom>
          <a:noFill/>
          <a:ln>
            <a:noFill/>
          </a:ln>
        </p:spPr>
        <p:txBody>
          <a:bodyPr anchor="b">
            <a:noAutofit/>
          </a:bodyPr>
          <a:p>
            <a:pPr algn="ctr">
              <a:lnSpc>
                <a:spcPct val="90000"/>
              </a:lnSpc>
            </a:pPr>
            <a:r>
              <a:rPr b="1" lang="en-US" sz="6000" spc="-1" strike="noStrike">
                <a:solidFill>
                  <a:srgbClr val="2e75b6"/>
                </a:solidFill>
                <a:latin typeface="Times New Roman"/>
              </a:rPr>
              <a:t>Artificial Intelligence</a:t>
            </a:r>
            <a:br/>
            <a:r>
              <a:rPr b="1" lang="en-US" sz="6000" spc="-1" strike="noStrike">
                <a:solidFill>
                  <a:srgbClr val="2e75b6"/>
                </a:solidFill>
                <a:latin typeface="Times New Roman"/>
              </a:rPr>
              <a:t>UNIT-III</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943200" y="500040"/>
            <a:ext cx="10515240" cy="1325160"/>
          </a:xfrm>
          <a:prstGeom prst="rect">
            <a:avLst/>
          </a:prstGeom>
          <a:noFill/>
          <a:ln>
            <a:noFill/>
          </a:ln>
        </p:spPr>
        <p:txBody>
          <a:bodyPr anchor="ctr">
            <a:noAutofit/>
          </a:bodyPr>
          <a:p>
            <a:pPr>
              <a:lnSpc>
                <a:spcPct val="90000"/>
              </a:lnSpc>
            </a:pPr>
            <a:r>
              <a:rPr b="0" lang="en-US" sz="4400" spc="-1" strike="noStrike">
                <a:solidFill>
                  <a:srgbClr val="ff0000"/>
                </a:solidFill>
                <a:latin typeface="Times New Roman"/>
              </a:rPr>
              <a:t>The Wumpus world Properties:</a:t>
            </a:r>
            <a:br/>
            <a:endParaRPr b="0" lang="en-US" sz="4400" spc="-1" strike="noStrike">
              <a:solidFill>
                <a:srgbClr val="000000"/>
              </a:solidFill>
              <a:latin typeface="Calibri"/>
            </a:endParaRPr>
          </a:p>
        </p:txBody>
      </p:sp>
      <p:sp>
        <p:nvSpPr>
          <p:cNvPr id="100" name="TextShape 2"/>
          <p:cNvSpPr txBox="1"/>
          <p:nvPr/>
        </p:nvSpPr>
        <p:spPr>
          <a:xfrm>
            <a:off x="830160" y="1408320"/>
            <a:ext cx="10523160" cy="476820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1" lang="en-US" sz="2800" spc="-1" strike="noStrike">
                <a:solidFill>
                  <a:srgbClr val="000000"/>
                </a:solidFill>
                <a:latin typeface="Times New Roman"/>
              </a:rPr>
              <a:t>Partially observable:</a:t>
            </a:r>
            <a:r>
              <a:rPr b="0" lang="en-US" sz="2800" spc="-1" strike="noStrike">
                <a:solidFill>
                  <a:srgbClr val="000000"/>
                </a:solidFill>
                <a:latin typeface="Times New Roman"/>
              </a:rPr>
              <a:t> The Wumpus world is partially observable because the agent can only perceive the close environment such as an adjacent room.</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2800" spc="-1" strike="noStrike">
                <a:solidFill>
                  <a:srgbClr val="000000"/>
                </a:solidFill>
                <a:latin typeface="Times New Roman"/>
              </a:rPr>
              <a:t>Deterministic:</a:t>
            </a:r>
            <a:r>
              <a:rPr b="0" lang="en-US" sz="2800" spc="-1" strike="noStrike">
                <a:solidFill>
                  <a:srgbClr val="000000"/>
                </a:solidFill>
                <a:latin typeface="Times New Roman"/>
              </a:rPr>
              <a:t> It is deterministic, as the result and outcome of the world are already known.</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2800" spc="-1" strike="noStrike">
                <a:solidFill>
                  <a:srgbClr val="000000"/>
                </a:solidFill>
                <a:latin typeface="Times New Roman"/>
              </a:rPr>
              <a:t>Sequential:</a:t>
            </a:r>
            <a:r>
              <a:rPr b="0" lang="en-US" sz="2800" spc="-1" strike="noStrike">
                <a:solidFill>
                  <a:srgbClr val="000000"/>
                </a:solidFill>
                <a:latin typeface="Times New Roman"/>
              </a:rPr>
              <a:t> The order is important, so it is sequential.</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2800" spc="-1" strike="noStrike">
                <a:solidFill>
                  <a:srgbClr val="000000"/>
                </a:solidFill>
                <a:latin typeface="Times New Roman"/>
              </a:rPr>
              <a:t>Static:</a:t>
            </a:r>
            <a:r>
              <a:rPr b="0" lang="en-US" sz="2800" spc="-1" strike="noStrike">
                <a:solidFill>
                  <a:srgbClr val="000000"/>
                </a:solidFill>
                <a:latin typeface="Times New Roman"/>
              </a:rPr>
              <a:t> It is static as Wumpus and Pits are not moving.</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2800" spc="-1" strike="noStrike">
                <a:solidFill>
                  <a:srgbClr val="000000"/>
                </a:solidFill>
                <a:latin typeface="Times New Roman"/>
              </a:rPr>
              <a:t>Discrete:</a:t>
            </a:r>
            <a:r>
              <a:rPr b="0" lang="en-US" sz="2800" spc="-1" strike="noStrike">
                <a:solidFill>
                  <a:srgbClr val="000000"/>
                </a:solidFill>
                <a:latin typeface="Times New Roman"/>
              </a:rPr>
              <a:t> The environment is discrete.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2800" spc="-1" strike="noStrike">
                <a:solidFill>
                  <a:srgbClr val="000000"/>
                </a:solidFill>
                <a:latin typeface="Times New Roman"/>
              </a:rPr>
              <a:t>One agent:</a:t>
            </a:r>
            <a:r>
              <a:rPr b="0" lang="en-US" sz="2800" spc="-1" strike="noStrike">
                <a:solidFill>
                  <a:srgbClr val="000000"/>
                </a:solidFill>
                <a:latin typeface="Times New Roman"/>
              </a:rPr>
              <a:t> The environment is a single agent as we have one agent only and Wumpus is not considered as an agent.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0000"/>
                </a:solidFill>
                <a:latin typeface="Times New Roman"/>
              </a:rPr>
              <a:t>Exploring the Wumpus world:</a:t>
            </a:r>
            <a:br/>
            <a:endParaRPr b="0" lang="en-US" sz="4400" spc="-1" strike="noStrike">
              <a:solidFill>
                <a:srgbClr val="000000"/>
              </a:solidFill>
              <a:latin typeface="Calibri"/>
            </a:endParaRPr>
          </a:p>
        </p:txBody>
      </p:sp>
      <p:pic>
        <p:nvPicPr>
          <p:cNvPr id="102" name="Content Placeholder 3" descr=""/>
          <p:cNvPicPr/>
          <p:nvPr/>
        </p:nvPicPr>
        <p:blipFill>
          <a:blip r:embed="rId1"/>
          <a:stretch/>
        </p:blipFill>
        <p:spPr>
          <a:xfrm>
            <a:off x="1656000" y="1126800"/>
            <a:ext cx="8379720" cy="54252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04" name="Content Placeholder 3" descr=""/>
          <p:cNvPicPr/>
          <p:nvPr/>
        </p:nvPicPr>
        <p:blipFill>
          <a:blip r:embed="rId1"/>
          <a:stretch/>
        </p:blipFill>
        <p:spPr>
          <a:xfrm>
            <a:off x="959040" y="1584000"/>
            <a:ext cx="8688960" cy="54097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980640" y="458640"/>
            <a:ext cx="10323360" cy="765360"/>
          </a:xfrm>
          <a:prstGeom prst="rect">
            <a:avLst/>
          </a:prstGeom>
          <a:noFill/>
          <a:ln>
            <a:noFill/>
          </a:ln>
        </p:spPr>
        <p:txBody>
          <a:bodyPr anchor="ctr">
            <a:normAutofit fontScale="22000"/>
          </a:bodyPr>
          <a:p>
            <a:pPr>
              <a:lnSpc>
                <a:spcPct val="90000"/>
              </a:lnSpc>
            </a:pPr>
            <a:r>
              <a:rPr b="0" lang="en-US" sz="4400" spc="-1" strike="noStrike">
                <a:solidFill>
                  <a:srgbClr val="ff0000"/>
                </a:solidFill>
                <a:latin typeface="Times New Roman"/>
              </a:rPr>
              <a:t>Knowledge base for Wumpus world in Artificial intelligence</a:t>
            </a:r>
            <a:br/>
            <a:endParaRPr b="0" lang="en-US" sz="4400" spc="-1" strike="noStrike">
              <a:solidFill>
                <a:srgbClr val="000000"/>
              </a:solidFill>
              <a:latin typeface="Calibri"/>
            </a:endParaRPr>
          </a:p>
        </p:txBody>
      </p:sp>
      <p:sp>
        <p:nvSpPr>
          <p:cNvPr id="106" name="TextShape 2"/>
          <p:cNvSpPr txBox="1"/>
          <p:nvPr/>
        </p:nvSpPr>
        <p:spPr>
          <a:xfrm>
            <a:off x="704880" y="1143360"/>
            <a:ext cx="10633320" cy="5760000"/>
          </a:xfrm>
          <a:prstGeom prst="rect">
            <a:avLst/>
          </a:prstGeom>
          <a:noFill/>
          <a:ln>
            <a:noFill/>
          </a:ln>
        </p:spPr>
        <p:txBody>
          <a:bodyPr>
            <a:noAutofit/>
          </a:bodyPr>
          <a:p>
            <a:pPr marL="228600" indent="-228240">
              <a:lnSpc>
                <a:spcPct val="90000"/>
              </a:lnSpc>
              <a:spcBef>
                <a:spcPts val="1001"/>
              </a:spcBef>
              <a:buClr>
                <a:srgbClr val="92d050"/>
              </a:buClr>
              <a:buFont typeface="Arial"/>
              <a:buChar char="•"/>
            </a:pPr>
            <a:r>
              <a:rPr b="0" lang="en-US" sz="2800" spc="-1" strike="noStrike">
                <a:solidFill>
                  <a:srgbClr val="92d050"/>
                </a:solidFill>
                <a:latin typeface="Calibri"/>
              </a:rPr>
              <a:t>Atomic proposition variable for Wumpus world: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P</a:t>
            </a:r>
            <a:r>
              <a:rPr b="0" lang="en-US" sz="2800" spc="-1" strike="noStrike" baseline="-25000">
                <a:solidFill>
                  <a:srgbClr val="000000"/>
                </a:solidFill>
                <a:latin typeface="Calibri"/>
              </a:rPr>
              <a:t>i,j</a:t>
            </a:r>
            <a:r>
              <a:rPr b="0" lang="en-US" sz="2800" spc="-1" strike="noStrike">
                <a:solidFill>
                  <a:srgbClr val="000000"/>
                </a:solidFill>
                <a:latin typeface="Calibri"/>
              </a:rPr>
              <a:t> be true if there is a Pit in the room [i, j].</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B</a:t>
            </a:r>
            <a:r>
              <a:rPr b="0" lang="en-US" sz="2800" spc="-1" strike="noStrike" baseline="-25000">
                <a:solidFill>
                  <a:srgbClr val="000000"/>
                </a:solidFill>
                <a:latin typeface="Calibri"/>
              </a:rPr>
              <a:t>i,j</a:t>
            </a:r>
            <a:r>
              <a:rPr b="0" lang="en-US" sz="2800" spc="-1" strike="noStrike">
                <a:solidFill>
                  <a:srgbClr val="000000"/>
                </a:solidFill>
                <a:latin typeface="Calibri"/>
              </a:rPr>
              <a:t> be true if agent perceives breeze in [i, j], (dead or alive).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W</a:t>
            </a:r>
            <a:r>
              <a:rPr b="0" lang="en-US" sz="2800" spc="-1" strike="noStrike" baseline="-25000">
                <a:solidFill>
                  <a:srgbClr val="000000"/>
                </a:solidFill>
                <a:latin typeface="Calibri"/>
              </a:rPr>
              <a:t>i,j</a:t>
            </a:r>
            <a:r>
              <a:rPr b="0" lang="en-US" sz="2800" spc="-1" strike="noStrike">
                <a:solidFill>
                  <a:srgbClr val="000000"/>
                </a:solidFill>
                <a:latin typeface="Calibri"/>
              </a:rPr>
              <a:t> be true if there is wumpus in the square[i, j].</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S</a:t>
            </a:r>
            <a:r>
              <a:rPr b="0" lang="en-US" sz="2800" spc="-1" strike="noStrike" baseline="-25000">
                <a:solidFill>
                  <a:srgbClr val="000000"/>
                </a:solidFill>
                <a:latin typeface="Calibri"/>
              </a:rPr>
              <a:t>i,j</a:t>
            </a:r>
            <a:r>
              <a:rPr b="0" lang="en-US" sz="2800" spc="-1" strike="noStrike">
                <a:solidFill>
                  <a:srgbClr val="000000"/>
                </a:solidFill>
                <a:latin typeface="Calibri"/>
              </a:rPr>
              <a:t> be true if agent perceives stench in the square [i, j].</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V</a:t>
            </a:r>
            <a:r>
              <a:rPr b="0" lang="en-US" sz="2800" spc="-1" strike="noStrike" baseline="-25000">
                <a:solidFill>
                  <a:srgbClr val="000000"/>
                </a:solidFill>
                <a:latin typeface="Calibri"/>
              </a:rPr>
              <a:t>i,j</a:t>
            </a:r>
            <a:r>
              <a:rPr b="0" lang="en-US" sz="2800" spc="-1" strike="noStrike">
                <a:solidFill>
                  <a:srgbClr val="000000"/>
                </a:solidFill>
                <a:latin typeface="Calibri"/>
              </a:rPr>
              <a:t> be true if that square[i, j] is visited.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G</a:t>
            </a:r>
            <a:r>
              <a:rPr b="0" lang="en-US" sz="2800" spc="-1" strike="noStrike" baseline="-25000">
                <a:solidFill>
                  <a:srgbClr val="000000"/>
                </a:solidFill>
                <a:latin typeface="Calibri"/>
              </a:rPr>
              <a:t>i,j</a:t>
            </a:r>
            <a:r>
              <a:rPr b="0" lang="en-US" sz="2800" spc="-1" strike="noStrike">
                <a:solidFill>
                  <a:srgbClr val="000000"/>
                </a:solidFill>
                <a:latin typeface="Calibri"/>
              </a:rPr>
              <a:t> be true if there is gold (and glitter) in the square [i, j].</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OK</a:t>
            </a:r>
            <a:r>
              <a:rPr b="0" lang="en-US" sz="2800" spc="-1" strike="noStrike" baseline="-25000">
                <a:solidFill>
                  <a:srgbClr val="000000"/>
                </a:solidFill>
                <a:latin typeface="Calibri"/>
              </a:rPr>
              <a:t>i,j</a:t>
            </a:r>
            <a:r>
              <a:rPr b="0" lang="en-US" sz="2800" spc="-1" strike="noStrike">
                <a:solidFill>
                  <a:srgbClr val="000000"/>
                </a:solidFill>
                <a:latin typeface="Calibri"/>
              </a:rPr>
              <a:t> be true if the room is safe.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288000"/>
            <a:ext cx="11040840" cy="61110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[Note: There will be 7*4*4= 112 propositional variables for a 4 * 4 square board.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Propositional Rules for the wumpus world: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08" name="Picture 3" descr=""/>
          <p:cNvPicPr/>
          <p:nvPr/>
        </p:nvPicPr>
        <p:blipFill>
          <a:blip r:embed="rId1"/>
          <a:stretch/>
        </p:blipFill>
        <p:spPr>
          <a:xfrm rot="5400">
            <a:off x="1945440" y="2259720"/>
            <a:ext cx="5455080" cy="3351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795960"/>
            <a:ext cx="10515240" cy="1325160"/>
          </a:xfrm>
          <a:prstGeom prst="rect">
            <a:avLst/>
          </a:prstGeom>
          <a:noFill/>
          <a:ln>
            <a:noFill/>
          </a:ln>
        </p:spPr>
        <p:txBody>
          <a:bodyPr anchor="ctr">
            <a:normAutofit fontScale="56000"/>
          </a:bodyPr>
          <a:p>
            <a:pPr>
              <a:lnSpc>
                <a:spcPct val="90000"/>
              </a:lnSpc>
            </a:pPr>
            <a:r>
              <a:rPr b="0" lang="en-US" sz="4400" spc="-1" strike="noStrike">
                <a:solidFill>
                  <a:srgbClr val="ff0000"/>
                </a:solidFill>
                <a:latin typeface="Times New Roman"/>
              </a:rPr>
              <a:t>Representation of Knowledgebase for Wumpus world:</a:t>
            </a:r>
            <a:br/>
            <a:endParaRPr b="0" lang="en-US" sz="4400" spc="-1" strike="noStrike">
              <a:solidFill>
                <a:srgbClr val="000000"/>
              </a:solidFill>
              <a:latin typeface="Calibri"/>
            </a:endParaRPr>
          </a:p>
        </p:txBody>
      </p:sp>
      <p:sp>
        <p:nvSpPr>
          <p:cNvPr id="110" name="TextShape 2"/>
          <p:cNvSpPr txBox="1"/>
          <p:nvPr/>
        </p:nvSpPr>
        <p:spPr>
          <a:xfrm>
            <a:off x="838080" y="158400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Simple KB for wumpus world when an agent moves from room [1, 1], to room [2,1] is as follows: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11" name="Picture 6" descr=""/>
          <p:cNvPicPr/>
          <p:nvPr/>
        </p:nvPicPr>
        <p:blipFill>
          <a:blip r:embed="rId1"/>
          <a:stretch/>
        </p:blipFill>
        <p:spPr>
          <a:xfrm>
            <a:off x="984240" y="3151080"/>
            <a:ext cx="11036880" cy="2536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ff0000"/>
                </a:solidFill>
                <a:latin typeface="Times New Roman"/>
              </a:rPr>
              <a:t>Prove that Wumpus is in the room (1, 3)</a:t>
            </a:r>
            <a:br/>
            <a:endParaRPr b="0" lang="en-US" sz="4400" spc="-1" strike="noStrike">
              <a:solidFill>
                <a:srgbClr val="000000"/>
              </a:solidFill>
              <a:latin typeface="Calibri"/>
            </a:endParaRPr>
          </a:p>
        </p:txBody>
      </p:sp>
      <p:sp>
        <p:nvSpPr>
          <p:cNvPr id="113" name="TextShape 2"/>
          <p:cNvSpPr txBox="1"/>
          <p:nvPr/>
        </p:nvSpPr>
        <p:spPr>
          <a:xfrm>
            <a:off x="838080" y="1282320"/>
            <a:ext cx="10515240" cy="489420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We can prove that wumpus is in the room (1, 3) using propositional rules which we have derived for the wumpus world and using inference rule.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Apply Modus Ponens with ¬S11 and R1: At first we will apply MP rule with R1 which is ¬S11 → ¬W11^ ¬W12 ^ ¬W21, and ¬S11 which will give this output ¬ W11 ^ W12 ^ W12</a:t>
            </a:r>
            <a:endParaRPr b="0" lang="en-US" sz="2800" spc="-1" strike="noStrike">
              <a:solidFill>
                <a:srgbClr val="000000"/>
              </a:solidFill>
              <a:latin typeface="Calibri"/>
            </a:endParaRPr>
          </a:p>
        </p:txBody>
      </p:sp>
      <p:pic>
        <p:nvPicPr>
          <p:cNvPr id="114" name="Picture 3" descr=""/>
          <p:cNvPicPr/>
          <p:nvPr/>
        </p:nvPicPr>
        <p:blipFill>
          <a:blip r:embed="rId1"/>
          <a:stretch/>
        </p:blipFill>
        <p:spPr>
          <a:xfrm>
            <a:off x="2664000" y="3972960"/>
            <a:ext cx="6257520" cy="26510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725040" y="525600"/>
            <a:ext cx="10772640" cy="6064200"/>
          </a:xfrm>
          <a:prstGeom prst="rect">
            <a:avLst/>
          </a:prstGeom>
          <a:noFill/>
          <a:ln>
            <a:noFill/>
          </a:ln>
        </p:spPr>
        <p:txBody>
          <a:bodyPr>
            <a:noAutofit/>
          </a:bodyPr>
          <a:p>
            <a:pPr marL="228600" indent="-228240">
              <a:lnSpc>
                <a:spcPct val="90000"/>
              </a:lnSpc>
              <a:spcBef>
                <a:spcPts val="1001"/>
              </a:spcBef>
              <a:buClr>
                <a:srgbClr val="92d050"/>
              </a:buClr>
              <a:buFont typeface="Arial"/>
              <a:buChar char="•"/>
            </a:pPr>
            <a:r>
              <a:rPr b="1" lang="en-US" sz="2800" spc="-1" strike="noStrike">
                <a:solidFill>
                  <a:srgbClr val="92d050"/>
                </a:solidFill>
                <a:latin typeface="Times New Roman"/>
              </a:rPr>
              <a:t>Apply And-Elimination Rule:</a:t>
            </a:r>
            <a:r>
              <a:rPr b="0" lang="en-US" sz="2800" spc="-1" strike="noStrike">
                <a:solidFill>
                  <a:srgbClr val="000000"/>
                </a:solidFill>
                <a:latin typeface="Times New Roman"/>
              </a:rPr>
              <a:t> After we apply And-elimination rule to </a:t>
            </a:r>
            <a:r>
              <a:rPr b="0" lang="en-US" sz="2800" spc="-1" strike="noStrike">
                <a:solidFill>
                  <a:srgbClr val="000000"/>
                </a:solidFill>
                <a:latin typeface="Times New Roman"/>
              </a:rPr>
              <a:t>¬W</a:t>
            </a:r>
            <a:r>
              <a:rPr b="0" lang="en-US" sz="2800" spc="-1" strike="noStrike" baseline="-25000">
                <a:solidFill>
                  <a:srgbClr val="000000"/>
                </a:solidFill>
                <a:latin typeface="Times New Roman"/>
              </a:rPr>
              <a:t>11</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12</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21</a:t>
            </a:r>
            <a:r>
              <a:rPr b="0" lang="en-US" sz="2800" spc="-1" strike="noStrike">
                <a:solidFill>
                  <a:srgbClr val="000000"/>
                </a:solidFill>
                <a:latin typeface="Times New Roman"/>
              </a:rPr>
              <a:t>, we will see three statements:</a:t>
            </a:r>
            <a:br/>
            <a:r>
              <a:rPr b="0" lang="en-US" sz="2800" spc="-1" strike="noStrike">
                <a:solidFill>
                  <a:srgbClr val="000000"/>
                </a:solidFill>
                <a:latin typeface="Times New Roman"/>
              </a:rPr>
              <a:t>¬W</a:t>
            </a:r>
            <a:r>
              <a:rPr b="0" lang="en-US" sz="2800" spc="-1" strike="noStrike" baseline="-25000">
                <a:solidFill>
                  <a:srgbClr val="000000"/>
                </a:solidFill>
                <a:latin typeface="Times New Roman"/>
              </a:rPr>
              <a:t>11</a:t>
            </a:r>
            <a:r>
              <a:rPr b="0" lang="en-US" sz="2800" spc="-1" strike="noStrike">
                <a:solidFill>
                  <a:srgbClr val="000000"/>
                </a:solidFill>
                <a:latin typeface="Times New Roman"/>
              </a:rPr>
              <a:t>, ¬W</a:t>
            </a:r>
            <a:r>
              <a:rPr b="0" lang="en-US" sz="2800" spc="-1" strike="noStrike" baseline="-25000">
                <a:solidFill>
                  <a:srgbClr val="000000"/>
                </a:solidFill>
                <a:latin typeface="Times New Roman"/>
              </a:rPr>
              <a:t>12</a:t>
            </a:r>
            <a:r>
              <a:rPr b="0" lang="en-US" sz="2800" spc="-1" strike="noStrike">
                <a:solidFill>
                  <a:srgbClr val="000000"/>
                </a:solidFill>
                <a:latin typeface="Times New Roman"/>
              </a:rPr>
              <a:t>, and ¬W</a:t>
            </a:r>
            <a:r>
              <a:rPr b="0" lang="en-US" sz="2800" spc="-1" strike="noStrike" baseline="-25000">
                <a:solidFill>
                  <a:srgbClr val="000000"/>
                </a:solidFill>
                <a:latin typeface="Times New Roman"/>
              </a:rPr>
              <a:t>21</a:t>
            </a:r>
            <a:r>
              <a:rPr b="0" lang="en-US" sz="2800" spc="-1" strike="noStrike">
                <a:solidFill>
                  <a:srgbClr val="000000"/>
                </a:solidFill>
                <a:latin typeface="Times New Roman"/>
              </a:rPr>
              <a:t>.</a:t>
            </a:r>
            <a:endParaRPr b="0" lang="en-US" sz="2800" spc="-1" strike="noStrike">
              <a:solidFill>
                <a:srgbClr val="000000"/>
              </a:solidFill>
              <a:latin typeface="Calibri"/>
            </a:endParaRPr>
          </a:p>
          <a:p>
            <a:pPr marL="228600" indent="-228240">
              <a:lnSpc>
                <a:spcPct val="90000"/>
              </a:lnSpc>
              <a:spcBef>
                <a:spcPts val="1001"/>
              </a:spcBef>
              <a:buClr>
                <a:srgbClr val="92d050"/>
              </a:buClr>
              <a:buFont typeface="Arial"/>
              <a:buChar char="•"/>
            </a:pPr>
            <a:r>
              <a:rPr b="1" lang="en-US" sz="2800" spc="-1" strike="noStrike">
                <a:solidFill>
                  <a:srgbClr val="92d050"/>
                </a:solidFill>
                <a:latin typeface="Calibri"/>
              </a:rPr>
              <a:t>Apply Modus Ponens to ¬S</a:t>
            </a:r>
            <a:r>
              <a:rPr b="1" lang="en-US" sz="2800" spc="-1" strike="noStrike" baseline="-25000">
                <a:solidFill>
                  <a:srgbClr val="92d050"/>
                </a:solidFill>
                <a:latin typeface="Calibri"/>
              </a:rPr>
              <a:t>21</a:t>
            </a:r>
            <a:r>
              <a:rPr b="1" lang="en-US" sz="2800" spc="-1" strike="noStrike">
                <a:solidFill>
                  <a:srgbClr val="92d050"/>
                </a:solidFill>
                <a:latin typeface="Calibri"/>
              </a:rPr>
              <a:t>, and R2:</a:t>
            </a:r>
            <a:r>
              <a:rPr b="0" lang="en-US" sz="2800" spc="-1" strike="noStrike">
                <a:solidFill>
                  <a:srgbClr val="000000"/>
                </a:solidFill>
                <a:latin typeface="Calibri"/>
              </a:rPr>
              <a:t> We will now </a:t>
            </a:r>
            <a:r>
              <a:rPr b="0" lang="en-US" sz="2800" spc="-1" strike="noStrike">
                <a:solidFill>
                  <a:srgbClr val="000000"/>
                </a:solidFill>
                <a:latin typeface="Calibri"/>
              </a:rPr>
              <a:t>apply Modus Ponens to ¬S</a:t>
            </a:r>
            <a:r>
              <a:rPr b="0" lang="en-US" sz="2800" spc="-1" strike="noStrike" baseline="-25000">
                <a:solidFill>
                  <a:srgbClr val="000000"/>
                </a:solidFill>
                <a:latin typeface="Calibri"/>
              </a:rPr>
              <a:t>21</a:t>
            </a:r>
            <a:r>
              <a:rPr b="0" lang="en-US" sz="2800" spc="-1" strike="noStrike">
                <a:solidFill>
                  <a:srgbClr val="000000"/>
                </a:solidFill>
                <a:latin typeface="Calibri"/>
              </a:rPr>
              <a:t> and R2 which is ¬S</a:t>
            </a:r>
            <a:r>
              <a:rPr b="0" lang="en-US" sz="2800" spc="-1" strike="noStrike" baseline="-25000">
                <a:solidFill>
                  <a:srgbClr val="000000"/>
                </a:solidFill>
                <a:latin typeface="Calibri"/>
              </a:rPr>
              <a:t>21</a:t>
            </a:r>
            <a:r>
              <a:rPr b="0" lang="en-US" sz="2800" spc="-1" strike="noStrike">
                <a:solidFill>
                  <a:srgbClr val="000000"/>
                </a:solidFill>
                <a:latin typeface="Calibri"/>
              </a:rPr>
              <a:t> → </a:t>
            </a:r>
            <a:r>
              <a:rPr b="0" lang="en-US" sz="2800" spc="-1" strike="noStrike">
                <a:solidFill>
                  <a:srgbClr val="000000"/>
                </a:solidFill>
                <a:latin typeface="Calibri"/>
              </a:rPr>
              <a:t>¬W</a:t>
            </a:r>
            <a:r>
              <a:rPr b="0" lang="en-US" sz="2800" spc="-1" strike="noStrike" baseline="-25000">
                <a:solidFill>
                  <a:srgbClr val="000000"/>
                </a:solidFill>
                <a:latin typeface="Calibri"/>
              </a:rPr>
              <a:t>21</a:t>
            </a:r>
            <a:r>
              <a:rPr b="0" lang="en-US" sz="2800" spc="-1" strike="noStrike">
                <a:solidFill>
                  <a:srgbClr val="000000"/>
                </a:solidFill>
                <a:latin typeface="Calibri"/>
              </a:rPr>
              <a:t> ∧¬ W</a:t>
            </a:r>
            <a:r>
              <a:rPr b="0" lang="en-US" sz="2800" spc="-1" strike="noStrike" baseline="-25000">
                <a:solidFill>
                  <a:srgbClr val="000000"/>
                </a:solidFill>
                <a:latin typeface="Calibri"/>
              </a:rPr>
              <a:t>22</a:t>
            </a:r>
            <a:r>
              <a:rPr b="0" lang="en-US" sz="2800" spc="-1" strike="noStrike">
                <a:solidFill>
                  <a:srgbClr val="000000"/>
                </a:solidFill>
                <a:latin typeface="Calibri"/>
              </a:rPr>
              <a:t> ∧ ¬W</a:t>
            </a:r>
            <a:r>
              <a:rPr b="0" lang="en-US" sz="2800" spc="-1" strike="noStrike" baseline="-25000">
                <a:solidFill>
                  <a:srgbClr val="000000"/>
                </a:solidFill>
                <a:latin typeface="Calibri"/>
              </a:rPr>
              <a:t>31</a:t>
            </a:r>
            <a:r>
              <a:rPr b="0" lang="en-US" sz="2800" spc="-1" strike="noStrike">
                <a:solidFill>
                  <a:srgbClr val="000000"/>
                </a:solidFill>
                <a:latin typeface="Calibri"/>
              </a:rPr>
              <a:t>, which will give the Output as </a:t>
            </a:r>
            <a:r>
              <a:rPr b="0" lang="en-US" sz="2800" spc="-1" strike="noStrike">
                <a:solidFill>
                  <a:srgbClr val="000000"/>
                </a:solidFill>
                <a:latin typeface="Calibri"/>
              </a:rPr>
              <a:t>¬W</a:t>
            </a:r>
            <a:r>
              <a:rPr b="0" lang="en-US" sz="2800" spc="-1" strike="noStrike" baseline="-25000">
                <a:solidFill>
                  <a:srgbClr val="000000"/>
                </a:solidFill>
                <a:latin typeface="Calibri"/>
              </a:rPr>
              <a:t>21</a:t>
            </a:r>
            <a:r>
              <a:rPr b="0" lang="en-US" sz="2800" spc="-1" strike="noStrike">
                <a:solidFill>
                  <a:srgbClr val="000000"/>
                </a:solidFill>
                <a:latin typeface="Calibri"/>
              </a:rPr>
              <a:t> ∧ ¬W</a:t>
            </a:r>
            <a:r>
              <a:rPr b="0" lang="en-US" sz="2800" spc="-1" strike="noStrike" baseline="-25000">
                <a:solidFill>
                  <a:srgbClr val="000000"/>
                </a:solidFill>
                <a:latin typeface="Calibri"/>
              </a:rPr>
              <a:t>22</a:t>
            </a:r>
            <a:r>
              <a:rPr b="0" lang="en-US" sz="2800" spc="-1" strike="noStrike">
                <a:solidFill>
                  <a:srgbClr val="000000"/>
                </a:solidFill>
                <a:latin typeface="Calibri"/>
              </a:rPr>
              <a:t> ∧ ¬W</a:t>
            </a:r>
            <a:r>
              <a:rPr b="0" lang="en-US" sz="2800" spc="-1" strike="noStrike" baseline="-25000">
                <a:solidFill>
                  <a:srgbClr val="000000"/>
                </a:solidFill>
                <a:latin typeface="Calibri"/>
              </a:rPr>
              <a:t>31.</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16" name="Picture 6" descr=""/>
          <p:cNvPicPr/>
          <p:nvPr/>
        </p:nvPicPr>
        <p:blipFill>
          <a:blip r:embed="rId1"/>
          <a:stretch/>
        </p:blipFill>
        <p:spPr>
          <a:xfrm>
            <a:off x="2892600" y="3557880"/>
            <a:ext cx="7580880" cy="30319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82720" y="746280"/>
            <a:ext cx="10470600" cy="5430240"/>
          </a:xfrm>
          <a:prstGeom prst="rect">
            <a:avLst/>
          </a:prstGeom>
          <a:noFill/>
          <a:ln>
            <a:noFill/>
          </a:ln>
        </p:spPr>
        <p:txBody>
          <a:bodyPr>
            <a:noAutofit/>
          </a:bodyPr>
          <a:p>
            <a:pPr marL="228600" indent="-228240">
              <a:lnSpc>
                <a:spcPct val="90000"/>
              </a:lnSpc>
              <a:spcBef>
                <a:spcPts val="1001"/>
              </a:spcBef>
              <a:buClr>
                <a:srgbClr val="92d050"/>
              </a:buClr>
              <a:buFont typeface="Arial"/>
              <a:buChar char="•"/>
            </a:pPr>
            <a:r>
              <a:rPr b="1" lang="en-US" sz="2800" spc="-1" strike="noStrike">
                <a:solidFill>
                  <a:srgbClr val="92d050"/>
                </a:solidFill>
                <a:latin typeface="Times New Roman"/>
              </a:rPr>
              <a:t>Apply And -Elimination rule:</a:t>
            </a:r>
            <a:r>
              <a:rPr b="0" lang="en-US" sz="2800" spc="-1" strike="noStrike">
                <a:solidFill>
                  <a:srgbClr val="000000"/>
                </a:solidFill>
                <a:latin typeface="Times New Roman"/>
              </a:rPr>
              <a:t> Again we will now apply And-elimination rule to ¬ W21 ∧ ¬ W22 ∧¬ W31, We will see three statements:</a:t>
            </a:r>
            <a:br/>
            <a:r>
              <a:rPr b="0" lang="en-US" sz="2800" spc="-1" strike="noStrike">
                <a:solidFill>
                  <a:srgbClr val="000000"/>
                </a:solidFill>
                <a:latin typeface="Times New Roman"/>
              </a:rPr>
              <a:t>¬W</a:t>
            </a:r>
            <a:r>
              <a:rPr b="0" lang="en-US" sz="2800" spc="-1" strike="noStrike" baseline="-25000">
                <a:solidFill>
                  <a:srgbClr val="000000"/>
                </a:solidFill>
                <a:latin typeface="Times New Roman"/>
              </a:rPr>
              <a:t>21</a:t>
            </a:r>
            <a:r>
              <a:rPr b="0" lang="en-US" sz="2800" spc="-1" strike="noStrike">
                <a:solidFill>
                  <a:srgbClr val="000000"/>
                </a:solidFill>
                <a:latin typeface="Times New Roman"/>
              </a:rPr>
              <a:t>, ¬W</a:t>
            </a:r>
            <a:r>
              <a:rPr b="0" lang="en-US" sz="2800" spc="-1" strike="noStrike" baseline="-25000">
                <a:solidFill>
                  <a:srgbClr val="000000"/>
                </a:solidFill>
                <a:latin typeface="Times New Roman"/>
              </a:rPr>
              <a:t>22</a:t>
            </a:r>
            <a:r>
              <a:rPr b="0" lang="en-US" sz="2800" spc="-1" strike="noStrike">
                <a:solidFill>
                  <a:srgbClr val="000000"/>
                </a:solidFill>
                <a:latin typeface="Times New Roman"/>
              </a:rPr>
              <a:t>, and ¬W</a:t>
            </a:r>
            <a:r>
              <a:rPr b="0" lang="en-US" sz="2800" spc="-1" strike="noStrike" baseline="-25000">
                <a:solidFill>
                  <a:srgbClr val="000000"/>
                </a:solidFill>
                <a:latin typeface="Times New Roman"/>
              </a:rPr>
              <a:t>31</a:t>
            </a:r>
            <a:r>
              <a:rPr b="0" lang="en-US" sz="2800" spc="-1" strike="noStrike">
                <a:solidFill>
                  <a:srgbClr val="000000"/>
                </a:solidFill>
                <a:latin typeface="Times New Roman"/>
              </a:rPr>
              <a:t>.</a:t>
            </a:r>
            <a:endParaRPr b="0" lang="en-US" sz="2800" spc="-1" strike="noStrike">
              <a:solidFill>
                <a:srgbClr val="000000"/>
              </a:solidFill>
              <a:latin typeface="Calibri"/>
            </a:endParaRPr>
          </a:p>
          <a:p>
            <a:pPr marL="228600" indent="-228240">
              <a:lnSpc>
                <a:spcPct val="90000"/>
              </a:lnSpc>
              <a:spcBef>
                <a:spcPts val="1001"/>
              </a:spcBef>
              <a:buClr>
                <a:srgbClr val="92d050"/>
              </a:buClr>
              <a:buFont typeface="Arial"/>
              <a:buChar char="•"/>
            </a:pPr>
            <a:r>
              <a:rPr b="1" lang="en-US" sz="2800" spc="-1" strike="noStrike">
                <a:solidFill>
                  <a:srgbClr val="92d050"/>
                </a:solidFill>
                <a:latin typeface="Times New Roman"/>
              </a:rPr>
              <a:t>Apply MP to S</a:t>
            </a:r>
            <a:r>
              <a:rPr b="1" lang="en-US" sz="2800" spc="-1" strike="noStrike" baseline="-25000">
                <a:solidFill>
                  <a:srgbClr val="92d050"/>
                </a:solidFill>
                <a:latin typeface="Times New Roman"/>
              </a:rPr>
              <a:t>12</a:t>
            </a:r>
            <a:r>
              <a:rPr b="1" lang="en-US" sz="2800" spc="-1" strike="noStrike">
                <a:solidFill>
                  <a:srgbClr val="92d050"/>
                </a:solidFill>
                <a:latin typeface="Times New Roman"/>
              </a:rPr>
              <a:t> and R4:</a:t>
            </a:r>
            <a:r>
              <a:rPr b="0" lang="en-US" sz="2800" spc="-1" strike="noStrike">
                <a:solidFill>
                  <a:srgbClr val="000000"/>
                </a:solidFill>
                <a:latin typeface="Times New Roman"/>
              </a:rPr>
              <a:t> Apply Modus Ponens to S</a:t>
            </a:r>
            <a:r>
              <a:rPr b="0" lang="en-US" sz="2800" spc="-1" strike="noStrike" baseline="-25000">
                <a:solidFill>
                  <a:srgbClr val="000000"/>
                </a:solidFill>
                <a:latin typeface="Times New Roman"/>
              </a:rPr>
              <a:t>12</a:t>
            </a:r>
            <a:r>
              <a:rPr b="0" lang="en-US" sz="2800" spc="-1" strike="noStrike">
                <a:solidFill>
                  <a:srgbClr val="000000"/>
                </a:solidFill>
                <a:latin typeface="Times New Roman"/>
              </a:rPr>
              <a:t> and R4 which is S</a:t>
            </a:r>
            <a:r>
              <a:rPr b="0" lang="en-US" sz="2800" spc="-1" strike="noStrike" baseline="-25000">
                <a:solidFill>
                  <a:srgbClr val="000000"/>
                </a:solidFill>
                <a:latin typeface="Times New Roman"/>
              </a:rPr>
              <a:t>12</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13</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12</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22</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11</a:t>
            </a:r>
            <a:r>
              <a:rPr b="0" lang="en-US" sz="2800" spc="-1" strike="noStrike">
                <a:solidFill>
                  <a:srgbClr val="000000"/>
                </a:solidFill>
                <a:latin typeface="Times New Roman"/>
              </a:rPr>
              <a:t>, we will get the output as W</a:t>
            </a:r>
            <a:r>
              <a:rPr b="0" lang="en-US" sz="2800" spc="-1" strike="noStrike" baseline="-25000">
                <a:solidFill>
                  <a:srgbClr val="000000"/>
                </a:solidFill>
                <a:latin typeface="Times New Roman"/>
              </a:rPr>
              <a:t>13</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12</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22</a:t>
            </a:r>
            <a:r>
              <a:rPr b="0" lang="en-US" sz="2800" spc="-1" strike="noStrike">
                <a:solidFill>
                  <a:srgbClr val="000000"/>
                </a:solidFill>
                <a:latin typeface="Times New Roman"/>
              </a:rPr>
              <a:t> ∨ W</a:t>
            </a:r>
            <a:r>
              <a:rPr b="0" lang="en-US" sz="2800" spc="-1" strike="noStrike" baseline="-25000">
                <a:solidFill>
                  <a:srgbClr val="000000"/>
                </a:solidFill>
                <a:latin typeface="Times New Roman"/>
              </a:rPr>
              <a:t>11</a:t>
            </a:r>
            <a:r>
              <a:rPr b="0" lang="en-US" sz="2800" spc="-1" strike="noStrike">
                <a:solidFill>
                  <a:srgbClr val="000000"/>
                </a:solidFill>
                <a:latin typeface="Times New Roman"/>
              </a:rPr>
              <a:t>.</a:t>
            </a:r>
            <a:br/>
            <a:r>
              <a:rPr b="0" lang="en-US" sz="2800" spc="-1" strike="noStrike">
                <a:solidFill>
                  <a:srgbClr val="000000"/>
                </a:solidFill>
                <a:latin typeface="Calibri"/>
              </a:rPr>
              <a:t> </a:t>
            </a:r>
            <a:endParaRPr b="0" lang="en-US" sz="2800" spc="-1" strike="noStrike">
              <a:solidFill>
                <a:srgbClr val="000000"/>
              </a:solidFill>
              <a:latin typeface="Calibri"/>
            </a:endParaRPr>
          </a:p>
        </p:txBody>
      </p:sp>
      <p:pic>
        <p:nvPicPr>
          <p:cNvPr id="118" name="Picture 3" descr=""/>
          <p:cNvPicPr/>
          <p:nvPr/>
        </p:nvPicPr>
        <p:blipFill>
          <a:blip r:embed="rId1"/>
          <a:stretch/>
        </p:blipFill>
        <p:spPr>
          <a:xfrm>
            <a:off x="2460600" y="4010040"/>
            <a:ext cx="6467400" cy="28634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2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92d050"/>
              </a:buClr>
              <a:buFont typeface="Arial"/>
              <a:buChar char="•"/>
            </a:pPr>
            <a:r>
              <a:rPr b="1" lang="en-US" sz="2800" spc="-1" strike="noStrike">
                <a:solidFill>
                  <a:srgbClr val="92d050"/>
                </a:solidFill>
                <a:latin typeface="Calibri"/>
              </a:rPr>
              <a:t>Apply Unit resolution on W</a:t>
            </a:r>
            <a:r>
              <a:rPr b="1" lang="en-US" sz="2800" spc="-1" strike="noStrike" baseline="-25000">
                <a:solidFill>
                  <a:srgbClr val="92d050"/>
                </a:solidFill>
                <a:latin typeface="Calibri"/>
              </a:rPr>
              <a:t>13</a:t>
            </a:r>
            <a:r>
              <a:rPr b="1" lang="en-US" sz="2800" spc="-1" strike="noStrike">
                <a:solidFill>
                  <a:srgbClr val="92d050"/>
                </a:solidFill>
                <a:latin typeface="Calibri"/>
              </a:rPr>
              <a:t> ∨ W</a:t>
            </a:r>
            <a:r>
              <a:rPr b="1" lang="en-US" sz="2800" spc="-1" strike="noStrike" baseline="-25000">
                <a:solidFill>
                  <a:srgbClr val="92d050"/>
                </a:solidFill>
                <a:latin typeface="Calibri"/>
              </a:rPr>
              <a:t>12</a:t>
            </a:r>
            <a:r>
              <a:rPr b="1" lang="en-US" sz="2800" spc="-1" strike="noStrike">
                <a:solidFill>
                  <a:srgbClr val="92d050"/>
                </a:solidFill>
                <a:latin typeface="Calibri"/>
              </a:rPr>
              <a:t> ∨ W</a:t>
            </a:r>
            <a:r>
              <a:rPr b="1" lang="en-US" sz="2800" spc="-1" strike="noStrike" baseline="-25000">
                <a:solidFill>
                  <a:srgbClr val="92d050"/>
                </a:solidFill>
                <a:latin typeface="Calibri"/>
              </a:rPr>
              <a:t>22</a:t>
            </a:r>
            <a:r>
              <a:rPr b="1" lang="en-US" sz="2800" spc="-1" strike="noStrike">
                <a:solidFill>
                  <a:srgbClr val="92d050"/>
                </a:solidFill>
                <a:latin typeface="Calibri"/>
              </a:rPr>
              <a:t> ∨ W</a:t>
            </a:r>
            <a:r>
              <a:rPr b="1" lang="en-US" sz="2800" spc="-1" strike="noStrike" baseline="-25000">
                <a:solidFill>
                  <a:srgbClr val="92d050"/>
                </a:solidFill>
                <a:latin typeface="Calibri"/>
              </a:rPr>
              <a:t>11</a:t>
            </a:r>
            <a:r>
              <a:rPr b="1" lang="en-US" sz="2800" spc="-1" strike="noStrike">
                <a:solidFill>
                  <a:srgbClr val="92d050"/>
                </a:solidFill>
                <a:latin typeface="Calibri"/>
              </a:rPr>
              <a:t> and ¬W</a:t>
            </a:r>
            <a:r>
              <a:rPr b="1" lang="en-US" sz="2800" spc="-1" strike="noStrike" baseline="-25000">
                <a:solidFill>
                  <a:srgbClr val="92d050"/>
                </a:solidFill>
                <a:latin typeface="Calibri"/>
              </a:rPr>
              <a:t>11</a:t>
            </a:r>
            <a:r>
              <a:rPr b="1" lang="en-US" sz="2800" spc="-1" strike="noStrike">
                <a:solidFill>
                  <a:srgbClr val="92d050"/>
                </a:solidFill>
                <a:latin typeface="Calibri"/>
              </a:rPr>
              <a:t> :</a:t>
            </a:r>
            <a:r>
              <a:rPr b="0" lang="en-US" sz="2800" spc="-1" strike="noStrike">
                <a:solidFill>
                  <a:srgbClr val="000000"/>
                </a:solidFill>
                <a:latin typeface="Calibri"/>
              </a:rPr>
              <a:t> After applying Unit resolution formula on W</a:t>
            </a:r>
            <a:r>
              <a:rPr b="0" lang="en-US" sz="2800" spc="-1" strike="noStrike" baseline="-25000">
                <a:solidFill>
                  <a:srgbClr val="000000"/>
                </a:solidFill>
                <a:latin typeface="Calibri"/>
              </a:rPr>
              <a:t>13</a:t>
            </a:r>
            <a:r>
              <a:rPr b="0" lang="en-US" sz="2800" spc="-1" strike="noStrike">
                <a:solidFill>
                  <a:srgbClr val="000000"/>
                </a:solidFill>
                <a:latin typeface="Calibri"/>
              </a:rPr>
              <a:t> ∨ W</a:t>
            </a:r>
            <a:r>
              <a:rPr b="0" lang="en-US" sz="2800" spc="-1" strike="noStrike" baseline="-25000">
                <a:solidFill>
                  <a:srgbClr val="000000"/>
                </a:solidFill>
                <a:latin typeface="Calibri"/>
              </a:rPr>
              <a:t>12</a:t>
            </a:r>
            <a:r>
              <a:rPr b="0" lang="en-US" sz="2800" spc="-1" strike="noStrike">
                <a:solidFill>
                  <a:srgbClr val="000000"/>
                </a:solidFill>
                <a:latin typeface="Calibri"/>
              </a:rPr>
              <a:t> ∨ W</a:t>
            </a:r>
            <a:r>
              <a:rPr b="0" lang="en-US" sz="2800" spc="-1" strike="noStrike" baseline="-25000">
                <a:solidFill>
                  <a:srgbClr val="000000"/>
                </a:solidFill>
                <a:latin typeface="Calibri"/>
              </a:rPr>
              <a:t>22</a:t>
            </a:r>
            <a:r>
              <a:rPr b="0" lang="en-US" sz="2800" spc="-1" strike="noStrike">
                <a:solidFill>
                  <a:srgbClr val="000000"/>
                </a:solidFill>
                <a:latin typeface="Calibri"/>
              </a:rPr>
              <a:t> ∨ W</a:t>
            </a:r>
            <a:r>
              <a:rPr b="0" lang="en-US" sz="2800" spc="-1" strike="noStrike" baseline="-25000">
                <a:solidFill>
                  <a:srgbClr val="000000"/>
                </a:solidFill>
                <a:latin typeface="Calibri"/>
              </a:rPr>
              <a:t>11</a:t>
            </a:r>
            <a:r>
              <a:rPr b="0" lang="en-US" sz="2800" spc="-1" strike="noStrike">
                <a:solidFill>
                  <a:srgbClr val="000000"/>
                </a:solidFill>
                <a:latin typeface="Calibri"/>
              </a:rPr>
              <a:t> and ¬W</a:t>
            </a:r>
            <a:r>
              <a:rPr b="0" lang="en-US" sz="2800" spc="-1" strike="noStrike" baseline="-25000">
                <a:solidFill>
                  <a:srgbClr val="000000"/>
                </a:solidFill>
                <a:latin typeface="Calibri"/>
              </a:rPr>
              <a:t>11</a:t>
            </a:r>
            <a:r>
              <a:rPr b="0" lang="en-US" sz="2800" spc="-1" strike="noStrike">
                <a:solidFill>
                  <a:srgbClr val="000000"/>
                </a:solidFill>
                <a:latin typeface="Calibri"/>
              </a:rPr>
              <a:t> we will see W</a:t>
            </a:r>
            <a:r>
              <a:rPr b="0" lang="en-US" sz="2800" spc="-1" strike="noStrike" baseline="-25000">
                <a:solidFill>
                  <a:srgbClr val="000000"/>
                </a:solidFill>
                <a:latin typeface="Calibri"/>
              </a:rPr>
              <a:t>13</a:t>
            </a:r>
            <a:r>
              <a:rPr b="0" lang="en-US" sz="2800" spc="-1" strike="noStrike">
                <a:solidFill>
                  <a:srgbClr val="000000"/>
                </a:solidFill>
                <a:latin typeface="Calibri"/>
              </a:rPr>
              <a:t> ∨ W</a:t>
            </a:r>
            <a:r>
              <a:rPr b="0" lang="en-US" sz="2800" spc="-1" strike="noStrike" baseline="-25000">
                <a:solidFill>
                  <a:srgbClr val="000000"/>
                </a:solidFill>
                <a:latin typeface="Calibri"/>
              </a:rPr>
              <a:t>12</a:t>
            </a:r>
            <a:r>
              <a:rPr b="0" lang="en-US" sz="2800" spc="-1" strike="noStrike">
                <a:solidFill>
                  <a:srgbClr val="000000"/>
                </a:solidFill>
                <a:latin typeface="Calibri"/>
              </a:rPr>
              <a:t> ∨ W</a:t>
            </a:r>
            <a:r>
              <a:rPr b="0" lang="en-US" sz="2800" spc="-1" strike="noStrike" baseline="-25000">
                <a:solidFill>
                  <a:srgbClr val="000000"/>
                </a:solidFill>
                <a:latin typeface="Calibri"/>
              </a:rPr>
              <a:t>22</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21" name="Picture 3" descr=""/>
          <p:cNvPicPr/>
          <p:nvPr/>
        </p:nvPicPr>
        <p:blipFill>
          <a:blip r:embed="rId1"/>
          <a:stretch/>
        </p:blipFill>
        <p:spPr>
          <a:xfrm>
            <a:off x="3409920" y="3522600"/>
            <a:ext cx="7099200" cy="31734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838080" y="6908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Times New Roman"/>
              </a:rPr>
              <a:t>The Wumpus World</a:t>
            </a:r>
            <a:br/>
            <a:endParaRPr b="0" lang="en-US" sz="4400" spc="-1" strike="noStrike">
              <a:solidFill>
                <a:srgbClr val="000000"/>
              </a:solidFill>
              <a:latin typeface="Calibri"/>
            </a:endParaRPr>
          </a:p>
        </p:txBody>
      </p:sp>
      <p:sp>
        <p:nvSpPr>
          <p:cNvPr id="84" name="TextShape 2"/>
          <p:cNvSpPr txBox="1"/>
          <p:nvPr/>
        </p:nvSpPr>
        <p:spPr>
          <a:xfrm>
            <a:off x="956520" y="2102040"/>
            <a:ext cx="10397160" cy="407448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 Wumpus World’s agent is an example of a knowledge-based agent that represents Knowledge representation, reasoning and planning.</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 </a:t>
            </a:r>
            <a:r>
              <a:rPr b="0" lang="en-US" sz="2800" spc="-1" strike="noStrike">
                <a:solidFill>
                  <a:srgbClr val="000000"/>
                </a:solidFill>
                <a:latin typeface="Times New Roman"/>
              </a:rPr>
              <a:t>Knowledge-Based agent links general knowledge with current percepts to infer hidden characters of current state before selecting actions. Its necessity is vital in partially observable environments.</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51400" y="872280"/>
            <a:ext cx="10502280" cy="5304240"/>
          </a:xfrm>
          <a:prstGeom prst="rect">
            <a:avLst/>
          </a:prstGeom>
          <a:noFill/>
          <a:ln>
            <a:noFill/>
          </a:ln>
        </p:spPr>
        <p:txBody>
          <a:bodyPr>
            <a:noAutofit/>
          </a:bodyPr>
          <a:p>
            <a:pPr marL="228600" indent="-228240">
              <a:lnSpc>
                <a:spcPct val="90000"/>
              </a:lnSpc>
              <a:spcBef>
                <a:spcPts val="1001"/>
              </a:spcBef>
              <a:buClr>
                <a:srgbClr val="92d050"/>
              </a:buClr>
              <a:buFont typeface="Arial"/>
              <a:buChar char="•"/>
            </a:pPr>
            <a:r>
              <a:rPr b="1" lang="en-US" sz="2800" spc="-1" strike="noStrike">
                <a:solidFill>
                  <a:srgbClr val="92d050"/>
                </a:solidFill>
                <a:latin typeface="Calibri"/>
              </a:rPr>
              <a:t>Apply Unit resolution on W</a:t>
            </a:r>
            <a:r>
              <a:rPr b="1" lang="en-US" sz="2800" spc="-1" strike="noStrike" baseline="-25000">
                <a:solidFill>
                  <a:srgbClr val="92d050"/>
                </a:solidFill>
                <a:latin typeface="Calibri"/>
              </a:rPr>
              <a:t>13</a:t>
            </a:r>
            <a:r>
              <a:rPr b="1" lang="en-US" sz="2800" spc="-1" strike="noStrike">
                <a:solidFill>
                  <a:srgbClr val="92d050"/>
                </a:solidFill>
                <a:latin typeface="Calibri"/>
              </a:rPr>
              <a:t> ∨ W</a:t>
            </a:r>
            <a:r>
              <a:rPr b="1" lang="en-US" sz="2800" spc="-1" strike="noStrike" baseline="-25000">
                <a:solidFill>
                  <a:srgbClr val="92d050"/>
                </a:solidFill>
                <a:latin typeface="Calibri"/>
              </a:rPr>
              <a:t>12</a:t>
            </a:r>
            <a:r>
              <a:rPr b="1" lang="en-US" sz="2800" spc="-1" strike="noStrike">
                <a:solidFill>
                  <a:srgbClr val="92d050"/>
                </a:solidFill>
                <a:latin typeface="Calibri"/>
              </a:rPr>
              <a:t> ∨ W</a:t>
            </a:r>
            <a:r>
              <a:rPr b="1" lang="en-US" sz="2800" spc="-1" strike="noStrike" baseline="-25000">
                <a:solidFill>
                  <a:srgbClr val="92d050"/>
                </a:solidFill>
                <a:latin typeface="Calibri"/>
              </a:rPr>
              <a:t>22</a:t>
            </a:r>
            <a:r>
              <a:rPr b="1" lang="en-US" sz="2800" spc="-1" strike="noStrike">
                <a:solidFill>
                  <a:srgbClr val="92d050"/>
                </a:solidFill>
                <a:latin typeface="Calibri"/>
              </a:rPr>
              <a:t> ∨ W</a:t>
            </a:r>
            <a:r>
              <a:rPr b="1" lang="en-US" sz="2800" spc="-1" strike="noStrike" baseline="-25000">
                <a:solidFill>
                  <a:srgbClr val="92d050"/>
                </a:solidFill>
                <a:latin typeface="Calibri"/>
              </a:rPr>
              <a:t>11</a:t>
            </a:r>
            <a:r>
              <a:rPr b="1" lang="en-US" sz="2800" spc="-1" strike="noStrike">
                <a:solidFill>
                  <a:srgbClr val="92d050"/>
                </a:solidFill>
                <a:latin typeface="Calibri"/>
              </a:rPr>
              <a:t> and ¬W</a:t>
            </a:r>
            <a:r>
              <a:rPr b="1" lang="en-US" sz="2800" spc="-1" strike="noStrike" baseline="-25000">
                <a:solidFill>
                  <a:srgbClr val="92d050"/>
                </a:solidFill>
                <a:latin typeface="Calibri"/>
              </a:rPr>
              <a:t>11</a:t>
            </a:r>
            <a:r>
              <a:rPr b="1" lang="en-US" sz="2800" spc="-1" strike="noStrike">
                <a:solidFill>
                  <a:srgbClr val="92d050"/>
                </a:solidFill>
                <a:latin typeface="Calibri"/>
              </a:rPr>
              <a:t> :</a:t>
            </a:r>
            <a:r>
              <a:rPr b="0" lang="en-US" sz="2800" spc="-1" strike="noStrike">
                <a:solidFill>
                  <a:srgbClr val="000000"/>
                </a:solidFill>
                <a:latin typeface="Calibri"/>
              </a:rPr>
              <a:t> After applying Unit resolution formula on W</a:t>
            </a:r>
            <a:r>
              <a:rPr b="0" lang="en-US" sz="2800" spc="-1" strike="noStrike" baseline="-25000">
                <a:solidFill>
                  <a:srgbClr val="000000"/>
                </a:solidFill>
                <a:latin typeface="Calibri"/>
              </a:rPr>
              <a:t>13</a:t>
            </a:r>
            <a:r>
              <a:rPr b="0" lang="en-US" sz="2800" spc="-1" strike="noStrike">
                <a:solidFill>
                  <a:srgbClr val="000000"/>
                </a:solidFill>
                <a:latin typeface="Calibri"/>
              </a:rPr>
              <a:t> ∨ W</a:t>
            </a:r>
            <a:r>
              <a:rPr b="0" lang="en-US" sz="2800" spc="-1" strike="noStrike" baseline="-25000">
                <a:solidFill>
                  <a:srgbClr val="000000"/>
                </a:solidFill>
                <a:latin typeface="Calibri"/>
              </a:rPr>
              <a:t>12</a:t>
            </a:r>
            <a:r>
              <a:rPr b="0" lang="en-US" sz="2800" spc="-1" strike="noStrike">
                <a:solidFill>
                  <a:srgbClr val="000000"/>
                </a:solidFill>
                <a:latin typeface="Calibri"/>
              </a:rPr>
              <a:t> ∨ W</a:t>
            </a:r>
            <a:r>
              <a:rPr b="0" lang="en-US" sz="2800" spc="-1" strike="noStrike" baseline="-25000">
                <a:solidFill>
                  <a:srgbClr val="000000"/>
                </a:solidFill>
                <a:latin typeface="Calibri"/>
              </a:rPr>
              <a:t>22</a:t>
            </a:r>
            <a:r>
              <a:rPr b="0" lang="en-US" sz="2800" spc="-1" strike="noStrike">
                <a:solidFill>
                  <a:srgbClr val="000000"/>
                </a:solidFill>
                <a:latin typeface="Calibri"/>
              </a:rPr>
              <a:t> ∨ W</a:t>
            </a:r>
            <a:r>
              <a:rPr b="0" lang="en-US" sz="2800" spc="-1" strike="noStrike" baseline="-25000">
                <a:solidFill>
                  <a:srgbClr val="000000"/>
                </a:solidFill>
                <a:latin typeface="Calibri"/>
              </a:rPr>
              <a:t>11</a:t>
            </a:r>
            <a:r>
              <a:rPr b="0" lang="en-US" sz="2800" spc="-1" strike="noStrike">
                <a:solidFill>
                  <a:srgbClr val="000000"/>
                </a:solidFill>
                <a:latin typeface="Calibri"/>
              </a:rPr>
              <a:t> and ¬W</a:t>
            </a:r>
            <a:r>
              <a:rPr b="0" lang="en-US" sz="2800" spc="-1" strike="noStrike" baseline="-25000">
                <a:solidFill>
                  <a:srgbClr val="000000"/>
                </a:solidFill>
                <a:latin typeface="Calibri"/>
              </a:rPr>
              <a:t>11</a:t>
            </a:r>
            <a:r>
              <a:rPr b="0" lang="en-US" sz="2800" spc="-1" strike="noStrike">
                <a:solidFill>
                  <a:srgbClr val="000000"/>
                </a:solidFill>
                <a:latin typeface="Calibri"/>
              </a:rPr>
              <a:t> we will see W13 ∨ W12 ∨ W22.</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23" name="Picture 3" descr=""/>
          <p:cNvPicPr/>
          <p:nvPr/>
        </p:nvPicPr>
        <p:blipFill>
          <a:blip r:embed="rId1"/>
          <a:stretch/>
        </p:blipFill>
        <p:spPr>
          <a:xfrm>
            <a:off x="3456000" y="3216960"/>
            <a:ext cx="6697080" cy="34790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92d050"/>
              </a:buClr>
              <a:buFont typeface="Arial"/>
              <a:buChar char="•"/>
            </a:pPr>
            <a:r>
              <a:rPr b="1" lang="en-US" sz="2800" spc="-1" strike="noStrike">
                <a:solidFill>
                  <a:srgbClr val="92d050"/>
                </a:solidFill>
                <a:latin typeface="Calibri"/>
              </a:rPr>
              <a:t>Apply Unit resolution on W</a:t>
            </a:r>
            <a:r>
              <a:rPr b="1" lang="en-US" sz="2800" spc="-1" strike="noStrike" baseline="-25000">
                <a:solidFill>
                  <a:srgbClr val="92d050"/>
                </a:solidFill>
                <a:latin typeface="Calibri"/>
              </a:rPr>
              <a:t>13</a:t>
            </a:r>
            <a:r>
              <a:rPr b="1" lang="en-US" sz="2800" spc="-1" strike="noStrike">
                <a:solidFill>
                  <a:srgbClr val="92d050"/>
                </a:solidFill>
                <a:latin typeface="Calibri"/>
              </a:rPr>
              <a:t> ∨ W</a:t>
            </a:r>
            <a:r>
              <a:rPr b="1" lang="en-US" sz="2800" spc="-1" strike="noStrike" baseline="-25000">
                <a:solidFill>
                  <a:srgbClr val="92d050"/>
                </a:solidFill>
                <a:latin typeface="Calibri"/>
              </a:rPr>
              <a:t>12</a:t>
            </a:r>
            <a:r>
              <a:rPr b="1" lang="en-US" sz="2800" spc="-1" strike="noStrike">
                <a:solidFill>
                  <a:srgbClr val="92d050"/>
                </a:solidFill>
                <a:latin typeface="Calibri"/>
              </a:rPr>
              <a:t> ∨ W</a:t>
            </a:r>
            <a:r>
              <a:rPr b="1" lang="en-US" sz="2800" spc="-1" strike="noStrike" baseline="-25000">
                <a:solidFill>
                  <a:srgbClr val="92d050"/>
                </a:solidFill>
                <a:latin typeface="Calibri"/>
              </a:rPr>
              <a:t>22</a:t>
            </a:r>
            <a:r>
              <a:rPr b="1" lang="en-US" sz="2800" spc="-1" strike="noStrike">
                <a:solidFill>
                  <a:srgbClr val="92d050"/>
                </a:solidFill>
                <a:latin typeface="Calibri"/>
              </a:rPr>
              <a:t> and ¬W</a:t>
            </a:r>
            <a:r>
              <a:rPr b="1" lang="en-US" sz="2800" spc="-1" strike="noStrike" baseline="-25000">
                <a:solidFill>
                  <a:srgbClr val="92d050"/>
                </a:solidFill>
                <a:latin typeface="Calibri"/>
              </a:rPr>
              <a:t>22</a:t>
            </a:r>
            <a:r>
              <a:rPr b="1" lang="en-US" sz="2800" spc="-1" strike="noStrike">
                <a:solidFill>
                  <a:srgbClr val="92d050"/>
                </a:solidFill>
                <a:latin typeface="Calibri"/>
              </a:rPr>
              <a:t> :</a:t>
            </a:r>
            <a:r>
              <a:rPr b="0" lang="en-US" sz="2800" spc="-1" strike="noStrike">
                <a:solidFill>
                  <a:srgbClr val="92d050"/>
                </a:solidFill>
                <a:latin typeface="Calibri"/>
              </a:rPr>
              <a:t> </a:t>
            </a:r>
            <a:r>
              <a:rPr b="0" lang="en-US" sz="2800" spc="-1" strike="noStrike">
                <a:solidFill>
                  <a:srgbClr val="000000"/>
                </a:solidFill>
                <a:latin typeface="Calibri"/>
              </a:rPr>
              <a:t>After applying Unit resolution on W</a:t>
            </a:r>
            <a:r>
              <a:rPr b="0" lang="en-US" sz="2800" spc="-1" strike="noStrike" baseline="-25000">
                <a:solidFill>
                  <a:srgbClr val="000000"/>
                </a:solidFill>
                <a:latin typeface="Calibri"/>
              </a:rPr>
              <a:t>13</a:t>
            </a:r>
            <a:r>
              <a:rPr b="0" lang="en-US" sz="2800" spc="-1" strike="noStrike">
                <a:solidFill>
                  <a:srgbClr val="000000"/>
                </a:solidFill>
                <a:latin typeface="Calibri"/>
              </a:rPr>
              <a:t> ∨ W</a:t>
            </a:r>
            <a:r>
              <a:rPr b="0" lang="en-US" sz="2800" spc="-1" strike="noStrike" baseline="-25000">
                <a:solidFill>
                  <a:srgbClr val="000000"/>
                </a:solidFill>
                <a:latin typeface="Calibri"/>
              </a:rPr>
              <a:t>12</a:t>
            </a:r>
            <a:r>
              <a:rPr b="0" lang="en-US" sz="2800" spc="-1" strike="noStrike">
                <a:solidFill>
                  <a:srgbClr val="000000"/>
                </a:solidFill>
                <a:latin typeface="Calibri"/>
              </a:rPr>
              <a:t> ∨ W</a:t>
            </a:r>
            <a:r>
              <a:rPr b="0" lang="en-US" sz="2800" spc="-1" strike="noStrike" baseline="-25000">
                <a:solidFill>
                  <a:srgbClr val="000000"/>
                </a:solidFill>
                <a:latin typeface="Calibri"/>
              </a:rPr>
              <a:t>22</a:t>
            </a:r>
            <a:r>
              <a:rPr b="0" lang="en-US" sz="2800" spc="-1" strike="noStrike">
                <a:solidFill>
                  <a:srgbClr val="000000"/>
                </a:solidFill>
                <a:latin typeface="Calibri"/>
              </a:rPr>
              <a:t>, and ¬W</a:t>
            </a:r>
            <a:r>
              <a:rPr b="0" lang="en-US" sz="2800" spc="-1" strike="noStrike" baseline="-25000">
                <a:solidFill>
                  <a:srgbClr val="000000"/>
                </a:solidFill>
                <a:latin typeface="Calibri"/>
              </a:rPr>
              <a:t>22</a:t>
            </a:r>
            <a:r>
              <a:rPr b="0" lang="en-US" sz="2800" spc="-1" strike="noStrike">
                <a:solidFill>
                  <a:srgbClr val="000000"/>
                </a:solidFill>
                <a:latin typeface="Calibri"/>
              </a:rPr>
              <a:t>, we will get W</a:t>
            </a:r>
            <a:r>
              <a:rPr b="0" lang="en-US" sz="2800" spc="-1" strike="noStrike" baseline="-25000">
                <a:solidFill>
                  <a:srgbClr val="000000"/>
                </a:solidFill>
                <a:latin typeface="Calibri"/>
              </a:rPr>
              <a:t>13</a:t>
            </a:r>
            <a:r>
              <a:rPr b="0" lang="en-US" sz="2800" spc="-1" strike="noStrike">
                <a:solidFill>
                  <a:srgbClr val="000000"/>
                </a:solidFill>
                <a:latin typeface="Calibri"/>
              </a:rPr>
              <a:t> ∨ W</a:t>
            </a:r>
            <a:r>
              <a:rPr b="0" lang="en-US" sz="2800" spc="-1" strike="noStrike" baseline="-25000">
                <a:solidFill>
                  <a:srgbClr val="000000"/>
                </a:solidFill>
                <a:latin typeface="Calibri"/>
              </a:rPr>
              <a:t>12</a:t>
            </a:r>
            <a:r>
              <a:rPr b="0" lang="en-US" sz="2800" spc="-1" strike="noStrike">
                <a:solidFill>
                  <a:srgbClr val="000000"/>
                </a:solidFill>
                <a:latin typeface="Calibri"/>
              </a:rPr>
              <a:t> as output.</a:t>
            </a:r>
            <a:endParaRPr b="0" lang="en-US" sz="2800" spc="-1" strike="noStrike">
              <a:solidFill>
                <a:srgbClr val="000000"/>
              </a:solidFill>
              <a:latin typeface="Calibri"/>
            </a:endParaRPr>
          </a:p>
        </p:txBody>
      </p:sp>
      <p:pic>
        <p:nvPicPr>
          <p:cNvPr id="126" name="Picture 3" descr=""/>
          <p:cNvPicPr/>
          <p:nvPr/>
        </p:nvPicPr>
        <p:blipFill>
          <a:blip r:embed="rId1"/>
          <a:stretch/>
        </p:blipFill>
        <p:spPr>
          <a:xfrm>
            <a:off x="1537560" y="3372480"/>
            <a:ext cx="7061400" cy="30355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92d050"/>
              </a:buClr>
              <a:buFont typeface="Arial"/>
              <a:buChar char="•"/>
            </a:pPr>
            <a:r>
              <a:rPr b="1" lang="en-US" sz="2800" spc="-1" strike="noStrike">
                <a:solidFill>
                  <a:srgbClr val="92d050"/>
                </a:solidFill>
                <a:latin typeface="Calibri"/>
              </a:rPr>
              <a:t>Apply Unit Resolution on W</a:t>
            </a:r>
            <a:r>
              <a:rPr b="1" lang="en-US" sz="2800" spc="-1" strike="noStrike" baseline="-25000">
                <a:solidFill>
                  <a:srgbClr val="92d050"/>
                </a:solidFill>
                <a:latin typeface="Calibri"/>
              </a:rPr>
              <a:t>13</a:t>
            </a:r>
            <a:r>
              <a:rPr b="1" lang="en-US" sz="2800" spc="-1" strike="noStrike">
                <a:solidFill>
                  <a:srgbClr val="92d050"/>
                </a:solidFill>
                <a:latin typeface="Calibri"/>
              </a:rPr>
              <a:t> ∨ W</a:t>
            </a:r>
            <a:r>
              <a:rPr b="1" lang="en-US" sz="2800" spc="-1" strike="noStrike" baseline="-25000">
                <a:solidFill>
                  <a:srgbClr val="92d050"/>
                </a:solidFill>
                <a:latin typeface="Calibri"/>
              </a:rPr>
              <a:t>12</a:t>
            </a:r>
            <a:r>
              <a:rPr b="1" lang="en-US" sz="2800" spc="-1" strike="noStrike">
                <a:solidFill>
                  <a:srgbClr val="92d050"/>
                </a:solidFill>
                <a:latin typeface="Calibri"/>
              </a:rPr>
              <a:t> and </a:t>
            </a:r>
            <a:r>
              <a:rPr b="1" lang="en-US" sz="2800" spc="-1" strike="noStrike">
                <a:solidFill>
                  <a:srgbClr val="92d050"/>
                </a:solidFill>
                <a:latin typeface="Calibri"/>
              </a:rPr>
              <a:t>¬W</a:t>
            </a:r>
            <a:r>
              <a:rPr b="1" lang="en-US" sz="2800" spc="-1" strike="noStrike" baseline="-25000">
                <a:solidFill>
                  <a:srgbClr val="92d050"/>
                </a:solidFill>
                <a:latin typeface="Calibri"/>
              </a:rPr>
              <a:t>12</a:t>
            </a:r>
            <a:r>
              <a:rPr b="1" lang="en-US" sz="2800" spc="-1" strike="noStrike">
                <a:solidFill>
                  <a:srgbClr val="92d050"/>
                </a:solidFill>
                <a:latin typeface="Calibri"/>
              </a:rPr>
              <a:t> :</a:t>
            </a:r>
            <a:r>
              <a:rPr b="0" lang="en-US" sz="2800" spc="-1" strike="noStrike">
                <a:solidFill>
                  <a:srgbClr val="000000"/>
                </a:solidFill>
                <a:latin typeface="Calibri"/>
              </a:rPr>
              <a:t> After Applying Unit resolution on W</a:t>
            </a:r>
            <a:r>
              <a:rPr b="0" lang="en-US" sz="2800" spc="-1" strike="noStrike" baseline="-25000">
                <a:solidFill>
                  <a:srgbClr val="000000"/>
                </a:solidFill>
                <a:latin typeface="Calibri"/>
              </a:rPr>
              <a:t>13</a:t>
            </a:r>
            <a:r>
              <a:rPr b="0" lang="en-US" sz="2800" spc="-1" strike="noStrike">
                <a:solidFill>
                  <a:srgbClr val="000000"/>
                </a:solidFill>
                <a:latin typeface="Calibri"/>
              </a:rPr>
              <a:t> ∨ W</a:t>
            </a:r>
            <a:r>
              <a:rPr b="0" lang="en-US" sz="2800" spc="-1" strike="noStrike" baseline="-25000">
                <a:solidFill>
                  <a:srgbClr val="000000"/>
                </a:solidFill>
                <a:latin typeface="Calibri"/>
              </a:rPr>
              <a:t>12</a:t>
            </a:r>
            <a:r>
              <a:rPr b="0" lang="en-US" sz="2800" spc="-1" strike="noStrike">
                <a:solidFill>
                  <a:srgbClr val="000000"/>
                </a:solidFill>
                <a:latin typeface="Calibri"/>
              </a:rPr>
              <a:t> and </a:t>
            </a:r>
            <a:r>
              <a:rPr b="0" lang="en-US" sz="2800" spc="-1" strike="noStrike">
                <a:solidFill>
                  <a:srgbClr val="000000"/>
                </a:solidFill>
                <a:latin typeface="Calibri"/>
              </a:rPr>
              <a:t>¬W</a:t>
            </a:r>
            <a:r>
              <a:rPr b="0" lang="en-US" sz="2800" spc="-1" strike="noStrike" baseline="-25000">
                <a:solidFill>
                  <a:srgbClr val="000000"/>
                </a:solidFill>
                <a:latin typeface="Calibri"/>
              </a:rPr>
              <a:t>12</a:t>
            </a:r>
            <a:r>
              <a:rPr b="0" lang="en-US" sz="2800" spc="-1" strike="noStrike">
                <a:solidFill>
                  <a:srgbClr val="000000"/>
                </a:solidFill>
                <a:latin typeface="Calibri"/>
              </a:rPr>
              <a:t>, we will see W</a:t>
            </a:r>
            <a:r>
              <a:rPr b="0" lang="en-US" sz="2800" spc="-1" strike="noStrike" baseline="-25000">
                <a:solidFill>
                  <a:srgbClr val="000000"/>
                </a:solidFill>
                <a:latin typeface="Calibri"/>
              </a:rPr>
              <a:t>13</a:t>
            </a:r>
            <a:r>
              <a:rPr b="0" lang="en-US" sz="2800" spc="-1" strike="noStrike">
                <a:solidFill>
                  <a:srgbClr val="000000"/>
                </a:solidFill>
                <a:latin typeface="Calibri"/>
              </a:rPr>
              <a:t> as an output, therefore, it is </a:t>
            </a:r>
            <a:r>
              <a:rPr b="0" lang="en-US" sz="2800" spc="-1" strike="noStrike">
                <a:solidFill>
                  <a:srgbClr val="000000"/>
                </a:solidFill>
                <a:latin typeface="Calibri"/>
              </a:rPr>
              <a:t>proved that the Wumpus is in the room [1, 3].</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29" name="Picture 3" descr=""/>
          <p:cNvPicPr/>
          <p:nvPr/>
        </p:nvPicPr>
        <p:blipFill>
          <a:blip r:embed="rId1"/>
          <a:stretch/>
        </p:blipFill>
        <p:spPr>
          <a:xfrm>
            <a:off x="3528000" y="3808440"/>
            <a:ext cx="6527520" cy="3049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ff0000"/>
                </a:solidFill>
                <a:latin typeface="Times New Roman"/>
              </a:rPr>
              <a:t>Problem Statement:</a:t>
            </a:r>
            <a:endParaRPr b="0" lang="en-US" sz="4400" spc="-1" strike="noStrike">
              <a:solidFill>
                <a:srgbClr val="000000"/>
              </a:solidFill>
              <a:latin typeface="Calibri"/>
            </a:endParaRPr>
          </a:p>
        </p:txBody>
      </p:sp>
      <p:sp>
        <p:nvSpPr>
          <p:cNvPr id="86" name="TextShape 2"/>
          <p:cNvSpPr txBox="1"/>
          <p:nvPr/>
        </p:nvSpPr>
        <p:spPr>
          <a:xfrm>
            <a:off x="838080" y="1576440"/>
            <a:ext cx="10515240" cy="460008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 Wumpus world is a cave with 16 rooms (4×4). Each room is connected to others through walkways (no rooms are connected diagonally).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 knowledge-based agent starts from Room[1, 1]. The cave has – some </a:t>
            </a:r>
            <a:r>
              <a:rPr b="1" lang="en-US" sz="2800" spc="-1" strike="noStrike">
                <a:solidFill>
                  <a:srgbClr val="000000"/>
                </a:solidFill>
                <a:latin typeface="Times New Roman"/>
              </a:rPr>
              <a:t>pits</a:t>
            </a:r>
            <a:r>
              <a:rPr b="0" lang="en-US" sz="2800" spc="-1" strike="noStrike">
                <a:solidFill>
                  <a:srgbClr val="000000"/>
                </a:solidFill>
                <a:latin typeface="Times New Roman"/>
              </a:rPr>
              <a:t>, a </a:t>
            </a:r>
            <a:r>
              <a:rPr b="1" lang="en-US" sz="2800" spc="-1" strike="noStrike">
                <a:solidFill>
                  <a:srgbClr val="000000"/>
                </a:solidFill>
                <a:latin typeface="Times New Roman"/>
              </a:rPr>
              <a:t>treasure</a:t>
            </a:r>
            <a:r>
              <a:rPr b="0" lang="en-US" sz="2800" spc="-1" strike="noStrike">
                <a:solidFill>
                  <a:srgbClr val="000000"/>
                </a:solidFill>
                <a:latin typeface="Times New Roman"/>
              </a:rPr>
              <a:t> and a beast named </a:t>
            </a:r>
            <a:r>
              <a:rPr b="1" lang="en-US" sz="2800" spc="-1" strike="noStrike">
                <a:solidFill>
                  <a:srgbClr val="000000"/>
                </a:solidFill>
                <a:latin typeface="Times New Roman"/>
              </a:rPr>
              <a:t>Wumpus</a:t>
            </a:r>
            <a:r>
              <a:rPr b="0" lang="en-US" sz="2800" spc="-1" strike="noStrike">
                <a:solidFill>
                  <a:srgbClr val="000000"/>
                </a:solidFill>
                <a:latin typeface="Times New Roman"/>
              </a:rPr>
              <a:t>. The Wumpus can not move but eats the one who enters its room. If the agent enters the pit, it gets stuck there.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 goal of the agent is to take the treasure and come out of the cave. The agent is rewarded, when the goal conditions are met. The agent is penalized, when it falls into a pit or being eaten by the Wumpus.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0000"/>
                </a:solidFill>
                <a:latin typeface="Times New Roman"/>
              </a:rPr>
              <a:t>sample diagram for representing the Wumpus world.</a:t>
            </a:r>
            <a:endParaRPr b="0" lang="en-US" sz="4400" spc="-1" strike="noStrike">
              <a:solidFill>
                <a:srgbClr val="000000"/>
              </a:solidFill>
              <a:latin typeface="Calibri"/>
            </a:endParaRPr>
          </a:p>
        </p:txBody>
      </p:sp>
      <p:pic>
        <p:nvPicPr>
          <p:cNvPr id="88" name="Content Placeholder 3" descr=""/>
          <p:cNvPicPr/>
          <p:nvPr/>
        </p:nvPicPr>
        <p:blipFill>
          <a:blip r:embed="rId1"/>
          <a:stretch/>
        </p:blipFill>
        <p:spPr>
          <a:xfrm>
            <a:off x="2575080" y="1783080"/>
            <a:ext cx="5790960" cy="50421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ff0000"/>
                </a:solidFill>
                <a:latin typeface="Times New Roman"/>
              </a:rPr>
              <a:t>components which can help the agent to navigate the cave</a:t>
            </a:r>
            <a:endParaRPr b="0" lang="en-US"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 rooms adjacent to the Wumpus room are smelly, so that it would have some stench.</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 room adjacent to PITs has a breeze, so if the agent reaches near to PIT, then he will perceive the breeze.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There will be glitter in the room if and only if the room has gold.</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The agent is given one arrow which it can use to kill the wumpus when facing it (Wumpus screams when it is killed).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0000"/>
                </a:solidFill>
                <a:latin typeface="Times New Roman"/>
              </a:rPr>
              <a:t>PEAS description of Wumpus world:</a:t>
            </a:r>
            <a:endParaRPr b="0" lang="en-US" sz="4400" spc="-1" strike="noStrike">
              <a:solidFill>
                <a:srgbClr val="000000"/>
              </a:solidFill>
              <a:latin typeface="Calibri"/>
            </a:endParaRPr>
          </a:p>
        </p:txBody>
      </p:sp>
      <p:sp>
        <p:nvSpPr>
          <p:cNvPr id="92" name="TextShape 2"/>
          <p:cNvSpPr txBox="1"/>
          <p:nvPr/>
        </p:nvSpPr>
        <p:spPr>
          <a:xfrm>
            <a:off x="838080" y="1690560"/>
            <a:ext cx="10515240" cy="4485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548235"/>
                </a:solidFill>
                <a:latin typeface="Calibri"/>
              </a:rPr>
              <a:t>Performance measure: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+1000 reward points if the agent comes out of the cave with the gold.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-1000 points penalty for being eaten by the Wumpus or falling into the pit.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-1 for each action, and -10 for using an arrow.</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game ends if either agent dies or came out of the cave.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0000"/>
                </a:solidFill>
                <a:latin typeface="Calibri Light"/>
              </a:rPr>
              <a:t>Continue..</a:t>
            </a:r>
            <a:endParaRPr b="0" lang="en-US" sz="4400" spc="-1" strike="noStrike">
              <a:solidFill>
                <a:srgbClr val="000000"/>
              </a:solidFill>
              <a:latin typeface="Calibri"/>
            </a:endParaRPr>
          </a:p>
        </p:txBody>
      </p:sp>
      <p:sp>
        <p:nvSpPr>
          <p:cNvPr id="94" name="TextShape 2"/>
          <p:cNvSpPr txBox="1"/>
          <p:nvPr/>
        </p:nvSpPr>
        <p:spPr>
          <a:xfrm>
            <a:off x="735840" y="1690560"/>
            <a:ext cx="10617840" cy="4485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548235"/>
                </a:solidFill>
                <a:latin typeface="Calibri"/>
              </a:rPr>
              <a:t>Environment: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A 4*4 grid of rooms.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The agent initially in room square [1, 1], facing toward the right.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Location of Wumpus and gold are chosen randomly except the first square [1,1].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Each square of the cave can be a pit with probability 0.2 except the first square.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0000"/>
                </a:solidFill>
                <a:latin typeface="Calibri Light"/>
              </a:rPr>
              <a:t>Continue..</a:t>
            </a:r>
            <a:endParaRPr b="0" lang="en-US" sz="4400" spc="-1" strike="noStrike">
              <a:solidFill>
                <a:srgbClr val="000000"/>
              </a:solidFill>
              <a:latin typeface="Calibri"/>
            </a:endParaRPr>
          </a:p>
        </p:txBody>
      </p:sp>
      <p:sp>
        <p:nvSpPr>
          <p:cNvPr id="96"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92d050"/>
                </a:solidFill>
                <a:latin typeface="Calibri"/>
              </a:rPr>
              <a:t>Actuators: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Left turn,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Right turn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Move forward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Grab</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Release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Shoot.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0000"/>
                </a:solidFill>
                <a:latin typeface="Calibri Light"/>
              </a:rPr>
              <a:t>Continue..</a:t>
            </a:r>
            <a:endParaRPr b="0" lang="en-US" sz="4400" spc="-1" strike="noStrike">
              <a:solidFill>
                <a:srgbClr val="000000"/>
              </a:solidFill>
              <a:latin typeface="Calibri"/>
            </a:endParaRPr>
          </a:p>
        </p:txBody>
      </p:sp>
      <p:sp>
        <p:nvSpPr>
          <p:cNvPr id="98" name="TextShape 2"/>
          <p:cNvSpPr txBox="1"/>
          <p:nvPr/>
        </p:nvSpPr>
        <p:spPr>
          <a:xfrm>
            <a:off x="683280" y="1471320"/>
            <a:ext cx="10982880" cy="5118120"/>
          </a:xfrm>
          <a:prstGeom prst="rect">
            <a:avLst/>
          </a:prstGeom>
          <a:noFill/>
          <a:ln>
            <a:noFill/>
          </a:ln>
        </p:spPr>
        <p:txBody>
          <a:bodyPr>
            <a:normAutofit fontScale="78000"/>
          </a:bodyPr>
          <a:p>
            <a:pPr>
              <a:lnSpc>
                <a:spcPct val="90000"/>
              </a:lnSpc>
              <a:spcBef>
                <a:spcPts val="1001"/>
              </a:spcBef>
              <a:tabLst>
                <a:tab algn="l" pos="0"/>
              </a:tabLst>
            </a:pPr>
            <a:r>
              <a:rPr b="0" lang="en-US" sz="2800" spc="-1" strike="noStrike">
                <a:solidFill>
                  <a:srgbClr val="92d050"/>
                </a:solidFill>
                <a:latin typeface="Times New Roman"/>
              </a:rPr>
              <a:t>Sensors: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The agent will perceive the </a:t>
            </a:r>
            <a:r>
              <a:rPr b="1" lang="en-US" sz="2800" spc="-1" strike="noStrike">
                <a:solidFill>
                  <a:srgbClr val="000000"/>
                </a:solidFill>
                <a:latin typeface="Times New Roman"/>
              </a:rPr>
              <a:t>stench</a:t>
            </a:r>
            <a:r>
              <a:rPr b="0" lang="en-US" sz="2800" spc="-1" strike="noStrike">
                <a:solidFill>
                  <a:srgbClr val="000000"/>
                </a:solidFill>
                <a:latin typeface="Times New Roman"/>
              </a:rPr>
              <a:t> if he is in the room adjacent to the Wumpus. (Not diagonally).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The agent will perceive </a:t>
            </a:r>
            <a:r>
              <a:rPr b="1" lang="en-US" sz="2800" spc="-1" strike="noStrike">
                <a:solidFill>
                  <a:srgbClr val="000000"/>
                </a:solidFill>
                <a:latin typeface="Times New Roman"/>
              </a:rPr>
              <a:t>breeze</a:t>
            </a:r>
            <a:r>
              <a:rPr b="0" lang="en-US" sz="2800" spc="-1" strike="noStrike">
                <a:solidFill>
                  <a:srgbClr val="000000"/>
                </a:solidFill>
                <a:latin typeface="Times New Roman"/>
              </a:rPr>
              <a:t> if he is in the room directly adjacent to the Pit.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The agent will perceive the </a:t>
            </a:r>
            <a:r>
              <a:rPr b="1" lang="en-US" sz="2800" spc="-1" strike="noStrike">
                <a:solidFill>
                  <a:srgbClr val="000000"/>
                </a:solidFill>
                <a:latin typeface="Times New Roman"/>
              </a:rPr>
              <a:t>glitter</a:t>
            </a:r>
            <a:r>
              <a:rPr b="0" lang="en-US" sz="2800" spc="-1" strike="noStrike">
                <a:solidFill>
                  <a:srgbClr val="000000"/>
                </a:solidFill>
                <a:latin typeface="Times New Roman"/>
              </a:rPr>
              <a:t> in the room where the gold is present.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The agent will perceive the </a:t>
            </a:r>
            <a:r>
              <a:rPr b="1" lang="en-US" sz="2800" spc="-1" strike="noStrike">
                <a:solidFill>
                  <a:srgbClr val="000000"/>
                </a:solidFill>
                <a:latin typeface="Times New Roman"/>
              </a:rPr>
              <a:t>bump</a:t>
            </a:r>
            <a:r>
              <a:rPr b="0" lang="en-US" sz="2800" spc="-1" strike="noStrike">
                <a:solidFill>
                  <a:srgbClr val="000000"/>
                </a:solidFill>
                <a:latin typeface="Times New Roman"/>
              </a:rPr>
              <a:t> if he walks into a wall.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When the Wumpus is shot, it emits a horrible </a:t>
            </a:r>
            <a:r>
              <a:rPr b="1" lang="en-US" sz="2800" spc="-1" strike="noStrike">
                <a:solidFill>
                  <a:srgbClr val="000000"/>
                </a:solidFill>
                <a:latin typeface="Times New Roman"/>
              </a:rPr>
              <a:t>scream</a:t>
            </a:r>
            <a:r>
              <a:rPr b="0" lang="en-US" sz="2800" spc="-1" strike="noStrike">
                <a:solidFill>
                  <a:srgbClr val="000000"/>
                </a:solidFill>
                <a:latin typeface="Times New Roman"/>
              </a:rPr>
              <a:t> which can be perceived anywhere in the cave.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These percepts can be represented as five element list, in which we will have different indicators for each sensor.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Example if agent perceives stench, breeze, but no glitter, no bump, and no scream then it can be represented as:</a:t>
            </a:r>
            <a:br/>
            <a:r>
              <a:rPr b="1" lang="en-US" sz="2800" spc="-1" strike="noStrike">
                <a:solidFill>
                  <a:srgbClr val="000000"/>
                </a:solidFill>
                <a:latin typeface="Times New Roman"/>
              </a:rPr>
              <a:t>[Stench, Breeze, None, None, None]</a:t>
            </a:r>
            <a:r>
              <a:rPr b="0" lang="en-US" sz="2800" spc="-1" strike="noStrike">
                <a:solidFill>
                  <a:srgbClr val="000000"/>
                </a:solidFill>
                <a:latin typeface="Times New Roman"/>
              </a:rPr>
              <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LibreOffice/6.4.7.2$Linux_X86_64 LibreOffice_project/40$Build-2</Application>
  <Words>550</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2022-04-07T05:30:15Z</dcterms:created>
  <dc:creator>Windows User</dc:creator>
  <dc:description/>
  <dc:language>en-IN</dc:language>
  <cp:lastModifiedBy/>
  <dcterms:modified xsi:type="dcterms:W3CDTF">2022-04-08T18:59:00Z</dcterms:modified>
  <cp:revision>29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