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Events of Node.Js"/>
          <p:cNvSpPr txBox="1"/>
          <p:nvPr>
            <p:ph type="title" idx="4294967295"/>
          </p:nvPr>
        </p:nvSpPr>
        <p:spPr>
          <a:xfrm>
            <a:off x="4719848" y="1387558"/>
            <a:ext cx="16865373" cy="2671436"/>
          </a:xfrm>
          <a:prstGeom prst="rect">
            <a:avLst/>
          </a:prstGeom>
        </p:spPr>
        <p:txBody>
          <a:bodyPr/>
          <a:lstStyle>
            <a:lvl1pPr defTabSz="2218888">
              <a:lnSpc>
                <a:spcPct val="90000"/>
              </a:lnSpc>
              <a:defRPr b="0" spc="-267" sz="13377">
                <a:latin typeface="Canela Bold"/>
                <a:ea typeface="Canela Bold"/>
                <a:cs typeface="Canela Bold"/>
                <a:sym typeface="Canela Bold"/>
              </a:defRPr>
            </a:lvl1pPr>
          </a:lstStyle>
          <a:p>
            <a:pPr/>
            <a:r>
              <a:t>Events of Node.Js</a:t>
            </a:r>
          </a:p>
        </p:txBody>
      </p:sp>
      <p:pic>
        <p:nvPicPr>
          <p:cNvPr id="152" name="Image" descr="Image"/>
          <p:cNvPicPr>
            <a:picLocks noChangeAspect="1"/>
          </p:cNvPicPr>
          <p:nvPr/>
        </p:nvPicPr>
        <p:blipFill>
          <a:blip r:embed="rId2">
            <a:extLst/>
          </a:blip>
          <a:stretch>
            <a:fillRect/>
          </a:stretch>
        </p:blipFill>
        <p:spPr>
          <a:xfrm>
            <a:off x="2304883" y="5303083"/>
            <a:ext cx="12382774" cy="6191388"/>
          </a:xfrm>
          <a:prstGeom prst="rect">
            <a:avLst/>
          </a:prstGeom>
          <a:ln w="12700">
            <a:miter lim="400000"/>
          </a:ln>
        </p:spPr>
      </p:pic>
      <p:sp>
        <p:nvSpPr>
          <p:cNvPr id="153" name="Batch-13…"/>
          <p:cNvSpPr txBox="1"/>
          <p:nvPr>
            <p:ph type="body" sz="quarter" idx="4294967295"/>
          </p:nvPr>
        </p:nvSpPr>
        <p:spPr>
          <a:xfrm>
            <a:off x="16294802" y="5626153"/>
            <a:ext cx="6626275" cy="6019183"/>
          </a:xfrm>
          <a:prstGeom prst="rect">
            <a:avLst/>
          </a:prstGeom>
        </p:spPr>
        <p:txBody>
          <a:bodyPr/>
          <a:lstStyle/>
          <a:p>
            <a:pPr marL="0" indent="0">
              <a:lnSpc>
                <a:spcPct val="70000"/>
              </a:lnSpc>
              <a:buSzTx/>
              <a:buNone/>
              <a:defRPr sz="5700">
                <a:latin typeface="Canela Bold"/>
                <a:ea typeface="Canela Bold"/>
                <a:cs typeface="Canela Bold"/>
                <a:sym typeface="Canela Bold"/>
              </a:defRPr>
            </a:pPr>
            <a:r>
              <a:t>          </a:t>
            </a:r>
            <a:r>
              <a:rPr sz="5800" u="sng"/>
              <a:t>Batch-13</a:t>
            </a:r>
            <a:endParaRPr sz="5800"/>
          </a:p>
          <a:p>
            <a:pPr marL="0" indent="0">
              <a:lnSpc>
                <a:spcPct val="50000"/>
              </a:lnSpc>
              <a:buSzTx/>
              <a:buNone/>
              <a:defRPr sz="4500">
                <a:latin typeface="Times New Roman"/>
                <a:ea typeface="Times New Roman"/>
                <a:cs typeface="Times New Roman"/>
                <a:sym typeface="Times New Roman"/>
              </a:defRPr>
            </a:pPr>
            <a:r>
              <a:t>         2</a:t>
            </a:r>
            <a:r>
              <a:rPr sz="4300"/>
              <a:t>11FA04571</a:t>
            </a:r>
            <a:endParaRPr sz="4300"/>
          </a:p>
          <a:p>
            <a:pPr marL="0" indent="0">
              <a:lnSpc>
                <a:spcPct val="50000"/>
              </a:lnSpc>
              <a:buSzTx/>
              <a:buNone/>
              <a:defRPr sz="4300">
                <a:latin typeface="Times New Roman"/>
                <a:ea typeface="Times New Roman"/>
                <a:cs typeface="Times New Roman"/>
                <a:sym typeface="Times New Roman"/>
              </a:defRPr>
            </a:pPr>
            <a:r>
              <a:t>         211FA04610</a:t>
            </a:r>
          </a:p>
          <a:p>
            <a:pPr marL="0" indent="0">
              <a:lnSpc>
                <a:spcPct val="50000"/>
              </a:lnSpc>
              <a:buSzTx/>
              <a:buNone/>
              <a:defRPr sz="4300">
                <a:latin typeface="Times New Roman"/>
                <a:ea typeface="Times New Roman"/>
                <a:cs typeface="Times New Roman"/>
                <a:sym typeface="Times New Roman"/>
              </a:defRPr>
            </a:pPr>
            <a:r>
              <a:t>         211FA04623</a:t>
            </a:r>
          </a:p>
          <a:p>
            <a:pPr marL="0" indent="0">
              <a:lnSpc>
                <a:spcPct val="50000"/>
              </a:lnSpc>
              <a:buSzTx/>
              <a:buNone/>
              <a:defRPr sz="4300">
                <a:latin typeface="Times New Roman"/>
                <a:ea typeface="Times New Roman"/>
                <a:cs typeface="Times New Roman"/>
                <a:sym typeface="Times New Roman"/>
              </a:defRPr>
            </a:pPr>
            <a:r>
              <a:t>         221LA04001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vent loops are used in many programming frameworks and libraries, including,…"/>
          <p:cNvSpPr txBox="1"/>
          <p:nvPr>
            <p:ph type="body" idx="4294967295"/>
          </p:nvPr>
        </p:nvSpPr>
        <p:spPr>
          <a:xfrm>
            <a:off x="1091496" y="2428072"/>
            <a:ext cx="22201008" cy="9239005"/>
          </a:xfrm>
          <a:prstGeom prst="rect">
            <a:avLst/>
          </a:prstGeom>
        </p:spPr>
        <p:txBody>
          <a:bodyPr/>
          <a:lstStyle/>
          <a:p>
            <a:pPr marL="0" indent="0">
              <a:lnSpc>
                <a:spcPct val="80000"/>
              </a:lnSpc>
              <a:buSzTx/>
              <a:buNone/>
              <a:defRPr sz="4500">
                <a:latin typeface="Times New Roman"/>
                <a:ea typeface="Times New Roman"/>
                <a:cs typeface="Times New Roman"/>
                <a:sym typeface="Times New Roman"/>
              </a:defRPr>
            </a:pPr>
            <a:r>
              <a:t>Event loops are used in many programming frameworks and libraries, including,</a:t>
            </a:r>
          </a:p>
          <a:p>
            <a:pPr marL="0" indent="0">
              <a:lnSpc>
                <a:spcPct val="80000"/>
              </a:lnSpc>
              <a:buSzTx/>
              <a:buNone/>
              <a:defRPr sz="4500">
                <a:latin typeface="Times New Roman"/>
                <a:ea typeface="Times New Roman"/>
                <a:cs typeface="Times New Roman"/>
                <a:sym typeface="Times New Roman"/>
              </a:defRPr>
            </a:pPr>
            <a:r>
              <a:rPr b="1"/>
              <a:t>GUI frameworks:</a:t>
            </a:r>
            <a:r>
              <a:t> Such as (Python), PyQt, and GTK.</a:t>
            </a:r>
          </a:p>
          <a:p>
            <a:pPr marL="0" indent="0">
              <a:lnSpc>
                <a:spcPct val="80000"/>
              </a:lnSpc>
              <a:buSzTx/>
              <a:buNone/>
              <a:defRPr sz="4500">
                <a:latin typeface="Times New Roman"/>
                <a:ea typeface="Times New Roman"/>
                <a:cs typeface="Times New Roman"/>
                <a:sym typeface="Times New Roman"/>
              </a:defRPr>
            </a:pPr>
            <a:r>
              <a:rPr b="1"/>
              <a:t>Web development:</a:t>
            </a:r>
            <a:r>
              <a:t> In the browser, JavaScript uses an event loop to handle events such as user interactions and AJAX requests.</a:t>
            </a:r>
          </a:p>
          <a:p>
            <a:pPr marL="0" indent="0">
              <a:lnSpc>
                <a:spcPct val="80000"/>
              </a:lnSpc>
              <a:buSzTx/>
              <a:buNone/>
              <a:defRPr sz="4500">
                <a:latin typeface="Times New Roman"/>
                <a:ea typeface="Times New Roman"/>
                <a:cs typeface="Times New Roman"/>
                <a:sym typeface="Times New Roman"/>
              </a:defRPr>
            </a:pPr>
            <a:r>
              <a:rPr b="1"/>
              <a:t>Node.js:</a:t>
            </a:r>
            <a:r>
              <a:t> A JavaScript runtime that uses an event-driven, non-blocking I/O model.</a:t>
            </a:r>
          </a:p>
        </p:txBody>
      </p:sp>
      <p:sp>
        <p:nvSpPr>
          <p:cNvPr id="188" name="Application :"/>
          <p:cNvSpPr txBox="1"/>
          <p:nvPr>
            <p:ph type="title" idx="4294967295"/>
          </p:nvPr>
        </p:nvSpPr>
        <p:spPr>
          <a:xfrm>
            <a:off x="1088016" y="676654"/>
            <a:ext cx="10477501" cy="1435101"/>
          </a:xfrm>
          <a:prstGeom prst="rect">
            <a:avLst/>
          </a:prstGeom>
        </p:spPr>
        <p:txBody>
          <a:bodyPr/>
          <a:lstStyle>
            <a:lvl1pPr>
              <a:defRPr spc="-166" sz="8300" u="sng">
                <a:latin typeface="Times New Roman"/>
                <a:ea typeface="Times New Roman"/>
                <a:cs typeface="Times New Roman"/>
                <a:sym typeface="Times New Roman"/>
              </a:defRPr>
            </a:lvl1pPr>
          </a:lstStyle>
          <a:p>
            <a:pPr/>
            <a:r>
              <a:t>Application :</a:t>
            </a:r>
          </a:p>
        </p:txBody>
      </p:sp>
      <p:pic>
        <p:nvPicPr>
          <p:cNvPr id="189" name="Image" descr="Image"/>
          <p:cNvPicPr>
            <a:picLocks noChangeAspect="1"/>
          </p:cNvPicPr>
          <p:nvPr/>
        </p:nvPicPr>
        <p:blipFill>
          <a:blip r:embed="rId2">
            <a:extLst/>
          </a:blip>
          <a:stretch>
            <a:fillRect/>
          </a:stretch>
        </p:blipFill>
        <p:spPr>
          <a:xfrm>
            <a:off x="7325033" y="7747960"/>
            <a:ext cx="9253036" cy="518693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ome Common Events in Node Js :"/>
          <p:cNvSpPr txBox="1"/>
          <p:nvPr>
            <p:ph type="title" idx="4294967295"/>
          </p:nvPr>
        </p:nvSpPr>
        <p:spPr>
          <a:xfrm>
            <a:off x="874744" y="1363861"/>
            <a:ext cx="13131392" cy="1435101"/>
          </a:xfrm>
          <a:prstGeom prst="rect">
            <a:avLst/>
          </a:prstGeom>
        </p:spPr>
        <p:txBody>
          <a:bodyPr/>
          <a:lstStyle>
            <a:lvl1pPr defTabSz="1975054">
              <a:defRPr spc="-142" sz="7128" u="sng">
                <a:latin typeface="Times New Roman"/>
                <a:ea typeface="Times New Roman"/>
                <a:cs typeface="Times New Roman"/>
                <a:sym typeface="Times New Roman"/>
              </a:defRPr>
            </a:lvl1pPr>
          </a:lstStyle>
          <a:p>
            <a:pPr/>
            <a:r>
              <a:t>Some Common Events in Node Js :</a:t>
            </a:r>
          </a:p>
        </p:txBody>
      </p:sp>
      <p:sp>
        <p:nvSpPr>
          <p:cNvPr id="192" name="'Data' Event:…"/>
          <p:cNvSpPr txBox="1"/>
          <p:nvPr>
            <p:ph type="body" idx="4294967295"/>
          </p:nvPr>
        </p:nvSpPr>
        <p:spPr>
          <a:xfrm>
            <a:off x="922138" y="3061749"/>
            <a:ext cx="21586728" cy="10189263"/>
          </a:xfrm>
          <a:prstGeom prst="rect">
            <a:avLst/>
          </a:prstGeom>
        </p:spPr>
        <p:txBody>
          <a:bodyPr/>
          <a:lstStyle/>
          <a:p>
            <a:pPr marL="0" indent="0" defTabSz="2243271">
              <a:lnSpc>
                <a:spcPct val="40000"/>
              </a:lnSpc>
              <a:spcBef>
                <a:spcPts val="4100"/>
              </a:spcBef>
              <a:buSzTx/>
              <a:buNone/>
              <a:defRPr b="1" sz="4416" u="sng">
                <a:latin typeface="Times New Roman"/>
                <a:ea typeface="Times New Roman"/>
                <a:cs typeface="Times New Roman"/>
                <a:sym typeface="Times New Roman"/>
              </a:defRPr>
            </a:pPr>
            <a:r>
              <a:t>'Data' Event:</a:t>
            </a:r>
            <a:endParaRPr>
              <a:solidFill>
                <a:srgbClr val="D1D5DB"/>
              </a:solidFill>
            </a:endParaRPr>
          </a:p>
          <a:p>
            <a:pPr marL="0" indent="0" defTabSz="2243271">
              <a:lnSpc>
                <a:spcPct val="40000"/>
              </a:lnSpc>
              <a:spcBef>
                <a:spcPts val="4100"/>
              </a:spcBef>
              <a:buSzTx/>
              <a:buNone/>
              <a:defRPr sz="4416">
                <a:latin typeface="Times New Roman"/>
                <a:ea typeface="Times New Roman"/>
                <a:cs typeface="Times New Roman"/>
                <a:sym typeface="Times New Roman"/>
              </a:defRPr>
            </a:pPr>
            <a:r>
              <a:t>Emitted by readable streams when data is available to be read.</a:t>
            </a:r>
          </a:p>
          <a:p>
            <a:pPr marL="0" indent="0" defTabSz="2243271">
              <a:lnSpc>
                <a:spcPct val="20000"/>
              </a:lnSpc>
              <a:spcBef>
                <a:spcPts val="4100"/>
              </a:spcBef>
              <a:buSzTx/>
              <a:buNone/>
              <a:defRPr b="1" sz="4416" u="sng">
                <a:latin typeface="Times New Roman"/>
                <a:ea typeface="Times New Roman"/>
                <a:cs typeface="Times New Roman"/>
                <a:sym typeface="Times New Roman"/>
              </a:defRPr>
            </a:pPr>
            <a:r>
              <a:t>Code:</a:t>
            </a:r>
          </a:p>
          <a:p>
            <a:pPr marL="0" indent="0" defTabSz="2243271">
              <a:spcBef>
                <a:spcPts val="4100"/>
              </a:spcBef>
              <a:buSzTx/>
              <a:buNone/>
              <a:defRPr sz="4416">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a:t>
            </a:r>
            <a:r>
              <a:rPr>
                <a:solidFill>
                  <a:srgbClr val="FFFFFF"/>
                </a:solidFill>
              </a:rP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'data'</a:t>
            </a:r>
            <a:r>
              <a:t>, (chunk) =&gt; {                                                                                                          </a:t>
            </a:r>
            <a:r>
              <a:rPr>
                <a:solidFill>
                  <a:srgbClr val="DF3079"/>
                </a:solidFill>
              </a:rPr>
              <a:t>console</a:t>
            </a:r>
            <a:r>
              <a:rPr>
                <a:solidFill>
                  <a:srgbClr val="FFFFFF"/>
                </a:solidFill>
              </a:rPr>
              <a:t>.</a:t>
            </a:r>
            <a:r>
              <a:rPr>
                <a:solidFill>
                  <a:srgbClr val="F22C3D"/>
                </a:solidFill>
              </a:rPr>
              <a:t>log</a:t>
            </a:r>
            <a:r>
              <a:rPr>
                <a:solidFill>
                  <a:srgbClr val="FFFFFF"/>
                </a:solidFill>
              </a:rPr>
              <a:t>(</a:t>
            </a:r>
            <a:r>
              <a:t>`Received ${chunk.length} bytes of data.`});</a:t>
            </a:r>
          </a:p>
          <a:p>
            <a:pPr marL="0" indent="0" defTabSz="2243271">
              <a:lnSpc>
                <a:spcPct val="50000"/>
              </a:lnSpc>
              <a:spcBef>
                <a:spcPts val="4100"/>
              </a:spcBef>
              <a:buSzTx/>
              <a:buNone/>
              <a:defRPr b="1" sz="4416" u="sng">
                <a:latin typeface="Times New Roman"/>
                <a:ea typeface="Times New Roman"/>
                <a:cs typeface="Times New Roman"/>
                <a:sym typeface="Times New Roman"/>
              </a:defRPr>
            </a:pPr>
          </a:p>
          <a:p>
            <a:pPr marL="0" indent="0" defTabSz="2243271">
              <a:lnSpc>
                <a:spcPct val="50000"/>
              </a:lnSpc>
              <a:spcBef>
                <a:spcPts val="4100"/>
              </a:spcBef>
              <a:buSzTx/>
              <a:buNone/>
              <a:defRPr b="1" sz="4416" u="sng">
                <a:latin typeface="Times New Roman"/>
                <a:ea typeface="Times New Roman"/>
                <a:cs typeface="Times New Roman"/>
                <a:sym typeface="Times New Roman"/>
              </a:defRPr>
            </a:pPr>
          </a:p>
          <a:p>
            <a:pPr marL="0" indent="0" defTabSz="2243271">
              <a:lnSpc>
                <a:spcPct val="50000"/>
              </a:lnSpc>
              <a:spcBef>
                <a:spcPts val="4100"/>
              </a:spcBef>
              <a:buSzTx/>
              <a:buNone/>
              <a:defRPr b="1" sz="4416" u="sng">
                <a:latin typeface="Times New Roman"/>
                <a:ea typeface="Times New Roman"/>
                <a:cs typeface="Times New Roman"/>
                <a:sym typeface="Times New Roman"/>
              </a:defRPr>
            </a:pPr>
            <a:r>
              <a:t>‘Error’ Event:</a:t>
            </a:r>
            <a:endParaRPr>
              <a:solidFill>
                <a:srgbClr val="D1D5DB"/>
              </a:solidFill>
            </a:endParaRPr>
          </a:p>
          <a:p>
            <a:pPr marL="0" indent="0" defTabSz="2243271">
              <a:spcBef>
                <a:spcPts val="4100"/>
              </a:spcBef>
              <a:buSzTx/>
              <a:buNone/>
              <a:defRPr sz="4416">
                <a:latin typeface="Times New Roman"/>
                <a:ea typeface="Times New Roman"/>
                <a:cs typeface="Times New Roman"/>
                <a:sym typeface="Times New Roman"/>
              </a:defRPr>
            </a:pPr>
            <a:r>
              <a:t>Emitted whenever an error occurs. If this event is not handled, it will throw an unhandled exception and terminate the process.</a:t>
            </a:r>
          </a:p>
        </p:txBody>
      </p:sp>
      <p:pic>
        <p:nvPicPr>
          <p:cNvPr id="193" name="Screenshot 2023-11-14 at 12.25.45 PM.png" descr="Screenshot 2023-11-14 at 12.25.45 PM.png"/>
          <p:cNvPicPr>
            <a:picLocks noChangeAspect="1"/>
          </p:cNvPicPr>
          <p:nvPr/>
        </p:nvPicPr>
        <p:blipFill>
          <a:blip r:embed="rId2">
            <a:extLst/>
          </a:blip>
          <a:stretch>
            <a:fillRect/>
          </a:stretch>
        </p:blipFill>
        <p:spPr>
          <a:xfrm>
            <a:off x="4987304" y="8412546"/>
            <a:ext cx="8768872" cy="896614"/>
          </a:xfrm>
          <a:prstGeom prst="rect">
            <a:avLst/>
          </a:prstGeom>
          <a:ln w="12700">
            <a:miter lim="400000"/>
          </a:ln>
        </p:spPr>
      </p:pic>
      <p:sp>
        <p:nvSpPr>
          <p:cNvPr id="194" name="Output:"/>
          <p:cNvSpPr txBox="1"/>
          <p:nvPr/>
        </p:nvSpPr>
        <p:spPr>
          <a:xfrm>
            <a:off x="920733" y="8362931"/>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88" sz="4400" u="sng">
                <a:solidFill>
                  <a:srgbClr val="000000"/>
                </a:solidFill>
                <a:latin typeface="Times New Roman"/>
                <a:ea typeface="Times New Roman"/>
                <a:cs typeface="Times New Roman"/>
                <a:sym typeface="Times New Roman"/>
              </a:defRPr>
            </a:lvl1pPr>
          </a:lstStyle>
          <a:p>
            <a:pPr/>
            <a:r>
              <a:t>Output: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de:…"/>
          <p:cNvSpPr txBox="1"/>
          <p:nvPr>
            <p:ph type="body" idx="4294967295"/>
          </p:nvPr>
        </p:nvSpPr>
        <p:spPr>
          <a:xfrm>
            <a:off x="1521496" y="1203703"/>
            <a:ext cx="21341008" cy="11735136"/>
          </a:xfrm>
          <a:prstGeom prst="rect">
            <a:avLst/>
          </a:prstGeom>
        </p:spPr>
        <p:txBody>
          <a:bodyPr/>
          <a:lstStyle/>
          <a:p>
            <a:pPr marL="0" indent="0">
              <a:lnSpc>
                <a:spcPct val="30000"/>
              </a:lnSpc>
              <a:buSzTx/>
              <a:buNone/>
              <a:defRPr b="1" sz="4700" u="sng">
                <a:latin typeface="Times New Roman"/>
                <a:ea typeface="Times New Roman"/>
                <a:cs typeface="Times New Roman"/>
                <a:sym typeface="Times New Roman"/>
              </a:defRPr>
            </a:pPr>
            <a:r>
              <a:t>Code:</a:t>
            </a:r>
          </a:p>
          <a:p>
            <a:pPr marL="0" indent="0">
              <a:lnSpc>
                <a:spcPct val="100000"/>
              </a:lnSpc>
              <a:buSzTx/>
              <a:buNone/>
              <a:defRPr sz="4400">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                                                                                                                     </a:t>
            </a:r>
            <a:r>
              <a:rPr>
                <a:solidFill>
                  <a:srgbClr val="2E95D3"/>
                </a:solidFill>
              </a:rPr>
              <a:t>const</a:t>
            </a:r>
            <a:r>
              <a:rPr>
                <a:solidFill>
                  <a:srgbClr val="FFFFFF"/>
                </a:solidFill>
              </a:rPr>
              <a:t> </a:t>
            </a:r>
            <a:r>
              <a:t>readableStream</a:t>
            </a:r>
            <a:r>
              <a:rPr>
                <a:solidFill>
                  <a:srgbClr val="FFFFFF"/>
                </a:solidFill>
              </a:rPr>
              <a:t> </a:t>
            </a:r>
            <a:r>
              <a:t>= fs.</a:t>
            </a:r>
            <a:r>
              <a:rPr>
                <a:solidFill>
                  <a:srgbClr val="F22C3D"/>
                </a:solidFill>
              </a:rPr>
              <a:t>createReadStream</a:t>
            </a:r>
            <a:r>
              <a:rPr>
                <a:solidFill>
                  <a:srgbClr val="FFFFFF"/>
                </a:solidFill>
              </a:rPr>
              <a:t>(</a:t>
            </a:r>
            <a:r>
              <a:t>‘nonexistent-file.txt');          readableStream.</a:t>
            </a:r>
            <a:r>
              <a:rPr>
                <a:solidFill>
                  <a:srgbClr val="F22C3D"/>
                </a:solidFill>
              </a:rPr>
              <a:t>on</a:t>
            </a:r>
            <a:r>
              <a:t>(</a:t>
            </a:r>
            <a:r>
              <a:rPr>
                <a:solidFill>
                  <a:srgbClr val="00A67D"/>
                </a:solidFill>
              </a:rPr>
              <a:t>'error'</a:t>
            </a:r>
            <a:r>
              <a:t>, (error) =&gt; {</a:t>
            </a:r>
            <a:r>
              <a:rPr>
                <a:solidFill>
                  <a:srgbClr val="DF3079"/>
                </a:solidFill>
              </a:rPr>
              <a:t>console</a:t>
            </a:r>
            <a:r>
              <a:rPr>
                <a:solidFill>
                  <a:srgbClr val="FFFFFF"/>
                </a:solidFill>
              </a:rPr>
              <a:t>.</a:t>
            </a:r>
            <a:r>
              <a:rPr>
                <a:solidFill>
                  <a:srgbClr val="F22C3D"/>
                </a:solidFill>
              </a:rPr>
              <a:t>error</a:t>
            </a:r>
            <a:r>
              <a:rPr>
                <a:solidFill>
                  <a:srgbClr val="FFFFFF"/>
                </a:solidFill>
              </a:rPr>
              <a:t>(</a:t>
            </a:r>
            <a:r>
              <a:t>`Error: ${error.message}`);});</a:t>
            </a:r>
          </a:p>
          <a:p>
            <a:pPr marL="0" indent="0">
              <a:lnSpc>
                <a:spcPct val="40000"/>
              </a:lnSpc>
              <a:buSzTx/>
              <a:buNone/>
              <a:defRPr b="1" sz="4400" u="sng">
                <a:latin typeface="Times New Roman"/>
                <a:ea typeface="Times New Roman"/>
                <a:cs typeface="Times New Roman"/>
                <a:sym typeface="Times New Roman"/>
              </a:defRPr>
            </a:pPr>
          </a:p>
          <a:p>
            <a:pPr marL="0" indent="0">
              <a:lnSpc>
                <a:spcPct val="40000"/>
              </a:lnSpc>
              <a:buSzTx/>
              <a:buNone/>
              <a:defRPr b="1" sz="4500" u="sng">
                <a:latin typeface="Times New Roman"/>
                <a:ea typeface="Times New Roman"/>
                <a:cs typeface="Times New Roman"/>
                <a:sym typeface="Times New Roman"/>
              </a:defRPr>
            </a:pPr>
            <a:r>
              <a:t>'End' Event:</a:t>
            </a:r>
            <a:endParaRPr>
              <a:solidFill>
                <a:srgbClr val="D1D5DB"/>
              </a:solidFill>
            </a:endParaRPr>
          </a:p>
          <a:p>
            <a:pPr marL="0" indent="0">
              <a:lnSpc>
                <a:spcPct val="40000"/>
              </a:lnSpc>
              <a:buSzTx/>
              <a:buNone/>
              <a:defRPr sz="4400">
                <a:latin typeface="Times New Roman"/>
                <a:ea typeface="Times New Roman"/>
                <a:cs typeface="Times New Roman"/>
                <a:sym typeface="Times New Roman"/>
              </a:defRPr>
            </a:pPr>
            <a:r>
              <a:t>Emitted when there is no more data to be read from a readable stream.</a:t>
            </a:r>
          </a:p>
          <a:p>
            <a:pPr marL="0" indent="0">
              <a:lnSpc>
                <a:spcPct val="20000"/>
              </a:lnSpc>
              <a:buSzTx/>
              <a:buNone/>
              <a:defRPr b="1" sz="4500" u="sng">
                <a:latin typeface="Times New Roman"/>
                <a:ea typeface="Times New Roman"/>
                <a:cs typeface="Times New Roman"/>
                <a:sym typeface="Times New Roman"/>
              </a:defRPr>
            </a:pPr>
            <a:r>
              <a:t>Code:</a:t>
            </a:r>
          </a:p>
          <a:p>
            <a:pPr marL="0" indent="0">
              <a:buSzTx/>
              <a:buNone/>
              <a:defRPr sz="4400">
                <a:latin typeface="Times New Roman"/>
                <a:ea typeface="Times New Roman"/>
                <a:cs typeface="Times New Roman"/>
                <a:sym typeface="Times New Roman"/>
              </a:defRPr>
            </a:pPr>
            <a:r>
              <a:rPr>
                <a:solidFill>
                  <a:srgbClr val="2E95D3"/>
                </a:solidFill>
              </a:rPr>
              <a:t>const</a:t>
            </a:r>
            <a:r>
              <a:t> fs = require(</a:t>
            </a:r>
            <a:r>
              <a:rPr>
                <a:solidFill>
                  <a:srgbClr val="00A67D"/>
                </a:solidFill>
              </a:rPr>
              <a:t>‘fs'</a:t>
            </a:r>
            <a: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'data'</a:t>
            </a:r>
            <a:r>
              <a:t>, (chunk) =&gt; {                                                                                                                                                        </a:t>
            </a:r>
            <a:r>
              <a:rPr>
                <a:solidFill>
                  <a:srgbClr val="DF3079"/>
                </a:solidFill>
              </a:rPr>
              <a:t>console</a:t>
            </a:r>
            <a:r>
              <a:rPr>
                <a:solidFill>
                  <a:srgbClr val="FFFFFF"/>
                </a:solidFill>
              </a:rPr>
              <a:t>.</a:t>
            </a:r>
            <a:r>
              <a:rPr>
                <a:solidFill>
                  <a:srgbClr val="F22C3D"/>
                </a:solidFill>
              </a:rPr>
              <a:t>log</a:t>
            </a:r>
            <a:r>
              <a:rPr>
                <a:solidFill>
                  <a:srgbClr val="FFFFFF"/>
                </a:solidFill>
              </a:rPr>
              <a:t>(</a:t>
            </a:r>
            <a:r>
              <a:t>`Received ${chunk.length} bytes of data.`</a:t>
            </a:r>
            <a:r>
              <a:rPr>
                <a:solidFill>
                  <a:srgbClr val="FFFFFF"/>
                </a:solidFill>
              </a:rPr>
              <a:t>);</a:t>
            </a:r>
            <a:r>
              <a:t>});                                                     readableStream.</a:t>
            </a:r>
            <a:r>
              <a:rPr>
                <a:solidFill>
                  <a:srgbClr val="F22C3D"/>
                </a:solidFill>
              </a:rPr>
              <a:t>on</a:t>
            </a:r>
            <a:r>
              <a:t>(</a:t>
            </a:r>
            <a:r>
              <a:rPr>
                <a:solidFill>
                  <a:srgbClr val="00A67D"/>
                </a:solidFill>
              </a:rPr>
              <a:t>'end'</a:t>
            </a:r>
            <a:r>
              <a:t>, () =&gt; {                                                                                                                </a:t>
            </a:r>
            <a:r>
              <a:rPr>
                <a:solidFill>
                  <a:srgbClr val="DF3079"/>
                </a:solidFill>
              </a:rPr>
              <a:t>console</a:t>
            </a:r>
            <a:r>
              <a:rPr>
                <a:solidFill>
                  <a:srgbClr val="FFFFFF"/>
                </a:solidFill>
              </a:rPr>
              <a:t>.</a:t>
            </a:r>
            <a:r>
              <a:rPr>
                <a:solidFill>
                  <a:srgbClr val="F22C3D"/>
                </a:solidFill>
              </a:rPr>
              <a:t>log</a:t>
            </a:r>
            <a:r>
              <a:rPr>
                <a:solidFill>
                  <a:srgbClr val="FFFFFF"/>
                </a:solidFill>
              </a:rPr>
              <a:t>(</a:t>
            </a:r>
            <a:r>
              <a:t>'No more data.’});</a:t>
            </a:r>
          </a:p>
        </p:txBody>
      </p:sp>
      <p:pic>
        <p:nvPicPr>
          <p:cNvPr id="197" name="Screenshot 2023-11-14 at 12.26.28 PM.png" descr="Screenshot 2023-11-14 at 12.26.28 PM.png"/>
          <p:cNvPicPr>
            <a:picLocks noChangeAspect="1"/>
          </p:cNvPicPr>
          <p:nvPr/>
        </p:nvPicPr>
        <p:blipFill>
          <a:blip r:embed="rId2">
            <a:extLst/>
          </a:blip>
          <a:stretch>
            <a:fillRect/>
          </a:stretch>
        </p:blipFill>
        <p:spPr>
          <a:xfrm>
            <a:off x="4495263" y="4411195"/>
            <a:ext cx="9314804" cy="636133"/>
          </a:xfrm>
          <a:prstGeom prst="rect">
            <a:avLst/>
          </a:prstGeom>
          <a:ln w="12700">
            <a:miter lim="400000"/>
          </a:ln>
        </p:spPr>
      </p:pic>
      <p:pic>
        <p:nvPicPr>
          <p:cNvPr id="198" name="Screenshot 2023-11-14 at 12.27.01 PM.png" descr="Screenshot 2023-11-14 at 12.27.01 PM.png"/>
          <p:cNvPicPr>
            <a:picLocks noChangeAspect="1"/>
          </p:cNvPicPr>
          <p:nvPr/>
        </p:nvPicPr>
        <p:blipFill>
          <a:blip r:embed="rId3">
            <a:extLst/>
          </a:blip>
          <a:stretch>
            <a:fillRect/>
          </a:stretch>
        </p:blipFill>
        <p:spPr>
          <a:xfrm>
            <a:off x="4591537" y="11894272"/>
            <a:ext cx="9122256" cy="800979"/>
          </a:xfrm>
          <a:prstGeom prst="rect">
            <a:avLst/>
          </a:prstGeom>
          <a:ln w="12700">
            <a:miter lim="400000"/>
          </a:ln>
        </p:spPr>
      </p:pic>
      <p:sp>
        <p:nvSpPr>
          <p:cNvPr id="199" name="Output:"/>
          <p:cNvSpPr txBox="1"/>
          <p:nvPr/>
        </p:nvSpPr>
        <p:spPr>
          <a:xfrm>
            <a:off x="1631637" y="4334476"/>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85" sz="4300" u="sng">
                <a:solidFill>
                  <a:srgbClr val="000000"/>
                </a:solidFill>
                <a:latin typeface="Times New Roman"/>
                <a:ea typeface="Times New Roman"/>
                <a:cs typeface="Times New Roman"/>
                <a:sym typeface="Times New Roman"/>
              </a:defRPr>
            </a:lvl1pPr>
          </a:lstStyle>
          <a:p>
            <a:pPr/>
            <a:r>
              <a:t>Output:</a:t>
            </a:r>
          </a:p>
        </p:txBody>
      </p:sp>
      <p:sp>
        <p:nvSpPr>
          <p:cNvPr id="200" name="Output:"/>
          <p:cNvSpPr txBox="1"/>
          <p:nvPr/>
        </p:nvSpPr>
        <p:spPr>
          <a:xfrm>
            <a:off x="1631637" y="11854875"/>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88" sz="4400" u="sng">
                <a:solidFill>
                  <a:srgbClr val="000000"/>
                </a:solidFill>
                <a:latin typeface="Times New Roman"/>
                <a:ea typeface="Times New Roman"/>
                <a:cs typeface="Times New Roman"/>
                <a:sym typeface="Times New Roman"/>
              </a:defRPr>
            </a:lvl1pPr>
          </a:lstStyle>
          <a:p>
            <a:pPr/>
            <a:r>
              <a:t>Output: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lose' Event:…"/>
          <p:cNvSpPr txBox="1"/>
          <p:nvPr>
            <p:ph type="body" idx="4294967295"/>
          </p:nvPr>
        </p:nvSpPr>
        <p:spPr>
          <a:xfrm>
            <a:off x="1111712" y="1711446"/>
            <a:ext cx="21836721" cy="11193586"/>
          </a:xfrm>
          <a:prstGeom prst="rect">
            <a:avLst/>
          </a:prstGeom>
        </p:spPr>
        <p:txBody>
          <a:bodyPr/>
          <a:lstStyle/>
          <a:p>
            <a:pPr lvl="1" marL="0" indent="182880" defTabSz="975335">
              <a:lnSpc>
                <a:spcPct val="100000"/>
              </a:lnSpc>
              <a:spcBef>
                <a:spcPts val="1800"/>
              </a:spcBef>
              <a:buSzTx/>
              <a:buNone/>
              <a:defRPr b="1" sz="4400" u="sng">
                <a:latin typeface="Times New Roman"/>
                <a:ea typeface="Times New Roman"/>
                <a:cs typeface="Times New Roman"/>
                <a:sym typeface="Times New Roman"/>
              </a:defRPr>
            </a:pPr>
            <a:r>
              <a:t>'Close' Event:</a:t>
            </a:r>
            <a:endParaRPr sz="4200"/>
          </a:p>
          <a:p>
            <a:pPr lvl="1" marL="0" indent="182880" defTabSz="975335">
              <a:lnSpc>
                <a:spcPct val="100000"/>
              </a:lnSpc>
              <a:spcBef>
                <a:spcPts val="1800"/>
              </a:spcBef>
              <a:buSzTx/>
              <a:buNone/>
              <a:defRPr sz="4200">
                <a:latin typeface="Times New Roman"/>
                <a:ea typeface="Times New Roman"/>
                <a:cs typeface="Times New Roman"/>
                <a:sym typeface="Times New Roman"/>
              </a:defRPr>
            </a:pPr>
            <a:r>
              <a:t>Emitted when a close event occurs on a readable or writable stream.                           </a:t>
            </a:r>
          </a:p>
          <a:p>
            <a:pPr lvl="1" marL="0" indent="182880" defTabSz="975335">
              <a:lnSpc>
                <a:spcPct val="100000"/>
              </a:lnSpc>
              <a:spcBef>
                <a:spcPts val="1800"/>
              </a:spcBef>
              <a:buSzTx/>
              <a:buNone/>
              <a:defRPr sz="4200">
                <a:latin typeface="Times New Roman"/>
                <a:ea typeface="Times New Roman"/>
                <a:cs typeface="Times New Roman"/>
                <a:sym typeface="Times New Roman"/>
              </a:defRPr>
            </a:pPr>
            <a:r>
              <a:rPr b="1" u="sng"/>
              <a:t>Code:</a:t>
            </a:r>
            <a:r>
              <a:t> </a:t>
            </a:r>
          </a:p>
          <a:p>
            <a:pPr lvl="1" marL="0" indent="182880" defTabSz="975335">
              <a:lnSpc>
                <a:spcPct val="100000"/>
              </a:lnSpc>
              <a:spcBef>
                <a:spcPts val="1800"/>
              </a:spcBef>
              <a:buSzTx/>
              <a:buNone/>
              <a:defRPr sz="4200">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a:t>
            </a:r>
            <a:r>
              <a:rPr>
                <a:solidFill>
                  <a:srgbClr val="FFFFFF"/>
                </a:solidFill>
              </a:rP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'close'</a:t>
            </a:r>
            <a:r>
              <a:t>, () =&gt; {</a:t>
            </a:r>
            <a:r>
              <a:rPr>
                <a:solidFill>
                  <a:srgbClr val="DF3079"/>
                </a:solidFill>
              </a:rPr>
              <a:t>console</a:t>
            </a:r>
            <a:r>
              <a:rPr>
                <a:solidFill>
                  <a:srgbClr val="FFFFFF"/>
                </a:solidFill>
              </a:rPr>
              <a:t>.</a:t>
            </a:r>
            <a:r>
              <a:rPr>
                <a:solidFill>
                  <a:srgbClr val="F22C3D"/>
                </a:solidFill>
              </a:rPr>
              <a:t>log</a:t>
            </a:r>
            <a:r>
              <a:rPr>
                <a:solidFill>
                  <a:srgbClr val="FFFFFF"/>
                </a:solidFill>
              </a:rPr>
              <a:t>(</a:t>
            </a:r>
            <a:r>
              <a:t>'Stream closed.’</a:t>
            </a:r>
            <a:r>
              <a:rPr>
                <a:solidFill>
                  <a:srgbClr val="FFFFFF"/>
                </a:solidFill>
              </a:rPr>
              <a:t> </a:t>
            </a:r>
            <a:r>
              <a:t>});                                                          </a:t>
            </a:r>
          </a:p>
          <a:p>
            <a:pPr lvl="1" marL="0" indent="182880" defTabSz="975335">
              <a:lnSpc>
                <a:spcPct val="10000"/>
              </a:lnSpc>
              <a:spcBef>
                <a:spcPts val="1800"/>
              </a:spcBef>
              <a:buSzTx/>
              <a:buNone/>
              <a:defRPr sz="4200">
                <a:latin typeface="Times New Roman"/>
                <a:ea typeface="Times New Roman"/>
                <a:cs typeface="Times New Roman"/>
                <a:sym typeface="Times New Roman"/>
              </a:defRPr>
            </a:pPr>
          </a:p>
          <a:p>
            <a:pPr lvl="1" marL="0" indent="182880" defTabSz="975335">
              <a:lnSpc>
                <a:spcPct val="80000"/>
              </a:lnSpc>
              <a:spcBef>
                <a:spcPts val="1800"/>
              </a:spcBef>
              <a:buSzTx/>
              <a:buNone/>
              <a:defRPr sz="4200">
                <a:latin typeface="Times New Roman"/>
                <a:ea typeface="Times New Roman"/>
                <a:cs typeface="Times New Roman"/>
                <a:sym typeface="Times New Roman"/>
              </a:defRPr>
            </a:pPr>
            <a:r>
              <a:rPr b="1" u="sng"/>
              <a:t>‘Request’ Event (HTTP Server):</a:t>
            </a:r>
            <a:endParaRPr b="1" u="sng"/>
          </a:p>
          <a:p>
            <a:pPr lvl="1" marL="0" indent="182880" defTabSz="975335">
              <a:lnSpc>
                <a:spcPct val="100000"/>
              </a:lnSpc>
              <a:spcBef>
                <a:spcPts val="1800"/>
              </a:spcBef>
              <a:buSzTx/>
              <a:buNone/>
              <a:defRPr sz="4200">
                <a:latin typeface="Times New Roman"/>
                <a:ea typeface="Times New Roman"/>
                <a:cs typeface="Times New Roman"/>
                <a:sym typeface="Times New Roman"/>
              </a:defRPr>
            </a:pPr>
            <a:r>
              <a:t>Emitted each time there is a request to the server.</a:t>
            </a:r>
          </a:p>
          <a:p>
            <a:pPr lvl="1" marL="0" indent="182880" defTabSz="975335">
              <a:lnSpc>
                <a:spcPct val="100000"/>
              </a:lnSpc>
              <a:spcBef>
                <a:spcPts val="1800"/>
              </a:spcBef>
              <a:buSzTx/>
              <a:buNone/>
              <a:defRPr b="1" sz="4200" u="sng">
                <a:latin typeface="Times New Roman"/>
                <a:ea typeface="Times New Roman"/>
                <a:cs typeface="Times New Roman"/>
                <a:sym typeface="Times New Roman"/>
              </a:defRPr>
            </a:pPr>
            <a:r>
              <a:t>Code:</a:t>
            </a:r>
          </a:p>
          <a:p>
            <a:pPr marL="0" indent="0" defTabSz="975335">
              <a:lnSpc>
                <a:spcPct val="60000"/>
              </a:lnSpc>
              <a:spcBef>
                <a:spcPts val="1800"/>
              </a:spcBef>
              <a:buSzTx/>
              <a:buNone/>
              <a:defRPr sz="4200">
                <a:latin typeface="Times New Roman"/>
                <a:ea typeface="Times New Roman"/>
                <a:cs typeface="Times New Roman"/>
                <a:sym typeface="Times New Roman"/>
              </a:defRPr>
            </a:pPr>
            <a:r>
              <a:t>       </a:t>
            </a:r>
            <a:r>
              <a:rPr>
                <a:solidFill>
                  <a:srgbClr val="2E95D3"/>
                </a:solidFill>
              </a:rPr>
              <a:t>const</a:t>
            </a:r>
            <a:r>
              <a:t> http = </a:t>
            </a:r>
            <a:r>
              <a:rPr>
                <a:solidFill>
                  <a:srgbClr val="E9950C"/>
                </a:solidFill>
              </a:rPr>
              <a:t>require</a:t>
            </a:r>
            <a:r>
              <a:t>(</a:t>
            </a:r>
            <a:r>
              <a:rPr>
                <a:solidFill>
                  <a:srgbClr val="00A67D"/>
                </a:solidFill>
              </a:rPr>
              <a:t>'http'</a:t>
            </a:r>
            <a:r>
              <a:t>);</a:t>
            </a:r>
          </a:p>
          <a:p>
            <a:pPr marL="0" indent="0" defTabSz="975335">
              <a:lnSpc>
                <a:spcPct val="60000"/>
              </a:lnSpc>
              <a:spcBef>
                <a:spcPts val="1800"/>
              </a:spcBef>
              <a:buSzTx/>
              <a:buNone/>
              <a:defRPr sz="4200">
                <a:latin typeface="Times New Roman"/>
                <a:ea typeface="Times New Roman"/>
                <a:cs typeface="Times New Roman"/>
                <a:sym typeface="Times New Roman"/>
              </a:defRPr>
            </a:pPr>
            <a:r>
              <a:t>       </a:t>
            </a:r>
            <a:r>
              <a:rPr>
                <a:solidFill>
                  <a:srgbClr val="2E95D3"/>
                </a:solidFill>
              </a:rPr>
              <a:t>const</a:t>
            </a:r>
            <a:r>
              <a:t> server = http.</a:t>
            </a:r>
            <a:r>
              <a:rPr>
                <a:solidFill>
                  <a:srgbClr val="F22C3D"/>
                </a:solidFill>
              </a:rPr>
              <a:t>createServer</a:t>
            </a:r>
            <a:r>
              <a:t>((req, res) =&gt; {</a:t>
            </a:r>
          </a:p>
          <a:p>
            <a:pPr marL="0" indent="0" defTabSz="975335">
              <a:lnSpc>
                <a:spcPct val="60000"/>
              </a:lnSpc>
              <a:spcBef>
                <a:spcPts val="1800"/>
              </a:spcBef>
              <a:buSzTx/>
              <a:buNone/>
              <a:defRPr sz="4200">
                <a:latin typeface="Times New Roman"/>
                <a:ea typeface="Times New Roman"/>
                <a:cs typeface="Times New Roman"/>
                <a:sym typeface="Times New Roman"/>
              </a:defRPr>
            </a:pPr>
            <a:r>
              <a:rPr>
                <a:solidFill>
                  <a:srgbClr val="FFFFFF"/>
                </a:solidFill>
              </a:rPr>
              <a:t>       </a:t>
            </a:r>
            <a:r>
              <a:rPr>
                <a:solidFill>
                  <a:srgbClr val="DF3079"/>
                </a:solidFill>
              </a:rPr>
              <a:t>console</a:t>
            </a:r>
            <a:r>
              <a:rPr>
                <a:solidFill>
                  <a:srgbClr val="FFFFFF"/>
                </a:solidFill>
              </a:rPr>
              <a:t>.</a:t>
            </a:r>
            <a:r>
              <a:rPr>
                <a:solidFill>
                  <a:srgbClr val="F22C3D"/>
                </a:solidFill>
              </a:rPr>
              <a:t>log</a:t>
            </a:r>
            <a:r>
              <a:rPr>
                <a:solidFill>
                  <a:srgbClr val="FFFFFF"/>
                </a:solidFill>
              </a:rPr>
              <a:t>(</a:t>
            </a:r>
            <a:r>
              <a:t>'Request received!'</a:t>
            </a:r>
            <a:r>
              <a:rPr>
                <a:solidFill>
                  <a:srgbClr val="FFFFFF"/>
                </a:solidFill>
              </a:rPr>
              <a:t>);</a:t>
            </a:r>
            <a:endParaRPr>
              <a:solidFill>
                <a:srgbClr val="FFFFFF"/>
              </a:solidFill>
            </a:endParaRPr>
          </a:p>
          <a:p>
            <a:pPr marL="0" indent="0" defTabSz="975335">
              <a:lnSpc>
                <a:spcPct val="60000"/>
              </a:lnSpc>
              <a:spcBef>
                <a:spcPts val="1800"/>
              </a:spcBef>
              <a:buSzTx/>
              <a:buNone/>
              <a:defRPr sz="4200">
                <a:latin typeface="Times New Roman"/>
                <a:ea typeface="Times New Roman"/>
                <a:cs typeface="Times New Roman"/>
                <a:sym typeface="Times New Roman"/>
              </a:defRPr>
            </a:pPr>
            <a:r>
              <a:rPr>
                <a:solidFill>
                  <a:srgbClr val="FFFFFF"/>
                </a:solidFill>
              </a:rPr>
              <a:t>       </a:t>
            </a:r>
            <a:r>
              <a:t>res.</a:t>
            </a:r>
            <a:r>
              <a:rPr>
                <a:solidFill>
                  <a:srgbClr val="F22C3D"/>
                </a:solidFill>
              </a:rPr>
              <a:t>end</a:t>
            </a:r>
            <a:r>
              <a:rPr>
                <a:solidFill>
                  <a:srgbClr val="FFFFFF"/>
                </a:solidFill>
              </a:rPr>
              <a:t>(</a:t>
            </a:r>
            <a:r>
              <a:t>'Hello, World!'</a:t>
            </a:r>
            <a:r>
              <a:rPr>
                <a:solidFill>
                  <a:srgbClr val="FFFFFF"/>
                </a:solidFill>
              </a:rPr>
              <a:t>);</a:t>
            </a:r>
            <a:r>
              <a:t>});</a:t>
            </a:r>
          </a:p>
          <a:p>
            <a:pPr marL="0" indent="0" defTabSz="975335">
              <a:lnSpc>
                <a:spcPct val="60000"/>
              </a:lnSpc>
              <a:spcBef>
                <a:spcPts val="1800"/>
              </a:spcBef>
              <a:buSzTx/>
              <a:buNone/>
              <a:defRPr sz="4200">
                <a:latin typeface="Times New Roman"/>
                <a:ea typeface="Times New Roman"/>
                <a:cs typeface="Times New Roman"/>
                <a:sym typeface="Times New Roman"/>
              </a:defRPr>
            </a:pPr>
            <a:r>
              <a:t>       server.</a:t>
            </a:r>
            <a:r>
              <a:rPr>
                <a:solidFill>
                  <a:srgbClr val="F22C3D"/>
                </a:solidFill>
              </a:rPr>
              <a:t>listen</a:t>
            </a:r>
            <a:r>
              <a:t>(</a:t>
            </a:r>
            <a:r>
              <a:rPr>
                <a:solidFill>
                  <a:srgbClr val="DF3079"/>
                </a:solidFill>
              </a:rPr>
              <a:t>3000</a:t>
            </a:r>
            <a:r>
              <a:t>, () =&gt; {</a:t>
            </a:r>
            <a:r>
              <a:rPr>
                <a:solidFill>
                  <a:srgbClr val="FFFFFF"/>
                </a:solidFill>
              </a:rPr>
              <a:t> </a:t>
            </a:r>
            <a:r>
              <a:rPr>
                <a:solidFill>
                  <a:srgbClr val="DF3079"/>
                </a:solidFill>
              </a:rPr>
              <a:t>console</a:t>
            </a:r>
            <a:r>
              <a:rPr>
                <a:solidFill>
                  <a:srgbClr val="FFFFFF"/>
                </a:solidFill>
              </a:rPr>
              <a:t>.</a:t>
            </a:r>
            <a:r>
              <a:rPr>
                <a:solidFill>
                  <a:srgbClr val="F22C3D"/>
                </a:solidFill>
              </a:rPr>
              <a:t>log</a:t>
            </a:r>
            <a:r>
              <a:rPr>
                <a:solidFill>
                  <a:srgbClr val="FFFFFF"/>
                </a:solidFill>
              </a:rPr>
              <a:t>(</a:t>
            </a:r>
            <a:r>
              <a:t>'Server listening on port 3000'</a:t>
            </a:r>
            <a:r>
              <a:rPr>
                <a:solidFill>
                  <a:srgbClr val="FFFFFF"/>
                </a:solidFill>
              </a:rPr>
              <a:t>);</a:t>
            </a:r>
            <a:r>
              <a:t>});</a:t>
            </a:r>
          </a:p>
          <a:p>
            <a:pPr marL="0" indent="0" defTabSz="975335">
              <a:spcBef>
                <a:spcPts val="1800"/>
              </a:spcBef>
              <a:buSzTx/>
              <a:buNone/>
              <a:defRPr sz="3840">
                <a:latin typeface="Times New Roman"/>
                <a:ea typeface="Times New Roman"/>
                <a:cs typeface="Times New Roman"/>
                <a:sym typeface="Times New Roman"/>
              </a:defRPr>
            </a:pPr>
          </a:p>
          <a:p>
            <a:pPr lvl="1" marL="0" indent="182880" defTabSz="975335">
              <a:spcBef>
                <a:spcPts val="1800"/>
              </a:spcBef>
              <a:buSzTx/>
              <a:buNone/>
              <a:defRPr sz="3840">
                <a:latin typeface="Times New Roman"/>
                <a:ea typeface="Times New Roman"/>
                <a:cs typeface="Times New Roman"/>
                <a:sym typeface="Times New Roman"/>
              </a:defRPr>
            </a:pPr>
          </a:p>
          <a:p>
            <a:pPr lvl="1" marL="0" indent="182880" defTabSz="975335">
              <a:spcBef>
                <a:spcPts val="1800"/>
              </a:spcBef>
              <a:buSzTx/>
              <a:buNone/>
              <a:defRPr sz="3840">
                <a:latin typeface="Times New Roman"/>
                <a:ea typeface="Times New Roman"/>
                <a:cs typeface="Times New Roman"/>
                <a:sym typeface="Times New Roman"/>
              </a:defRPr>
            </a:pPr>
          </a:p>
          <a:p>
            <a:pPr marL="0" indent="0" defTabSz="975335">
              <a:spcBef>
                <a:spcPts val="1800"/>
              </a:spcBef>
              <a:buSzTx/>
              <a:buNone/>
              <a:defRPr sz="3840">
                <a:latin typeface="Times New Roman"/>
                <a:ea typeface="Times New Roman"/>
                <a:cs typeface="Times New Roman"/>
                <a:sym typeface="Times New Roman"/>
              </a:defRPr>
            </a:pPr>
          </a:p>
        </p:txBody>
      </p:sp>
      <p:pic>
        <p:nvPicPr>
          <p:cNvPr id="203" name="Screenshot 2023-11-14 at 12.27.47 PM.png" descr="Screenshot 2023-11-14 at 12.27.47 PM.png"/>
          <p:cNvPicPr>
            <a:picLocks noChangeAspect="1"/>
          </p:cNvPicPr>
          <p:nvPr/>
        </p:nvPicPr>
        <p:blipFill>
          <a:blip r:embed="rId2">
            <a:extLst/>
          </a:blip>
          <a:stretch>
            <a:fillRect/>
          </a:stretch>
        </p:blipFill>
        <p:spPr>
          <a:xfrm>
            <a:off x="18227739" y="4808930"/>
            <a:ext cx="4158506" cy="998042"/>
          </a:xfrm>
          <a:prstGeom prst="rect">
            <a:avLst/>
          </a:prstGeom>
          <a:ln w="12700">
            <a:miter lim="400000"/>
          </a:ln>
        </p:spPr>
      </p:pic>
      <p:pic>
        <p:nvPicPr>
          <p:cNvPr id="204" name="Screenshot 2023-11-14 at 12.28.25 PM.png" descr="Screenshot 2023-11-14 at 12.28.25 PM.png"/>
          <p:cNvPicPr>
            <a:picLocks noChangeAspect="1"/>
          </p:cNvPicPr>
          <p:nvPr/>
        </p:nvPicPr>
        <p:blipFill>
          <a:blip r:embed="rId3">
            <a:extLst/>
          </a:blip>
          <a:stretch>
            <a:fillRect/>
          </a:stretch>
        </p:blipFill>
        <p:spPr>
          <a:xfrm>
            <a:off x="18375351" y="9340590"/>
            <a:ext cx="4753347" cy="762483"/>
          </a:xfrm>
          <a:prstGeom prst="rect">
            <a:avLst/>
          </a:prstGeom>
          <a:ln w="12700">
            <a:miter lim="400000"/>
          </a:ln>
        </p:spPr>
      </p:pic>
      <p:pic>
        <p:nvPicPr>
          <p:cNvPr id="205" name="Screenshot 2023-11-14 at 12.28.33 PM.png" descr="Screenshot 2023-11-14 at 12.28.33 PM.png"/>
          <p:cNvPicPr>
            <a:picLocks noChangeAspect="1"/>
          </p:cNvPicPr>
          <p:nvPr/>
        </p:nvPicPr>
        <p:blipFill>
          <a:blip r:embed="rId4">
            <a:extLst/>
          </a:blip>
          <a:stretch>
            <a:fillRect/>
          </a:stretch>
        </p:blipFill>
        <p:spPr>
          <a:xfrm>
            <a:off x="18375351" y="10652430"/>
            <a:ext cx="4753347" cy="762483"/>
          </a:xfrm>
          <a:prstGeom prst="rect">
            <a:avLst/>
          </a:prstGeom>
          <a:ln w="12700">
            <a:miter lim="400000"/>
          </a:ln>
        </p:spPr>
      </p:pic>
      <p:sp>
        <p:nvSpPr>
          <p:cNvPr id="206" name="Output:"/>
          <p:cNvSpPr txBox="1"/>
          <p:nvPr/>
        </p:nvSpPr>
        <p:spPr>
          <a:xfrm>
            <a:off x="17271520" y="8078569"/>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80000"/>
              </a:lnSpc>
              <a:defRPr b="1" spc="-102" sz="5100" u="sng">
                <a:solidFill>
                  <a:srgbClr val="000000"/>
                </a:solidFill>
                <a:latin typeface="Times New Roman"/>
                <a:ea typeface="Times New Roman"/>
                <a:cs typeface="Times New Roman"/>
                <a:sym typeface="Times New Roman"/>
              </a:defRPr>
            </a:pPr>
            <a:r>
              <a:rPr spc="-84" sz="4200"/>
              <a:t>Output</a:t>
            </a:r>
            <a:r>
              <a:t>:</a:t>
            </a:r>
          </a:p>
        </p:txBody>
      </p:sp>
      <p:sp>
        <p:nvSpPr>
          <p:cNvPr id="207" name="Output:"/>
          <p:cNvSpPr txBox="1"/>
          <p:nvPr/>
        </p:nvSpPr>
        <p:spPr>
          <a:xfrm>
            <a:off x="16924584" y="3750572"/>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90" sz="4500" u="sng">
                <a:solidFill>
                  <a:srgbClr val="000000"/>
                </a:solidFill>
                <a:latin typeface="Times New Roman"/>
                <a:ea typeface="Times New Roman"/>
                <a:cs typeface="Times New Roman"/>
                <a:sym typeface="Times New Roman"/>
              </a:defRPr>
            </a:lvl1pPr>
          </a:lstStyle>
          <a:p>
            <a:pPr/>
            <a:r>
              <a:t>Output: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rror handling is the process of responding to error and recovering from error conditions in our program.…"/>
          <p:cNvSpPr txBox="1"/>
          <p:nvPr>
            <p:ph type="body" sz="half" idx="4294967295"/>
          </p:nvPr>
        </p:nvSpPr>
        <p:spPr>
          <a:xfrm>
            <a:off x="729933" y="3612829"/>
            <a:ext cx="12631777" cy="9630844"/>
          </a:xfrm>
          <a:prstGeom prst="rect">
            <a:avLst/>
          </a:prstGeom>
        </p:spPr>
        <p:txBody>
          <a:bodyPr/>
          <a:lstStyle/>
          <a:p>
            <a:pPr lvl="1">
              <a:defRPr sz="4500">
                <a:latin typeface="Times New Roman"/>
                <a:ea typeface="Times New Roman"/>
                <a:cs typeface="Times New Roman"/>
                <a:sym typeface="Times New Roman"/>
              </a:defRPr>
            </a:pPr>
            <a:r>
              <a:t>Error handling is the process of responding to error and recovering from error conditions in our program.</a:t>
            </a:r>
          </a:p>
          <a:p>
            <a:pPr lvl="1">
              <a:defRPr sz="4500">
                <a:latin typeface="Times New Roman"/>
                <a:ea typeface="Times New Roman"/>
                <a:cs typeface="Times New Roman"/>
                <a:sym typeface="Times New Roman"/>
              </a:defRPr>
            </a:pPr>
            <a:r>
              <a:t>When deploying applications into production, we want to know that all code has  been tested for all possible complex scenarios.</a:t>
            </a:r>
          </a:p>
          <a:p>
            <a:pPr lvl="1">
              <a:defRPr sz="4500">
                <a:latin typeface="Times New Roman"/>
                <a:ea typeface="Times New Roman"/>
                <a:cs typeface="Times New Roman"/>
                <a:sym typeface="Times New Roman"/>
              </a:defRPr>
            </a:pPr>
            <a:r>
              <a:t>Node.Js errors are divided into two distinct categories ,                                                   </a:t>
            </a:r>
          </a:p>
          <a:p>
            <a:pPr lvl="1" marL="0" indent="457200">
              <a:lnSpc>
                <a:spcPct val="10000"/>
              </a:lnSpc>
              <a:buSzTx/>
              <a:buNone/>
              <a:defRPr sz="4500">
                <a:latin typeface="Times New Roman"/>
                <a:ea typeface="Times New Roman"/>
                <a:cs typeface="Times New Roman"/>
                <a:sym typeface="Times New Roman"/>
              </a:defRPr>
            </a:pPr>
            <a:r>
              <a:t>                1.Operational errors                               </a:t>
            </a:r>
          </a:p>
          <a:p>
            <a:pPr lvl="1" marL="0" indent="457200">
              <a:buSzTx/>
              <a:buNone/>
              <a:defRPr sz="4500">
                <a:latin typeface="Times New Roman"/>
                <a:ea typeface="Times New Roman"/>
                <a:cs typeface="Times New Roman"/>
                <a:sym typeface="Times New Roman"/>
              </a:defRPr>
            </a:pPr>
            <a:r>
              <a:t>                2.Programmer errors.</a:t>
            </a:r>
          </a:p>
        </p:txBody>
      </p:sp>
      <p:sp>
        <p:nvSpPr>
          <p:cNvPr id="210" name="Handling Events: (Errors Handling)"/>
          <p:cNvSpPr txBox="1"/>
          <p:nvPr>
            <p:ph type="title" idx="4294967295"/>
          </p:nvPr>
        </p:nvSpPr>
        <p:spPr>
          <a:xfrm>
            <a:off x="1348680" y="1814100"/>
            <a:ext cx="10477501" cy="1435101"/>
          </a:xfrm>
          <a:prstGeom prst="rect">
            <a:avLst/>
          </a:prstGeom>
        </p:spPr>
        <p:txBody>
          <a:bodyPr/>
          <a:lstStyle/>
          <a:p>
            <a:pPr defTabSz="1755604">
              <a:defRPr spc="-109" sz="5472" u="sng">
                <a:latin typeface="Times New Roman"/>
                <a:ea typeface="Times New Roman"/>
                <a:cs typeface="Times New Roman"/>
                <a:sym typeface="Times New Roman"/>
              </a:defRPr>
            </a:pPr>
            <a:r>
              <a:t>Handling Events: </a:t>
            </a:r>
            <a:r>
              <a:rPr u="none"/>
              <a:t>(Errors Handling)</a:t>
            </a:r>
          </a:p>
        </p:txBody>
      </p:sp>
      <p:pic>
        <p:nvPicPr>
          <p:cNvPr id="211" name="Image" descr="Image"/>
          <p:cNvPicPr>
            <a:picLocks noChangeAspect="1"/>
          </p:cNvPicPr>
          <p:nvPr/>
        </p:nvPicPr>
        <p:blipFill>
          <a:blip r:embed="rId2">
            <a:extLst/>
          </a:blip>
          <a:stretch>
            <a:fillRect/>
          </a:stretch>
        </p:blipFill>
        <p:spPr>
          <a:xfrm>
            <a:off x="15055609" y="8024048"/>
            <a:ext cx="7409190" cy="4577822"/>
          </a:xfrm>
          <a:prstGeom prst="rect">
            <a:avLst/>
          </a:prstGeom>
          <a:ln w="12700">
            <a:miter lim="400000"/>
          </a:ln>
        </p:spPr>
      </p:pic>
      <p:pic>
        <p:nvPicPr>
          <p:cNvPr id="212" name="Image" descr="Image"/>
          <p:cNvPicPr>
            <a:picLocks noChangeAspect="1"/>
          </p:cNvPicPr>
          <p:nvPr/>
        </p:nvPicPr>
        <p:blipFill>
          <a:blip r:embed="rId3">
            <a:extLst/>
          </a:blip>
          <a:stretch>
            <a:fillRect/>
          </a:stretch>
        </p:blipFill>
        <p:spPr>
          <a:xfrm>
            <a:off x="14182383" y="2976909"/>
            <a:ext cx="9155641" cy="457782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Operational errors represent runtime problems whose results are expected and should be dealt with in a proper way. Operational errors don’t mean the application itself has bugs, but developers need to handle them thoughtfully. Examples of operational err"/>
          <p:cNvSpPr txBox="1"/>
          <p:nvPr>
            <p:ph type="body" idx="4294967295"/>
          </p:nvPr>
        </p:nvSpPr>
        <p:spPr>
          <a:xfrm>
            <a:off x="1254721" y="1677681"/>
            <a:ext cx="21874558" cy="10360638"/>
          </a:xfrm>
          <a:prstGeom prst="rect">
            <a:avLst/>
          </a:prstGeom>
        </p:spPr>
        <p:txBody>
          <a:bodyPr/>
          <a:lstStyle/>
          <a:p>
            <a:pPr marL="0" indent="0">
              <a:buSzTx/>
              <a:buNone/>
              <a:defRPr sz="4400">
                <a:latin typeface="Times New Roman"/>
                <a:ea typeface="Times New Roman"/>
                <a:cs typeface="Times New Roman"/>
                <a:sym typeface="Times New Roman"/>
              </a:defRPr>
            </a:pPr>
            <a:r>
              <a:rPr b="1"/>
              <a:t>Operational errors</a:t>
            </a:r>
            <a:r>
              <a:t> represent runtime problems whose results are expected and should be dealt with in a proper way. Operational errors don’t mean the application itself has bugs, but developers need to handle them thoughtfully. Examples of operational errors include “out of memory,” “an invalid input for an API endpoint,” and so on.</a:t>
            </a:r>
          </a:p>
          <a:p>
            <a:pPr marL="0" indent="0">
              <a:buSzTx/>
              <a:buNone/>
              <a:defRPr sz="4400">
                <a:latin typeface="Times New Roman"/>
                <a:ea typeface="Times New Roman"/>
                <a:cs typeface="Times New Roman"/>
                <a:sym typeface="Times New Roman"/>
              </a:defRPr>
            </a:pPr>
            <a:r>
              <a:rPr b="1"/>
              <a:t>Programmer errors</a:t>
            </a:r>
            <a:r>
              <a:t> represent unexpected bugs in poorly written code. They mean the code itself has some issues to solve and was coded wrong. A good example is to try to read a property of “undefined.” To fix the issue, the code has to be changed. That is a bug a developer made, not an operational error.</a:t>
            </a:r>
          </a:p>
        </p:txBody>
      </p:sp>
      <p:pic>
        <p:nvPicPr>
          <p:cNvPr id="215" name="Image" descr="Image"/>
          <p:cNvPicPr>
            <a:picLocks noChangeAspect="1"/>
          </p:cNvPicPr>
          <p:nvPr/>
        </p:nvPicPr>
        <p:blipFill>
          <a:blip r:embed="rId2">
            <a:extLst/>
          </a:blip>
          <a:stretch>
            <a:fillRect/>
          </a:stretch>
        </p:blipFill>
        <p:spPr>
          <a:xfrm>
            <a:off x="6788168" y="7762254"/>
            <a:ext cx="9417045" cy="470852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Example :"/>
          <p:cNvSpPr txBox="1"/>
          <p:nvPr>
            <p:ph type="title" idx="4294967295"/>
          </p:nvPr>
        </p:nvSpPr>
        <p:spPr>
          <a:xfrm>
            <a:off x="1135409" y="1109767"/>
            <a:ext cx="10477501" cy="1435101"/>
          </a:xfrm>
          <a:prstGeom prst="rect">
            <a:avLst/>
          </a:prstGeom>
        </p:spPr>
        <p:txBody>
          <a:bodyPr/>
          <a:lstStyle>
            <a:lvl1pPr>
              <a:defRPr spc="-117" sz="5900" u="sng">
                <a:latin typeface="Times New Roman"/>
                <a:ea typeface="Times New Roman"/>
                <a:cs typeface="Times New Roman"/>
                <a:sym typeface="Times New Roman"/>
              </a:defRPr>
            </a:lvl1pPr>
          </a:lstStyle>
          <a:p>
            <a:pPr/>
            <a:r>
              <a:t>Example :</a:t>
            </a:r>
          </a:p>
        </p:txBody>
      </p:sp>
      <p:sp>
        <p:nvSpPr>
          <p:cNvPr id="218" name="const EventEmitter = require('events');…"/>
          <p:cNvSpPr txBox="1"/>
          <p:nvPr>
            <p:ph type="body" sz="half" idx="4294967295"/>
          </p:nvPr>
        </p:nvSpPr>
        <p:spPr>
          <a:xfrm>
            <a:off x="2699397" y="2494941"/>
            <a:ext cx="13274656" cy="6368156"/>
          </a:xfrm>
          <a:prstGeom prst="rect">
            <a:avLst/>
          </a:prstGeom>
        </p:spPr>
        <p:txBody>
          <a:bodyPr/>
          <a:lstStyle/>
          <a:p>
            <a:pPr marL="0" indent="0">
              <a:lnSpc>
                <a:spcPct val="30000"/>
              </a:lnSpc>
              <a:buSzTx/>
              <a:buNone/>
              <a:defRPr sz="3900">
                <a:latin typeface="Times New Roman"/>
                <a:ea typeface="Times New Roman"/>
                <a:cs typeface="Times New Roman"/>
                <a:sym typeface="Times New Roman"/>
              </a:defRPr>
            </a:pPr>
            <a:r>
              <a:t>const EventEmitter = require('events');</a:t>
            </a:r>
          </a:p>
          <a:p>
            <a:pPr marL="0" indent="0">
              <a:lnSpc>
                <a:spcPct val="30000"/>
              </a:lnSpc>
              <a:buSzTx/>
              <a:buNone/>
              <a:defRPr sz="3900">
                <a:latin typeface="Times New Roman"/>
                <a:ea typeface="Times New Roman"/>
                <a:cs typeface="Times New Roman"/>
                <a:sym typeface="Times New Roman"/>
              </a:defRPr>
            </a:pPr>
            <a:r>
              <a:t>const myEmitter = new EventEmitter();</a:t>
            </a:r>
          </a:p>
          <a:p>
            <a:pPr marL="0" indent="0">
              <a:lnSpc>
                <a:spcPct val="30000"/>
              </a:lnSpc>
              <a:buSzTx/>
              <a:buNone/>
              <a:defRPr sz="3900">
                <a:solidFill>
                  <a:schemeClr val="accent2">
                    <a:hueOff val="-202083"/>
                    <a:satOff val="17755"/>
                    <a:lumOff val="-16089"/>
                  </a:schemeClr>
                </a:solidFill>
                <a:latin typeface="Times New Roman"/>
                <a:ea typeface="Times New Roman"/>
                <a:cs typeface="Times New Roman"/>
                <a:sym typeface="Times New Roman"/>
              </a:defRPr>
            </a:pPr>
            <a:r>
              <a:t>// Error Event Listener</a:t>
            </a:r>
          </a:p>
          <a:p>
            <a:pPr marL="0" indent="0">
              <a:lnSpc>
                <a:spcPct val="30000"/>
              </a:lnSpc>
              <a:buSzTx/>
              <a:buNone/>
              <a:defRPr sz="3900">
                <a:latin typeface="Times New Roman"/>
                <a:ea typeface="Times New Roman"/>
                <a:cs typeface="Times New Roman"/>
                <a:sym typeface="Times New Roman"/>
              </a:defRPr>
            </a:pPr>
            <a:r>
              <a:t>myEmitter.on('error', (error) =&gt; {</a:t>
            </a:r>
          </a:p>
          <a:p>
            <a:pPr marL="0" indent="0">
              <a:lnSpc>
                <a:spcPct val="30000"/>
              </a:lnSpc>
              <a:buSzTx/>
              <a:buNone/>
              <a:defRPr sz="3900">
                <a:latin typeface="Times New Roman"/>
                <a:ea typeface="Times New Roman"/>
                <a:cs typeface="Times New Roman"/>
                <a:sym typeface="Times New Roman"/>
              </a:defRPr>
            </a:pPr>
            <a:r>
              <a:t>  console.error('Error occurred:', error);</a:t>
            </a:r>
          </a:p>
          <a:p>
            <a:pPr marL="0" indent="0">
              <a:lnSpc>
                <a:spcPct val="30000"/>
              </a:lnSpc>
              <a:buSzTx/>
              <a:buNone/>
              <a:defRPr sz="3900">
                <a:latin typeface="Times New Roman"/>
                <a:ea typeface="Times New Roman"/>
                <a:cs typeface="Times New Roman"/>
                <a:sym typeface="Times New Roman"/>
              </a:defRPr>
            </a:pPr>
            <a:r>
              <a:t>});</a:t>
            </a:r>
          </a:p>
          <a:p>
            <a:pPr marL="0" indent="0">
              <a:lnSpc>
                <a:spcPct val="30000"/>
              </a:lnSpc>
              <a:buSzTx/>
              <a:buNone/>
              <a:defRPr sz="3900">
                <a:solidFill>
                  <a:schemeClr val="accent2">
                    <a:hueOff val="-202083"/>
                    <a:satOff val="17755"/>
                    <a:lumOff val="-16089"/>
                  </a:schemeClr>
                </a:solidFill>
                <a:latin typeface="Times New Roman"/>
                <a:ea typeface="Times New Roman"/>
                <a:cs typeface="Times New Roman"/>
                <a:sym typeface="Times New Roman"/>
              </a:defRPr>
            </a:pPr>
            <a:r>
              <a:t>// Emitting an error event</a:t>
            </a:r>
          </a:p>
          <a:p>
            <a:pPr marL="0" indent="0">
              <a:lnSpc>
                <a:spcPct val="30000"/>
              </a:lnSpc>
              <a:buSzTx/>
              <a:buNone/>
              <a:defRPr sz="3900">
                <a:latin typeface="Times New Roman"/>
                <a:ea typeface="Times New Roman"/>
                <a:cs typeface="Times New Roman"/>
                <a:sym typeface="Times New Roman"/>
              </a:defRPr>
            </a:pPr>
            <a:r>
              <a:t>myEmitter.emit('error', new Error('Something went wrong'));</a:t>
            </a:r>
          </a:p>
        </p:txBody>
      </p:sp>
      <p:sp>
        <p:nvSpPr>
          <p:cNvPr id="219" name="Output:"/>
          <p:cNvSpPr txBox="1"/>
          <p:nvPr/>
        </p:nvSpPr>
        <p:spPr>
          <a:xfrm>
            <a:off x="1380893" y="9073835"/>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10" sz="5500" u="sng">
                <a:solidFill>
                  <a:srgbClr val="000000"/>
                </a:solidFill>
                <a:latin typeface="Times New Roman"/>
                <a:ea typeface="Times New Roman"/>
                <a:cs typeface="Times New Roman"/>
                <a:sym typeface="Times New Roman"/>
              </a:defRPr>
            </a:lvl1pPr>
          </a:lstStyle>
          <a:p>
            <a:pPr/>
            <a:r>
              <a:t>Output:</a:t>
            </a:r>
          </a:p>
        </p:txBody>
      </p:sp>
      <p:pic>
        <p:nvPicPr>
          <p:cNvPr id="220" name="Screenshot 2023-11-14 at 12.24.45 PM.png" descr="Screenshot 2023-11-14 at 12.24.45 PM.png"/>
          <p:cNvPicPr>
            <a:picLocks noChangeAspect="1"/>
          </p:cNvPicPr>
          <p:nvPr/>
        </p:nvPicPr>
        <p:blipFill>
          <a:blip r:embed="rId2">
            <a:extLst/>
          </a:blip>
          <a:stretch>
            <a:fillRect/>
          </a:stretch>
        </p:blipFill>
        <p:spPr>
          <a:xfrm>
            <a:off x="4039433" y="10514600"/>
            <a:ext cx="9251615" cy="230817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Image" descr="Image"/>
          <p:cNvPicPr>
            <a:picLocks noChangeAspect="1"/>
          </p:cNvPicPr>
          <p:nvPr/>
        </p:nvPicPr>
        <p:blipFill>
          <a:blip r:embed="rId2">
            <a:extLst/>
          </a:blip>
          <a:stretch>
            <a:fillRect/>
          </a:stretch>
        </p:blipFill>
        <p:spPr>
          <a:xfrm>
            <a:off x="2989867" y="2544542"/>
            <a:ext cx="17870040" cy="862691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Real World Examples:"/>
          <p:cNvSpPr txBox="1"/>
          <p:nvPr>
            <p:ph type="title" idx="4294967295"/>
          </p:nvPr>
        </p:nvSpPr>
        <p:spPr>
          <a:xfrm>
            <a:off x="1324983" y="1363861"/>
            <a:ext cx="10477501" cy="1435101"/>
          </a:xfrm>
          <a:prstGeom prst="rect">
            <a:avLst/>
          </a:prstGeom>
        </p:spPr>
        <p:txBody>
          <a:bodyPr/>
          <a:lstStyle>
            <a:lvl1pPr>
              <a:defRPr spc="-128" sz="6400" u="sng">
                <a:latin typeface="Times New Roman"/>
                <a:ea typeface="Times New Roman"/>
                <a:cs typeface="Times New Roman"/>
                <a:sym typeface="Times New Roman"/>
              </a:defRPr>
            </a:lvl1pPr>
          </a:lstStyle>
          <a:p>
            <a:pPr/>
            <a:r>
              <a:t>Real World Examples:</a:t>
            </a:r>
          </a:p>
        </p:txBody>
      </p:sp>
      <p:sp>
        <p:nvSpPr>
          <p:cNvPr id="225" name="HTTP Server Events :…"/>
          <p:cNvSpPr txBox="1"/>
          <p:nvPr>
            <p:ph type="body" idx="4294967295"/>
          </p:nvPr>
        </p:nvSpPr>
        <p:spPr>
          <a:xfrm>
            <a:off x="1348680" y="3362734"/>
            <a:ext cx="21159477" cy="9205986"/>
          </a:xfrm>
          <a:prstGeom prst="rect">
            <a:avLst/>
          </a:prstGeom>
        </p:spPr>
        <p:txBody>
          <a:bodyPr/>
          <a:lstStyle/>
          <a:p>
            <a:pPr marL="0" indent="0" defTabSz="1243552">
              <a:lnSpc>
                <a:spcPct val="80000"/>
              </a:lnSpc>
              <a:spcBef>
                <a:spcPts val="2200"/>
              </a:spcBef>
              <a:buSzTx/>
              <a:buNone/>
              <a:defRPr sz="4335">
                <a:latin typeface="Times New Roman"/>
                <a:ea typeface="Times New Roman"/>
                <a:cs typeface="Times New Roman"/>
                <a:sym typeface="Times New Roman"/>
              </a:defRPr>
            </a:pPr>
            <a:r>
              <a:rPr b="1"/>
              <a:t>HTTP Server Events :</a:t>
            </a:r>
            <a:r>
              <a:t> </a:t>
            </a:r>
          </a:p>
          <a:p>
            <a:pPr marL="0" indent="0" defTabSz="1243552">
              <a:lnSpc>
                <a:spcPct val="80000"/>
              </a:lnSpc>
              <a:spcBef>
                <a:spcPts val="2200"/>
              </a:spcBef>
              <a:buSzTx/>
              <a:buNone/>
              <a:defRPr sz="4335">
                <a:latin typeface="Times New Roman"/>
                <a:ea typeface="Times New Roman"/>
                <a:cs typeface="Times New Roman"/>
                <a:sym typeface="Times New Roman"/>
              </a:defRPr>
            </a:pPr>
            <a:r>
              <a:t>HTTP request is received, and the listening event is emitted when the server starts listening</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File System Events:</a:t>
            </a:r>
            <a:r>
              <a:t> </a:t>
            </a:r>
          </a:p>
          <a:p>
            <a:pPr marL="0" indent="0" defTabSz="1243552">
              <a:lnSpc>
                <a:spcPct val="80000"/>
              </a:lnSpc>
              <a:spcBef>
                <a:spcPts val="2200"/>
              </a:spcBef>
              <a:buSzTx/>
              <a:buNone/>
              <a:defRPr sz="4335">
                <a:latin typeface="Times New Roman"/>
                <a:ea typeface="Times New Roman"/>
                <a:cs typeface="Times New Roman"/>
                <a:sym typeface="Times New Roman"/>
              </a:defRPr>
            </a:pPr>
            <a:r>
              <a:t>Events such as data, end, and error are used when reading a file asynchronously. These events allow you to handle different scenarios during file operations.</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EventEmitter For Custom Events:</a:t>
            </a:r>
            <a:endParaRPr b="1"/>
          </a:p>
          <a:p>
            <a:pPr marL="0" indent="0" defTabSz="1243552">
              <a:lnSpc>
                <a:spcPct val="80000"/>
              </a:lnSpc>
              <a:spcBef>
                <a:spcPts val="2200"/>
              </a:spcBef>
              <a:buSzTx/>
              <a:buNone/>
              <a:defRPr sz="4335">
                <a:latin typeface="Times New Roman"/>
                <a:ea typeface="Times New Roman"/>
                <a:cs typeface="Times New Roman"/>
                <a:sym typeface="Times New Roman"/>
              </a:defRPr>
            </a:pPr>
            <a:r>
              <a:t>Custom event named customEvent is defined using EventEmitter. This pattern is often used for building modular and loosely-coupled components in an application.</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Web Socket Communication:</a:t>
            </a:r>
            <a:endParaRPr b="1"/>
          </a:p>
          <a:p>
            <a:pPr marL="0" indent="0" defTabSz="1243552">
              <a:lnSpc>
                <a:spcPct val="80000"/>
              </a:lnSpc>
              <a:spcBef>
                <a:spcPts val="2200"/>
              </a:spcBef>
              <a:buSzTx/>
              <a:buNone/>
              <a:defRPr sz="4335">
                <a:latin typeface="Times New Roman"/>
                <a:ea typeface="Times New Roman"/>
                <a:cs typeface="Times New Roman"/>
                <a:sym typeface="Times New Roman"/>
              </a:defRPr>
            </a:pPr>
            <a:r>
              <a:t>WebSocket communication heavily relies on events. Here, the connection event is emitted when a new WebSocket connection is established, and the message and close events are used to handle incoming messages and connection closures.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Conclusion:"/>
          <p:cNvSpPr txBox="1"/>
          <p:nvPr>
            <p:ph type="title" idx="4294967295"/>
          </p:nvPr>
        </p:nvSpPr>
        <p:spPr>
          <a:xfrm>
            <a:off x="1348680" y="1458648"/>
            <a:ext cx="10477501" cy="1435101"/>
          </a:xfrm>
          <a:prstGeom prst="rect">
            <a:avLst/>
          </a:prstGeom>
        </p:spPr>
        <p:txBody>
          <a:bodyPr/>
          <a:lstStyle>
            <a:lvl1pPr>
              <a:defRPr spc="-138" sz="6900" u="sng">
                <a:latin typeface="Times New Roman"/>
                <a:ea typeface="Times New Roman"/>
                <a:cs typeface="Times New Roman"/>
                <a:sym typeface="Times New Roman"/>
              </a:defRPr>
            </a:lvl1pPr>
          </a:lstStyle>
          <a:p>
            <a:pPr/>
            <a:r>
              <a:t>Conclusion:</a:t>
            </a:r>
          </a:p>
        </p:txBody>
      </p:sp>
      <p:sp>
        <p:nvSpPr>
          <p:cNvPr id="228" name="In conclusion, events in Node.Js form the backbone of its asynchronous and event-driven architecture, providing a powerful mechanism for handling concurrency and managing asynchronous operations efficiently.…"/>
          <p:cNvSpPr txBox="1"/>
          <p:nvPr>
            <p:ph type="body" idx="4294967295"/>
          </p:nvPr>
        </p:nvSpPr>
        <p:spPr>
          <a:xfrm>
            <a:off x="1156400" y="3401670"/>
            <a:ext cx="22071200" cy="8889575"/>
          </a:xfrm>
          <a:prstGeom prst="rect">
            <a:avLst/>
          </a:prstGeom>
        </p:spPr>
        <p:txBody>
          <a:bodyPr/>
          <a:lstStyle/>
          <a:p>
            <a:pPr lvl="1" marL="0" indent="443484" algn="just" defTabSz="2365188">
              <a:lnSpc>
                <a:spcPct val="80000"/>
              </a:lnSpc>
              <a:spcBef>
                <a:spcPts val="4300"/>
              </a:spcBef>
              <a:buSzTx/>
              <a:buNone/>
              <a:defRPr sz="4656">
                <a:latin typeface="Times New Roman"/>
                <a:ea typeface="Times New Roman"/>
                <a:cs typeface="Times New Roman"/>
                <a:sym typeface="Times New Roman"/>
              </a:defRPr>
            </a:pPr>
            <a:r>
              <a:t>    In conclusion, events in Node.Js form the backbone of its asynchronous and event-driven architecture, providing a powerful mechanism for handling concurrency and managing asynchronous operations efficiently. </a:t>
            </a:r>
          </a:p>
          <a:p>
            <a:pPr lvl="1" marL="0" indent="443484" algn="just" defTabSz="2365188">
              <a:lnSpc>
                <a:spcPct val="80000"/>
              </a:lnSpc>
              <a:spcBef>
                <a:spcPts val="4300"/>
              </a:spcBef>
              <a:buSzTx/>
              <a:buNone/>
              <a:defRPr sz="4656">
                <a:latin typeface="Times New Roman"/>
                <a:ea typeface="Times New Roman"/>
                <a:cs typeface="Times New Roman"/>
                <a:sym typeface="Times New Roman"/>
              </a:defRPr>
            </a:pPr>
            <a:r>
              <a:t>             The `EventEmitter` class allows developers to create objects that emit and respond to named events, enabling modular and loosely-coupled code structures. Whether it's core modules, third-party libraries, or custom applications, events are serving roles from error handling to real-time communication. The non-blocking I/O model, coupled with event-driven design, contributes to the scalability and responsiveness of Node.js applications. </a:t>
            </a:r>
          </a:p>
          <a:p>
            <a:pPr lvl="1" marL="0" indent="443484" algn="just" defTabSz="2365188">
              <a:lnSpc>
                <a:spcPct val="80000"/>
              </a:lnSpc>
              <a:spcBef>
                <a:spcPts val="4300"/>
              </a:spcBef>
              <a:buSzTx/>
              <a:buNone/>
              <a:defRPr sz="4656">
                <a:latin typeface="Times New Roman"/>
                <a:ea typeface="Times New Roman"/>
                <a:cs typeface="Times New Roman"/>
                <a:sym typeface="Times New Roman"/>
              </a:defRPr>
            </a:pPr>
            <a:r>
              <a:t>         Custom events empower developers to create flexible and maintainable code, and the paradigm is instrumental in building modern web and network applications. In essence, Node.js leverages events to enable applications to respond dynamically to changes and events, making it a popular and effective platform for developing high-performance, real-time systems.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Contents :"/>
          <p:cNvSpPr txBox="1"/>
          <p:nvPr>
            <p:ph type="title" idx="4294967295"/>
          </p:nvPr>
        </p:nvSpPr>
        <p:spPr>
          <a:xfrm>
            <a:off x="1206500" y="1079500"/>
            <a:ext cx="10477500" cy="1435100"/>
          </a:xfrm>
          <a:prstGeom prst="rect">
            <a:avLst/>
          </a:prstGeom>
        </p:spPr>
        <p:txBody>
          <a:bodyPr/>
          <a:lstStyle>
            <a:lvl1pPr>
              <a:defRPr u="sng">
                <a:latin typeface="Times New Roman"/>
                <a:ea typeface="Times New Roman"/>
                <a:cs typeface="Times New Roman"/>
                <a:sym typeface="Times New Roman"/>
              </a:defRPr>
            </a:lvl1pPr>
          </a:lstStyle>
          <a:p>
            <a:pPr/>
            <a:r>
              <a:t>Contents :</a:t>
            </a:r>
          </a:p>
        </p:txBody>
      </p:sp>
      <p:sp>
        <p:nvSpPr>
          <p:cNvPr id="156" name="Introduction…"/>
          <p:cNvSpPr txBox="1"/>
          <p:nvPr>
            <p:ph type="body" idx="4294967295"/>
          </p:nvPr>
        </p:nvSpPr>
        <p:spPr>
          <a:xfrm>
            <a:off x="2249158" y="3173598"/>
            <a:ext cx="21156450" cy="9070253"/>
          </a:xfrm>
          <a:prstGeom prst="rect">
            <a:avLst/>
          </a:prstGeom>
        </p:spPr>
        <p:txBody>
          <a:bodyPr/>
          <a:lstStyle/>
          <a:p>
            <a:pPr marL="384047" indent="-384047" defTabSz="1536153">
              <a:spcBef>
                <a:spcPts val="2800"/>
              </a:spcBef>
              <a:defRPr sz="5040">
                <a:latin typeface="Times New Roman"/>
                <a:ea typeface="Times New Roman"/>
                <a:cs typeface="Times New Roman"/>
                <a:sym typeface="Times New Roman"/>
              </a:defRPr>
            </a:pPr>
            <a:r>
              <a:t>Introduction </a:t>
            </a:r>
          </a:p>
          <a:p>
            <a:pPr marL="384047" indent="-384047" defTabSz="1536153">
              <a:spcBef>
                <a:spcPts val="2800"/>
              </a:spcBef>
              <a:defRPr sz="5040">
                <a:latin typeface="Times New Roman"/>
                <a:ea typeface="Times New Roman"/>
                <a:cs typeface="Times New Roman"/>
                <a:sym typeface="Times New Roman"/>
              </a:defRPr>
            </a:pPr>
            <a:r>
              <a:t>Events </a:t>
            </a:r>
          </a:p>
          <a:p>
            <a:pPr marL="384047" indent="-384047" defTabSz="1536153">
              <a:spcBef>
                <a:spcPts val="2800"/>
              </a:spcBef>
              <a:defRPr sz="5040">
                <a:latin typeface="Times New Roman"/>
                <a:ea typeface="Times New Roman"/>
                <a:cs typeface="Times New Roman"/>
                <a:sym typeface="Times New Roman"/>
              </a:defRPr>
            </a:pPr>
            <a:r>
              <a:t>Events Module</a:t>
            </a:r>
          </a:p>
          <a:p>
            <a:pPr marL="384047" indent="-384047" defTabSz="1536153">
              <a:spcBef>
                <a:spcPts val="2800"/>
              </a:spcBef>
              <a:defRPr sz="5040">
                <a:latin typeface="Times New Roman"/>
                <a:ea typeface="Times New Roman"/>
                <a:cs typeface="Times New Roman"/>
                <a:sym typeface="Times New Roman"/>
              </a:defRPr>
            </a:pPr>
            <a:r>
              <a:t>EventEmitter object</a:t>
            </a:r>
          </a:p>
          <a:p>
            <a:pPr marL="384047" indent="-384047" defTabSz="1536153">
              <a:spcBef>
                <a:spcPts val="2800"/>
              </a:spcBef>
              <a:defRPr sz="5040">
                <a:latin typeface="Times New Roman"/>
                <a:ea typeface="Times New Roman"/>
                <a:cs typeface="Times New Roman"/>
                <a:sym typeface="Times New Roman"/>
              </a:defRPr>
            </a:pPr>
            <a:r>
              <a:t>Event Loop</a:t>
            </a:r>
          </a:p>
          <a:p>
            <a:pPr marL="384047" indent="-384047" defTabSz="1536153">
              <a:spcBef>
                <a:spcPts val="2800"/>
              </a:spcBef>
              <a:defRPr sz="5040">
                <a:latin typeface="Times New Roman"/>
                <a:ea typeface="Times New Roman"/>
                <a:cs typeface="Times New Roman"/>
                <a:sym typeface="Times New Roman"/>
              </a:defRPr>
            </a:pPr>
            <a:r>
              <a:t>Common Events </a:t>
            </a:r>
          </a:p>
          <a:p>
            <a:pPr marL="384047" indent="-384047" defTabSz="1536153">
              <a:spcBef>
                <a:spcPts val="2800"/>
              </a:spcBef>
              <a:defRPr sz="5040">
                <a:latin typeface="Times New Roman"/>
                <a:ea typeface="Times New Roman"/>
                <a:cs typeface="Times New Roman"/>
                <a:sym typeface="Times New Roman"/>
              </a:defRPr>
            </a:pPr>
            <a:r>
              <a:t>Handling Events</a:t>
            </a:r>
          </a:p>
          <a:p>
            <a:pPr marL="384047" indent="-384047" defTabSz="1536153">
              <a:spcBef>
                <a:spcPts val="2800"/>
              </a:spcBef>
              <a:defRPr sz="5040">
                <a:latin typeface="Times New Roman"/>
                <a:ea typeface="Times New Roman"/>
                <a:cs typeface="Times New Roman"/>
                <a:sym typeface="Times New Roman"/>
              </a:defRPr>
            </a:pPr>
            <a:r>
              <a:t>Real World Example</a:t>
            </a:r>
          </a:p>
          <a:p>
            <a:pPr marL="384047" indent="-384047" defTabSz="1536153">
              <a:spcBef>
                <a:spcPts val="2800"/>
              </a:spcBef>
              <a:defRPr sz="5040">
                <a:latin typeface="Times New Roman"/>
                <a:ea typeface="Times New Roman"/>
                <a:cs typeface="Times New Roman"/>
                <a:sym typeface="Times New Roman"/>
              </a:defRPr>
            </a:pPr>
            <a:r>
              <a:t>Conclusion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HANK  YOU…."/>
          <p:cNvSpPr txBox="1"/>
          <p:nvPr>
            <p:ph type="body" sz="quarter" idx="4294967295"/>
          </p:nvPr>
        </p:nvSpPr>
        <p:spPr>
          <a:xfrm>
            <a:off x="4747890" y="4888318"/>
            <a:ext cx="14888220" cy="3447486"/>
          </a:xfrm>
          <a:prstGeom prst="rect">
            <a:avLst/>
          </a:prstGeom>
        </p:spPr>
        <p:txBody>
          <a:bodyPr/>
          <a:lstStyle>
            <a:lvl1pPr marL="0" indent="0" defTabSz="2365188">
              <a:spcBef>
                <a:spcPts val="4300"/>
              </a:spcBef>
              <a:buSzTx/>
              <a:buNone/>
              <a:defRPr sz="16199">
                <a:latin typeface="Canela Bold"/>
                <a:ea typeface="Canela Bold"/>
                <a:cs typeface="Canela Bold"/>
                <a:sym typeface="Canela Bold"/>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vents:"/>
          <p:cNvSpPr txBox="1"/>
          <p:nvPr>
            <p:ph type="title" idx="4294967295"/>
          </p:nvPr>
        </p:nvSpPr>
        <p:spPr>
          <a:xfrm>
            <a:off x="1419771" y="700351"/>
            <a:ext cx="10477501" cy="1435101"/>
          </a:xfrm>
          <a:prstGeom prst="rect">
            <a:avLst/>
          </a:prstGeom>
        </p:spPr>
        <p:txBody>
          <a:bodyPr/>
          <a:lstStyle>
            <a:lvl1pPr>
              <a:defRPr spc="-159" sz="8000" u="sng">
                <a:latin typeface="Times New Roman"/>
                <a:ea typeface="Times New Roman"/>
                <a:cs typeface="Times New Roman"/>
                <a:sym typeface="Times New Roman"/>
              </a:defRPr>
            </a:lvl1pPr>
          </a:lstStyle>
          <a:p>
            <a:pPr/>
            <a:r>
              <a:t>Events:</a:t>
            </a:r>
          </a:p>
        </p:txBody>
      </p:sp>
      <p:sp>
        <p:nvSpPr>
          <p:cNvPr id="159" name="Every action on a computer is an Event…"/>
          <p:cNvSpPr txBox="1"/>
          <p:nvPr>
            <p:ph type="body" idx="4294967295"/>
          </p:nvPr>
        </p:nvSpPr>
        <p:spPr>
          <a:xfrm>
            <a:off x="1379210" y="2162264"/>
            <a:ext cx="22290273" cy="9391472"/>
          </a:xfrm>
          <a:prstGeom prst="rect">
            <a:avLst/>
          </a:prstGeom>
        </p:spPr>
        <p:txBody>
          <a:bodyPr/>
          <a:lstStyle/>
          <a:p>
            <a:pPr marL="571500" indent="-571500">
              <a:lnSpc>
                <a:spcPct val="70000"/>
              </a:lnSpc>
              <a:defRPr sz="4500">
                <a:latin typeface="Times New Roman"/>
                <a:ea typeface="Times New Roman"/>
                <a:cs typeface="Times New Roman"/>
                <a:sym typeface="Times New Roman"/>
              </a:defRPr>
            </a:pPr>
            <a:r>
              <a:t>Every action on a computer is an Event</a:t>
            </a:r>
          </a:p>
          <a:p>
            <a:pPr marL="571500" indent="-571500">
              <a:lnSpc>
                <a:spcPct val="30000"/>
              </a:lnSpc>
              <a:defRPr b="1" sz="4500">
                <a:latin typeface="Times New Roman"/>
                <a:ea typeface="Times New Roman"/>
                <a:cs typeface="Times New Roman"/>
                <a:sym typeface="Times New Roman"/>
              </a:defRPr>
            </a:pPr>
            <a:r>
              <a:t>Events are occurrences or Interactions that can be detected and handled by a program.</a:t>
            </a:r>
          </a:p>
          <a:p>
            <a:pPr lvl="8" marL="0" indent="3657600">
              <a:lnSpc>
                <a:spcPct val="50000"/>
              </a:lnSpc>
              <a:buSzTx/>
              <a:buNone/>
              <a:defRPr sz="4500">
                <a:latin typeface="Times New Roman"/>
                <a:ea typeface="Times New Roman"/>
                <a:cs typeface="Times New Roman"/>
                <a:sym typeface="Times New Roman"/>
              </a:defRPr>
            </a:pPr>
            <a:r>
              <a:t>   - like, when a connection is made or file is opened.</a:t>
            </a:r>
          </a:p>
          <a:p>
            <a:pPr marL="558800" indent="-558800">
              <a:lnSpc>
                <a:spcPct val="40000"/>
              </a:lnSpc>
              <a:defRPr sz="4400">
                <a:latin typeface="Times New Roman"/>
                <a:ea typeface="Times New Roman"/>
                <a:cs typeface="Times New Roman"/>
                <a:sym typeface="Times New Roman"/>
              </a:defRPr>
            </a:pPr>
            <a:r>
              <a:t>Events in Node Js are a crucial component of its event-driven architecture.</a:t>
            </a:r>
          </a:p>
          <a:p>
            <a:pPr marL="558800" indent="-558800">
              <a:lnSpc>
                <a:spcPct val="20000"/>
              </a:lnSpc>
              <a:defRPr sz="4400">
                <a:latin typeface="Times New Roman"/>
                <a:ea typeface="Times New Roman"/>
                <a:cs typeface="Times New Roman"/>
                <a:sym typeface="Times New Roman"/>
              </a:defRPr>
            </a:pPr>
            <a:r>
              <a:t>Object in Node Js can fire Events </a:t>
            </a:r>
          </a:p>
          <a:p>
            <a:pPr marL="0" indent="0">
              <a:lnSpc>
                <a:spcPct val="20000"/>
              </a:lnSpc>
              <a:buSzTx/>
              <a:buNone/>
              <a:defRPr sz="4400">
                <a:latin typeface="Times New Roman"/>
                <a:ea typeface="Times New Roman"/>
                <a:cs typeface="Times New Roman"/>
                <a:sym typeface="Times New Roman"/>
              </a:defRPr>
            </a:pPr>
            <a:r>
              <a:t>                              - like the read stream object fires events when opening and closing a file.</a:t>
            </a:r>
          </a:p>
          <a:p>
            <a:pPr marL="0" indent="0">
              <a:lnSpc>
                <a:spcPct val="20000"/>
              </a:lnSpc>
              <a:buSzTx/>
              <a:buNone/>
              <a:defRPr sz="4400">
                <a:latin typeface="Times New Roman"/>
                <a:ea typeface="Times New Roman"/>
                <a:cs typeface="Times New Roman"/>
                <a:sym typeface="Times New Roman"/>
              </a:defRPr>
            </a:pPr>
          </a:p>
          <a:p>
            <a:pPr marL="0" indent="0">
              <a:buSzTx/>
              <a:buNone/>
              <a:defRPr sz="4400">
                <a:latin typeface="Times New Roman"/>
                <a:ea typeface="Times New Roman"/>
                <a:cs typeface="Times New Roman"/>
                <a:sym typeface="Times New Roman"/>
              </a:defRPr>
            </a:pPr>
            <a:r>
              <a:t>                                        </a:t>
            </a:r>
          </a:p>
        </p:txBody>
      </p:sp>
      <p:pic>
        <p:nvPicPr>
          <p:cNvPr id="160" name="Image" descr="Image"/>
          <p:cNvPicPr>
            <a:picLocks noChangeAspect="1"/>
          </p:cNvPicPr>
          <p:nvPr/>
        </p:nvPicPr>
        <p:blipFill>
          <a:blip r:embed="rId2">
            <a:extLst/>
          </a:blip>
          <a:stretch>
            <a:fillRect/>
          </a:stretch>
        </p:blipFill>
        <p:spPr>
          <a:xfrm>
            <a:off x="6602889" y="8096620"/>
            <a:ext cx="10043799" cy="464145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var fs = require('fs');…"/>
          <p:cNvSpPr txBox="1"/>
          <p:nvPr>
            <p:ph type="body" sz="half" idx="4294967295"/>
          </p:nvPr>
        </p:nvSpPr>
        <p:spPr>
          <a:xfrm>
            <a:off x="2837483" y="2518638"/>
            <a:ext cx="21742223" cy="6107826"/>
          </a:xfrm>
          <a:prstGeom prst="rect">
            <a:avLst/>
          </a:prstGeom>
        </p:spPr>
        <p:txBody>
          <a:bodyPr/>
          <a:lstStyle/>
          <a:p>
            <a:pPr marL="0" indent="0" defTabSz="975335">
              <a:spcBef>
                <a:spcPts val="1800"/>
              </a:spcBef>
              <a:buSzTx/>
              <a:buNone/>
              <a:defRPr sz="3760">
                <a:latin typeface="Times New Roman"/>
                <a:ea typeface="Times New Roman"/>
                <a:cs typeface="Times New Roman"/>
                <a:sym typeface="Times New Roman"/>
              </a:defRPr>
            </a:pPr>
            <a:r>
              <a:rPr>
                <a:solidFill>
                  <a:srgbClr val="0077AA"/>
                </a:solidFill>
              </a:rPr>
              <a:t>var</a:t>
            </a:r>
            <a:r>
              <a:t> fs </a:t>
            </a:r>
            <a:r>
              <a:rPr>
                <a:solidFill>
                  <a:srgbClr val="9A6E3A"/>
                </a:solidFill>
              </a:rPr>
              <a:t>=</a:t>
            </a:r>
            <a:r>
              <a:t> require</a:t>
            </a:r>
            <a:r>
              <a:rPr>
                <a:solidFill>
                  <a:srgbClr val="999999"/>
                </a:solidFill>
              </a:rPr>
              <a:t>(</a:t>
            </a:r>
            <a:r>
              <a:rPr>
                <a:solidFill>
                  <a:srgbClr val="669900"/>
                </a:solidFill>
              </a:rPr>
              <a:t>'fs'</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rPr>
                <a:solidFill>
                  <a:srgbClr val="0077AA"/>
                </a:solidFill>
              </a:rPr>
              <a:t>var</a:t>
            </a:r>
            <a:r>
              <a:t> readStream </a:t>
            </a:r>
            <a:r>
              <a:rPr>
                <a:solidFill>
                  <a:srgbClr val="9A6E3A"/>
                </a:solidFill>
              </a:rPr>
              <a:t>=</a:t>
            </a:r>
            <a:r>
              <a:t> fs</a:t>
            </a:r>
            <a:r>
              <a:rPr>
                <a:solidFill>
                  <a:srgbClr val="999999"/>
                </a:solidFill>
              </a:rPr>
              <a:t>.</a:t>
            </a:r>
            <a:r>
              <a:t>createReadStream</a:t>
            </a:r>
            <a:r>
              <a:rPr>
                <a:solidFill>
                  <a:srgbClr val="999999"/>
                </a:solidFill>
              </a:rPr>
              <a:t>(</a:t>
            </a:r>
            <a:r>
              <a:rPr>
                <a:solidFill>
                  <a:srgbClr val="669900"/>
                </a:solidFill>
              </a:rPr>
              <a:t>'./demofile.txt'</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t>/*Write to the console when the file is opened */</a:t>
            </a:r>
          </a:p>
          <a:p>
            <a:pPr marL="0" indent="0" defTabSz="975335">
              <a:spcBef>
                <a:spcPts val="1800"/>
              </a:spcBef>
              <a:buSzTx/>
              <a:buNone/>
              <a:defRPr sz="3760">
                <a:latin typeface="Times New Roman"/>
                <a:ea typeface="Times New Roman"/>
                <a:cs typeface="Times New Roman"/>
                <a:sym typeface="Times New Roman"/>
              </a:defRPr>
            </a:pPr>
            <a:r>
              <a:t>readStream</a:t>
            </a:r>
            <a:r>
              <a:rPr>
                <a:solidFill>
                  <a:srgbClr val="999999"/>
                </a:solidFill>
              </a:rPr>
              <a:t>.</a:t>
            </a:r>
            <a:r>
              <a:rPr>
                <a:solidFill>
                  <a:srgbClr val="DD4A68"/>
                </a:solidFill>
              </a:rPr>
              <a:t>on</a:t>
            </a:r>
            <a:r>
              <a:rPr>
                <a:solidFill>
                  <a:srgbClr val="999999"/>
                </a:solidFill>
              </a:rPr>
              <a:t>(</a:t>
            </a:r>
            <a:r>
              <a:rPr>
                <a:solidFill>
                  <a:srgbClr val="669900"/>
                </a:solidFill>
              </a:rPr>
              <a:t>'open'</a:t>
            </a:r>
            <a:r>
              <a:rPr>
                <a:solidFill>
                  <a:srgbClr val="999999"/>
                </a:solidFill>
              </a:rPr>
              <a:t>,</a:t>
            </a:r>
            <a:r>
              <a:t> </a:t>
            </a:r>
            <a:r>
              <a:rPr>
                <a:solidFill>
                  <a:srgbClr val="0077AA"/>
                </a:solidFill>
              </a:rPr>
              <a:t>function</a:t>
            </a:r>
            <a:r>
              <a:t> </a:t>
            </a:r>
            <a:r>
              <a:rPr>
                <a:solidFill>
                  <a:srgbClr val="999999"/>
                </a:solidFill>
              </a:rPr>
              <a:t>()</a:t>
            </a:r>
            <a:r>
              <a:t> </a:t>
            </a:r>
          </a:p>
          <a:p>
            <a:pPr marL="0" indent="0" defTabSz="975335">
              <a:spcBef>
                <a:spcPts val="1800"/>
              </a:spcBef>
              <a:buSzTx/>
              <a:buNone/>
              <a:defRPr sz="3760">
                <a:latin typeface="Times New Roman"/>
                <a:ea typeface="Times New Roman"/>
                <a:cs typeface="Times New Roman"/>
                <a:sym typeface="Times New Roman"/>
              </a:defRPr>
            </a:pPr>
            <a:r>
              <a:rPr>
                <a:solidFill>
                  <a:srgbClr val="999999"/>
                </a:solidFill>
              </a:rPr>
              <a:t>{</a:t>
            </a:r>
          </a:p>
          <a:p>
            <a:pPr lvl="1" marL="0" indent="182880" defTabSz="975335">
              <a:spcBef>
                <a:spcPts val="1800"/>
              </a:spcBef>
              <a:buSzTx/>
              <a:buNone/>
              <a:defRPr sz="3760">
                <a:latin typeface="Times New Roman"/>
                <a:ea typeface="Times New Roman"/>
                <a:cs typeface="Times New Roman"/>
                <a:sym typeface="Times New Roman"/>
              </a:defRPr>
            </a:pPr>
            <a:r>
              <a:t> console</a:t>
            </a:r>
            <a:r>
              <a:rPr>
                <a:solidFill>
                  <a:srgbClr val="999999"/>
                </a:solidFill>
              </a:rPr>
              <a:t>.</a:t>
            </a:r>
            <a:r>
              <a:rPr>
                <a:solidFill>
                  <a:srgbClr val="DD4A68"/>
                </a:solidFill>
              </a:rPr>
              <a:t>log</a:t>
            </a:r>
            <a:r>
              <a:rPr>
                <a:solidFill>
                  <a:srgbClr val="999999"/>
                </a:solidFill>
              </a:rPr>
              <a:t>(</a:t>
            </a:r>
            <a:r>
              <a:t>'The file is open'</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t>});</a:t>
            </a:r>
          </a:p>
          <a:p>
            <a:pPr marL="0" indent="0" defTabSz="975335">
              <a:spcBef>
                <a:spcPts val="1800"/>
              </a:spcBef>
              <a:buSzTx/>
              <a:buNone/>
              <a:defRPr sz="2120">
                <a:latin typeface="Times New Roman"/>
                <a:ea typeface="Times New Roman"/>
                <a:cs typeface="Times New Roman"/>
                <a:sym typeface="Times New Roman"/>
              </a:defRPr>
            </a:pPr>
          </a:p>
          <a:p>
            <a:pPr marL="0" indent="0" defTabSz="975335">
              <a:spcBef>
                <a:spcPts val="1800"/>
              </a:spcBef>
              <a:buSzTx/>
              <a:buNone/>
              <a:defRPr b="1" sz="3680">
                <a:latin typeface="Times New Roman"/>
                <a:ea typeface="Times New Roman"/>
                <a:cs typeface="Times New Roman"/>
                <a:sym typeface="Times New Roman"/>
              </a:defRPr>
            </a:pPr>
          </a:p>
        </p:txBody>
      </p:sp>
      <p:sp>
        <p:nvSpPr>
          <p:cNvPr id="163" name="Example :"/>
          <p:cNvSpPr txBox="1"/>
          <p:nvPr>
            <p:ph type="title" idx="4294967295"/>
          </p:nvPr>
        </p:nvSpPr>
        <p:spPr>
          <a:xfrm>
            <a:off x="1679030" y="1174287"/>
            <a:ext cx="10477501" cy="1435101"/>
          </a:xfrm>
          <a:prstGeom prst="rect">
            <a:avLst/>
          </a:prstGeom>
        </p:spPr>
        <p:txBody>
          <a:bodyPr/>
          <a:lstStyle>
            <a:lvl1pPr>
              <a:defRPr spc="-126" sz="6300" u="sng">
                <a:latin typeface="Times New Roman"/>
                <a:ea typeface="Times New Roman"/>
                <a:cs typeface="Times New Roman"/>
                <a:sym typeface="Times New Roman"/>
              </a:defRPr>
            </a:lvl1pPr>
          </a:lstStyle>
          <a:p>
            <a:pPr/>
            <a:r>
              <a:t>Example :</a:t>
            </a:r>
          </a:p>
        </p:txBody>
      </p:sp>
      <p:pic>
        <p:nvPicPr>
          <p:cNvPr id="164" name="Screenshot 2023-11-07 at 11.25.10 AM.png" descr="Screenshot 2023-11-07 at 11.25.10 AM.png"/>
          <p:cNvPicPr>
            <a:picLocks noChangeAspect="1"/>
          </p:cNvPicPr>
          <p:nvPr/>
        </p:nvPicPr>
        <p:blipFill>
          <a:blip r:embed="rId2">
            <a:extLst/>
          </a:blip>
          <a:stretch>
            <a:fillRect/>
          </a:stretch>
        </p:blipFill>
        <p:spPr>
          <a:xfrm>
            <a:off x="4092427" y="9822219"/>
            <a:ext cx="5650707" cy="1435101"/>
          </a:xfrm>
          <a:prstGeom prst="rect">
            <a:avLst/>
          </a:prstGeom>
          <a:ln w="12700">
            <a:miter lim="400000"/>
          </a:ln>
        </p:spPr>
      </p:pic>
      <p:sp>
        <p:nvSpPr>
          <p:cNvPr id="165" name="Output:"/>
          <p:cNvSpPr txBox="1"/>
          <p:nvPr/>
        </p:nvSpPr>
        <p:spPr>
          <a:xfrm>
            <a:off x="2129269" y="8268144"/>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02" sz="5100" u="sng">
                <a:solidFill>
                  <a:srgbClr val="000000"/>
                </a:solidFill>
                <a:latin typeface="Times New Roman"/>
                <a:ea typeface="Times New Roman"/>
                <a:cs typeface="Times New Roman"/>
                <a:sym typeface="Times New Roman"/>
              </a:defRPr>
            </a:lvl1pPr>
          </a:lstStyle>
          <a:p>
            <a:pPr/>
            <a:r>
              <a:t>Output: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Events Module :"/>
          <p:cNvSpPr txBox="1"/>
          <p:nvPr>
            <p:ph type="title" idx="4294967295"/>
          </p:nvPr>
        </p:nvSpPr>
        <p:spPr>
          <a:xfrm>
            <a:off x="969532" y="1956281"/>
            <a:ext cx="10477501" cy="1435101"/>
          </a:xfrm>
          <a:prstGeom prst="rect">
            <a:avLst/>
          </a:prstGeom>
        </p:spPr>
        <p:txBody>
          <a:bodyPr/>
          <a:lstStyle>
            <a:lvl1pPr>
              <a:defRPr u="sng">
                <a:latin typeface="Times New Roman"/>
                <a:ea typeface="Times New Roman"/>
                <a:cs typeface="Times New Roman"/>
                <a:sym typeface="Times New Roman"/>
              </a:defRPr>
            </a:lvl1pPr>
          </a:lstStyle>
          <a:p>
            <a:pPr/>
            <a:r>
              <a:t>Events Module :</a:t>
            </a:r>
          </a:p>
        </p:txBody>
      </p:sp>
      <p:sp>
        <p:nvSpPr>
          <p:cNvPr id="168" name="Node Js has a built in module, called events ,where you can create ,fire ,and listen for your own events.…"/>
          <p:cNvSpPr txBox="1"/>
          <p:nvPr>
            <p:ph type="body" idx="4294967295"/>
          </p:nvPr>
        </p:nvSpPr>
        <p:spPr>
          <a:xfrm>
            <a:off x="2038702" y="4319594"/>
            <a:ext cx="20306596" cy="8256012"/>
          </a:xfrm>
          <a:prstGeom prst="rect">
            <a:avLst/>
          </a:prstGeom>
        </p:spPr>
        <p:txBody>
          <a:bodyPr/>
          <a:lstStyle/>
          <a:p>
            <a:pPr marL="609599" indent="-609599">
              <a:lnSpc>
                <a:spcPct val="80000"/>
              </a:lnSpc>
              <a:defRPr sz="4500">
                <a:latin typeface="Times New Roman"/>
                <a:ea typeface="Times New Roman"/>
                <a:cs typeface="Times New Roman"/>
                <a:sym typeface="Times New Roman"/>
              </a:defRPr>
            </a:pPr>
            <a:r>
              <a:t>Node Js has a built in module, called events ,where you can create ,fire ,and listen for your own events.</a:t>
            </a:r>
          </a:p>
          <a:p>
            <a:pPr marL="609599" indent="-609599">
              <a:lnSpc>
                <a:spcPct val="80000"/>
              </a:lnSpc>
              <a:defRPr sz="4500">
                <a:latin typeface="Times New Roman"/>
                <a:ea typeface="Times New Roman"/>
                <a:cs typeface="Times New Roman"/>
                <a:sym typeface="Times New Roman"/>
              </a:defRPr>
            </a:pPr>
            <a:r>
              <a:t>To include the built-in Events module use the required of the method. In addition , all event properties and methods are an instance of EventEmitter object.</a:t>
            </a:r>
          </a:p>
          <a:p>
            <a:pPr marL="609599" indent="-609599">
              <a:lnSpc>
                <a:spcPct val="30000"/>
              </a:lnSpc>
              <a:defRPr sz="4500">
                <a:latin typeface="Times New Roman"/>
                <a:ea typeface="Times New Roman"/>
                <a:cs typeface="Times New Roman"/>
                <a:sym typeface="Times New Roman"/>
              </a:defRPr>
            </a:pPr>
            <a:r>
              <a:t> To able access these properties and methods, create an EventEmitter object ,</a:t>
            </a:r>
          </a:p>
          <a:p>
            <a:pPr marL="0" indent="0">
              <a:lnSpc>
                <a:spcPct val="20000"/>
              </a:lnSpc>
              <a:buSzTx/>
              <a:buNone/>
            </a:pPr>
            <a:r>
              <a:t>      </a:t>
            </a:r>
            <a:r>
              <a:rPr sz="4300">
                <a:solidFill>
                  <a:srgbClr val="0000CD"/>
                </a:solidFill>
                <a:latin typeface="Times New Roman"/>
                <a:ea typeface="Times New Roman"/>
                <a:cs typeface="Times New Roman"/>
                <a:sym typeface="Times New Roman"/>
              </a:rPr>
              <a:t>var</a:t>
            </a:r>
            <a:r>
              <a:rPr sz="4300">
                <a:latin typeface="Times New Roman"/>
                <a:ea typeface="Times New Roman"/>
                <a:cs typeface="Times New Roman"/>
                <a:sym typeface="Times New Roman"/>
              </a:rPr>
              <a:t> events = require(</a:t>
            </a:r>
            <a:r>
              <a:rPr sz="4300">
                <a:solidFill>
                  <a:srgbClr val="A52A2A"/>
                </a:solidFill>
                <a:latin typeface="Times New Roman"/>
                <a:ea typeface="Times New Roman"/>
                <a:cs typeface="Times New Roman"/>
                <a:sym typeface="Times New Roman"/>
              </a:rPr>
              <a:t>'events'</a:t>
            </a:r>
            <a:r>
              <a:rPr sz="4300">
                <a:latin typeface="Times New Roman"/>
                <a:ea typeface="Times New Roman"/>
                <a:cs typeface="Times New Roman"/>
                <a:sym typeface="Times New Roman"/>
              </a:rPr>
              <a:t>);</a:t>
            </a:r>
            <a:endParaRPr sz="4300">
              <a:latin typeface="Times New Roman"/>
              <a:ea typeface="Times New Roman"/>
              <a:cs typeface="Times New Roman"/>
              <a:sym typeface="Times New Roman"/>
            </a:endParaRPr>
          </a:p>
          <a:p>
            <a:pPr marL="0" indent="0">
              <a:lnSpc>
                <a:spcPct val="80000"/>
              </a:lnSpc>
              <a:buSzTx/>
              <a:buNone/>
              <a:defRPr sz="4300">
                <a:latin typeface="Times New Roman"/>
                <a:ea typeface="Times New Roman"/>
                <a:cs typeface="Times New Roman"/>
                <a:sym typeface="Times New Roman"/>
              </a:defRPr>
            </a:pPr>
            <a:r>
              <a:t>       </a:t>
            </a:r>
            <a:r>
              <a:rPr>
                <a:solidFill>
                  <a:srgbClr val="0000CD"/>
                </a:solidFill>
              </a:rPr>
              <a:t>var</a:t>
            </a:r>
            <a:r>
              <a:t> eventEmitter = </a:t>
            </a:r>
            <a:r>
              <a:rPr>
                <a:solidFill>
                  <a:srgbClr val="0000CD"/>
                </a:solidFill>
              </a:rPr>
              <a:t>new</a:t>
            </a:r>
            <a:r>
              <a:t> events.EventEmitter();</a:t>
            </a:r>
          </a:p>
          <a:p>
            <a:pPr marL="546100" indent="-546100">
              <a:lnSpc>
                <a:spcPct val="80000"/>
              </a:lnSpc>
              <a:defRPr sz="4300">
                <a:latin typeface="Times New Roman"/>
                <a:ea typeface="Times New Roman"/>
                <a:cs typeface="Times New Roman"/>
                <a:sym typeface="Times New Roman"/>
              </a:defRPr>
            </a:pPr>
            <a:r>
              <a:t>The Event can be emitted or listened to only with the help of an Event Emitter.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EventEmitter Object :"/>
          <p:cNvSpPr txBox="1"/>
          <p:nvPr>
            <p:ph type="title" idx="4294967295"/>
          </p:nvPr>
        </p:nvSpPr>
        <p:spPr>
          <a:xfrm>
            <a:off x="1206500" y="952500"/>
            <a:ext cx="10477500" cy="1435100"/>
          </a:xfrm>
          <a:prstGeom prst="rect">
            <a:avLst/>
          </a:prstGeom>
        </p:spPr>
        <p:txBody>
          <a:bodyPr/>
          <a:lstStyle>
            <a:lvl1pPr>
              <a:defRPr spc="-152" sz="7600" u="sng">
                <a:latin typeface="Times New Roman"/>
                <a:ea typeface="Times New Roman"/>
                <a:cs typeface="Times New Roman"/>
                <a:sym typeface="Times New Roman"/>
              </a:defRPr>
            </a:lvl1pPr>
          </a:lstStyle>
          <a:p>
            <a:pPr/>
            <a:r>
              <a:t>EventEmitter Object :</a:t>
            </a:r>
          </a:p>
        </p:txBody>
      </p:sp>
      <p:sp>
        <p:nvSpPr>
          <p:cNvPr id="171" name="EventEmitter is an in-built event available in NodeJs.…"/>
          <p:cNvSpPr txBox="1"/>
          <p:nvPr>
            <p:ph type="body" idx="4294967295"/>
          </p:nvPr>
        </p:nvSpPr>
        <p:spPr>
          <a:xfrm>
            <a:off x="1402739" y="2707378"/>
            <a:ext cx="22077686" cy="9399106"/>
          </a:xfrm>
          <a:prstGeom prst="rect">
            <a:avLst/>
          </a:prstGeom>
        </p:spPr>
        <p:txBody>
          <a:bodyPr/>
          <a:lstStyle/>
          <a:p>
            <a:pPr marL="497332" indent="-497332" defTabSz="2170121">
              <a:lnSpc>
                <a:spcPct val="50000"/>
              </a:lnSpc>
              <a:spcBef>
                <a:spcPts val="4000"/>
              </a:spcBef>
              <a:defRPr sz="4628">
                <a:latin typeface="Times New Roman"/>
                <a:ea typeface="Times New Roman"/>
                <a:cs typeface="Times New Roman"/>
                <a:sym typeface="Times New Roman"/>
              </a:defRPr>
            </a:pPr>
            <a:r>
              <a:rPr b="1"/>
              <a:t>EventEmitter</a:t>
            </a:r>
            <a:r>
              <a:t> is an in-built event available in NodeJs.</a:t>
            </a:r>
          </a:p>
          <a:p>
            <a:pPr marL="497332" indent="-497332" defTabSz="2170121">
              <a:lnSpc>
                <a:spcPct val="50000"/>
              </a:lnSpc>
              <a:spcBef>
                <a:spcPts val="4000"/>
              </a:spcBef>
              <a:defRPr sz="4628">
                <a:latin typeface="Times New Roman"/>
                <a:ea typeface="Times New Roman"/>
                <a:cs typeface="Times New Roman"/>
                <a:sym typeface="Times New Roman"/>
              </a:defRPr>
            </a:pPr>
            <a:r>
              <a:t>Mention that it is a core module in Node.Js used for working with events.</a:t>
            </a:r>
          </a:p>
          <a:p>
            <a:pPr marL="497332" indent="-497332" defTabSz="2170121">
              <a:lnSpc>
                <a:spcPct val="50000"/>
              </a:lnSpc>
              <a:spcBef>
                <a:spcPts val="4000"/>
              </a:spcBef>
              <a:defRPr sz="4628">
                <a:latin typeface="Times New Roman"/>
                <a:ea typeface="Times New Roman"/>
                <a:cs typeface="Times New Roman"/>
                <a:sym typeface="Times New Roman"/>
              </a:defRPr>
            </a:pPr>
            <a:r>
              <a:t>The EventEmitter allows objects to emit named events and register interest in those events.</a:t>
            </a:r>
          </a:p>
          <a:p>
            <a:pPr marL="486029" indent="-486029" defTabSz="2170121">
              <a:lnSpc>
                <a:spcPct val="30000"/>
              </a:lnSpc>
              <a:spcBef>
                <a:spcPts val="4000"/>
              </a:spcBef>
              <a:defRPr sz="4628">
                <a:latin typeface="Times New Roman"/>
                <a:ea typeface="Times New Roman"/>
                <a:cs typeface="Times New Roman"/>
                <a:sym typeface="Times New Roman"/>
              </a:defRPr>
            </a:pPr>
            <a:r>
              <a:t>You can assign event handlers to your own events with the EventEmitter object.</a:t>
            </a:r>
          </a:p>
          <a:p>
            <a:pPr marL="486029" indent="-486029" defTabSz="2170121">
              <a:lnSpc>
                <a:spcPct val="80000"/>
              </a:lnSpc>
              <a:spcBef>
                <a:spcPts val="4000"/>
              </a:spcBef>
              <a:defRPr sz="4628">
                <a:latin typeface="Times New Roman"/>
                <a:ea typeface="Times New Roman"/>
                <a:cs typeface="Times New Roman"/>
                <a:sym typeface="Times New Roman"/>
              </a:defRPr>
            </a:pPr>
            <a:r>
              <a:t>In the example below we have created a function that will be executed when a "scream" event is fired.</a:t>
            </a:r>
          </a:p>
          <a:p>
            <a:pPr marL="486029" indent="-486029" defTabSz="2170121">
              <a:lnSpc>
                <a:spcPct val="80000"/>
              </a:lnSpc>
              <a:spcBef>
                <a:spcPts val="4000"/>
              </a:spcBef>
              <a:defRPr sz="4628">
                <a:latin typeface="Times New Roman"/>
                <a:ea typeface="Times New Roman"/>
                <a:cs typeface="Times New Roman"/>
                <a:sym typeface="Times New Roman"/>
              </a:defRPr>
            </a:pPr>
            <a:r>
              <a:t>To fire an event, use the </a:t>
            </a:r>
            <a:r>
              <a:rPr>
                <a:solidFill>
                  <a:srgbClr val="DC143C"/>
                </a:solidFill>
              </a:rPr>
              <a:t>emit()</a:t>
            </a:r>
            <a:r>
              <a:t> method.</a:t>
            </a:r>
          </a:p>
          <a:p>
            <a:pPr marL="0" indent="0" defTabSz="406908">
              <a:lnSpc>
                <a:spcPct val="100000"/>
              </a:lnSpc>
              <a:spcBef>
                <a:spcPts val="0"/>
              </a:spcBef>
              <a:buSzTx/>
              <a:buNone/>
              <a:defRPr sz="1335">
                <a:latin typeface="Verdana"/>
                <a:ea typeface="Verdana"/>
                <a:cs typeface="Verdana"/>
                <a:sym typeface="Verdana"/>
              </a:defRPr>
            </a:pPr>
          </a:p>
          <a:p>
            <a:pPr marL="0" indent="0" defTabSz="406908">
              <a:lnSpc>
                <a:spcPct val="100000"/>
              </a:lnSpc>
              <a:spcBef>
                <a:spcPts val="0"/>
              </a:spcBef>
              <a:buSzTx/>
              <a:buNone/>
              <a:defRPr sz="1335">
                <a:latin typeface="Verdana"/>
                <a:ea typeface="Verdana"/>
                <a:cs typeface="Verdana"/>
                <a:sym typeface="Verdana"/>
              </a:defRPr>
            </a:pPr>
          </a:p>
          <a:p>
            <a:pPr marL="0" indent="0" defTabSz="2170121">
              <a:lnSpc>
                <a:spcPct val="100000"/>
              </a:lnSpc>
              <a:spcBef>
                <a:spcPts val="4000"/>
              </a:spcBef>
              <a:buSzTx/>
              <a:buNone/>
              <a:defRPr sz="4272">
                <a:latin typeface="Times New Roman"/>
                <a:ea typeface="Times New Roman"/>
                <a:cs typeface="Times New Roman"/>
                <a:sym typeface="Times New Roman"/>
              </a:defRPr>
            </a:pPr>
            <a:r>
              <a:t>                  </a:t>
            </a:r>
          </a:p>
          <a:p>
            <a:pPr marL="0" indent="0" defTabSz="2170121">
              <a:lnSpc>
                <a:spcPct val="100000"/>
              </a:lnSpc>
              <a:spcBef>
                <a:spcPts val="4000"/>
              </a:spcBef>
              <a:buSzTx/>
              <a:buNone/>
              <a:defRPr sz="4272">
                <a:latin typeface="Times New Roman"/>
                <a:ea typeface="Times New Roman"/>
                <a:cs typeface="Times New Roman"/>
                <a:sym typeface="Times New Roman"/>
              </a:defRPr>
            </a:pPr>
          </a:p>
        </p:txBody>
      </p:sp>
      <p:pic>
        <p:nvPicPr>
          <p:cNvPr id="172" name="Image" descr="Image"/>
          <p:cNvPicPr>
            <a:picLocks noChangeAspect="1"/>
          </p:cNvPicPr>
          <p:nvPr/>
        </p:nvPicPr>
        <p:blipFill>
          <a:blip r:embed="rId2">
            <a:extLst/>
          </a:blip>
          <a:stretch>
            <a:fillRect/>
          </a:stretch>
        </p:blipFill>
        <p:spPr>
          <a:xfrm>
            <a:off x="13182600" y="7981950"/>
            <a:ext cx="8186678" cy="460500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var events = require('events');…"/>
          <p:cNvSpPr txBox="1"/>
          <p:nvPr>
            <p:ph type="body" sz="half" idx="4294967295"/>
          </p:nvPr>
        </p:nvSpPr>
        <p:spPr>
          <a:xfrm>
            <a:off x="2110236" y="2820032"/>
            <a:ext cx="11669924" cy="8979578"/>
          </a:xfrm>
          <a:prstGeom prst="rect">
            <a:avLst/>
          </a:prstGeom>
        </p:spPr>
        <p:txBody>
          <a:bodyPr/>
          <a:lstStyle/>
          <a:p>
            <a:pPr marL="0" indent="0" defTabSz="1828754">
              <a:spcBef>
                <a:spcPts val="3300"/>
              </a:spcBef>
              <a:buSzTx/>
              <a:buNone/>
              <a:defRPr sz="3600"/>
            </a:pPr>
            <a:r>
              <a:rPr>
                <a:solidFill>
                  <a:srgbClr val="0077AA"/>
                </a:solidFill>
              </a:rPr>
              <a:t>var</a:t>
            </a:r>
            <a:r>
              <a:t> events </a:t>
            </a:r>
            <a:r>
              <a:rPr>
                <a:solidFill>
                  <a:srgbClr val="9A6E3A"/>
                </a:solidFill>
              </a:rPr>
              <a:t>=</a:t>
            </a:r>
            <a:r>
              <a:t> </a:t>
            </a:r>
            <a:r>
              <a:rPr>
                <a:solidFill>
                  <a:srgbClr val="DD4A68"/>
                </a:solidFill>
              </a:rPr>
              <a:t>require</a:t>
            </a:r>
            <a:r>
              <a:rPr>
                <a:solidFill>
                  <a:srgbClr val="999999"/>
                </a:solidFill>
              </a:rPr>
              <a:t>(</a:t>
            </a:r>
            <a:r>
              <a:rPr>
                <a:solidFill>
                  <a:srgbClr val="669900"/>
                </a:solidFill>
              </a:rPr>
              <a:t>'events'</a:t>
            </a:r>
            <a:r>
              <a:rPr>
                <a:solidFill>
                  <a:srgbClr val="999999"/>
                </a:solidFill>
              </a:rPr>
              <a:t>);</a:t>
            </a:r>
          </a:p>
          <a:p>
            <a:pPr marL="0" indent="0" defTabSz="1828754">
              <a:spcBef>
                <a:spcPts val="3300"/>
              </a:spcBef>
              <a:buSzTx/>
              <a:buNone/>
              <a:defRPr sz="3600"/>
            </a:pPr>
            <a:r>
              <a:rPr>
                <a:solidFill>
                  <a:srgbClr val="0077AA"/>
                </a:solidFill>
              </a:rPr>
              <a:t>var</a:t>
            </a:r>
            <a:r>
              <a:t> eventEmitter </a:t>
            </a:r>
            <a:r>
              <a:rPr>
                <a:solidFill>
                  <a:srgbClr val="9A6E3A"/>
                </a:solidFill>
              </a:rPr>
              <a:t>=</a:t>
            </a:r>
            <a:r>
              <a:t> </a:t>
            </a:r>
            <a:r>
              <a:rPr>
                <a:solidFill>
                  <a:srgbClr val="0077AA"/>
                </a:solidFill>
              </a:rPr>
              <a:t>new</a:t>
            </a:r>
            <a:r>
              <a:t> </a:t>
            </a:r>
            <a:r>
              <a:rPr>
                <a:solidFill>
                  <a:srgbClr val="DD4A68"/>
                </a:solidFill>
              </a:rPr>
              <a:t>events</a:t>
            </a:r>
            <a:r>
              <a:rPr>
                <a:solidFill>
                  <a:srgbClr val="999999"/>
                </a:solidFill>
              </a:rPr>
              <a:t>.</a:t>
            </a:r>
            <a:r>
              <a:rPr>
                <a:solidFill>
                  <a:srgbClr val="DD4A68"/>
                </a:solidFill>
              </a:rPr>
              <a:t>EventEmitter</a:t>
            </a:r>
            <a:r>
              <a:rPr>
                <a:solidFill>
                  <a:srgbClr val="999999"/>
                </a:solidFill>
              </a:rPr>
              <a:t>();</a:t>
            </a:r>
          </a:p>
          <a:p>
            <a:pPr marL="0" indent="0" defTabSz="1828754">
              <a:spcBef>
                <a:spcPts val="3300"/>
              </a:spcBef>
              <a:buSzTx/>
              <a:buNone/>
              <a:defRPr sz="3600"/>
            </a:pPr>
            <a:r>
              <a:t>//Create an event handler:</a:t>
            </a:r>
          </a:p>
          <a:p>
            <a:pPr marL="0" indent="0" defTabSz="1828754">
              <a:spcBef>
                <a:spcPts val="3300"/>
              </a:spcBef>
              <a:buSzTx/>
              <a:buNone/>
              <a:defRPr sz="3600"/>
            </a:pPr>
            <a:r>
              <a:rPr>
                <a:solidFill>
                  <a:srgbClr val="0077AA"/>
                </a:solidFill>
              </a:rPr>
              <a:t>var</a:t>
            </a:r>
            <a:r>
              <a:t> </a:t>
            </a:r>
            <a:r>
              <a:t>myEventHandler</a:t>
            </a:r>
            <a:r>
              <a:t> </a:t>
            </a:r>
            <a:r>
              <a:rPr>
                <a:solidFill>
                  <a:srgbClr val="9A6E3A"/>
                </a:solidFill>
              </a:rPr>
              <a:t>=</a:t>
            </a:r>
            <a:r>
              <a:t> </a:t>
            </a:r>
            <a:r>
              <a:rPr>
                <a:solidFill>
                  <a:srgbClr val="0077AA"/>
                </a:solidFill>
              </a:rPr>
              <a:t>function</a:t>
            </a:r>
            <a:r>
              <a:t> </a:t>
            </a:r>
            <a:r>
              <a:rPr>
                <a:solidFill>
                  <a:srgbClr val="999999"/>
                </a:solidFill>
              </a:rPr>
              <a:t>()</a:t>
            </a:r>
            <a:r>
              <a:t> </a:t>
            </a:r>
            <a:r>
              <a:rPr>
                <a:solidFill>
                  <a:srgbClr val="999999"/>
                </a:solidFill>
              </a:rPr>
              <a:t>{</a:t>
            </a:r>
          </a:p>
          <a:p>
            <a:pPr marL="0" indent="0" defTabSz="1828754">
              <a:spcBef>
                <a:spcPts val="3300"/>
              </a:spcBef>
              <a:buSzTx/>
              <a:buNone/>
              <a:defRPr sz="3600"/>
            </a:pPr>
            <a:r>
              <a:t>  console</a:t>
            </a:r>
            <a:r>
              <a:rPr>
                <a:solidFill>
                  <a:srgbClr val="999999"/>
                </a:solidFill>
              </a:rPr>
              <a:t>.</a:t>
            </a:r>
            <a:r>
              <a:rPr>
                <a:solidFill>
                  <a:srgbClr val="DD4A68"/>
                </a:solidFill>
              </a:rPr>
              <a:t>log</a:t>
            </a:r>
            <a:r>
              <a:rPr>
                <a:solidFill>
                  <a:srgbClr val="999999"/>
                </a:solidFill>
              </a:rPr>
              <a:t>(</a:t>
            </a:r>
            <a:r>
              <a:t>'I hear a scream!'</a:t>
            </a:r>
            <a:r>
              <a:rPr>
                <a:solidFill>
                  <a:srgbClr val="999999"/>
                </a:solidFill>
              </a:rPr>
              <a:t>);</a:t>
            </a:r>
          </a:p>
          <a:p>
            <a:pPr marL="0" indent="0" defTabSz="1828754">
              <a:spcBef>
                <a:spcPts val="3300"/>
              </a:spcBef>
              <a:buSzTx/>
              <a:buNone/>
              <a:defRPr sz="3600"/>
            </a:pPr>
            <a:r>
              <a:t>}</a:t>
            </a:r>
          </a:p>
          <a:p>
            <a:pPr marL="0" indent="0" defTabSz="1828754">
              <a:spcBef>
                <a:spcPts val="3300"/>
              </a:spcBef>
              <a:buSzTx/>
              <a:buNone/>
              <a:defRPr sz="3600"/>
            </a:pPr>
            <a:r>
              <a:t>//Assign the eventhandler to an event:</a:t>
            </a:r>
          </a:p>
          <a:p>
            <a:pPr marL="0" indent="0" defTabSz="1828754">
              <a:spcBef>
                <a:spcPts val="3300"/>
              </a:spcBef>
              <a:buSzTx/>
              <a:buNone/>
              <a:defRPr sz="3600"/>
            </a:pPr>
            <a:r>
              <a:t>eventEmitter</a:t>
            </a:r>
            <a:r>
              <a:rPr>
                <a:solidFill>
                  <a:srgbClr val="999999"/>
                </a:solidFill>
              </a:rPr>
              <a:t>.</a:t>
            </a:r>
            <a:r>
              <a:rPr>
                <a:solidFill>
                  <a:srgbClr val="DD4A68"/>
                </a:solidFill>
              </a:rPr>
              <a:t>on</a:t>
            </a:r>
            <a:r>
              <a:rPr>
                <a:solidFill>
                  <a:srgbClr val="999999"/>
                </a:solidFill>
              </a:rPr>
              <a:t>(</a:t>
            </a:r>
            <a:r>
              <a:rPr>
                <a:solidFill>
                  <a:srgbClr val="669900"/>
                </a:solidFill>
              </a:rPr>
              <a:t>'scream'</a:t>
            </a:r>
            <a:r>
              <a:rPr>
                <a:solidFill>
                  <a:srgbClr val="999999"/>
                </a:solidFill>
              </a:rPr>
              <a:t>,</a:t>
            </a:r>
            <a:r>
              <a:t> myEventHandler</a:t>
            </a:r>
            <a:r>
              <a:rPr>
                <a:solidFill>
                  <a:srgbClr val="999999"/>
                </a:solidFill>
              </a:rPr>
              <a:t>);</a:t>
            </a:r>
          </a:p>
          <a:p>
            <a:pPr marL="0" indent="0" defTabSz="1828754">
              <a:spcBef>
                <a:spcPts val="3300"/>
              </a:spcBef>
              <a:buSzTx/>
              <a:buNone/>
              <a:defRPr sz="3600"/>
            </a:pPr>
            <a:r>
              <a:t>//Fire the 'scream' event:</a:t>
            </a:r>
          </a:p>
          <a:p>
            <a:pPr marL="0" indent="0" defTabSz="1828754">
              <a:spcBef>
                <a:spcPts val="3300"/>
              </a:spcBef>
              <a:buSzTx/>
              <a:buNone/>
              <a:defRPr sz="3600"/>
            </a:pPr>
            <a:r>
              <a:t>eventEmitter</a:t>
            </a:r>
            <a:r>
              <a:rPr>
                <a:solidFill>
                  <a:srgbClr val="999999"/>
                </a:solidFill>
              </a:rPr>
              <a:t>.</a:t>
            </a:r>
            <a:r>
              <a:rPr>
                <a:solidFill>
                  <a:srgbClr val="DD4A68"/>
                </a:solidFill>
              </a:rPr>
              <a:t>emit</a:t>
            </a:r>
            <a:r>
              <a:rPr>
                <a:solidFill>
                  <a:srgbClr val="999999"/>
                </a:solidFill>
              </a:rPr>
              <a:t>(</a:t>
            </a:r>
            <a:r>
              <a:rPr>
                <a:solidFill>
                  <a:srgbClr val="669900"/>
                </a:solidFill>
              </a:rPr>
              <a:t>'scream'</a:t>
            </a:r>
            <a:r>
              <a:rPr>
                <a:solidFill>
                  <a:srgbClr val="999999"/>
                </a:solidFill>
              </a:rPr>
              <a:t>);</a:t>
            </a:r>
          </a:p>
        </p:txBody>
      </p:sp>
      <p:sp>
        <p:nvSpPr>
          <p:cNvPr id="175" name="Example :"/>
          <p:cNvSpPr txBox="1"/>
          <p:nvPr>
            <p:ph type="title" idx="4294967295"/>
          </p:nvPr>
        </p:nvSpPr>
        <p:spPr>
          <a:xfrm>
            <a:off x="1253893" y="1150590"/>
            <a:ext cx="10477501" cy="1435101"/>
          </a:xfrm>
          <a:prstGeom prst="rect">
            <a:avLst/>
          </a:prstGeom>
        </p:spPr>
        <p:txBody>
          <a:bodyPr/>
          <a:lstStyle>
            <a:lvl1pPr>
              <a:defRPr spc="-112" sz="5600" u="sng">
                <a:latin typeface="Times New Roman"/>
                <a:ea typeface="Times New Roman"/>
                <a:cs typeface="Times New Roman"/>
                <a:sym typeface="Times New Roman"/>
              </a:defRPr>
            </a:lvl1pPr>
          </a:lstStyle>
          <a:p>
            <a:pPr/>
            <a:r>
              <a:t>Example :</a:t>
            </a:r>
          </a:p>
        </p:txBody>
      </p:sp>
      <p:sp>
        <p:nvSpPr>
          <p:cNvPr id="176" name="Output :"/>
          <p:cNvSpPr txBox="1"/>
          <p:nvPr/>
        </p:nvSpPr>
        <p:spPr>
          <a:xfrm>
            <a:off x="14507584" y="4716069"/>
            <a:ext cx="10477501"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12" sz="5600" u="sng">
                <a:solidFill>
                  <a:srgbClr val="000000"/>
                </a:solidFill>
                <a:latin typeface="Times New Roman"/>
                <a:ea typeface="Times New Roman"/>
                <a:cs typeface="Times New Roman"/>
                <a:sym typeface="Times New Roman"/>
              </a:defRPr>
            </a:lvl1pPr>
          </a:lstStyle>
          <a:p>
            <a:pPr/>
            <a:r>
              <a:t>Output :</a:t>
            </a:r>
          </a:p>
        </p:txBody>
      </p:sp>
      <p:pic>
        <p:nvPicPr>
          <p:cNvPr id="177" name="Screenshot 2023-11-07 at 12.08.42 PM.png" descr="Screenshot 2023-11-07 at 12.08.42 PM.png"/>
          <p:cNvPicPr>
            <a:picLocks noChangeAspect="1"/>
          </p:cNvPicPr>
          <p:nvPr/>
        </p:nvPicPr>
        <p:blipFill>
          <a:blip r:embed="rId2">
            <a:extLst/>
          </a:blip>
          <a:stretch>
            <a:fillRect/>
          </a:stretch>
        </p:blipFill>
        <p:spPr>
          <a:xfrm>
            <a:off x="16579850" y="6191417"/>
            <a:ext cx="5249342" cy="133316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Benefits of using Emitter Class :"/>
          <p:cNvSpPr txBox="1"/>
          <p:nvPr>
            <p:ph type="title" idx="4294967295"/>
          </p:nvPr>
        </p:nvSpPr>
        <p:spPr>
          <a:xfrm>
            <a:off x="1209906" y="1932732"/>
            <a:ext cx="10477501" cy="1435101"/>
          </a:xfrm>
          <a:prstGeom prst="rect">
            <a:avLst/>
          </a:prstGeom>
        </p:spPr>
        <p:txBody>
          <a:bodyPr/>
          <a:lstStyle>
            <a:lvl1pPr defTabSz="1779987">
              <a:defRPr spc="-124" sz="6205" u="sng">
                <a:latin typeface="Times New Roman"/>
                <a:ea typeface="Times New Roman"/>
                <a:cs typeface="Times New Roman"/>
                <a:sym typeface="Times New Roman"/>
              </a:defRPr>
            </a:lvl1pPr>
          </a:lstStyle>
          <a:p>
            <a:pPr/>
            <a:r>
              <a:t>Benefits of using Emitter Class :</a:t>
            </a:r>
          </a:p>
        </p:txBody>
      </p:sp>
      <p:sp>
        <p:nvSpPr>
          <p:cNvPr id="180" name="They allow object to communicate with each other without having to know about each other’s internal implementation.…"/>
          <p:cNvSpPr txBox="1"/>
          <p:nvPr>
            <p:ph type="body" sz="half" idx="4294967295"/>
          </p:nvPr>
        </p:nvSpPr>
        <p:spPr>
          <a:xfrm>
            <a:off x="1637149" y="3955923"/>
            <a:ext cx="12509258" cy="8256012"/>
          </a:xfrm>
          <a:prstGeom prst="rect">
            <a:avLst/>
          </a:prstGeom>
        </p:spPr>
        <p:txBody>
          <a:bodyPr/>
          <a:lstStyle/>
          <a:p>
            <a:pPr marL="609599" indent="-609599">
              <a:defRPr sz="4500">
                <a:latin typeface="Times New Roman"/>
                <a:ea typeface="Times New Roman"/>
                <a:cs typeface="Times New Roman"/>
                <a:sym typeface="Times New Roman"/>
              </a:defRPr>
            </a:pPr>
            <a:r>
              <a:t>They allow object to communicate with each other without having to know about each other’s internal implementation.</a:t>
            </a:r>
          </a:p>
          <a:p>
            <a:pPr marL="609599" indent="-609599">
              <a:defRPr sz="4500">
                <a:latin typeface="Times New Roman"/>
                <a:ea typeface="Times New Roman"/>
                <a:cs typeface="Times New Roman"/>
                <a:sym typeface="Times New Roman"/>
              </a:defRPr>
            </a:pPr>
            <a:r>
              <a:t>They make code more modular and reusable.</a:t>
            </a:r>
          </a:p>
          <a:p>
            <a:pPr marL="609599" indent="-609599">
              <a:defRPr sz="4500">
                <a:latin typeface="Times New Roman"/>
                <a:ea typeface="Times New Roman"/>
                <a:cs typeface="Times New Roman"/>
                <a:sym typeface="Times New Roman"/>
              </a:defRPr>
            </a:pPr>
            <a:r>
              <a:t>They make code easier to test and maintain.</a:t>
            </a:r>
          </a:p>
          <a:p>
            <a:pPr marL="609599" indent="-609599">
              <a:defRPr sz="4500">
                <a:latin typeface="Times New Roman"/>
                <a:ea typeface="Times New Roman"/>
                <a:cs typeface="Times New Roman"/>
                <a:sym typeface="Times New Roman"/>
              </a:defRPr>
            </a:pPr>
            <a:r>
              <a:t>They can be used to implement a variety of design patterns , such as publisher pattern and the observer pattern</a:t>
            </a:r>
          </a:p>
        </p:txBody>
      </p:sp>
      <p:pic>
        <p:nvPicPr>
          <p:cNvPr id="181" name="Image" descr="Image"/>
          <p:cNvPicPr>
            <a:picLocks noChangeAspect="1"/>
          </p:cNvPicPr>
          <p:nvPr/>
        </p:nvPicPr>
        <p:blipFill>
          <a:blip r:embed="rId2">
            <a:extLst/>
          </a:blip>
          <a:stretch>
            <a:fillRect/>
          </a:stretch>
        </p:blipFill>
        <p:spPr>
          <a:xfrm>
            <a:off x="14634454" y="3708400"/>
            <a:ext cx="8661856" cy="713365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vent Loops :"/>
          <p:cNvSpPr txBox="1"/>
          <p:nvPr>
            <p:ph type="title" idx="4294967295"/>
          </p:nvPr>
        </p:nvSpPr>
        <p:spPr>
          <a:xfrm>
            <a:off x="1247228" y="1039067"/>
            <a:ext cx="10477501" cy="1435101"/>
          </a:xfrm>
          <a:prstGeom prst="rect">
            <a:avLst/>
          </a:prstGeom>
        </p:spPr>
        <p:txBody>
          <a:bodyPr/>
          <a:lstStyle>
            <a:lvl1pPr>
              <a:defRPr spc="-159" sz="8000" u="sng">
                <a:latin typeface="Times New Roman"/>
                <a:ea typeface="Times New Roman"/>
                <a:cs typeface="Times New Roman"/>
                <a:sym typeface="Times New Roman"/>
              </a:defRPr>
            </a:lvl1pPr>
          </a:lstStyle>
          <a:p>
            <a:pPr/>
            <a:r>
              <a:t>Event Loops :</a:t>
            </a:r>
          </a:p>
        </p:txBody>
      </p:sp>
      <p:sp>
        <p:nvSpPr>
          <p:cNvPr id="184" name="An event loop is a programming construct that waits for and dispatches events or messages in a program.…"/>
          <p:cNvSpPr txBox="1"/>
          <p:nvPr>
            <p:ph type="body" sz="half" idx="4294967295"/>
          </p:nvPr>
        </p:nvSpPr>
        <p:spPr>
          <a:xfrm>
            <a:off x="12347892" y="2826697"/>
            <a:ext cx="9964627" cy="10021945"/>
          </a:xfrm>
          <a:prstGeom prst="rect">
            <a:avLst/>
          </a:prstGeom>
        </p:spPr>
        <p:txBody>
          <a:bodyPr/>
          <a:lstStyle/>
          <a:p>
            <a:pPr marL="571500" indent="-571500">
              <a:spcBef>
                <a:spcPts val="4000"/>
              </a:spcBef>
              <a:defRPr sz="4500">
                <a:latin typeface="Times New Roman"/>
                <a:ea typeface="Times New Roman"/>
                <a:cs typeface="Times New Roman"/>
                <a:sym typeface="Times New Roman"/>
              </a:defRPr>
            </a:pPr>
            <a:r>
              <a:t>An event loop is a programming construct that waits for and dispatches events or messages in a program. </a:t>
            </a:r>
          </a:p>
          <a:p>
            <a:pPr marL="571500" indent="-571500">
              <a:spcBef>
                <a:spcPts val="4000"/>
              </a:spcBef>
              <a:defRPr sz="4500">
                <a:latin typeface="Times New Roman"/>
                <a:ea typeface="Times New Roman"/>
                <a:cs typeface="Times New Roman"/>
                <a:sym typeface="Times New Roman"/>
              </a:defRPr>
            </a:pPr>
            <a:r>
              <a:t>The event loop is a continuous process that checks the event queue for new events. If there are events in the queue, the event loop will process them one by one.</a:t>
            </a:r>
          </a:p>
          <a:p>
            <a:pPr marL="571500" indent="-571500">
              <a:spcBef>
                <a:spcPts val="4000"/>
              </a:spcBef>
              <a:defRPr sz="4500">
                <a:latin typeface="Times New Roman"/>
                <a:ea typeface="Times New Roman"/>
                <a:cs typeface="Times New Roman"/>
                <a:sym typeface="Times New Roman"/>
              </a:defRPr>
            </a:pPr>
            <a:r>
              <a:t>It is commonly used in graphical user interfaces (GUIs), network servers, and other applications where the program needs to respond to external events.</a:t>
            </a:r>
          </a:p>
        </p:txBody>
      </p:sp>
      <p:pic>
        <p:nvPicPr>
          <p:cNvPr id="185" name="Image" descr="Image"/>
          <p:cNvPicPr>
            <a:picLocks noChangeAspect="1"/>
          </p:cNvPicPr>
          <p:nvPr/>
        </p:nvPicPr>
        <p:blipFill>
          <a:blip r:embed="rId2">
            <a:extLst/>
          </a:blip>
          <a:stretch>
            <a:fillRect/>
          </a:stretch>
        </p:blipFill>
        <p:spPr>
          <a:xfrm>
            <a:off x="1320238" y="4466104"/>
            <a:ext cx="9835837" cy="553265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