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5" r:id="rId4"/>
    <p:sldId id="267" r:id="rId5"/>
    <p:sldId id="269" r:id="rId6"/>
    <p:sldId id="270" r:id="rId7"/>
    <p:sldId id="271" r:id="rId8"/>
    <p:sldId id="261" r:id="rId9"/>
    <p:sldId id="268" r:id="rId10"/>
    <p:sldId id="272" r:id="rId11"/>
    <p:sldId id="262" r:id="rId12"/>
    <p:sldId id="263" r:id="rId13"/>
    <p:sldId id="259"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4757B6-A1A1-4151-9BEC-A95C38D863C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B62BF-948C-482D-BC74-7979487EDCB9}" type="slidenum">
              <a:rPr lang="en-IN" smtClean="0"/>
              <a:t>‹#›</a:t>
            </a:fld>
            <a:endParaRPr lang="en-IN"/>
          </a:p>
        </p:txBody>
      </p:sp>
    </p:spTree>
    <p:extLst>
      <p:ext uri="{BB962C8B-B14F-4D97-AF65-F5344CB8AC3E}">
        <p14:creationId xmlns:p14="http://schemas.microsoft.com/office/powerpoint/2010/main" val="2603146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757B6-A1A1-4151-9BEC-A95C38D863C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B62BF-948C-482D-BC74-7979487EDCB9}" type="slidenum">
              <a:rPr lang="en-IN" smtClean="0"/>
              <a:t>‹#›</a:t>
            </a:fld>
            <a:endParaRPr lang="en-IN"/>
          </a:p>
        </p:txBody>
      </p:sp>
    </p:spTree>
    <p:extLst>
      <p:ext uri="{BB962C8B-B14F-4D97-AF65-F5344CB8AC3E}">
        <p14:creationId xmlns:p14="http://schemas.microsoft.com/office/powerpoint/2010/main" val="924196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757B6-A1A1-4151-9BEC-A95C38D863C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B62BF-948C-482D-BC74-7979487EDCB9}" type="slidenum">
              <a:rPr lang="en-IN" smtClean="0"/>
              <a:t>‹#›</a:t>
            </a:fld>
            <a:endParaRPr lang="en-IN"/>
          </a:p>
        </p:txBody>
      </p:sp>
    </p:spTree>
    <p:extLst>
      <p:ext uri="{BB962C8B-B14F-4D97-AF65-F5344CB8AC3E}">
        <p14:creationId xmlns:p14="http://schemas.microsoft.com/office/powerpoint/2010/main" val="2096447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757B6-A1A1-4151-9BEC-A95C38D863C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B62BF-948C-482D-BC74-7979487EDCB9}" type="slidenum">
              <a:rPr lang="en-IN" smtClean="0"/>
              <a:t>‹#›</a:t>
            </a:fld>
            <a:endParaRPr lang="en-IN"/>
          </a:p>
        </p:txBody>
      </p:sp>
    </p:spTree>
    <p:extLst>
      <p:ext uri="{BB962C8B-B14F-4D97-AF65-F5344CB8AC3E}">
        <p14:creationId xmlns:p14="http://schemas.microsoft.com/office/powerpoint/2010/main" val="351317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4757B6-A1A1-4151-9BEC-A95C38D863C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B62BF-948C-482D-BC74-7979487EDCB9}" type="slidenum">
              <a:rPr lang="en-IN" smtClean="0"/>
              <a:t>‹#›</a:t>
            </a:fld>
            <a:endParaRPr lang="en-IN"/>
          </a:p>
        </p:txBody>
      </p:sp>
    </p:spTree>
    <p:extLst>
      <p:ext uri="{BB962C8B-B14F-4D97-AF65-F5344CB8AC3E}">
        <p14:creationId xmlns:p14="http://schemas.microsoft.com/office/powerpoint/2010/main" val="153179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4757B6-A1A1-4151-9BEC-A95C38D863C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2B62BF-948C-482D-BC74-7979487EDCB9}" type="slidenum">
              <a:rPr lang="en-IN" smtClean="0"/>
              <a:t>‹#›</a:t>
            </a:fld>
            <a:endParaRPr lang="en-IN"/>
          </a:p>
        </p:txBody>
      </p:sp>
    </p:spTree>
    <p:extLst>
      <p:ext uri="{BB962C8B-B14F-4D97-AF65-F5344CB8AC3E}">
        <p14:creationId xmlns:p14="http://schemas.microsoft.com/office/powerpoint/2010/main" val="351796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4757B6-A1A1-4151-9BEC-A95C38D863CA}"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2B62BF-948C-482D-BC74-7979487EDCB9}" type="slidenum">
              <a:rPr lang="en-IN" smtClean="0"/>
              <a:t>‹#›</a:t>
            </a:fld>
            <a:endParaRPr lang="en-IN"/>
          </a:p>
        </p:txBody>
      </p:sp>
    </p:spTree>
    <p:extLst>
      <p:ext uri="{BB962C8B-B14F-4D97-AF65-F5344CB8AC3E}">
        <p14:creationId xmlns:p14="http://schemas.microsoft.com/office/powerpoint/2010/main" val="397287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4757B6-A1A1-4151-9BEC-A95C38D863CA}"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2B62BF-948C-482D-BC74-7979487EDCB9}" type="slidenum">
              <a:rPr lang="en-IN" smtClean="0"/>
              <a:t>‹#›</a:t>
            </a:fld>
            <a:endParaRPr lang="en-IN"/>
          </a:p>
        </p:txBody>
      </p:sp>
    </p:spTree>
    <p:extLst>
      <p:ext uri="{BB962C8B-B14F-4D97-AF65-F5344CB8AC3E}">
        <p14:creationId xmlns:p14="http://schemas.microsoft.com/office/powerpoint/2010/main" val="10098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757B6-A1A1-4151-9BEC-A95C38D863CA}"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2B62BF-948C-482D-BC74-7979487EDCB9}" type="slidenum">
              <a:rPr lang="en-IN" smtClean="0"/>
              <a:t>‹#›</a:t>
            </a:fld>
            <a:endParaRPr lang="en-IN"/>
          </a:p>
        </p:txBody>
      </p:sp>
    </p:spTree>
    <p:extLst>
      <p:ext uri="{BB962C8B-B14F-4D97-AF65-F5344CB8AC3E}">
        <p14:creationId xmlns:p14="http://schemas.microsoft.com/office/powerpoint/2010/main" val="405494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757B6-A1A1-4151-9BEC-A95C38D863C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2B62BF-948C-482D-BC74-7979487EDCB9}" type="slidenum">
              <a:rPr lang="en-IN" smtClean="0"/>
              <a:t>‹#›</a:t>
            </a:fld>
            <a:endParaRPr lang="en-IN"/>
          </a:p>
        </p:txBody>
      </p:sp>
    </p:spTree>
    <p:extLst>
      <p:ext uri="{BB962C8B-B14F-4D97-AF65-F5344CB8AC3E}">
        <p14:creationId xmlns:p14="http://schemas.microsoft.com/office/powerpoint/2010/main" val="136527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757B6-A1A1-4151-9BEC-A95C38D863C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2B62BF-948C-482D-BC74-7979487EDCB9}" type="slidenum">
              <a:rPr lang="en-IN" smtClean="0"/>
              <a:t>‹#›</a:t>
            </a:fld>
            <a:endParaRPr lang="en-IN"/>
          </a:p>
        </p:txBody>
      </p:sp>
    </p:spTree>
    <p:extLst>
      <p:ext uri="{BB962C8B-B14F-4D97-AF65-F5344CB8AC3E}">
        <p14:creationId xmlns:p14="http://schemas.microsoft.com/office/powerpoint/2010/main" val="2252799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757B6-A1A1-4151-9BEC-A95C38D863CA}" type="datetimeFigureOut">
              <a:rPr lang="en-IN" smtClean="0"/>
              <a:t>01-11-2023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B62BF-948C-482D-BC74-7979487EDCB9}" type="slidenum">
              <a:rPr lang="en-IN" smtClean="0"/>
              <a:t>‹#›</a:t>
            </a:fld>
            <a:endParaRPr lang="en-IN"/>
          </a:p>
        </p:txBody>
      </p:sp>
    </p:spTree>
    <p:extLst>
      <p:ext uri="{BB962C8B-B14F-4D97-AF65-F5344CB8AC3E}">
        <p14:creationId xmlns:p14="http://schemas.microsoft.com/office/powerpoint/2010/main" val="9878970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6B76-DCE6-5A0D-44CA-E54740CF38C8}"/>
              </a:ext>
            </a:extLst>
          </p:cNvPr>
          <p:cNvSpPr>
            <a:spLocks noGrp="1"/>
          </p:cNvSpPr>
          <p:nvPr>
            <p:ph type="ctrTitle"/>
          </p:nvPr>
        </p:nvSpPr>
        <p:spPr/>
        <p:txBody>
          <a:bodyPr/>
          <a:lstStyle/>
          <a:p>
            <a:r>
              <a:rPr lang="en-IN" dirty="0"/>
              <a:t>SOFT SKILLS </a:t>
            </a:r>
          </a:p>
        </p:txBody>
      </p:sp>
      <p:sp>
        <p:nvSpPr>
          <p:cNvPr id="3" name="Subtitle 2">
            <a:extLst>
              <a:ext uri="{FF2B5EF4-FFF2-40B4-BE49-F238E27FC236}">
                <a16:creationId xmlns:a16="http://schemas.microsoft.com/office/drawing/2014/main" id="{DBC3EA7B-6F70-350B-CA16-F799AF51BD69}"/>
              </a:ext>
            </a:extLst>
          </p:cNvPr>
          <p:cNvSpPr>
            <a:spLocks noGrp="1"/>
          </p:cNvSpPr>
          <p:nvPr>
            <p:ph type="subTitle" idx="1"/>
          </p:nvPr>
        </p:nvSpPr>
        <p:spPr/>
        <p:txBody>
          <a:bodyPr/>
          <a:lstStyle/>
          <a:p>
            <a:pPr algn="r"/>
            <a:r>
              <a:rPr lang="en-IN" dirty="0"/>
              <a:t>211FA04610</a:t>
            </a:r>
          </a:p>
          <a:p>
            <a:pPr algn="r"/>
            <a:r>
              <a:rPr lang="en-IN" dirty="0"/>
              <a:t>G.M.SUDHESHNA </a:t>
            </a:r>
          </a:p>
        </p:txBody>
      </p:sp>
    </p:spTree>
    <p:extLst>
      <p:ext uri="{BB962C8B-B14F-4D97-AF65-F5344CB8AC3E}">
        <p14:creationId xmlns:p14="http://schemas.microsoft.com/office/powerpoint/2010/main" val="4276190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6A54-0F3A-2C37-69E8-20C64D675160}"/>
              </a:ext>
            </a:extLst>
          </p:cNvPr>
          <p:cNvSpPr>
            <a:spLocks noGrp="1"/>
          </p:cNvSpPr>
          <p:nvPr>
            <p:ph type="title"/>
          </p:nvPr>
        </p:nvSpPr>
        <p:spPr/>
        <p:txBody>
          <a:bodyPr/>
          <a:lstStyle/>
          <a:p>
            <a:r>
              <a:rPr lang="en-IN" b="1" dirty="0"/>
              <a:t>DISADVANTAGES : -</a:t>
            </a:r>
          </a:p>
        </p:txBody>
      </p:sp>
      <p:sp>
        <p:nvSpPr>
          <p:cNvPr id="3" name="Content Placeholder 2">
            <a:extLst>
              <a:ext uri="{FF2B5EF4-FFF2-40B4-BE49-F238E27FC236}">
                <a16:creationId xmlns:a16="http://schemas.microsoft.com/office/drawing/2014/main" id="{7EFB189A-0574-6108-51ED-1E86F447CF74}"/>
              </a:ext>
            </a:extLst>
          </p:cNvPr>
          <p:cNvSpPr>
            <a:spLocks noGrp="1"/>
          </p:cNvSpPr>
          <p:nvPr>
            <p:ph idx="1"/>
          </p:nvPr>
        </p:nvSpPr>
        <p:spPr>
          <a:xfrm>
            <a:off x="838200" y="1690688"/>
            <a:ext cx="10515600" cy="4486275"/>
          </a:xfrm>
        </p:spPr>
        <p:txBody>
          <a:bodyPr>
            <a:normAutofit/>
          </a:bodyPr>
          <a:lstStyle/>
          <a:p>
            <a:r>
              <a:rPr lang="en-US" sz="2400" b="1" i="0" dirty="0">
                <a:solidFill>
                  <a:srgbClr val="242424"/>
                </a:solidFill>
                <a:effectLst/>
                <a:latin typeface="Times New Roman" panose="02020603050405020304" pitchFamily="18" charset="0"/>
                <a:cs typeface="Times New Roman" panose="02020603050405020304" pitchFamily="18" charset="0"/>
              </a:rPr>
              <a:t>New language:</a:t>
            </a:r>
            <a:r>
              <a:rPr lang="en-US" sz="2400" b="0" i="0" dirty="0">
                <a:solidFill>
                  <a:srgbClr val="242424"/>
                </a:solidFill>
                <a:effectLst/>
                <a:latin typeface="Times New Roman" panose="02020603050405020304" pitchFamily="18" charset="0"/>
                <a:cs typeface="Times New Roman" panose="02020603050405020304" pitchFamily="18" charset="0"/>
              </a:rPr>
              <a:t> Mojo is still a relatively new language, which means that documentation and support resources may be more limited compared to widely used languages like Python. However, as more information becomes available about Mojo’s potential, you can expect the availability of resources to increase. You can refer to the documentation here.</a:t>
            </a:r>
          </a:p>
          <a:p>
            <a:r>
              <a:rPr lang="en-US" sz="2400" b="1" i="0" dirty="0">
                <a:solidFill>
                  <a:srgbClr val="242424"/>
                </a:solidFill>
                <a:effectLst/>
                <a:latin typeface="Times New Roman" panose="02020603050405020304" pitchFamily="18" charset="0"/>
                <a:cs typeface="Times New Roman" panose="02020603050405020304" pitchFamily="18" charset="0"/>
              </a:rPr>
              <a:t>Less widespread usage:</a:t>
            </a:r>
            <a:r>
              <a:rPr lang="en-US" sz="2400" b="0" i="0" dirty="0">
                <a:solidFill>
                  <a:srgbClr val="242424"/>
                </a:solidFill>
                <a:effectLst/>
                <a:latin typeface="Times New Roman" panose="02020603050405020304" pitchFamily="18" charset="0"/>
                <a:cs typeface="Times New Roman" panose="02020603050405020304" pitchFamily="18" charset="0"/>
              </a:rPr>
              <a:t> Mojo is not as popular as Python yet, and it is still in the early access stage. Consequently, the number of available libraries and tools may be somewhat limited. Nevertheless, the Mojo community is growing every day, and new features and resources are being developed, so there is no doubt that it will offer more options in the future.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5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89399-68E5-4299-D784-43372FD5810C}"/>
              </a:ext>
            </a:extLst>
          </p:cNvPr>
          <p:cNvSpPr>
            <a:spLocks noGrp="1"/>
          </p:cNvSpPr>
          <p:nvPr>
            <p:ph type="title"/>
          </p:nvPr>
        </p:nvSpPr>
        <p:spPr/>
        <p:txBody>
          <a:bodyPr/>
          <a:lstStyle/>
          <a:p>
            <a:r>
              <a:rPr lang="en-IN" b="1" dirty="0"/>
              <a:t>Applications of Mojo :-</a:t>
            </a:r>
          </a:p>
        </p:txBody>
      </p:sp>
      <p:sp>
        <p:nvSpPr>
          <p:cNvPr id="3" name="Content Placeholder 2">
            <a:extLst>
              <a:ext uri="{FF2B5EF4-FFF2-40B4-BE49-F238E27FC236}">
                <a16:creationId xmlns:a16="http://schemas.microsoft.com/office/drawing/2014/main" id="{96A73018-CA23-01AD-B5C8-98C733C6749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Web Development </a:t>
            </a:r>
          </a:p>
          <a:p>
            <a:r>
              <a:rPr lang="en-IN" dirty="0">
                <a:latin typeface="Times New Roman" panose="02020603050405020304" pitchFamily="18" charset="0"/>
                <a:cs typeface="Times New Roman" panose="02020603050405020304" pitchFamily="18" charset="0"/>
              </a:rPr>
              <a:t>Data Analysis and Visualization </a:t>
            </a:r>
          </a:p>
          <a:p>
            <a:r>
              <a:rPr lang="en-IN" dirty="0">
                <a:latin typeface="Times New Roman" panose="02020603050405020304" pitchFamily="18" charset="0"/>
                <a:cs typeface="Times New Roman" panose="02020603050405020304" pitchFamily="18" charset="0"/>
              </a:rPr>
              <a:t>Automation and Scripting</a:t>
            </a:r>
          </a:p>
          <a:p>
            <a:r>
              <a:rPr lang="en-IN" dirty="0">
                <a:latin typeface="Times New Roman" panose="02020603050405020304" pitchFamily="18" charset="0"/>
                <a:cs typeface="Times New Roman" panose="02020603050405020304" pitchFamily="18" charset="0"/>
              </a:rPr>
              <a:t>Game Development</a:t>
            </a:r>
          </a:p>
          <a:p>
            <a:r>
              <a:rPr lang="en-IN" dirty="0">
                <a:latin typeface="Times New Roman" panose="02020603050405020304" pitchFamily="18" charset="0"/>
                <a:cs typeface="Times New Roman" panose="02020603050405020304" pitchFamily="18" charset="0"/>
              </a:rPr>
              <a:t>Internet of Things </a:t>
            </a:r>
          </a:p>
          <a:p>
            <a:r>
              <a:rPr lang="en-IN" dirty="0">
                <a:latin typeface="Times New Roman" panose="02020603050405020304" pitchFamily="18" charset="0"/>
                <a:cs typeface="Times New Roman" panose="02020603050405020304" pitchFamily="18" charset="0"/>
              </a:rPr>
              <a:t>Scientific Computing </a:t>
            </a:r>
          </a:p>
          <a:p>
            <a:r>
              <a:rPr lang="en-IN" dirty="0">
                <a:latin typeface="Times New Roman" panose="02020603050405020304" pitchFamily="18" charset="0"/>
                <a:cs typeface="Times New Roman" panose="02020603050405020304" pitchFamily="18" charset="0"/>
              </a:rPr>
              <a:t>Automation Testing</a:t>
            </a:r>
          </a:p>
          <a:p>
            <a:r>
              <a:rPr lang="en-IN" dirty="0">
                <a:latin typeface="Times New Roman" panose="02020603050405020304" pitchFamily="18" charset="0"/>
                <a:cs typeface="Times New Roman" panose="02020603050405020304" pitchFamily="18" charset="0"/>
              </a:rPr>
              <a:t>Education and Learning</a:t>
            </a:r>
          </a:p>
        </p:txBody>
      </p:sp>
    </p:spTree>
    <p:extLst>
      <p:ext uri="{BB962C8B-B14F-4D97-AF65-F5344CB8AC3E}">
        <p14:creationId xmlns:p14="http://schemas.microsoft.com/office/powerpoint/2010/main" val="157260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8798-8141-FAF4-4D83-145389212B9D}"/>
              </a:ext>
            </a:extLst>
          </p:cNvPr>
          <p:cNvSpPr>
            <a:spLocks noGrp="1"/>
          </p:cNvSpPr>
          <p:nvPr>
            <p:ph type="title"/>
          </p:nvPr>
        </p:nvSpPr>
        <p:spPr/>
        <p:txBody>
          <a:bodyPr/>
          <a:lstStyle/>
          <a:p>
            <a:r>
              <a:rPr lang="en-IN" b="1" dirty="0"/>
              <a:t> FAQs :</a:t>
            </a:r>
          </a:p>
        </p:txBody>
      </p:sp>
      <p:sp>
        <p:nvSpPr>
          <p:cNvPr id="3" name="Content Placeholder 2">
            <a:extLst>
              <a:ext uri="{FF2B5EF4-FFF2-40B4-BE49-F238E27FC236}">
                <a16:creationId xmlns:a16="http://schemas.microsoft.com/office/drawing/2014/main" id="{00EC3877-B2B4-F59A-AB0C-E025A24CEA6E}"/>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Is Mojo suitable for beginners in programming?</a:t>
            </a:r>
          </a:p>
          <a:p>
            <a:r>
              <a:rPr lang="en-IN" dirty="0">
                <a:latin typeface="Times New Roman" panose="02020603050405020304" pitchFamily="18" charset="0"/>
                <a:cs typeface="Times New Roman" panose="02020603050405020304" pitchFamily="18" charset="0"/>
              </a:rPr>
              <a:t>Can Mojo be used for large-scale </a:t>
            </a:r>
            <a:r>
              <a:rPr lang="en-IN" dirty="0" err="1">
                <a:latin typeface="Times New Roman" panose="02020603050405020304" pitchFamily="18" charset="0"/>
                <a:cs typeface="Times New Roman" panose="02020603050405020304" pitchFamily="18" charset="0"/>
              </a:rPr>
              <a:t>entreprise</a:t>
            </a:r>
            <a:r>
              <a:rPr lang="en-IN" dirty="0">
                <a:latin typeface="Times New Roman" panose="02020603050405020304" pitchFamily="18" charset="0"/>
                <a:cs typeface="Times New Roman" panose="02020603050405020304" pitchFamily="18" charset="0"/>
              </a:rPr>
              <a:t> application ?</a:t>
            </a:r>
          </a:p>
          <a:p>
            <a:r>
              <a:rPr lang="en-IN" dirty="0">
                <a:latin typeface="Times New Roman" panose="02020603050405020304" pitchFamily="18" charset="0"/>
                <a:cs typeface="Times New Roman" panose="02020603050405020304" pitchFamily="18" charset="0"/>
              </a:rPr>
              <a:t>What advantages does Mojo offer over other </a:t>
            </a:r>
            <a:r>
              <a:rPr lang="en-IN" dirty="0" err="1">
                <a:latin typeface="Times New Roman" panose="02020603050405020304" pitchFamily="18" charset="0"/>
                <a:cs typeface="Times New Roman" panose="02020603050405020304" pitchFamily="18" charset="0"/>
              </a:rPr>
              <a:t>progrogramming</a:t>
            </a:r>
            <a:r>
              <a:rPr lang="en-IN" dirty="0">
                <a:latin typeface="Times New Roman" panose="02020603050405020304" pitchFamily="18" charset="0"/>
                <a:cs typeface="Times New Roman" panose="02020603050405020304" pitchFamily="18" charset="0"/>
              </a:rPr>
              <a:t> languages ?</a:t>
            </a:r>
          </a:p>
          <a:p>
            <a:r>
              <a:rPr lang="en-IN" dirty="0">
                <a:latin typeface="Times New Roman" panose="02020603050405020304" pitchFamily="18" charset="0"/>
                <a:cs typeface="Times New Roman" panose="02020603050405020304" pitchFamily="18" charset="0"/>
              </a:rPr>
              <a:t>Why Mojo file have extension as🔥(fire symbol) , is there any alternative extension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569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ADF2-80C5-DBF3-9BAF-29A189E6F54B}"/>
              </a:ext>
            </a:extLst>
          </p:cNvPr>
          <p:cNvSpPr>
            <a:spLocks noGrp="1"/>
          </p:cNvSpPr>
          <p:nvPr>
            <p:ph type="title"/>
          </p:nvPr>
        </p:nvSpPr>
        <p:spPr/>
        <p:txBody>
          <a:bodyPr>
            <a:noAutofit/>
          </a:bodyPr>
          <a:lstStyle/>
          <a:p>
            <a:pPr algn="just"/>
            <a:r>
              <a:rPr lang="en-IN" sz="4000" b="1" dirty="0"/>
              <a:t>CONCLUSION</a:t>
            </a:r>
            <a:r>
              <a:rPr lang="en-IN" sz="3200" b="1" dirty="0"/>
              <a:t> : -</a:t>
            </a:r>
          </a:p>
        </p:txBody>
      </p:sp>
      <p:sp>
        <p:nvSpPr>
          <p:cNvPr id="3" name="Content Placeholder 2">
            <a:extLst>
              <a:ext uri="{FF2B5EF4-FFF2-40B4-BE49-F238E27FC236}">
                <a16:creationId xmlns:a16="http://schemas.microsoft.com/office/drawing/2014/main" id="{9DA4BFEE-2833-529E-295B-B26B6F763AE7}"/>
              </a:ext>
            </a:extLst>
          </p:cNvPr>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Mojo programming language is still in development ,but what’s available is already mind-blowing.</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We will have one question : Will it kill Python and C at the same time ? </a:t>
            </a:r>
          </a:p>
          <a:p>
            <a:pPr marL="0" indent="0">
              <a:buNone/>
            </a:pPr>
            <a:r>
              <a:rPr lang="en-IN" sz="2400" dirty="0">
                <a:latin typeface="Times New Roman" panose="02020603050405020304" pitchFamily="18" charset="0"/>
                <a:cs typeface="Times New Roman" panose="02020603050405020304" pitchFamily="18" charset="0"/>
              </a:rPr>
              <a:t>We’re a little </a:t>
            </a:r>
            <a:r>
              <a:rPr lang="en-IN" sz="2400" dirty="0" err="1">
                <a:latin typeface="Times New Roman" panose="02020603050405020304" pitchFamily="18" charset="0"/>
                <a:cs typeface="Times New Roman" panose="02020603050405020304" pitchFamily="18" charset="0"/>
              </a:rPr>
              <a:t>skeptical</a:t>
            </a:r>
            <a:r>
              <a:rPr lang="en-IN" sz="2400" dirty="0">
                <a:latin typeface="Times New Roman" panose="02020603050405020304" pitchFamily="18" charset="0"/>
                <a:cs typeface="Times New Roman" panose="02020603050405020304" pitchFamily="18" charset="0"/>
              </a:rPr>
              <a:t> at this point , but only time will tell.</a:t>
            </a:r>
          </a:p>
          <a:p>
            <a:pPr marL="0" indent="0">
              <a:buNone/>
            </a:pPr>
            <a:r>
              <a:rPr lang="en-IN" sz="2400" dirty="0">
                <a:latin typeface="Times New Roman" panose="02020603050405020304" pitchFamily="18" charset="0"/>
                <a:cs typeface="Times New Roman" panose="02020603050405020304" pitchFamily="18" charset="0"/>
              </a:rPr>
              <a:t>Regardless , Mojo will be an incredibly powerful tool in the hands of Python Developers, offering immense benefits for  digital transformation, especially when introducing new AI-based solutions  </a:t>
            </a:r>
          </a:p>
          <a:p>
            <a:pPr marL="0" indent="0">
              <a:buNone/>
            </a:pP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42061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4538-3B12-27CE-9D94-0029671EDC73}"/>
              </a:ext>
            </a:extLst>
          </p:cNvPr>
          <p:cNvSpPr>
            <a:spLocks noGrp="1"/>
          </p:cNvSpPr>
          <p:nvPr>
            <p:ph type="ctrTitle"/>
          </p:nvPr>
        </p:nvSpPr>
        <p:spPr/>
        <p:txBody>
          <a:bodyPr/>
          <a:lstStyle/>
          <a:p>
            <a:r>
              <a:rPr lang="en-IN" dirty="0">
                <a:latin typeface="Britannic Bold" panose="020B0903060703020204" pitchFamily="34" charset="0"/>
              </a:rPr>
              <a:t>THANK YOU </a:t>
            </a:r>
          </a:p>
        </p:txBody>
      </p:sp>
      <p:sp>
        <p:nvSpPr>
          <p:cNvPr id="3" name="Subtitle 2">
            <a:extLst>
              <a:ext uri="{FF2B5EF4-FFF2-40B4-BE49-F238E27FC236}">
                <a16:creationId xmlns:a16="http://schemas.microsoft.com/office/drawing/2014/main" id="{49FE72BA-2D5A-74E8-F162-52F844C4BB4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90033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6EAE-7156-340B-13C9-1C68D1BB2AFA}"/>
              </a:ext>
            </a:extLst>
          </p:cNvPr>
          <p:cNvSpPr>
            <a:spLocks noGrp="1"/>
          </p:cNvSpPr>
          <p:nvPr>
            <p:ph type="ctrTitle"/>
          </p:nvPr>
        </p:nvSpPr>
        <p:spPr/>
        <p:txBody>
          <a:bodyPr/>
          <a:lstStyle/>
          <a:p>
            <a:r>
              <a:rPr lang="en-IN" dirty="0"/>
              <a:t>MOJO </a:t>
            </a:r>
          </a:p>
        </p:txBody>
      </p:sp>
      <p:sp>
        <p:nvSpPr>
          <p:cNvPr id="3" name="Subtitle 2">
            <a:extLst>
              <a:ext uri="{FF2B5EF4-FFF2-40B4-BE49-F238E27FC236}">
                <a16:creationId xmlns:a16="http://schemas.microsoft.com/office/drawing/2014/main" id="{B3A85F89-94BE-42E2-AB7E-F206AB76EA84}"/>
              </a:ext>
            </a:extLst>
          </p:cNvPr>
          <p:cNvSpPr>
            <a:spLocks noGrp="1"/>
          </p:cNvSpPr>
          <p:nvPr>
            <p:ph type="subTitle" idx="1"/>
          </p:nvPr>
        </p:nvSpPr>
        <p:spPr/>
        <p:txBody>
          <a:bodyPr/>
          <a:lstStyle/>
          <a:p>
            <a:r>
              <a:rPr lang="en-IN" dirty="0"/>
              <a:t>PROGRAMMING LANGUAGE </a:t>
            </a:r>
          </a:p>
        </p:txBody>
      </p:sp>
    </p:spTree>
    <p:extLst>
      <p:ext uri="{BB962C8B-B14F-4D97-AF65-F5344CB8AC3E}">
        <p14:creationId xmlns:p14="http://schemas.microsoft.com/office/powerpoint/2010/main" val="349963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ojo: The New Programming Language For AI And ML ~ procodercamp ...">
            <a:extLst>
              <a:ext uri="{FF2B5EF4-FFF2-40B4-BE49-F238E27FC236}">
                <a16:creationId xmlns:a16="http://schemas.microsoft.com/office/drawing/2014/main" id="{4659ED02-678A-AE61-A7D6-8F1E9A5D8D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4169" y="1524000"/>
            <a:ext cx="9723661" cy="4652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77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7301-9369-AD88-270F-5C2CFCC4BEFB}"/>
              </a:ext>
            </a:extLst>
          </p:cNvPr>
          <p:cNvSpPr>
            <a:spLocks noGrp="1"/>
          </p:cNvSpPr>
          <p:nvPr>
            <p:ph type="title"/>
          </p:nvPr>
        </p:nvSpPr>
        <p:spPr/>
        <p:txBody>
          <a:bodyPr/>
          <a:lstStyle/>
          <a:p>
            <a:r>
              <a:rPr lang="en-IN" sz="4000" b="1" dirty="0"/>
              <a:t>INTRODUCTION</a:t>
            </a:r>
            <a:r>
              <a:rPr lang="en-IN" b="1" dirty="0"/>
              <a:t> :-</a:t>
            </a:r>
          </a:p>
        </p:txBody>
      </p:sp>
      <p:pic>
        <p:nvPicPr>
          <p:cNvPr id="2050" name="Picture 2" descr="Mojo Programming Language: Like Python but faster than C!? - YouTube">
            <a:extLst>
              <a:ext uri="{FF2B5EF4-FFF2-40B4-BE49-F238E27FC236}">
                <a16:creationId xmlns:a16="http://schemas.microsoft.com/office/drawing/2014/main" id="{657BA892-14EB-68C0-3641-DE1FBA3752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83188" y="1808857"/>
            <a:ext cx="6172200" cy="323076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986F125B-95B9-56CB-B74C-DEE2EE623E1C}"/>
              </a:ext>
            </a:extLst>
          </p:cNvPr>
          <p:cNvSpPr>
            <a:spLocks noGrp="1"/>
          </p:cNvSpPr>
          <p:nvPr>
            <p:ph type="body" sz="half" idx="2"/>
          </p:nvPr>
        </p:nvSpPr>
        <p:spPr>
          <a:xfrm>
            <a:off x="839787" y="2057399"/>
            <a:ext cx="5532104" cy="4182979"/>
          </a:xfrm>
        </p:spPr>
        <p:txBody>
          <a:bodyPr>
            <a:normAutofit/>
          </a:bodyPr>
          <a:lstStyle/>
          <a:p>
            <a:pPr marL="0" indent="0">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 </a:t>
            </a:r>
          </a:p>
          <a:p>
            <a:pPr marL="0" indent="0">
              <a:buNone/>
            </a:pPr>
            <a:r>
              <a:rPr lang="en-IN" sz="2000" b="1" dirty="0">
                <a:latin typeface="Times New Roman" panose="02020603050405020304" pitchFamily="18" charset="0"/>
                <a:ea typeface="Cambria" panose="02040503050406030204" pitchFamily="18" charset="0"/>
                <a:cs typeface="Times New Roman" panose="02020603050405020304" pitchFamily="18" charset="0"/>
              </a:rPr>
              <a:t>	Mojo </a:t>
            </a:r>
            <a:r>
              <a:rPr lang="en-IN" sz="2000" dirty="0">
                <a:latin typeface="Times New Roman" panose="02020603050405020304" pitchFamily="18" charset="0"/>
                <a:ea typeface="Cambria" panose="02040503050406030204" pitchFamily="18" charset="0"/>
                <a:cs typeface="Times New Roman" panose="02020603050405020304" pitchFamily="18" charset="0"/>
              </a:rPr>
              <a:t>is brand-new programming language that aims to bridge the research and production aspects of software development by combining Python’s syntax with systems programming and meta-programming capabilities.</a:t>
            </a:r>
          </a:p>
          <a:p>
            <a:pPr marL="0" indent="0">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                  Some say that Mojo is basically Python++ - a link between the great usability and accessibility of Python and high performance of C.</a:t>
            </a:r>
          </a:p>
          <a:p>
            <a:endParaRPr lang="en-IN" sz="2000" dirty="0"/>
          </a:p>
        </p:txBody>
      </p:sp>
    </p:spTree>
    <p:extLst>
      <p:ext uri="{BB962C8B-B14F-4D97-AF65-F5344CB8AC3E}">
        <p14:creationId xmlns:p14="http://schemas.microsoft.com/office/powerpoint/2010/main" val="146903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ojo program">
            <a:extLst>
              <a:ext uri="{FF2B5EF4-FFF2-40B4-BE49-F238E27FC236}">
                <a16:creationId xmlns:a16="http://schemas.microsoft.com/office/drawing/2014/main" id="{FD21CEA2-0E0C-7FF0-38E3-25A41E5488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7768" y="1424572"/>
            <a:ext cx="73152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15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4A53-1BF4-3E04-0615-05B79B5DC4B7}"/>
              </a:ext>
            </a:extLst>
          </p:cNvPr>
          <p:cNvSpPr>
            <a:spLocks noGrp="1"/>
          </p:cNvSpPr>
          <p:nvPr>
            <p:ph type="title"/>
          </p:nvPr>
        </p:nvSpPr>
        <p:spPr/>
        <p:txBody>
          <a:bodyPr/>
          <a:lstStyle/>
          <a:p>
            <a:r>
              <a:rPr lang="en-IN" b="1" dirty="0"/>
              <a:t>FEATURES OF MOJO :-</a:t>
            </a:r>
          </a:p>
        </p:txBody>
      </p:sp>
      <p:sp>
        <p:nvSpPr>
          <p:cNvPr id="3" name="Content Placeholder 2">
            <a:extLst>
              <a:ext uri="{FF2B5EF4-FFF2-40B4-BE49-F238E27FC236}">
                <a16:creationId xmlns:a16="http://schemas.microsoft.com/office/drawing/2014/main" id="{ED17B749-3E26-CD42-A6B0-65370001F7B9}"/>
              </a:ext>
            </a:extLst>
          </p:cNvPr>
          <p:cNvSpPr>
            <a:spLocks noGrp="1"/>
          </p:cNvSpPr>
          <p:nvPr>
            <p:ph idx="1"/>
          </p:nvPr>
        </p:nvSpPr>
        <p:spPr>
          <a:xfrm>
            <a:off x="838200" y="1796716"/>
            <a:ext cx="10515600" cy="4428886"/>
          </a:xfrm>
        </p:spPr>
        <p:txBody>
          <a:bodyPr>
            <a:normAutofit/>
          </a:bodyPr>
          <a:lstStyle/>
          <a:p>
            <a:pPr algn="just">
              <a:buFont typeface="Arial" panose="020B0604020202020204" pitchFamily="34" charset="0"/>
              <a:buChar char="•"/>
            </a:pPr>
            <a:r>
              <a:rPr lang="en-US" sz="2000" b="1" i="0" dirty="0">
                <a:solidFill>
                  <a:srgbClr val="222222"/>
                </a:solidFill>
                <a:effectLst/>
                <a:latin typeface="Times New Roman" panose="02020603050405020304" pitchFamily="18" charset="0"/>
                <a:cs typeface="Times New Roman" panose="02020603050405020304" pitchFamily="18" charset="0"/>
              </a:rPr>
              <a:t>Fast Compile Times</a:t>
            </a:r>
            <a:r>
              <a:rPr lang="en-US" sz="2000" b="0" i="0" dirty="0">
                <a:solidFill>
                  <a:srgbClr val="222222"/>
                </a:solidFill>
                <a:effectLst/>
                <a:latin typeface="Times New Roman" panose="02020603050405020304" pitchFamily="18" charset="0"/>
                <a:cs typeface="Times New Roman" panose="02020603050405020304" pitchFamily="18" charset="0"/>
              </a:rPr>
              <a:t>: Mojo prioritizes fast compilation, allowing developers to iterate quickly,</a:t>
            </a:r>
            <a:br>
              <a:rPr lang="en-US" sz="2000" b="0" i="0" dirty="0">
                <a:solidFill>
                  <a:srgbClr val="222222"/>
                </a:solidFill>
                <a:effectLst/>
                <a:latin typeface="Times New Roman" panose="02020603050405020304" pitchFamily="18" charset="0"/>
                <a:cs typeface="Times New Roman" panose="02020603050405020304" pitchFamily="18" charset="0"/>
              </a:rPr>
            </a:br>
            <a:r>
              <a:rPr lang="en-US" sz="2000" b="0" i="0" dirty="0">
                <a:solidFill>
                  <a:srgbClr val="222222"/>
                </a:solidFill>
                <a:effectLst/>
                <a:latin typeface="Times New Roman" panose="02020603050405020304" pitchFamily="18" charset="0"/>
                <a:cs typeface="Times New Roman" panose="02020603050405020304" pitchFamily="18" charset="0"/>
              </a:rPr>
              <a:t>feature contributes to a smoother development experience and faster feedback </a:t>
            </a:r>
            <a:r>
              <a:rPr lang="en-US" sz="2000" b="0" i="0" dirty="0" err="1">
                <a:solidFill>
                  <a:srgbClr val="222222"/>
                </a:solidFill>
                <a:effectLst/>
                <a:latin typeface="Times New Roman" panose="02020603050405020304" pitchFamily="18" charset="0"/>
                <a:cs typeface="Times New Roman" panose="02020603050405020304" pitchFamily="18" charset="0"/>
              </a:rPr>
              <a:t>loops.Overall</a:t>
            </a:r>
            <a:r>
              <a:rPr lang="en-US" sz="2000" b="0" i="0" dirty="0">
                <a:solidFill>
                  <a:srgbClr val="222222"/>
                </a:solidFill>
                <a:effectLst/>
                <a:latin typeface="Times New Roman" panose="02020603050405020304" pitchFamily="18" charset="0"/>
                <a:cs typeface="Times New Roman" panose="02020603050405020304" pitchFamily="18" charset="0"/>
              </a:rPr>
              <a:t>, Mojo combines these features to deliver a programming language that excels in performance, safety, portability, and developer productivity.</a:t>
            </a:r>
          </a:p>
          <a:p>
            <a:pPr marL="0" indent="0" algn="just">
              <a:buNone/>
            </a:pPr>
            <a:endParaRPr lang="en-US" sz="2000" b="0" i="0" dirty="0">
              <a:solidFill>
                <a:srgbClr val="222222"/>
              </a:solidFill>
              <a:effectLst/>
              <a:latin typeface="Times New Roman" panose="02020603050405020304" pitchFamily="18" charset="0"/>
              <a:cs typeface="Times New Roman" panose="02020603050405020304" pitchFamily="18" charset="0"/>
            </a:endParaRPr>
          </a:p>
          <a:p>
            <a:r>
              <a:rPr lang="en-US" sz="2000" b="1" i="0" dirty="0">
                <a:solidFill>
                  <a:srgbClr val="222222"/>
                </a:solidFill>
                <a:effectLst/>
                <a:latin typeface="Times New Roman" panose="02020603050405020304" pitchFamily="18" charset="0"/>
                <a:cs typeface="Times New Roman" panose="02020603050405020304" pitchFamily="18" charset="0"/>
              </a:rPr>
              <a:t> Parallel Heterogeneous Runtime</a:t>
            </a:r>
            <a:r>
              <a:rPr lang="en-US" sz="2000" b="0" i="0" dirty="0">
                <a:solidFill>
                  <a:srgbClr val="222222"/>
                </a:solidFill>
                <a:effectLst/>
                <a:latin typeface="Times New Roman" panose="02020603050405020304" pitchFamily="18" charset="0"/>
                <a:cs typeface="Times New Roman" panose="02020603050405020304" pitchFamily="18" charset="0"/>
              </a:rPr>
              <a:t>: Mojo supports parallel execution across different hardware architectures. This feature enables efficient utilization of available</a:t>
            </a:r>
            <a:br>
              <a:rPr lang="en-US" sz="2000" b="0" i="0" dirty="0">
                <a:solidFill>
                  <a:srgbClr val="222222"/>
                </a:solidFill>
                <a:effectLst/>
                <a:latin typeface="Times New Roman" panose="02020603050405020304" pitchFamily="18" charset="0"/>
                <a:cs typeface="Times New Roman" panose="02020603050405020304" pitchFamily="18" charset="0"/>
              </a:rPr>
            </a:br>
            <a:r>
              <a:rPr lang="en-US" sz="2000" b="0" i="0" dirty="0">
                <a:solidFill>
                  <a:srgbClr val="222222"/>
                </a:solidFill>
                <a:effectLst/>
                <a:latin typeface="Times New Roman" panose="02020603050405020304" pitchFamily="18" charset="0"/>
                <a:cs typeface="Times New Roman" panose="02020603050405020304" pitchFamily="18" charset="0"/>
              </a:rPr>
              <a:t>resources and boosts performance in multi-device or distributed computing scenarios.</a:t>
            </a:r>
          </a:p>
          <a:p>
            <a:pPr marL="0" indent="0">
              <a:buNone/>
            </a:pPr>
            <a:endParaRPr lang="en-US" sz="2000" b="0" i="0" dirty="0">
              <a:solidFill>
                <a:srgbClr val="222222"/>
              </a:solidFill>
              <a:effectLst/>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Interoperability</a:t>
            </a:r>
            <a:r>
              <a:rPr lang="en-IN" sz="2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r>
              <a:rPr lang="en-US" sz="2000" b="0" i="0" dirty="0">
                <a:solidFill>
                  <a:srgbClr val="222222"/>
                </a:solidFill>
                <a:effectLst/>
                <a:latin typeface="Times New Roman" panose="02020603050405020304" pitchFamily="18" charset="0"/>
                <a:cs typeface="Times New Roman" panose="02020603050405020304" pitchFamily="18" charset="0"/>
              </a:rPr>
              <a:t>Developers can seamlessly intermix popular libraries such as </a:t>
            </a:r>
            <a:r>
              <a:rPr lang="en-US" sz="2000" b="0" i="0" dirty="0" err="1">
                <a:solidFill>
                  <a:srgbClr val="222222"/>
                </a:solidFill>
                <a:effectLst/>
                <a:latin typeface="Times New Roman" panose="02020603050405020304" pitchFamily="18" charset="0"/>
                <a:cs typeface="Times New Roman" panose="02020603050405020304" pitchFamily="18" charset="0"/>
              </a:rPr>
              <a:t>Numpy</a:t>
            </a:r>
            <a:r>
              <a:rPr lang="en-US" sz="2000" b="0" i="0" dirty="0">
                <a:solidFill>
                  <a:srgbClr val="222222"/>
                </a:solidFill>
                <a:effectLst/>
                <a:latin typeface="Times New Roman" panose="02020603050405020304" pitchFamily="18" charset="0"/>
                <a:cs typeface="Times New Roman" panose="02020603050405020304" pitchFamily="18" charset="0"/>
              </a:rPr>
              <a:t> and Matplotlib with their Mojo code. This integration allows them to harness the powerful array manipulation capabilities of </a:t>
            </a:r>
            <a:r>
              <a:rPr lang="en-US" sz="2000" b="0" i="0" dirty="0" err="1">
                <a:solidFill>
                  <a:srgbClr val="222222"/>
                </a:solidFill>
                <a:effectLst/>
                <a:latin typeface="Times New Roman" panose="02020603050405020304" pitchFamily="18" charset="0"/>
                <a:cs typeface="Times New Roman" panose="02020603050405020304" pitchFamily="18" charset="0"/>
              </a:rPr>
              <a:t>Numpy</a:t>
            </a:r>
            <a:r>
              <a:rPr lang="en-US" sz="2000" b="0" i="0" dirty="0">
                <a:solidFill>
                  <a:srgbClr val="222222"/>
                </a:solidFill>
                <a:effectLst/>
                <a:latin typeface="Times New Roman" panose="02020603050405020304" pitchFamily="18" charset="0"/>
                <a:cs typeface="Times New Roman" panose="02020603050405020304" pitchFamily="18" charset="0"/>
              </a:rPr>
              <a:t> or create visually appealing plots with Matplotlib, all within the Mojo programming environment.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29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407D9-C6CF-355B-E231-E8F1CE720987}"/>
              </a:ext>
            </a:extLst>
          </p:cNvPr>
          <p:cNvSpPr>
            <a:spLocks noGrp="1"/>
          </p:cNvSpPr>
          <p:nvPr>
            <p:ph type="title"/>
          </p:nvPr>
        </p:nvSpPr>
        <p:spPr/>
        <p:txBody>
          <a:bodyPr/>
          <a:lstStyle/>
          <a:p>
            <a:r>
              <a:rPr lang="en-IN" b="1" dirty="0"/>
              <a:t>Parallel Processing :-</a:t>
            </a:r>
          </a:p>
        </p:txBody>
      </p:sp>
      <p:pic>
        <p:nvPicPr>
          <p:cNvPr id="4098" name="Picture 2">
            <a:extLst>
              <a:ext uri="{FF2B5EF4-FFF2-40B4-BE49-F238E27FC236}">
                <a16:creationId xmlns:a16="http://schemas.microsoft.com/office/drawing/2014/main" id="{1D64D790-3207-B740-91EE-48964EB1CD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64705" y="1825625"/>
            <a:ext cx="1026258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040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ystems languages define functions">
            <a:extLst>
              <a:ext uri="{FF2B5EF4-FFF2-40B4-BE49-F238E27FC236}">
                <a16:creationId xmlns:a16="http://schemas.microsoft.com/office/drawing/2014/main" id="{F2E6B5D0-36DC-A0E6-6040-413955D66E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4573" y="1235242"/>
            <a:ext cx="9282854" cy="4941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732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1973-4950-D90D-DEAC-FDC2DBA086DF}"/>
              </a:ext>
            </a:extLst>
          </p:cNvPr>
          <p:cNvSpPr>
            <a:spLocks noGrp="1"/>
          </p:cNvSpPr>
          <p:nvPr>
            <p:ph type="title"/>
          </p:nvPr>
        </p:nvSpPr>
        <p:spPr>
          <a:xfrm>
            <a:off x="838200" y="681037"/>
            <a:ext cx="10515600" cy="690563"/>
          </a:xfrm>
        </p:spPr>
        <p:txBody>
          <a:bodyPr>
            <a:normAutofit fontScale="90000"/>
          </a:bodyPr>
          <a:lstStyle/>
          <a:p>
            <a:r>
              <a:rPr lang="en-IN" b="1" dirty="0"/>
              <a:t>ADVANTAGES :-</a:t>
            </a:r>
          </a:p>
        </p:txBody>
      </p:sp>
      <p:sp>
        <p:nvSpPr>
          <p:cNvPr id="3" name="Content Placeholder 2">
            <a:extLst>
              <a:ext uri="{FF2B5EF4-FFF2-40B4-BE49-F238E27FC236}">
                <a16:creationId xmlns:a16="http://schemas.microsoft.com/office/drawing/2014/main" id="{4F95E779-38F6-F9AB-675C-E347902F3CD9}"/>
              </a:ext>
            </a:extLst>
          </p:cNvPr>
          <p:cNvSpPr>
            <a:spLocks noGrp="1"/>
          </p:cNvSpPr>
          <p:nvPr>
            <p:ph idx="1"/>
          </p:nvPr>
        </p:nvSpPr>
        <p:spPr/>
        <p:txBody>
          <a:bodyPr>
            <a:normAutofit/>
          </a:bodyPr>
          <a:lstStyle/>
          <a:p>
            <a:pPr algn="just"/>
            <a:r>
              <a:rPr lang="en-US" sz="2000" b="1" i="0" dirty="0">
                <a:solidFill>
                  <a:srgbClr val="242424"/>
                </a:solidFill>
                <a:effectLst/>
                <a:latin typeface="Times New Roman" panose="02020603050405020304" pitchFamily="18" charset="0"/>
                <a:cs typeface="Times New Roman" panose="02020603050405020304" pitchFamily="18" charset="0"/>
              </a:rPr>
              <a:t>Conciseness and Readability:</a:t>
            </a:r>
            <a:r>
              <a:rPr lang="en-US" sz="2000" b="0" i="0" dirty="0">
                <a:solidFill>
                  <a:srgbClr val="242424"/>
                </a:solidFill>
                <a:effectLst/>
                <a:latin typeface="Times New Roman" panose="02020603050405020304" pitchFamily="18" charset="0"/>
                <a:cs typeface="Times New Roman" panose="02020603050405020304" pitchFamily="18" charset="0"/>
              </a:rPr>
              <a:t> Mojo Lang emphasizes clean and expressive code, allowing developers to write programs that are easy to read and understand. Its syntax is designed to be concise, reducing unnecessary verbosity and promoting code clarity.</a:t>
            </a:r>
          </a:p>
          <a:p>
            <a:pPr marL="0" indent="0" algn="just">
              <a:buNone/>
            </a:pPr>
            <a:endParaRPr lang="en-US" sz="2000" b="0" i="0" dirty="0">
              <a:solidFill>
                <a:srgbClr val="242424"/>
              </a:solidFill>
              <a:effectLst/>
              <a:latin typeface="Times New Roman" panose="02020603050405020304" pitchFamily="18" charset="0"/>
              <a:cs typeface="Times New Roman" panose="02020603050405020304" pitchFamily="18" charset="0"/>
            </a:endParaRPr>
          </a:p>
          <a:p>
            <a:pPr algn="just"/>
            <a:r>
              <a:rPr lang="en-US" sz="2000" b="1" i="0" dirty="0">
                <a:solidFill>
                  <a:srgbClr val="242424"/>
                </a:solidFill>
                <a:effectLst/>
                <a:latin typeface="Times New Roman" panose="02020603050405020304" pitchFamily="18" charset="0"/>
                <a:cs typeface="Times New Roman" panose="02020603050405020304" pitchFamily="18" charset="0"/>
              </a:rPr>
              <a:t>Versatility and Flexibility:</a:t>
            </a:r>
            <a:r>
              <a:rPr lang="en-US" sz="2000" b="0" i="0" dirty="0">
                <a:solidFill>
                  <a:srgbClr val="242424"/>
                </a:solidFill>
                <a:effectLst/>
                <a:latin typeface="Times New Roman" panose="02020603050405020304" pitchFamily="18" charset="0"/>
                <a:cs typeface="Times New Roman" panose="02020603050405020304" pitchFamily="18" charset="0"/>
              </a:rPr>
              <a:t> Mojo Lang supports multiple programming paradigms, including object-oriented, functional, and procedural programming. This versatility enables developers to choose the most suitable approach for their specific needs, fostering code reusability and adaptability.</a:t>
            </a:r>
          </a:p>
          <a:p>
            <a:pPr marL="0" indent="0" algn="just">
              <a:buNone/>
            </a:pPr>
            <a:endParaRPr lang="en-US" sz="2000" b="0" i="0" dirty="0">
              <a:solidFill>
                <a:srgbClr val="242424"/>
              </a:solidFill>
              <a:effectLst/>
              <a:latin typeface="Times New Roman" panose="02020603050405020304" pitchFamily="18" charset="0"/>
              <a:cs typeface="Times New Roman" panose="02020603050405020304" pitchFamily="18" charset="0"/>
            </a:endParaRPr>
          </a:p>
          <a:p>
            <a:pPr algn="just"/>
            <a:r>
              <a:rPr lang="en-US" sz="2000" b="1" i="0" dirty="0">
                <a:solidFill>
                  <a:srgbClr val="242424"/>
                </a:solidFill>
                <a:effectLst/>
                <a:latin typeface="Times New Roman" panose="02020603050405020304" pitchFamily="18" charset="0"/>
                <a:cs typeface="Times New Roman" panose="02020603050405020304" pitchFamily="18" charset="0"/>
              </a:rPr>
              <a:t>Memory Management:</a:t>
            </a:r>
            <a:r>
              <a:rPr lang="en-US" sz="2000" b="0" i="0" dirty="0">
                <a:solidFill>
                  <a:srgbClr val="242424"/>
                </a:solidFill>
                <a:effectLst/>
                <a:latin typeface="Times New Roman" panose="02020603050405020304" pitchFamily="18" charset="0"/>
                <a:cs typeface="Times New Roman" panose="02020603050405020304" pitchFamily="18" charset="0"/>
              </a:rPr>
              <a:t> Mojo Lang employs automatic memory management through garbage collection, alleviating the burden of manual memory allocation and deallocation. This feature enhances code robustness and reduces the risk of memory leaks and other related issues.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6403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244</TotalTime>
  <Words>619</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Britannic Bold</vt:lpstr>
      <vt:lpstr>Calibri</vt:lpstr>
      <vt:lpstr>Calibri Light</vt:lpstr>
      <vt:lpstr>Times New Roman</vt:lpstr>
      <vt:lpstr>Office Theme</vt:lpstr>
      <vt:lpstr>SOFT SKILLS </vt:lpstr>
      <vt:lpstr>MOJO </vt:lpstr>
      <vt:lpstr>PowerPoint Presentation</vt:lpstr>
      <vt:lpstr>INTRODUCTION :-</vt:lpstr>
      <vt:lpstr>PowerPoint Presentation</vt:lpstr>
      <vt:lpstr>FEATURES OF MOJO :-</vt:lpstr>
      <vt:lpstr>Parallel Processing :-</vt:lpstr>
      <vt:lpstr>PowerPoint Presentation</vt:lpstr>
      <vt:lpstr>ADVANTAGES :-</vt:lpstr>
      <vt:lpstr>DISADVANTAGES : -</vt:lpstr>
      <vt:lpstr>Applications of Mojo :-</vt:lpstr>
      <vt:lpstr> FAQs :</vt:lpstr>
      <vt:lpstr>CONCLUSION :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SKILLS </dc:title>
  <dc:creator>manvitha garre</dc:creator>
  <cp:lastModifiedBy>manvitha garre</cp:lastModifiedBy>
  <cp:revision>9</cp:revision>
  <dcterms:created xsi:type="dcterms:W3CDTF">2023-10-31T11:09:48Z</dcterms:created>
  <dcterms:modified xsi:type="dcterms:W3CDTF">2023-11-01T02:53:07Z</dcterms:modified>
</cp:coreProperties>
</file>