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svg" ContentType="image/svg+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7" r:id="rId4"/>
    <p:sldMasterId id="2147483693" r:id="rId5"/>
  </p:sldMasterIdLst>
  <p:sldIdLst>
    <p:sldId id="256" r:id="rId6"/>
    <p:sldId id="257" r:id="rId7"/>
    <p:sldId id="345" r:id="rId8"/>
    <p:sldId id="346" r:id="rId9"/>
    <p:sldId id="347" r:id="rId10"/>
    <p:sldId id="350" r:id="rId11"/>
    <p:sldId id="348" r:id="rId12"/>
    <p:sldId id="258" r:id="rId13"/>
    <p:sldId id="263" r:id="rId14"/>
    <p:sldId id="259" r:id="rId15"/>
    <p:sldId id="264" r:id="rId16"/>
    <p:sldId id="265" r:id="rId17"/>
    <p:sldId id="266" r:id="rId18"/>
    <p:sldId id="267" r:id="rId19"/>
    <p:sldId id="268" r:id="rId20"/>
    <p:sldId id="269" r:id="rId21"/>
    <p:sldId id="272" r:id="rId22"/>
    <p:sldId id="270" r:id="rId23"/>
    <p:sldId id="271" r:id="rId24"/>
    <p:sldId id="351" r:id="rId25"/>
    <p:sldId id="357" r:id="rId26"/>
    <p:sldId id="352" r:id="rId27"/>
    <p:sldId id="353" r:id="rId28"/>
    <p:sldId id="354" r:id="rId29"/>
    <p:sldId id="355" r:id="rId30"/>
    <p:sldId id="341" r:id="rId31"/>
    <p:sldId id="342" r:id="rId32"/>
    <p:sldId id="343" r:id="rId33"/>
    <p:sldId id="344" r:id="rId34"/>
    <p:sldId id="356" r:id="rId35"/>
    <p:sldId id="361" r:id="rId36"/>
    <p:sldId id="261" r:id="rId37"/>
    <p:sldId id="362" r:id="rId38"/>
    <p:sldId id="363" r:id="rId39"/>
    <p:sldId id="364" r:id="rId40"/>
    <p:sldId id="365" r:id="rId41"/>
    <p:sldId id="366" r:id="rId42"/>
    <p:sldId id="367" r:id="rId43"/>
    <p:sldId id="368" r:id="rId44"/>
    <p:sldId id="377" r:id="rId45"/>
    <p:sldId id="378" r:id="rId46"/>
    <p:sldId id="381" r:id="rId47"/>
    <p:sldId id="382" r:id="rId48"/>
    <p:sldId id="372" r:id="rId49"/>
    <p:sldId id="373" r:id="rId50"/>
    <p:sldId id="273" r:id="rId51"/>
    <p:sldId id="274" r:id="rId52"/>
    <p:sldId id="275" r:id="rId53"/>
    <p:sldId id="276" r:id="rId54"/>
    <p:sldId id="277" r:id="rId55"/>
    <p:sldId id="278" r:id="rId56"/>
    <p:sldId id="279" r:id="rId57"/>
    <p:sldId id="280" r:id="rId58"/>
    <p:sldId id="286" r:id="rId59"/>
    <p:sldId id="287" r:id="rId60"/>
    <p:sldId id="288" r:id="rId61"/>
    <p:sldId id="289" r:id="rId62"/>
    <p:sldId id="290" r:id="rId63"/>
    <p:sldId id="291" r:id="rId64"/>
    <p:sldId id="292" r:id="rId65"/>
    <p:sldId id="383" r:id="rId66"/>
    <p:sldId id="384" r:id="rId67"/>
    <p:sldId id="387" r:id="rId68"/>
    <p:sldId id="385" r:id="rId69"/>
    <p:sldId id="386" r:id="rId70"/>
    <p:sldId id="388" r:id="rId71"/>
    <p:sldId id="390" r:id="rId72"/>
    <p:sldId id="391" r:id="rId73"/>
    <p:sldId id="392" r:id="rId74"/>
    <p:sldId id="393" r:id="rId75"/>
    <p:sldId id="395" r:id="rId76"/>
    <p:sldId id="396" r:id="rId77"/>
    <p:sldId id="389" r:id="rId78"/>
    <p:sldId id="39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4A-7826-4AF2-8A2B-BD19D8D35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6931FF-F88A-4795-A294-76A5E58BD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E7BAD4-321E-4275-B0D6-4B0F0E333F1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3DB01197-C8D4-4FF7-B9B4-671897083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7BEF9-A8FF-4B06-B0BC-794943A910DC}"/>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241822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15D9-F1F1-46F1-AD1A-A5AE39BD0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A5530-AD78-4219-BA3C-60EC362C60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0841C-034B-4D66-ABE4-F0B6BA526D5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B31E9399-1EDB-4AE8-93BE-FA9C2A96F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756C6-F1D8-430D-A29C-12ACB5916DCC}"/>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7864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F4DB82-D734-444E-AE3F-EA13A2402A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CFBAC-C402-44BB-8BC2-111DA5EC3E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F1D32-82C9-4D02-B906-DB13B9108DA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1358E832-43D8-405B-8368-6976EAB87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E745-9DE4-4740-A6BF-323CCB29B90E}"/>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302729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E68BB792-FA37-4D29-BAC6-0946AB00052C}"/>
              </a:ext>
            </a:extLst>
          </p:cNvPr>
          <p:cNvGrpSpPr>
            <a:grpSpLocks/>
          </p:cNvGrpSpPr>
          <p:nvPr/>
        </p:nvGrpSpPr>
        <p:grpSpPr bwMode="auto">
          <a:xfrm>
            <a:off x="609600" y="2363788"/>
            <a:ext cx="10871200" cy="1600200"/>
            <a:chOff x="288" y="1489"/>
            <a:chExt cx="5136" cy="1008"/>
          </a:xfrm>
        </p:grpSpPr>
        <p:sp>
          <p:nvSpPr>
            <p:cNvPr id="20483" name="Arc 3">
              <a:extLst>
                <a:ext uri="{FF2B5EF4-FFF2-40B4-BE49-F238E27FC236}">
                  <a16:creationId xmlns:a16="http://schemas.microsoft.com/office/drawing/2014/main" id="{41D00421-08F8-448F-8C30-6F9EBBA833B9}"/>
                </a:ext>
              </a:extLst>
            </p:cNvPr>
            <p:cNvSpPr>
              <a:spLocks/>
            </p:cNvSpPr>
            <p:nvPr/>
          </p:nvSpPr>
          <p:spPr bwMode="invGray">
            <a:xfrm>
              <a:off x="3595" y="1489"/>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0"/>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0"/>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484" name="Arc 4">
              <a:extLst>
                <a:ext uri="{FF2B5EF4-FFF2-40B4-BE49-F238E27FC236}">
                  <a16:creationId xmlns:a16="http://schemas.microsoft.com/office/drawing/2014/main" id="{2257D3E1-EA55-41A4-BFDA-74C9B26FDCB6}"/>
                </a:ext>
              </a:extLst>
            </p:cNvPr>
            <p:cNvSpPr>
              <a:spLocks/>
            </p:cNvSpPr>
            <p:nvPr/>
          </p:nvSpPr>
          <p:spPr bwMode="invGray">
            <a:xfrm>
              <a:off x="3548" y="1593"/>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0"/>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0"/>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485" name="Arc 5">
              <a:extLst>
                <a:ext uri="{FF2B5EF4-FFF2-40B4-BE49-F238E27FC236}">
                  <a16:creationId xmlns:a16="http://schemas.microsoft.com/office/drawing/2014/main" id="{03E39358-F089-429D-A169-9080407C4640}"/>
                </a:ext>
              </a:extLst>
            </p:cNvPr>
            <p:cNvSpPr>
              <a:spLocks/>
            </p:cNvSpPr>
            <p:nvPr/>
          </p:nvSpPr>
          <p:spPr bwMode="invGray">
            <a:xfrm>
              <a:off x="3521" y="1732"/>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0"/>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0"/>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486" name="AutoShape 6">
              <a:extLst>
                <a:ext uri="{FF2B5EF4-FFF2-40B4-BE49-F238E27FC236}">
                  <a16:creationId xmlns:a16="http://schemas.microsoft.com/office/drawing/2014/main" id="{EA139E30-5019-4DCF-8816-629FE0981F2D}"/>
                </a:ext>
              </a:extLst>
            </p:cNvPr>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20487" name="Rectangle 7">
            <a:extLst>
              <a:ext uri="{FF2B5EF4-FFF2-40B4-BE49-F238E27FC236}">
                <a16:creationId xmlns:a16="http://schemas.microsoft.com/office/drawing/2014/main" id="{C45CD827-A164-4926-909D-E53F3BC4D4F2}"/>
              </a:ext>
            </a:extLst>
          </p:cNvPr>
          <p:cNvSpPr>
            <a:spLocks noGrp="1" noChangeArrowheads="1"/>
          </p:cNvSpPr>
          <p:nvPr>
            <p:ph type="ctrTitle" sz="quarter"/>
          </p:nvPr>
        </p:nvSpPr>
        <p:spPr>
          <a:xfrm>
            <a:off x="914400" y="1447800"/>
            <a:ext cx="10363200" cy="1143000"/>
          </a:xfrm>
        </p:spPr>
        <p:txBody>
          <a:bodyPr/>
          <a:lstStyle>
            <a:lvl1pPr>
              <a:defRPr/>
            </a:lvl1pPr>
          </a:lstStyle>
          <a:p>
            <a:pPr lvl="0"/>
            <a:r>
              <a:rPr lang="en-US" altLang="en-US" noProof="0"/>
              <a:t>Click to edit Master title style</a:t>
            </a:r>
          </a:p>
        </p:txBody>
      </p:sp>
      <p:sp>
        <p:nvSpPr>
          <p:cNvPr id="20488" name="Rectangle 8">
            <a:extLst>
              <a:ext uri="{FF2B5EF4-FFF2-40B4-BE49-F238E27FC236}">
                <a16:creationId xmlns:a16="http://schemas.microsoft.com/office/drawing/2014/main" id="{81F086EB-4430-46B0-AC2A-6B72E54BD255}"/>
              </a:ext>
            </a:extLst>
          </p:cNvPr>
          <p:cNvSpPr>
            <a:spLocks noGrp="1" noChangeArrowheads="1"/>
          </p:cNvSpPr>
          <p:nvPr>
            <p:ph type="subTitle" sz="quarter" idx="1"/>
          </p:nvPr>
        </p:nvSpPr>
        <p:spPr>
          <a:xfrm>
            <a:off x="1828800" y="3733800"/>
            <a:ext cx="8534400" cy="1752600"/>
          </a:xfrm>
        </p:spPr>
        <p:txBody>
          <a:bodyPr/>
          <a:lstStyle>
            <a:lvl1pPr marL="0" indent="0" algn="ctr">
              <a:buFontTx/>
              <a:buNone/>
              <a:defRPr/>
            </a:lvl1pPr>
          </a:lstStyle>
          <a:p>
            <a:pPr lvl="0"/>
            <a:r>
              <a:rPr lang="en-US" altLang="en-US" noProof="0"/>
              <a:t>Click to edit Master subtitle style</a:t>
            </a:r>
          </a:p>
        </p:txBody>
      </p:sp>
      <p:sp>
        <p:nvSpPr>
          <p:cNvPr id="20489" name="Rectangle 9">
            <a:extLst>
              <a:ext uri="{FF2B5EF4-FFF2-40B4-BE49-F238E27FC236}">
                <a16:creationId xmlns:a16="http://schemas.microsoft.com/office/drawing/2014/main" id="{A010BC67-87BE-46EB-BCD8-581F26CA2F37}"/>
              </a:ext>
            </a:extLst>
          </p:cNvPr>
          <p:cNvSpPr>
            <a:spLocks noGrp="1" noChangeArrowheads="1"/>
          </p:cNvSpPr>
          <p:nvPr>
            <p:ph type="dt" sz="quarter" idx="2"/>
          </p:nvPr>
        </p:nvSpPr>
        <p:spPr bwMode="auto">
          <a:xfrm>
            <a:off x="914400" y="63246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atin typeface="Arial" panose="020B0604020202020204" pitchFamily="34" charset="0"/>
              </a:defRPr>
            </a:lvl1pPr>
          </a:lstStyle>
          <a:p>
            <a:endParaRPr lang="en-US" altLang="en-US"/>
          </a:p>
        </p:txBody>
      </p:sp>
      <p:sp>
        <p:nvSpPr>
          <p:cNvPr id="20490" name="Rectangle 10">
            <a:extLst>
              <a:ext uri="{FF2B5EF4-FFF2-40B4-BE49-F238E27FC236}">
                <a16:creationId xmlns:a16="http://schemas.microsoft.com/office/drawing/2014/main" id="{E48CB015-1A7F-4735-AFD7-52875B6359C9}"/>
              </a:ext>
            </a:extLst>
          </p:cNvPr>
          <p:cNvSpPr>
            <a:spLocks noGrp="1" noChangeArrowheads="1"/>
          </p:cNvSpPr>
          <p:nvPr>
            <p:ph type="ftr" sz="quarter" idx="3"/>
          </p:nvPr>
        </p:nvSpPr>
        <p:spPr bwMode="auto">
          <a:xfrm>
            <a:off x="4165600" y="63246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atin typeface="Arial" panose="020B0604020202020204" pitchFamily="34" charset="0"/>
              </a:defRPr>
            </a:lvl1pPr>
          </a:lstStyle>
          <a:p>
            <a:endParaRPr lang="en-US" altLang="en-US"/>
          </a:p>
        </p:txBody>
      </p:sp>
      <p:sp>
        <p:nvSpPr>
          <p:cNvPr id="20491" name="Rectangle 11">
            <a:extLst>
              <a:ext uri="{FF2B5EF4-FFF2-40B4-BE49-F238E27FC236}">
                <a16:creationId xmlns:a16="http://schemas.microsoft.com/office/drawing/2014/main" id="{C6C46B86-6094-4B94-BEDE-63FBDC5FDE1C}"/>
              </a:ext>
            </a:extLst>
          </p:cNvPr>
          <p:cNvSpPr>
            <a:spLocks noGrp="1" noChangeArrowheads="1"/>
          </p:cNvSpPr>
          <p:nvPr>
            <p:ph type="sldNum" sz="quarter" idx="4"/>
          </p:nvPr>
        </p:nvSpPr>
        <p:spPr bwMode="auto">
          <a:xfrm>
            <a:off x="8737600" y="63246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atin typeface="Arial" panose="020B0604020202020204" pitchFamily="34" charset="0"/>
              </a:defRPr>
            </a:lvl1pPr>
          </a:lstStyle>
          <a:p>
            <a:fld id="{37483B03-B9F8-4E17-B74A-E37C34A698F3}" type="slidenum">
              <a:rPr lang="en-US" altLang="en-US"/>
              <a:pPr/>
              <a:t>‹#›</a:t>
            </a:fld>
            <a:endParaRPr lang="en-US" altLang="en-US"/>
          </a:p>
        </p:txBody>
      </p:sp>
    </p:spTree>
    <p:extLst>
      <p:ext uri="{BB962C8B-B14F-4D97-AF65-F5344CB8AC3E}">
        <p14:creationId xmlns:p14="http://schemas.microsoft.com/office/powerpoint/2010/main" val="2231757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0BD2-1B70-42AB-828F-939AEE57C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59BE2-77CC-4B1F-910D-C6DA11F3D0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288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6941-4150-4B5B-8356-70755BFFEDE1}"/>
              </a:ext>
            </a:extLst>
          </p:cNvPr>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BBA9C7-C050-4BEE-9B61-CD22947F30AD}"/>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440546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74CC-6B56-4DC3-930E-65D5616F2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D4E8C-9618-41C4-B038-F77BEDD093F6}"/>
              </a:ext>
            </a:extLst>
          </p:cNvPr>
          <p:cNvSpPr>
            <a:spLocks noGrp="1"/>
          </p:cNvSpPr>
          <p:nvPr>
            <p:ph sz="half" idx="1"/>
          </p:nvPr>
        </p:nvSpPr>
        <p:spPr>
          <a:xfrm>
            <a:off x="711200" y="1143000"/>
            <a:ext cx="5080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6E0E8-62EF-42C3-A680-8ED9034BC411}"/>
              </a:ext>
            </a:extLst>
          </p:cNvPr>
          <p:cNvSpPr>
            <a:spLocks noGrp="1"/>
          </p:cNvSpPr>
          <p:nvPr>
            <p:ph sz="half" idx="2"/>
          </p:nvPr>
        </p:nvSpPr>
        <p:spPr>
          <a:xfrm>
            <a:off x="5994400" y="1143000"/>
            <a:ext cx="5080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367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4AD3-E5E4-4C38-9E90-D18AFF4811DE}"/>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5B915-F7B5-44B2-9207-084CB9FF6F9D}"/>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D67E7F-041B-4C0E-BD23-4ED4C7773A7F}"/>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97FA6C-B2B3-4AC4-9B50-BF0347AFA65A}"/>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7E1A14-4E48-423B-8D28-5BA5A355CCEE}"/>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058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D867-14E5-4174-8F0A-C2314287100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4491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103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A305-21A7-41BB-9164-E531D2D16EBA}"/>
              </a:ext>
            </a:extLst>
          </p:cNvPr>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91ED2-23D3-4409-BC4E-0D953276EEC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2A2AAE-2EC9-492C-B607-35654CCE1EF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283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A0B5-E05C-42C9-A2C7-2D5A82BEB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BB341-609F-456C-B9D0-F38465F3E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025F0-EF45-446B-94AA-58CFA9FDE7C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B8C2940C-5108-4C72-A6F6-C6EDF9438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CB96F-771C-477D-97BA-5D04B4D9C5D2}"/>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3156530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7BAB-4E67-4316-9DCC-DF2EEB7D8084}"/>
              </a:ext>
            </a:extLst>
          </p:cNvPr>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5A10B-E700-4D4C-AB09-5900E7DB9B2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C1ACD7-2275-4A79-B21F-1C2019EAD40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42593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90A1-3211-4699-93EB-EF5DA83C0E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309D10-EA3B-42CC-A3F4-8778474BB0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6258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40D1A-79AD-48CF-B611-D083E64C40C4}"/>
              </a:ext>
            </a:extLst>
          </p:cNvPr>
          <p:cNvSpPr>
            <a:spLocks noGrp="1"/>
          </p:cNvSpPr>
          <p:nvPr>
            <p:ph type="title" orient="vert"/>
          </p:nvPr>
        </p:nvSpPr>
        <p:spPr>
          <a:xfrm>
            <a:off x="8483600" y="533400"/>
            <a:ext cx="2590800" cy="6096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FC055D-B447-4F18-B64D-14C44324FF95}"/>
              </a:ext>
            </a:extLst>
          </p:cNvPr>
          <p:cNvSpPr>
            <a:spLocks noGrp="1"/>
          </p:cNvSpPr>
          <p:nvPr>
            <p:ph type="body" orient="vert" idx="1"/>
          </p:nvPr>
        </p:nvSpPr>
        <p:spPr>
          <a:xfrm>
            <a:off x="711200" y="533400"/>
            <a:ext cx="7569200"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869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516F-B12C-48CF-8F23-59C79EE44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26981C-19E9-46F7-B5D7-430629088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88FB36-D1BF-4771-8D18-556819C167BE}"/>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8F6E0F09-A4E3-45BB-BF19-136CC61033FA}"/>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039D725F-51AF-44D0-A7D6-8B20EA13A936}"/>
              </a:ext>
            </a:extLst>
          </p:cNvPr>
          <p:cNvSpPr>
            <a:spLocks noGrp="1"/>
          </p:cNvSpPr>
          <p:nvPr>
            <p:ph type="sldNum" sz="quarter" idx="12"/>
          </p:nvPr>
        </p:nvSpPr>
        <p:spPr/>
        <p:txBody>
          <a:bodyPr/>
          <a:lstStyle>
            <a:lvl1pPr>
              <a:defRPr/>
            </a:lvl1pPr>
          </a:lstStyle>
          <a:p>
            <a:fld id="{E3AF38A6-B8E1-4DAA-BC37-7874B692E76C}" type="slidenum">
              <a:rPr lang="en-GB" altLang="en-US"/>
              <a:pPr/>
              <a:t>‹#›</a:t>
            </a:fld>
            <a:endParaRPr lang="en-GB" altLang="en-US"/>
          </a:p>
        </p:txBody>
      </p:sp>
    </p:spTree>
    <p:extLst>
      <p:ext uri="{BB962C8B-B14F-4D97-AF65-F5344CB8AC3E}">
        <p14:creationId xmlns:p14="http://schemas.microsoft.com/office/powerpoint/2010/main" val="3535345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D583-FB1C-4286-BF75-3536B9382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2FD2B8-65C1-41FA-B9FE-71D3FA252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F06F1-F5EF-41A0-A49F-77925A1B4EDA}"/>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D088554D-FDD6-49A3-A721-DC47477ADE20}"/>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81665E5A-35EC-4A40-BD90-52107635675B}"/>
              </a:ext>
            </a:extLst>
          </p:cNvPr>
          <p:cNvSpPr>
            <a:spLocks noGrp="1"/>
          </p:cNvSpPr>
          <p:nvPr>
            <p:ph type="sldNum" sz="quarter" idx="12"/>
          </p:nvPr>
        </p:nvSpPr>
        <p:spPr/>
        <p:txBody>
          <a:bodyPr/>
          <a:lstStyle>
            <a:lvl1pPr>
              <a:defRPr/>
            </a:lvl1pPr>
          </a:lstStyle>
          <a:p>
            <a:fld id="{B45F2A9F-413F-4776-968E-867D028DA587}" type="slidenum">
              <a:rPr lang="en-GB" altLang="en-US"/>
              <a:pPr/>
              <a:t>‹#›</a:t>
            </a:fld>
            <a:endParaRPr lang="en-GB" altLang="en-US"/>
          </a:p>
        </p:txBody>
      </p:sp>
    </p:spTree>
    <p:extLst>
      <p:ext uri="{BB962C8B-B14F-4D97-AF65-F5344CB8AC3E}">
        <p14:creationId xmlns:p14="http://schemas.microsoft.com/office/powerpoint/2010/main" val="437704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EEA-3647-4464-9311-8AD934FFA100}"/>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2D688-34ED-4833-9ADC-AA9D2DAD5F85}"/>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EE193E2B-7F5F-470E-BC17-B3258E9F6EB0}"/>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546CC0CE-7842-44E2-BF70-DD1B1C7A8BDF}"/>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1996A370-FDFB-4F66-836C-06AF42B055AD}"/>
              </a:ext>
            </a:extLst>
          </p:cNvPr>
          <p:cNvSpPr>
            <a:spLocks noGrp="1"/>
          </p:cNvSpPr>
          <p:nvPr>
            <p:ph type="sldNum" sz="quarter" idx="12"/>
          </p:nvPr>
        </p:nvSpPr>
        <p:spPr/>
        <p:txBody>
          <a:bodyPr/>
          <a:lstStyle>
            <a:lvl1pPr>
              <a:defRPr/>
            </a:lvl1pPr>
          </a:lstStyle>
          <a:p>
            <a:fld id="{3E7FD0FF-184A-4332-B598-A6646AA92A11}" type="slidenum">
              <a:rPr lang="en-GB" altLang="en-US"/>
              <a:pPr/>
              <a:t>‹#›</a:t>
            </a:fld>
            <a:endParaRPr lang="en-GB" altLang="en-US"/>
          </a:p>
        </p:txBody>
      </p:sp>
    </p:spTree>
    <p:extLst>
      <p:ext uri="{BB962C8B-B14F-4D97-AF65-F5344CB8AC3E}">
        <p14:creationId xmlns:p14="http://schemas.microsoft.com/office/powerpoint/2010/main" val="3083811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7A5-177D-430C-A345-07EB4FD703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A57D1-773F-49C9-8EF8-96793E97753E}"/>
              </a:ext>
            </a:extLst>
          </p:cNvPr>
          <p:cNvSpPr>
            <a:spLocks noGrp="1"/>
          </p:cNvSpPr>
          <p:nvPr>
            <p:ph sz="half" idx="1"/>
          </p:nvPr>
        </p:nvSpPr>
        <p:spPr>
          <a:xfrm>
            <a:off x="9144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0DEB4-894E-4120-8D4A-FBB1F05CAFCB}"/>
              </a:ext>
            </a:extLst>
          </p:cNvPr>
          <p:cNvSpPr>
            <a:spLocks noGrp="1"/>
          </p:cNvSpPr>
          <p:nvPr>
            <p:ph sz="half" idx="2"/>
          </p:nvPr>
        </p:nvSpPr>
        <p:spPr>
          <a:xfrm>
            <a:off x="61976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881BF7-67A9-43BB-A327-F51F2B3E4E47}"/>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872DC098-A246-45A4-8239-762AC8D3713E}"/>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ABF95B8B-5C00-4998-8049-9E28CD83B153}"/>
              </a:ext>
            </a:extLst>
          </p:cNvPr>
          <p:cNvSpPr>
            <a:spLocks noGrp="1"/>
          </p:cNvSpPr>
          <p:nvPr>
            <p:ph type="sldNum" sz="quarter" idx="12"/>
          </p:nvPr>
        </p:nvSpPr>
        <p:spPr/>
        <p:txBody>
          <a:bodyPr/>
          <a:lstStyle>
            <a:lvl1pPr>
              <a:defRPr/>
            </a:lvl1pPr>
          </a:lstStyle>
          <a:p>
            <a:fld id="{4A86A0C9-FFE7-4D91-A1AA-194E496DFC1E}" type="slidenum">
              <a:rPr lang="en-GB" altLang="en-US"/>
              <a:pPr/>
              <a:t>‹#›</a:t>
            </a:fld>
            <a:endParaRPr lang="en-GB" altLang="en-US"/>
          </a:p>
        </p:txBody>
      </p:sp>
    </p:spTree>
    <p:extLst>
      <p:ext uri="{BB962C8B-B14F-4D97-AF65-F5344CB8AC3E}">
        <p14:creationId xmlns:p14="http://schemas.microsoft.com/office/powerpoint/2010/main" val="2040917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D7DD-34A6-4E23-804A-9443F3FD22BF}"/>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C3AC47-4F5F-499A-9C89-720A2B1A711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A0C228-CA81-4643-8672-0EDB46E48490}"/>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7847FF-7355-4A89-B1F1-9A82667BB902}"/>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CE364D-B88E-479B-971A-3575D61D6B36}"/>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3BE0F-375C-4217-B73B-3EEA54A83C22}"/>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D4F33011-5F97-4945-BF4B-29A9DDBBA5B6}"/>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B4A88FD3-B2BF-47DE-A2B4-6CD59BD6FC92}"/>
              </a:ext>
            </a:extLst>
          </p:cNvPr>
          <p:cNvSpPr>
            <a:spLocks noGrp="1"/>
          </p:cNvSpPr>
          <p:nvPr>
            <p:ph type="sldNum" sz="quarter" idx="12"/>
          </p:nvPr>
        </p:nvSpPr>
        <p:spPr/>
        <p:txBody>
          <a:bodyPr/>
          <a:lstStyle>
            <a:lvl1pPr>
              <a:defRPr/>
            </a:lvl1pPr>
          </a:lstStyle>
          <a:p>
            <a:fld id="{3B56F191-5CBD-4A74-9160-9D73DD578B95}" type="slidenum">
              <a:rPr lang="en-GB" altLang="en-US"/>
              <a:pPr/>
              <a:t>‹#›</a:t>
            </a:fld>
            <a:endParaRPr lang="en-GB" altLang="en-US"/>
          </a:p>
        </p:txBody>
      </p:sp>
    </p:spTree>
    <p:extLst>
      <p:ext uri="{BB962C8B-B14F-4D97-AF65-F5344CB8AC3E}">
        <p14:creationId xmlns:p14="http://schemas.microsoft.com/office/powerpoint/2010/main" val="36372637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FFB0-5658-4351-9661-166D469F6D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F80A9-708B-4C04-B529-ACEA7B26C4D4}"/>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5675B124-53C1-4447-9F2E-1CE0ACCAE98B}"/>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2E648CA9-BEC4-43F2-B917-FD7D5CBE933E}"/>
              </a:ext>
            </a:extLst>
          </p:cNvPr>
          <p:cNvSpPr>
            <a:spLocks noGrp="1"/>
          </p:cNvSpPr>
          <p:nvPr>
            <p:ph type="sldNum" sz="quarter" idx="12"/>
          </p:nvPr>
        </p:nvSpPr>
        <p:spPr/>
        <p:txBody>
          <a:bodyPr/>
          <a:lstStyle>
            <a:lvl1pPr>
              <a:defRPr/>
            </a:lvl1pPr>
          </a:lstStyle>
          <a:p>
            <a:fld id="{D16FD3C3-2F6C-4260-B995-D2B7CA1A84E4}" type="slidenum">
              <a:rPr lang="en-GB" altLang="en-US"/>
              <a:pPr/>
              <a:t>‹#›</a:t>
            </a:fld>
            <a:endParaRPr lang="en-GB" altLang="en-US"/>
          </a:p>
        </p:txBody>
      </p:sp>
    </p:spTree>
    <p:extLst>
      <p:ext uri="{BB962C8B-B14F-4D97-AF65-F5344CB8AC3E}">
        <p14:creationId xmlns:p14="http://schemas.microsoft.com/office/powerpoint/2010/main" val="3950144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17EDB-0580-48D0-917D-126915677CD8}"/>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9108E77C-F4BA-4970-90AB-E305801315CD}"/>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BB4495DF-3C11-4B83-8933-E98246F58C33}"/>
              </a:ext>
            </a:extLst>
          </p:cNvPr>
          <p:cNvSpPr>
            <a:spLocks noGrp="1"/>
          </p:cNvSpPr>
          <p:nvPr>
            <p:ph type="sldNum" sz="quarter" idx="12"/>
          </p:nvPr>
        </p:nvSpPr>
        <p:spPr/>
        <p:txBody>
          <a:bodyPr/>
          <a:lstStyle>
            <a:lvl1pPr>
              <a:defRPr/>
            </a:lvl1pPr>
          </a:lstStyle>
          <a:p>
            <a:fld id="{B8D4DC9B-7F01-4B3D-9EBC-D5836D18614F}" type="slidenum">
              <a:rPr lang="en-GB" altLang="en-US"/>
              <a:pPr/>
              <a:t>‹#›</a:t>
            </a:fld>
            <a:endParaRPr lang="en-GB" altLang="en-US"/>
          </a:p>
        </p:txBody>
      </p:sp>
    </p:spTree>
    <p:extLst>
      <p:ext uri="{BB962C8B-B14F-4D97-AF65-F5344CB8AC3E}">
        <p14:creationId xmlns:p14="http://schemas.microsoft.com/office/powerpoint/2010/main" val="5836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9894-1CF4-46CB-9A73-25BD98393F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9C410-20B8-421C-AE7E-BDB50F2AB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F8FCC4-0AB4-4893-8396-206DB580A70C}"/>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BB3752FB-4C3F-4FE2-91C3-F14BA9833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E46E8-DB3D-462A-ACE3-7D65E9CDD97F}"/>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821479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D4DC-8850-4EB0-8EC2-3DBF77B20CD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243B1-5848-4931-9370-5F9A54FB33F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FA6CAC-8DDD-4530-ABA9-B3F4E6B8907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A0578A-B8E7-4419-A743-24B1315AACE8}"/>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5EBA02E2-F3EF-4762-9CD3-BD009870DFDE}"/>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A7D5FB86-FCE6-473A-9977-900F95C8403D}"/>
              </a:ext>
            </a:extLst>
          </p:cNvPr>
          <p:cNvSpPr>
            <a:spLocks noGrp="1"/>
          </p:cNvSpPr>
          <p:nvPr>
            <p:ph type="sldNum" sz="quarter" idx="12"/>
          </p:nvPr>
        </p:nvSpPr>
        <p:spPr/>
        <p:txBody>
          <a:bodyPr/>
          <a:lstStyle>
            <a:lvl1pPr>
              <a:defRPr/>
            </a:lvl1pPr>
          </a:lstStyle>
          <a:p>
            <a:fld id="{9D0F153A-CE39-4409-A497-E515D39679EB}" type="slidenum">
              <a:rPr lang="en-GB" altLang="en-US"/>
              <a:pPr/>
              <a:t>‹#›</a:t>
            </a:fld>
            <a:endParaRPr lang="en-GB" altLang="en-US"/>
          </a:p>
        </p:txBody>
      </p:sp>
    </p:spTree>
    <p:extLst>
      <p:ext uri="{BB962C8B-B14F-4D97-AF65-F5344CB8AC3E}">
        <p14:creationId xmlns:p14="http://schemas.microsoft.com/office/powerpoint/2010/main" val="30532294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2837-6653-4F7D-A957-FB51C70FCDF7}"/>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AC480-41A4-4AAC-B1C9-EA53C51A69C8}"/>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B5968A-3518-4966-ACD0-97F555B9F2D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3EBFC7-640F-467D-9D95-5336A230D4C3}"/>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CB7698C1-8BF5-49A7-8C43-CBEBAF15A15D}"/>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C940FF04-89BC-483F-AA3B-789430AA3194}"/>
              </a:ext>
            </a:extLst>
          </p:cNvPr>
          <p:cNvSpPr>
            <a:spLocks noGrp="1"/>
          </p:cNvSpPr>
          <p:nvPr>
            <p:ph type="sldNum" sz="quarter" idx="12"/>
          </p:nvPr>
        </p:nvSpPr>
        <p:spPr/>
        <p:txBody>
          <a:bodyPr/>
          <a:lstStyle>
            <a:lvl1pPr>
              <a:defRPr/>
            </a:lvl1pPr>
          </a:lstStyle>
          <a:p>
            <a:fld id="{F157E29C-C1D0-4DD1-AD43-B4CD0123C519}" type="slidenum">
              <a:rPr lang="en-GB" altLang="en-US"/>
              <a:pPr/>
              <a:t>‹#›</a:t>
            </a:fld>
            <a:endParaRPr lang="en-GB" altLang="en-US"/>
          </a:p>
        </p:txBody>
      </p:sp>
    </p:spTree>
    <p:extLst>
      <p:ext uri="{BB962C8B-B14F-4D97-AF65-F5344CB8AC3E}">
        <p14:creationId xmlns:p14="http://schemas.microsoft.com/office/powerpoint/2010/main" val="4166638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4EA9-8040-41D8-BB50-2A4735BB11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1CC66-7EAF-42E1-825A-FFC9D4D065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2CE2E-8B39-44AB-AD83-94FD6DA777A1}"/>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7FE32C27-BA83-4641-9961-A83DD4E7426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0C355CA5-CF03-455B-A56B-04D7D04F35BB}"/>
              </a:ext>
            </a:extLst>
          </p:cNvPr>
          <p:cNvSpPr>
            <a:spLocks noGrp="1"/>
          </p:cNvSpPr>
          <p:nvPr>
            <p:ph type="sldNum" sz="quarter" idx="12"/>
          </p:nvPr>
        </p:nvSpPr>
        <p:spPr/>
        <p:txBody>
          <a:bodyPr/>
          <a:lstStyle>
            <a:lvl1pPr>
              <a:defRPr/>
            </a:lvl1pPr>
          </a:lstStyle>
          <a:p>
            <a:fld id="{A7865B14-E101-4CF5-BA01-94E26993D68B}" type="slidenum">
              <a:rPr lang="en-GB" altLang="en-US"/>
              <a:pPr/>
              <a:t>‹#›</a:t>
            </a:fld>
            <a:endParaRPr lang="en-GB" altLang="en-US"/>
          </a:p>
        </p:txBody>
      </p:sp>
    </p:spTree>
    <p:extLst>
      <p:ext uri="{BB962C8B-B14F-4D97-AF65-F5344CB8AC3E}">
        <p14:creationId xmlns:p14="http://schemas.microsoft.com/office/powerpoint/2010/main" val="2913047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81349-4501-49FF-908B-7713B1363C9C}"/>
              </a:ext>
            </a:extLst>
          </p:cNvPr>
          <p:cNvSpPr>
            <a:spLocks noGrp="1"/>
          </p:cNvSpPr>
          <p:nvPr>
            <p:ph type="title" orient="vert"/>
          </p:nvPr>
        </p:nvSpPr>
        <p:spPr>
          <a:xfrm>
            <a:off x="8661400" y="228600"/>
            <a:ext cx="2616200" cy="5867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C9F16F-A0F7-4147-96F5-3241EFE32162}"/>
              </a:ext>
            </a:extLst>
          </p:cNvPr>
          <p:cNvSpPr>
            <a:spLocks noGrp="1"/>
          </p:cNvSpPr>
          <p:nvPr>
            <p:ph type="body" orient="vert" idx="1"/>
          </p:nvPr>
        </p:nvSpPr>
        <p:spPr>
          <a:xfrm>
            <a:off x="812800" y="228600"/>
            <a:ext cx="76454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F7D47-248B-420B-8EB4-151658F1BE2B}"/>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C8FB76BB-CE98-4778-8EEF-05E53209B3F7}"/>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39AE4EC3-FF28-4C16-880F-D1C30E027CE4}"/>
              </a:ext>
            </a:extLst>
          </p:cNvPr>
          <p:cNvSpPr>
            <a:spLocks noGrp="1"/>
          </p:cNvSpPr>
          <p:nvPr>
            <p:ph type="sldNum" sz="quarter" idx="12"/>
          </p:nvPr>
        </p:nvSpPr>
        <p:spPr/>
        <p:txBody>
          <a:bodyPr/>
          <a:lstStyle>
            <a:lvl1pPr>
              <a:defRPr/>
            </a:lvl1pPr>
          </a:lstStyle>
          <a:p>
            <a:fld id="{210B62EC-CD3C-4482-BD6E-54CE073B2BAD}" type="slidenum">
              <a:rPr lang="en-GB" altLang="en-US"/>
              <a:pPr/>
              <a:t>‹#›</a:t>
            </a:fld>
            <a:endParaRPr lang="en-GB" altLang="en-US"/>
          </a:p>
        </p:txBody>
      </p:sp>
    </p:spTree>
    <p:extLst>
      <p:ext uri="{BB962C8B-B14F-4D97-AF65-F5344CB8AC3E}">
        <p14:creationId xmlns:p14="http://schemas.microsoft.com/office/powerpoint/2010/main" val="34761648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B779-18B9-4BB4-A1AC-659D40CD3459}"/>
              </a:ext>
            </a:extLst>
          </p:cNvPr>
          <p:cNvSpPr>
            <a:spLocks noGrp="1"/>
          </p:cNvSpPr>
          <p:nvPr>
            <p:ph type="title"/>
          </p:nvPr>
        </p:nvSpPr>
        <p:spPr>
          <a:xfrm>
            <a:off x="812800" y="2286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D16F8-D288-438A-8299-123BE07B3BFC}"/>
              </a:ext>
            </a:extLst>
          </p:cNvPr>
          <p:cNvSpPr>
            <a:spLocks noGrp="1"/>
          </p:cNvSpPr>
          <p:nvPr>
            <p:ph type="body" sz="half" idx="1"/>
          </p:nvPr>
        </p:nvSpPr>
        <p:spPr>
          <a:xfrm>
            <a:off x="9144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978C96-674A-4329-9B8E-24F516CA111A}"/>
              </a:ext>
            </a:extLst>
          </p:cNvPr>
          <p:cNvSpPr>
            <a:spLocks noGrp="1"/>
          </p:cNvSpPr>
          <p:nvPr>
            <p:ph sz="half" idx="2"/>
          </p:nvPr>
        </p:nvSpPr>
        <p:spPr>
          <a:xfrm>
            <a:off x="61976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4EE50-D4E5-4CC9-AD3C-1ED5D22E964D}"/>
              </a:ext>
            </a:extLst>
          </p:cNvPr>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74DFB0C3-513C-4306-B101-6448D6AEA442}"/>
              </a:ext>
            </a:extLst>
          </p:cNvPr>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0E1864B8-3B21-4494-BBAB-396C49350D7E}"/>
              </a:ext>
            </a:extLst>
          </p:cNvPr>
          <p:cNvSpPr>
            <a:spLocks noGrp="1"/>
          </p:cNvSpPr>
          <p:nvPr>
            <p:ph type="sldNum" sz="quarter" idx="12"/>
          </p:nvPr>
        </p:nvSpPr>
        <p:spPr>
          <a:xfrm>
            <a:off x="8737600" y="6248400"/>
            <a:ext cx="2540000" cy="457200"/>
          </a:xfrm>
        </p:spPr>
        <p:txBody>
          <a:bodyPr/>
          <a:lstStyle>
            <a:lvl1pPr>
              <a:defRPr/>
            </a:lvl1pPr>
          </a:lstStyle>
          <a:p>
            <a:fld id="{1D2B7D8A-BFC1-4EE2-A7E7-251EEC894AC1}" type="slidenum">
              <a:rPr lang="en-GB" altLang="en-US"/>
              <a:pPr/>
              <a:t>‹#›</a:t>
            </a:fld>
            <a:endParaRPr lang="en-GB" altLang="en-US"/>
          </a:p>
        </p:txBody>
      </p:sp>
    </p:spTree>
    <p:extLst>
      <p:ext uri="{BB962C8B-B14F-4D97-AF65-F5344CB8AC3E}">
        <p14:creationId xmlns:p14="http://schemas.microsoft.com/office/powerpoint/2010/main" val="2877648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9533-209F-45F2-8FD5-BAE3C2B180CF}"/>
              </a:ext>
            </a:extLst>
          </p:cNvPr>
          <p:cNvSpPr>
            <a:spLocks noGrp="1"/>
          </p:cNvSpPr>
          <p:nvPr>
            <p:ph type="title"/>
          </p:nvPr>
        </p:nvSpPr>
        <p:spPr>
          <a:xfrm>
            <a:off x="812800" y="2286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9CB7BE-DE6C-4999-9B93-4595CAB255D1}"/>
              </a:ext>
            </a:extLst>
          </p:cNvPr>
          <p:cNvSpPr>
            <a:spLocks noGrp="1"/>
          </p:cNvSpPr>
          <p:nvPr>
            <p:ph type="body" sz="half" idx="1"/>
          </p:nvPr>
        </p:nvSpPr>
        <p:spPr>
          <a:xfrm>
            <a:off x="9144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969390-834D-4A86-AAF1-BF8DA1D5464D}"/>
              </a:ext>
            </a:extLst>
          </p:cNvPr>
          <p:cNvSpPr>
            <a:spLocks noGrp="1"/>
          </p:cNvSpPr>
          <p:nvPr>
            <p:ph sz="quarter" idx="2"/>
          </p:nvPr>
        </p:nvSpPr>
        <p:spPr>
          <a:xfrm>
            <a:off x="6197600" y="1600200"/>
            <a:ext cx="5080000" cy="2171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46E1EA85-9E8A-4557-85F3-56C3760B375C}"/>
              </a:ext>
            </a:extLst>
          </p:cNvPr>
          <p:cNvSpPr>
            <a:spLocks noGrp="1"/>
          </p:cNvSpPr>
          <p:nvPr>
            <p:ph sz="quarter" idx="3"/>
          </p:nvPr>
        </p:nvSpPr>
        <p:spPr>
          <a:xfrm>
            <a:off x="6197600" y="3924300"/>
            <a:ext cx="5080000" cy="2171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F87FE44-3AC9-4CFD-8F15-E4B1A318BFC2}"/>
              </a:ext>
            </a:extLst>
          </p:cNvPr>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7" name="Footer Placeholder 6">
            <a:extLst>
              <a:ext uri="{FF2B5EF4-FFF2-40B4-BE49-F238E27FC236}">
                <a16:creationId xmlns:a16="http://schemas.microsoft.com/office/drawing/2014/main" id="{C0AE0EED-D539-40E1-9281-8265FF185BB1}"/>
              </a:ext>
            </a:extLst>
          </p:cNvPr>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8" name="Slide Number Placeholder 7">
            <a:extLst>
              <a:ext uri="{FF2B5EF4-FFF2-40B4-BE49-F238E27FC236}">
                <a16:creationId xmlns:a16="http://schemas.microsoft.com/office/drawing/2014/main" id="{F8261778-7F54-4975-B072-463AF3DC2749}"/>
              </a:ext>
            </a:extLst>
          </p:cNvPr>
          <p:cNvSpPr>
            <a:spLocks noGrp="1"/>
          </p:cNvSpPr>
          <p:nvPr>
            <p:ph type="sldNum" sz="quarter" idx="12"/>
          </p:nvPr>
        </p:nvSpPr>
        <p:spPr>
          <a:xfrm>
            <a:off x="8737600" y="6248400"/>
            <a:ext cx="2540000" cy="457200"/>
          </a:xfrm>
        </p:spPr>
        <p:txBody>
          <a:bodyPr/>
          <a:lstStyle>
            <a:lvl1pPr>
              <a:defRPr/>
            </a:lvl1pPr>
          </a:lstStyle>
          <a:p>
            <a:fld id="{FCA828EA-60F6-4A16-A08C-40D8C0D81BF3}" type="slidenum">
              <a:rPr lang="en-GB" altLang="en-US"/>
              <a:pPr/>
              <a:t>‹#›</a:t>
            </a:fld>
            <a:endParaRPr lang="en-GB" altLang="en-US"/>
          </a:p>
        </p:txBody>
      </p:sp>
    </p:spTree>
    <p:extLst>
      <p:ext uri="{BB962C8B-B14F-4D97-AF65-F5344CB8AC3E}">
        <p14:creationId xmlns:p14="http://schemas.microsoft.com/office/powerpoint/2010/main" val="2541154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0C9600-8D6C-4908-945F-681C3BA9BC85}"/>
              </a:ext>
            </a:extLst>
          </p:cNvPr>
          <p:cNvSpPr>
            <a:spLocks noGrp="1"/>
          </p:cNvSpPr>
          <p:nvPr>
            <p:ph/>
          </p:nvPr>
        </p:nvSpPr>
        <p:spPr>
          <a:xfrm>
            <a:off x="812800" y="228600"/>
            <a:ext cx="10464800" cy="5867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399D93B-3409-4E04-A035-B275D76FC4FE}"/>
              </a:ext>
            </a:extLst>
          </p:cNvPr>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7E4CD4C2-99C2-4B15-A8FD-CD5E2C55909C}"/>
              </a:ext>
            </a:extLst>
          </p:cNvPr>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A8DAFFAC-6B7B-420E-ABF0-3797C9CF5615}"/>
              </a:ext>
            </a:extLst>
          </p:cNvPr>
          <p:cNvSpPr>
            <a:spLocks noGrp="1"/>
          </p:cNvSpPr>
          <p:nvPr>
            <p:ph type="sldNum" sz="quarter" idx="12"/>
          </p:nvPr>
        </p:nvSpPr>
        <p:spPr>
          <a:xfrm>
            <a:off x="8737600" y="6248400"/>
            <a:ext cx="2540000" cy="457200"/>
          </a:xfrm>
        </p:spPr>
        <p:txBody>
          <a:bodyPr/>
          <a:lstStyle>
            <a:lvl1pPr>
              <a:defRPr/>
            </a:lvl1pPr>
          </a:lstStyle>
          <a:p>
            <a:fld id="{04506A6A-37C7-45FD-8A29-CE247B0B9F14}" type="slidenum">
              <a:rPr lang="en-GB" altLang="en-US"/>
              <a:pPr/>
              <a:t>‹#›</a:t>
            </a:fld>
            <a:endParaRPr lang="en-GB" altLang="en-US"/>
          </a:p>
        </p:txBody>
      </p:sp>
    </p:spTree>
    <p:extLst>
      <p:ext uri="{BB962C8B-B14F-4D97-AF65-F5344CB8AC3E}">
        <p14:creationId xmlns:p14="http://schemas.microsoft.com/office/powerpoint/2010/main" val="37552516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9FC5E7"/>
          </a:solidFill>
        </p:spPr>
        <p:txBody>
          <a:bodyPr wrap="square" lIns="0" tIns="0" rIns="0" bIns="0" rtlCol="0"/>
          <a:lstStyle/>
          <a:p>
            <a:endParaRPr sz="2400"/>
          </a:p>
        </p:txBody>
      </p:sp>
      <p:sp>
        <p:nvSpPr>
          <p:cNvPr id="2" name="Holder 2"/>
          <p:cNvSpPr>
            <a:spLocks noGrp="1"/>
          </p:cNvSpPr>
          <p:nvPr>
            <p:ph type="ctrTitle"/>
          </p:nvPr>
        </p:nvSpPr>
        <p:spPr>
          <a:xfrm>
            <a:off x="1872353" y="1454913"/>
            <a:ext cx="8447295" cy="1066895"/>
          </a:xfrm>
          <a:prstGeom prst="rect">
            <a:avLst/>
          </a:prstGeom>
        </p:spPr>
        <p:txBody>
          <a:bodyPr wrap="square" lIns="0" tIns="0" rIns="0" bIns="0">
            <a:spAutoFit/>
          </a:bodyPr>
          <a:lstStyle>
            <a:lvl1pPr>
              <a:defRPr sz="6933" b="1"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1"/>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488206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982454" y="620352"/>
            <a:ext cx="4227092" cy="287323"/>
          </a:xfrm>
        </p:spPr>
        <p:txBody>
          <a:bodyPr lIns="0" tIns="0" rIns="0" bIns="0"/>
          <a:lstStyle>
            <a:lvl1pPr>
              <a:defRPr sz="1867" b="0" i="1">
                <a:solidFill>
                  <a:schemeClr val="tx1"/>
                </a:solidFill>
                <a:latin typeface="Arial"/>
                <a:cs typeface="Arial"/>
              </a:defRPr>
            </a:lvl1pPr>
          </a:lstStyle>
          <a:p>
            <a:endParaRPr/>
          </a:p>
        </p:txBody>
      </p:sp>
      <p:sp>
        <p:nvSpPr>
          <p:cNvPr id="3" name="Holder 3"/>
          <p:cNvSpPr>
            <a:spLocks noGrp="1"/>
          </p:cNvSpPr>
          <p:nvPr>
            <p:ph type="body" idx="1"/>
          </p:nvPr>
        </p:nvSpPr>
        <p:spPr>
          <a:xfrm>
            <a:off x="539374" y="1546624"/>
            <a:ext cx="11113252" cy="492443"/>
          </a:xfrm>
        </p:spPr>
        <p:txBody>
          <a:bodyPr lIns="0" tIns="0" rIns="0" bIns="0"/>
          <a:lstStyle>
            <a:lvl1pPr>
              <a:defRPr sz="3200" b="0" i="0">
                <a:solidFill>
                  <a:srgbClr val="59595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80228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982454" y="620352"/>
            <a:ext cx="4227092" cy="287323"/>
          </a:xfrm>
        </p:spPr>
        <p:txBody>
          <a:bodyPr lIns="0" tIns="0" rIns="0" bIns="0"/>
          <a:lstStyle>
            <a:lvl1pPr>
              <a:defRPr sz="1867" b="0" i="1">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49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7613-D617-462C-A1CF-64D2423D2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A41B1-C3BF-48FC-9254-42AA4A47D8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DA3EC8-A0E9-4175-9622-70A13048EC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8167F2-23CE-4624-AAFF-4F124EA46DCC}"/>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6" name="Footer Placeholder 5">
            <a:extLst>
              <a:ext uri="{FF2B5EF4-FFF2-40B4-BE49-F238E27FC236}">
                <a16:creationId xmlns:a16="http://schemas.microsoft.com/office/drawing/2014/main" id="{2B41F782-F3CE-4B30-86C6-2AA1ECB38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80343-8E18-4AA3-BCE3-EFA1B4AC59A7}"/>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40876034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982454" y="620352"/>
            <a:ext cx="4227092" cy="287323"/>
          </a:xfrm>
        </p:spPr>
        <p:txBody>
          <a:bodyPr lIns="0" tIns="0" rIns="0" bIns="0"/>
          <a:lstStyle>
            <a:lvl1pPr>
              <a:defRPr sz="1867" b="0" i="1">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315244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777685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2979-116F-4A4F-83C7-2EE7AA9E09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1C9D27-FD83-4661-B5AF-000954401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7B623C-336E-403F-92CA-CC29593A3CCD}"/>
              </a:ext>
            </a:extLst>
          </p:cNvPr>
          <p:cNvSpPr>
            <a:spLocks noGrp="1"/>
          </p:cNvSpPr>
          <p:nvPr>
            <p:ph type="dt" sz="half" idx="10"/>
          </p:nvPr>
        </p:nvSpPr>
        <p:spPr/>
        <p:txBody>
          <a:bodyPr/>
          <a:lstStyle/>
          <a:p>
            <a:fld id="{D7CF738B-79DB-4BD6-8B1E-5FB6BAC3A2E7}" type="datetimeFigureOut">
              <a:rPr lang="en-US" smtClean="0"/>
              <a:t>2/10/2019</a:t>
            </a:fld>
            <a:endParaRPr lang="en-US"/>
          </a:p>
        </p:txBody>
      </p:sp>
      <p:sp>
        <p:nvSpPr>
          <p:cNvPr id="5" name="Footer Placeholder 4">
            <a:extLst>
              <a:ext uri="{FF2B5EF4-FFF2-40B4-BE49-F238E27FC236}">
                <a16:creationId xmlns:a16="http://schemas.microsoft.com/office/drawing/2014/main" id="{6607E48C-F22E-4F5C-97DD-BF9E17930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7820C-75F4-4964-B2A3-CFAF72C724C2}"/>
              </a:ext>
            </a:extLst>
          </p:cNvPr>
          <p:cNvSpPr>
            <a:spLocks noGrp="1"/>
          </p:cNvSpPr>
          <p:nvPr>
            <p:ph type="sldNum" sz="quarter" idx="12"/>
          </p:nvPr>
        </p:nvSpPr>
        <p:spPr/>
        <p:txBody>
          <a:bodyPr/>
          <a:lstStyle/>
          <a:p>
            <a:fld id="{0F37DB19-4F2F-4A01-ABBC-0BB35B9C541D}" type="slidenum">
              <a:rPr lang="en-US" smtClean="0"/>
              <a:t>‹#›</a:t>
            </a:fld>
            <a:endParaRPr lang="en-US"/>
          </a:p>
        </p:txBody>
      </p:sp>
    </p:spTree>
    <p:extLst>
      <p:ext uri="{BB962C8B-B14F-4D97-AF65-F5344CB8AC3E}">
        <p14:creationId xmlns:p14="http://schemas.microsoft.com/office/powerpoint/2010/main" val="17950976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23052" y="2509011"/>
            <a:ext cx="4345897" cy="43088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15388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91578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968" y="671768"/>
            <a:ext cx="11166065" cy="574453"/>
          </a:xfrm>
        </p:spPr>
        <p:txBody>
          <a:bodyPr lIns="0" tIns="0" rIns="0" bIns="0"/>
          <a:lstStyle>
            <a:lvl1pPr>
              <a:defRPr sz="3733" b="0"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34528" y="2331560"/>
            <a:ext cx="9722945" cy="205121"/>
          </a:xfrm>
        </p:spPr>
        <p:txBody>
          <a:bodyPr lIns="0" tIns="0" rIns="0" bIns="0"/>
          <a:lstStyle>
            <a:lvl1pPr>
              <a:defRPr sz="1333" b="0"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320618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968" y="671768"/>
            <a:ext cx="11166065" cy="574453"/>
          </a:xfrm>
        </p:spPr>
        <p:txBody>
          <a:bodyPr lIns="0" tIns="0" rIns="0" bIns="0"/>
          <a:lstStyle>
            <a:lvl1pPr>
              <a:defRPr sz="3733" b="0" i="0">
                <a:solidFill>
                  <a:schemeClr val="tx1"/>
                </a:solidFill>
                <a:latin typeface="Lucida Sans"/>
                <a:cs typeface="Lucida Sans"/>
              </a:defRPr>
            </a:lvl1pPr>
          </a:lstStyle>
          <a:p>
            <a:endParaRPr/>
          </a:p>
        </p:txBody>
      </p:sp>
      <p:sp>
        <p:nvSpPr>
          <p:cNvPr id="3" name="Holder 3"/>
          <p:cNvSpPr>
            <a:spLocks noGrp="1"/>
          </p:cNvSpPr>
          <p:nvPr>
            <p:ph sz="half" idx="2"/>
          </p:nvPr>
        </p:nvSpPr>
        <p:spPr>
          <a:xfrm>
            <a:off x="609600" y="1577340"/>
            <a:ext cx="5303520" cy="15388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15388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668824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2968" y="671768"/>
            <a:ext cx="11166065" cy="574453"/>
          </a:xfrm>
        </p:spPr>
        <p:txBody>
          <a:bodyPr lIns="0" tIns="0" rIns="0" bIns="0"/>
          <a:lstStyle>
            <a:lvl1pPr>
              <a:defRPr sz="3733" b="0" i="0">
                <a:solidFill>
                  <a:schemeClr val="tx1"/>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065386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586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D552-6226-4639-8AE0-7AEBFB93A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2552B0-9DE6-419A-9D0B-20976EA83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FA590-3E26-43FB-924B-176ECA5DF0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4EE7E0-6A82-4F01-AB0B-5E9A53204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82EF8-81E6-4351-8CEE-4C7A7127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6CFA2A-2FDC-45DB-AF1C-76D22D217205}"/>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8" name="Footer Placeholder 7">
            <a:extLst>
              <a:ext uri="{FF2B5EF4-FFF2-40B4-BE49-F238E27FC236}">
                <a16:creationId xmlns:a16="http://schemas.microsoft.com/office/drawing/2014/main" id="{4B558581-1F87-49F2-943F-14809C5FC2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DE1EFC-4001-4FF7-8DA0-10298DDADF52}"/>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120603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D5AB-A3B4-4F7F-9DE7-450B600AC0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42CB-F19E-4C76-8D6E-63FFF5145E2C}"/>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4" name="Footer Placeholder 3">
            <a:extLst>
              <a:ext uri="{FF2B5EF4-FFF2-40B4-BE49-F238E27FC236}">
                <a16:creationId xmlns:a16="http://schemas.microsoft.com/office/drawing/2014/main" id="{F31D7C6C-EACE-4CEC-B9DC-59E0DFF38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309A20-2007-4D93-8666-291CD38D6CA7}"/>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22074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25EEC-E348-42C2-80AA-BF6182DE7F2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3" name="Footer Placeholder 2">
            <a:extLst>
              <a:ext uri="{FF2B5EF4-FFF2-40B4-BE49-F238E27FC236}">
                <a16:creationId xmlns:a16="http://schemas.microsoft.com/office/drawing/2014/main" id="{876D2F66-C736-4AD6-8124-5585736BC5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9B4266-4733-4D5C-A2A7-38015892A16D}"/>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366052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5045-EC56-4D7D-91BF-776F60DDE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04C366-5570-48F0-8BB5-E64FD3A2A3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212982-0A48-45C3-8084-E7FA31EFA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EA59B7-B9E2-4E52-AB2B-7B44A4173DF2}"/>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6" name="Footer Placeholder 5">
            <a:extLst>
              <a:ext uri="{FF2B5EF4-FFF2-40B4-BE49-F238E27FC236}">
                <a16:creationId xmlns:a16="http://schemas.microsoft.com/office/drawing/2014/main" id="{FCBB99B0-25DC-4B84-84FC-E7707BFED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37C79-7AA0-4546-8C7A-52B3FA41D1F5}"/>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235197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9D20-DC9B-4212-9CD2-F5A0D7C4F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89B22-13DE-43AA-9F9D-D38CDD5A5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6FB9F2-B8EF-40C4-81C9-62F1109CF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CC9CBB-2F12-4BF7-BDCC-6ADEA3B05D4B}"/>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6" name="Footer Placeholder 5">
            <a:extLst>
              <a:ext uri="{FF2B5EF4-FFF2-40B4-BE49-F238E27FC236}">
                <a16:creationId xmlns:a16="http://schemas.microsoft.com/office/drawing/2014/main" id="{C90D056C-9F0A-4B1C-AA9C-4E68C4F8A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20791-C24B-4B8B-9CF7-3E4C84AD22F3}"/>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63900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7"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5.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4370B-E80E-43A8-8B81-AC28ED63B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3F66C9-FDDC-4FC6-B90D-CE8385024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82CB6-901E-43C1-9FC6-61E0796A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7E838EE9-B4CF-44C8-8656-485BCC154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CAE4AB-36AE-4A01-92E0-91E32D49A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2B7E8-0F89-41B6-93BB-260D14D3AD46}" type="slidenum">
              <a:rPr lang="en-US" smtClean="0"/>
              <a:t>‹#›</a:t>
            </a:fld>
            <a:endParaRPr lang="en-US"/>
          </a:p>
        </p:txBody>
      </p:sp>
    </p:spTree>
    <p:extLst>
      <p:ext uri="{BB962C8B-B14F-4D97-AF65-F5344CB8AC3E}">
        <p14:creationId xmlns:p14="http://schemas.microsoft.com/office/powerpoint/2010/main" val="3805891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3" name="Rectangle 7">
            <a:extLst>
              <a:ext uri="{FF2B5EF4-FFF2-40B4-BE49-F238E27FC236}">
                <a16:creationId xmlns:a16="http://schemas.microsoft.com/office/drawing/2014/main" id="{AEB74AD4-FA94-4E75-8BE4-9CB3672A9A66}"/>
              </a:ext>
            </a:extLst>
          </p:cNvPr>
          <p:cNvSpPr>
            <a:spLocks noGrp="1" noChangeArrowheads="1"/>
          </p:cNvSpPr>
          <p:nvPr>
            <p:ph type="title"/>
          </p:nvPr>
        </p:nvSpPr>
        <p:spPr bwMode="auto">
          <a:xfrm>
            <a:off x="711200" y="533400"/>
            <a:ext cx="10363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US" altLang="en-US"/>
              <a:t>Click to edit Master title style</a:t>
            </a:r>
          </a:p>
        </p:txBody>
      </p:sp>
      <p:sp>
        <p:nvSpPr>
          <p:cNvPr id="19464" name="Rectangle 8">
            <a:extLst>
              <a:ext uri="{FF2B5EF4-FFF2-40B4-BE49-F238E27FC236}">
                <a16:creationId xmlns:a16="http://schemas.microsoft.com/office/drawing/2014/main" id="{5E373552-511E-4646-BC85-58478E23E4F7}"/>
              </a:ext>
            </a:extLst>
          </p:cNvPr>
          <p:cNvSpPr>
            <a:spLocks noGrp="1" noChangeArrowheads="1"/>
          </p:cNvSpPr>
          <p:nvPr>
            <p:ph type="body" idx="1"/>
          </p:nvPr>
        </p:nvSpPr>
        <p:spPr bwMode="auto">
          <a:xfrm>
            <a:off x="711200" y="1143000"/>
            <a:ext cx="10363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468" name="Text Box 12">
            <a:extLst>
              <a:ext uri="{FF2B5EF4-FFF2-40B4-BE49-F238E27FC236}">
                <a16:creationId xmlns:a16="http://schemas.microsoft.com/office/drawing/2014/main" id="{6C759AD2-56F9-496E-A589-7222A7F49CD0}"/>
              </a:ext>
            </a:extLst>
          </p:cNvPr>
          <p:cNvSpPr txBox="1">
            <a:spLocks noChangeArrowheads="1"/>
          </p:cNvSpPr>
          <p:nvPr/>
        </p:nvSpPr>
        <p:spPr bwMode="auto">
          <a:xfrm>
            <a:off x="609600" y="152400"/>
            <a:ext cx="1076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600" b="1">
                <a:solidFill>
                  <a:srgbClr val="FF0000"/>
                </a:solidFill>
                <a:effectLst>
                  <a:outerShdw blurRad="38100" dist="38100" dir="2700000" algn="tl">
                    <a:srgbClr val="FFFFFF"/>
                  </a:outerShdw>
                </a:effectLst>
              </a:rPr>
              <a:t>G5BAIM  Neural Networks</a:t>
            </a:r>
          </a:p>
        </p:txBody>
      </p:sp>
    </p:spTree>
    <p:extLst>
      <p:ext uri="{BB962C8B-B14F-4D97-AF65-F5344CB8AC3E}">
        <p14:creationId xmlns:p14="http://schemas.microsoft.com/office/powerpoint/2010/main" val="224646497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9464">
                                            <p:txEl>
                                              <p:pRg st="0" end="0"/>
                                            </p:txEl>
                                          </p:spTgt>
                                        </p:tgtEl>
                                        <p:attrNameLst>
                                          <p:attrName>style.visibility</p:attrName>
                                        </p:attrNameLst>
                                      </p:cBhvr>
                                      <p:to>
                                        <p:strVal val="visible"/>
                                      </p:to>
                                    </p:set>
                                    <p:anim calcmode="lin" valueType="num">
                                      <p:cBhvr additive="base">
                                        <p:cTn id="11" dur="500" fill="hold"/>
                                        <p:tgtEl>
                                          <p:spTgt spid="1946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46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3"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9464">
                                            <p:txEl>
                                              <p:pRg st="1" end="1"/>
                                            </p:txEl>
                                          </p:spTgt>
                                        </p:tgtEl>
                                        <p:attrNameLst>
                                          <p:attrName>style.visibility</p:attrName>
                                        </p:attrNameLst>
                                      </p:cBhvr>
                                      <p:to>
                                        <p:strVal val="visible"/>
                                      </p:to>
                                    </p:set>
                                    <p:anim calcmode="lin" valueType="num">
                                      <p:cBhvr additive="base">
                                        <p:cTn id="15" dur="500" fill="hold"/>
                                        <p:tgtEl>
                                          <p:spTgt spid="19464">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46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13"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9464">
                                            <p:txEl>
                                              <p:pRg st="2" end="2"/>
                                            </p:txEl>
                                          </p:spTgt>
                                        </p:tgtEl>
                                        <p:attrNameLst>
                                          <p:attrName>style.visibility</p:attrName>
                                        </p:attrNameLst>
                                      </p:cBhvr>
                                      <p:to>
                                        <p:strVal val="visible"/>
                                      </p:to>
                                    </p:set>
                                    <p:anim calcmode="lin" valueType="num">
                                      <p:cBhvr additive="base">
                                        <p:cTn id="19" dur="500" fill="hold"/>
                                        <p:tgtEl>
                                          <p:spTgt spid="1946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6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3" name="CAMERA.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9464">
                                            <p:txEl>
                                              <p:pRg st="3" end="3"/>
                                            </p:txEl>
                                          </p:spTgt>
                                        </p:tgtEl>
                                        <p:attrNameLst>
                                          <p:attrName>style.visibility</p:attrName>
                                        </p:attrNameLst>
                                      </p:cBhvr>
                                      <p:to>
                                        <p:strVal val="visible"/>
                                      </p:to>
                                    </p:set>
                                    <p:anim calcmode="lin" valueType="num">
                                      <p:cBhvr additive="base">
                                        <p:cTn id="23" dur="500" fill="hold"/>
                                        <p:tgtEl>
                                          <p:spTgt spid="1946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46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3" name="CAMERA.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9464">
                                            <p:txEl>
                                              <p:pRg st="4" end="4"/>
                                            </p:txEl>
                                          </p:spTgt>
                                        </p:tgtEl>
                                        <p:attrNameLst>
                                          <p:attrName>style.visibility</p:attrName>
                                        </p:attrNameLst>
                                      </p:cBhvr>
                                      <p:to>
                                        <p:strVal val="visible"/>
                                      </p:to>
                                    </p:set>
                                    <p:anim calcmode="lin" valueType="num">
                                      <p:cBhvr additive="base">
                                        <p:cTn id="27" dur="500" fill="hold"/>
                                        <p:tgtEl>
                                          <p:spTgt spid="1946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46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1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utoUpdateAnimBg="0"/>
      <p:bldP spid="19464" grpId="0" build="p" autoUpdateAnimBg="0">
        <p:tmplLst>
          <p:tmpl lvl="1">
            <p:tnLst>
              <p:par>
                <p:cTn presetID="2" presetClass="entr" presetSubtype="8" fill="hold" nodeType="click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 lvl="2">
            <p:tnLst>
              <p:par>
                <p:cTn presetID="2" presetClass="entr" presetSubtype="8" fill="hold" nodeType="with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 lvl="3">
            <p:tnLst>
              <p:par>
                <p:cTn presetID="2" presetClass="entr" presetSubtype="8" fill="hold" nodeType="with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 lvl="4">
            <p:tnLst>
              <p:par>
                <p:cTn presetID="2" presetClass="entr" presetSubtype="8" fill="hold" nodeType="with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 lvl="5">
            <p:tnLst>
              <p:par>
                <p:cTn presetID="2" presetClass="entr" presetSubtype="8" fill="hold" nodeType="with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Lst>
      </p:bldP>
    </p:bldLst>
  </p:timing>
  <p:txStyles>
    <p:titleStyle>
      <a:lvl1pPr algn="l" rtl="0" eaLnBrk="0" fontAlgn="base" hangingPunct="0">
        <a:spcBef>
          <a:spcPct val="0"/>
        </a:spcBef>
        <a:spcAft>
          <a:spcPct val="0"/>
        </a:spcAft>
        <a:defRPr sz="3200" i="1" kern="1200">
          <a:solidFill>
            <a:srgbClr val="FFFF00"/>
          </a:solidFill>
          <a:latin typeface="+mj-lt"/>
          <a:ea typeface="+mj-ea"/>
          <a:cs typeface="+mj-cs"/>
        </a:defRPr>
      </a:lvl1pPr>
      <a:lvl2pPr algn="l" rtl="0" eaLnBrk="0" fontAlgn="base" hangingPunct="0">
        <a:spcBef>
          <a:spcPct val="0"/>
        </a:spcBef>
        <a:spcAft>
          <a:spcPct val="0"/>
        </a:spcAft>
        <a:defRPr sz="3200" i="1">
          <a:solidFill>
            <a:srgbClr val="FFFF00"/>
          </a:solidFill>
          <a:latin typeface="Times New Roman" panose="02020603050405020304" pitchFamily="18" charset="0"/>
        </a:defRPr>
      </a:lvl2pPr>
      <a:lvl3pPr algn="l" rtl="0" eaLnBrk="0" fontAlgn="base" hangingPunct="0">
        <a:spcBef>
          <a:spcPct val="0"/>
        </a:spcBef>
        <a:spcAft>
          <a:spcPct val="0"/>
        </a:spcAft>
        <a:defRPr sz="3200" i="1">
          <a:solidFill>
            <a:srgbClr val="FFFF00"/>
          </a:solidFill>
          <a:latin typeface="Times New Roman" panose="02020603050405020304" pitchFamily="18" charset="0"/>
        </a:defRPr>
      </a:lvl3pPr>
      <a:lvl4pPr algn="l" rtl="0" eaLnBrk="0" fontAlgn="base" hangingPunct="0">
        <a:spcBef>
          <a:spcPct val="0"/>
        </a:spcBef>
        <a:spcAft>
          <a:spcPct val="0"/>
        </a:spcAft>
        <a:defRPr sz="3200" i="1">
          <a:solidFill>
            <a:srgbClr val="FFFF00"/>
          </a:solidFill>
          <a:latin typeface="Times New Roman" panose="02020603050405020304" pitchFamily="18" charset="0"/>
        </a:defRPr>
      </a:lvl4pPr>
      <a:lvl5pPr algn="l" rtl="0" eaLnBrk="0" fontAlgn="base" hangingPunct="0">
        <a:spcBef>
          <a:spcPct val="0"/>
        </a:spcBef>
        <a:spcAft>
          <a:spcPct val="0"/>
        </a:spcAft>
        <a:defRPr sz="3200" i="1">
          <a:solidFill>
            <a:srgbClr val="FFFF00"/>
          </a:solidFill>
          <a:latin typeface="Times New Roman" panose="02020603050405020304" pitchFamily="18" charset="0"/>
        </a:defRPr>
      </a:lvl5pPr>
      <a:lvl6pPr marL="457200" algn="l" rtl="0" eaLnBrk="0" fontAlgn="base" hangingPunct="0">
        <a:spcBef>
          <a:spcPct val="0"/>
        </a:spcBef>
        <a:spcAft>
          <a:spcPct val="0"/>
        </a:spcAft>
        <a:defRPr sz="3200" i="1">
          <a:solidFill>
            <a:srgbClr val="FFFF00"/>
          </a:solidFill>
          <a:latin typeface="Times New Roman" panose="02020603050405020304" pitchFamily="18" charset="0"/>
        </a:defRPr>
      </a:lvl6pPr>
      <a:lvl7pPr marL="914400" algn="l" rtl="0" eaLnBrk="0" fontAlgn="base" hangingPunct="0">
        <a:spcBef>
          <a:spcPct val="0"/>
        </a:spcBef>
        <a:spcAft>
          <a:spcPct val="0"/>
        </a:spcAft>
        <a:defRPr sz="3200" i="1">
          <a:solidFill>
            <a:srgbClr val="FFFF00"/>
          </a:solidFill>
          <a:latin typeface="Times New Roman" panose="02020603050405020304" pitchFamily="18" charset="0"/>
        </a:defRPr>
      </a:lvl7pPr>
      <a:lvl8pPr marL="1371600" algn="l" rtl="0" eaLnBrk="0" fontAlgn="base" hangingPunct="0">
        <a:spcBef>
          <a:spcPct val="0"/>
        </a:spcBef>
        <a:spcAft>
          <a:spcPct val="0"/>
        </a:spcAft>
        <a:defRPr sz="3200" i="1">
          <a:solidFill>
            <a:srgbClr val="FFFF00"/>
          </a:solidFill>
          <a:latin typeface="Times New Roman" panose="02020603050405020304" pitchFamily="18" charset="0"/>
        </a:defRPr>
      </a:lvl8pPr>
      <a:lvl9pPr marL="1828800" algn="l" rtl="0" eaLnBrk="0" fontAlgn="base" hangingPunct="0">
        <a:spcBef>
          <a:spcPct val="0"/>
        </a:spcBef>
        <a:spcAft>
          <a:spcPct val="0"/>
        </a:spcAft>
        <a:defRPr sz="3200" i="1">
          <a:solidFill>
            <a:srgbClr val="FFFF00"/>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kern="1200">
          <a:solidFill>
            <a:srgbClr val="3399FF"/>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rgbClr val="00FF00"/>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rgbClr val="00FF00"/>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400" kern="1200">
          <a:solidFill>
            <a:srgbClr val="00FF00"/>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rgbClr val="00FF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9ACDE-9023-4831-899E-D8E05EE1B59C}"/>
              </a:ext>
            </a:extLst>
          </p:cNvPr>
          <p:cNvSpPr>
            <a:spLocks noGrp="1" noChangeArrowheads="1"/>
          </p:cNvSpPr>
          <p:nvPr>
            <p:ph type="title"/>
          </p:nvPr>
        </p:nvSpPr>
        <p:spPr bwMode="auto">
          <a:xfrm>
            <a:off x="8128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9BF1302-3066-4464-A04C-C2C78D3E7483}"/>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E6908CBD-2DF9-4EA2-9123-9F2A136396DC}"/>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FontTx/>
              <a:buNone/>
              <a:defRPr sz="1400">
                <a:latin typeface="Times New Roman" panose="02020603050405020304" pitchFamily="18" charset="0"/>
              </a:defRPr>
            </a:lvl1pPr>
          </a:lstStyle>
          <a:p>
            <a:endParaRPr lang="en-GB" altLang="en-US"/>
          </a:p>
        </p:txBody>
      </p:sp>
      <p:sp>
        <p:nvSpPr>
          <p:cNvPr id="1029" name="Rectangle 5">
            <a:extLst>
              <a:ext uri="{FF2B5EF4-FFF2-40B4-BE49-F238E27FC236}">
                <a16:creationId xmlns:a16="http://schemas.microsoft.com/office/drawing/2014/main" id="{F58F062B-DAF0-4968-9179-75E5A38974F5}"/>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panose="02020603050405020304" pitchFamily="18" charset="0"/>
              </a:defRPr>
            </a:lvl1pPr>
          </a:lstStyle>
          <a:p>
            <a:endParaRPr lang="en-GB" altLang="en-US"/>
          </a:p>
        </p:txBody>
      </p:sp>
      <p:sp>
        <p:nvSpPr>
          <p:cNvPr id="1030" name="Rectangle 6">
            <a:extLst>
              <a:ext uri="{FF2B5EF4-FFF2-40B4-BE49-F238E27FC236}">
                <a16:creationId xmlns:a16="http://schemas.microsoft.com/office/drawing/2014/main" id="{B89D6AAA-C96E-4A22-A38D-C7788827EC0F}"/>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Times New Roman" panose="02020603050405020304" pitchFamily="18" charset="0"/>
              </a:defRPr>
            </a:lvl1pPr>
          </a:lstStyle>
          <a:p>
            <a:fld id="{6E841AFC-4978-47D8-AE8B-F3DE5C43CA97}" type="slidenum">
              <a:rPr lang="en-GB" altLang="en-US"/>
              <a:pPr/>
              <a:t>‹#›</a:t>
            </a:fld>
            <a:endParaRPr lang="en-GB" altLang="en-US"/>
          </a:p>
        </p:txBody>
      </p:sp>
    </p:spTree>
    <p:extLst>
      <p:ext uri="{BB962C8B-B14F-4D97-AF65-F5344CB8AC3E}">
        <p14:creationId xmlns:p14="http://schemas.microsoft.com/office/powerpoint/2010/main" val="23869086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fontAlgn="base">
        <a:spcBef>
          <a:spcPct val="0"/>
        </a:spcBef>
        <a:spcAft>
          <a:spcPct val="0"/>
        </a:spcAft>
        <a:defRPr sz="3600" b="1" kern="1200">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anose="020B0604020202020204" pitchFamily="34" charset="0"/>
        </a:defRPr>
      </a:lvl2pPr>
      <a:lvl3pPr algn="l" rtl="0" fontAlgn="base">
        <a:spcBef>
          <a:spcPct val="0"/>
        </a:spcBef>
        <a:spcAft>
          <a:spcPct val="0"/>
        </a:spcAft>
        <a:defRPr sz="3600" b="1">
          <a:solidFill>
            <a:schemeClr val="tx2"/>
          </a:solidFill>
          <a:latin typeface="Arial" panose="020B0604020202020204" pitchFamily="34" charset="0"/>
        </a:defRPr>
      </a:lvl3pPr>
      <a:lvl4pPr algn="l" rtl="0" fontAlgn="base">
        <a:spcBef>
          <a:spcPct val="0"/>
        </a:spcBef>
        <a:spcAft>
          <a:spcPct val="0"/>
        </a:spcAft>
        <a:defRPr sz="3600" b="1">
          <a:solidFill>
            <a:schemeClr val="tx2"/>
          </a:solidFill>
          <a:latin typeface="Arial" panose="020B0604020202020204" pitchFamily="34" charset="0"/>
        </a:defRPr>
      </a:lvl4pPr>
      <a:lvl5pPr algn="l" rtl="0" fontAlgn="base">
        <a:spcBef>
          <a:spcPct val="0"/>
        </a:spcBef>
        <a:spcAft>
          <a:spcPct val="0"/>
        </a:spcAft>
        <a:defRPr sz="3600" b="1">
          <a:solidFill>
            <a:schemeClr val="tx2"/>
          </a:solidFill>
          <a:latin typeface="Arial" panose="020B0604020202020204" pitchFamily="34" charset="0"/>
        </a:defRPr>
      </a:lvl5pPr>
      <a:lvl6pPr marL="457200" algn="l" rtl="0" fontAlgn="base">
        <a:spcBef>
          <a:spcPct val="0"/>
        </a:spcBef>
        <a:spcAft>
          <a:spcPct val="0"/>
        </a:spcAft>
        <a:defRPr sz="3600" b="1">
          <a:solidFill>
            <a:schemeClr val="tx2"/>
          </a:solidFill>
          <a:latin typeface="Arial" panose="020B0604020202020204" pitchFamily="34" charset="0"/>
        </a:defRPr>
      </a:lvl6pPr>
      <a:lvl7pPr marL="914400" algn="l" rtl="0" fontAlgn="base">
        <a:spcBef>
          <a:spcPct val="0"/>
        </a:spcBef>
        <a:spcAft>
          <a:spcPct val="0"/>
        </a:spcAft>
        <a:defRPr sz="3600" b="1">
          <a:solidFill>
            <a:schemeClr val="tx2"/>
          </a:solidFill>
          <a:latin typeface="Arial" panose="020B0604020202020204" pitchFamily="34" charset="0"/>
        </a:defRPr>
      </a:lvl7pPr>
      <a:lvl8pPr marL="1371600" algn="l" rtl="0" fontAlgn="base">
        <a:spcBef>
          <a:spcPct val="0"/>
        </a:spcBef>
        <a:spcAft>
          <a:spcPct val="0"/>
        </a:spcAft>
        <a:defRPr sz="3600" b="1">
          <a:solidFill>
            <a:schemeClr val="tx2"/>
          </a:solidFill>
          <a:latin typeface="Arial" panose="020B0604020202020204" pitchFamily="34" charset="0"/>
        </a:defRPr>
      </a:lvl8pPr>
      <a:lvl9pPr marL="1828800" algn="l" rtl="0" fontAlgn="base">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chemeClr val="tx1"/>
          </a:solidFill>
          <a:latin typeface="+mn-lt"/>
          <a:ea typeface="+mn-ea"/>
          <a:cs typeface="+mn-cs"/>
        </a:defRPr>
      </a:lvl2pPr>
      <a:lvl3pPr marL="1143000" indent="-228600" algn="l" rtl="0" fontAlgn="base">
        <a:spcBef>
          <a:spcPct val="20000"/>
        </a:spcBef>
        <a:spcAft>
          <a:spcPct val="0"/>
        </a:spcAft>
        <a:buChar char="•"/>
        <a:defRPr kern="1200">
          <a:solidFill>
            <a:schemeClr val="tx1"/>
          </a:solidFill>
          <a:latin typeface="+mn-lt"/>
          <a:ea typeface="+mn-ea"/>
          <a:cs typeface="+mn-cs"/>
        </a:defRPr>
      </a:lvl3pPr>
      <a:lvl4pPr marL="1600200" indent="-228600" algn="l" rtl="0" fontAlgn="base">
        <a:spcBef>
          <a:spcPct val="20000"/>
        </a:spcBef>
        <a:spcAft>
          <a:spcPct val="0"/>
        </a:spcAft>
        <a:buChar char="–"/>
        <a:defRPr sz="1600"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82454" y="620352"/>
            <a:ext cx="4227092" cy="215444"/>
          </a:xfrm>
          <a:prstGeom prst="rect">
            <a:avLst/>
          </a:prstGeom>
        </p:spPr>
        <p:txBody>
          <a:bodyPr wrap="square" lIns="0" tIns="0" rIns="0" bIns="0">
            <a:spAutoFit/>
          </a:bodyPr>
          <a:lstStyle>
            <a:lvl1pPr>
              <a:defRPr sz="1400" b="0" i="1">
                <a:solidFill>
                  <a:schemeClr val="tx1"/>
                </a:solidFill>
                <a:latin typeface="Arial"/>
                <a:cs typeface="Arial"/>
              </a:defRPr>
            </a:lvl1pPr>
          </a:lstStyle>
          <a:p>
            <a:endParaRPr/>
          </a:p>
        </p:txBody>
      </p:sp>
      <p:sp>
        <p:nvSpPr>
          <p:cNvPr id="3" name="Holder 3"/>
          <p:cNvSpPr>
            <a:spLocks noGrp="1"/>
          </p:cNvSpPr>
          <p:nvPr>
            <p:ph type="body" idx="1"/>
          </p:nvPr>
        </p:nvSpPr>
        <p:spPr>
          <a:xfrm>
            <a:off x="539374" y="1546624"/>
            <a:ext cx="11113252" cy="369332"/>
          </a:xfrm>
          <a:prstGeom prst="rect">
            <a:avLst/>
          </a:prstGeom>
        </p:spPr>
        <p:txBody>
          <a:bodyPr wrap="square" lIns="0" tIns="0" rIns="0" bIns="0">
            <a:spAutoFit/>
          </a:bodyPr>
          <a:lstStyle>
            <a:lvl1pPr>
              <a:defRPr sz="2400" b="0" i="0">
                <a:solidFill>
                  <a:srgbClr val="595959"/>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8736416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9" r:id="rId6"/>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2968" y="671768"/>
            <a:ext cx="11166065" cy="430887"/>
          </a:xfrm>
          <a:prstGeom prst="rect">
            <a:avLst/>
          </a:prstGeom>
        </p:spPr>
        <p:txBody>
          <a:bodyPr wrap="square" lIns="0" tIns="0" rIns="0" bIns="0">
            <a:spAutoFit/>
          </a:bodyPr>
          <a:lstStyle>
            <a:lvl1pPr>
              <a:defRPr sz="2800" b="0"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34528" y="2331560"/>
            <a:ext cx="9722945" cy="153888"/>
          </a:xfrm>
          <a:prstGeom prst="rect">
            <a:avLst/>
          </a:prstGeom>
        </p:spPr>
        <p:txBody>
          <a:bodyPr wrap="square" lIns="0" tIns="0" rIns="0" bIns="0">
            <a:spAutoFit/>
          </a:bodyPr>
          <a:lstStyle>
            <a:lvl1pPr>
              <a:defRPr sz="1000" b="0" i="0">
                <a:solidFill>
                  <a:srgbClr val="434343"/>
                </a:solidFill>
                <a:latin typeface="Courier New"/>
                <a:cs typeface="Courier New"/>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6505328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6.sv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9.jp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2" Type="http://schemas.openxmlformats.org/officeDocument/2006/relationships/hyperlink" Target="https://www.tensorflow.org/versions/r0.8/api_docs/python/client.html#Session" TargetMode="Externa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hyperlink" Target="https://www.tensorflow.org/versions/r0.8/how_tos/variables/index.html" TargetMode="Externa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1.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Principal_component_analysis" TargetMode="External"/><Relationship Id="rId2" Type="http://schemas.openxmlformats.org/officeDocument/2006/relationships/hyperlink" Target="https://en.wikipedia.org/wiki/T-distributed_stochastic_neighbor_embedding" TargetMode="External"/><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10788-1E7D-4B42-83AF-E61EA1DBB7D9}"/>
              </a:ext>
            </a:extLst>
          </p:cNvPr>
          <p:cNvSpPr>
            <a:spLocks noGrp="1"/>
          </p:cNvSpPr>
          <p:nvPr>
            <p:ph type="ctrTitle"/>
          </p:nvPr>
        </p:nvSpPr>
        <p:spPr>
          <a:xfrm>
            <a:off x="6746628" y="1783959"/>
            <a:ext cx="4645250" cy="2889114"/>
          </a:xfrm>
        </p:spPr>
        <p:txBody>
          <a:bodyPr anchor="b">
            <a:normAutofit/>
          </a:bodyPr>
          <a:lstStyle/>
          <a:p>
            <a:pPr algn="l"/>
            <a:r>
              <a:rPr lang="en-US" sz="4700">
                <a:solidFill>
                  <a:schemeClr val="bg1"/>
                </a:solidFill>
              </a:rPr>
              <a:t>INTRODUCTION TO NEURAL NETWORKS AND TENSORFLOW</a:t>
            </a:r>
          </a:p>
        </p:txBody>
      </p:sp>
      <p:sp>
        <p:nvSpPr>
          <p:cNvPr id="3" name="Subtitle 2">
            <a:extLst>
              <a:ext uri="{FF2B5EF4-FFF2-40B4-BE49-F238E27FC236}">
                <a16:creationId xmlns:a16="http://schemas.microsoft.com/office/drawing/2014/main" id="{E9D95441-BC2D-4CB8-BFA6-345C6FC6DD84}"/>
              </a:ext>
            </a:extLst>
          </p:cNvPr>
          <p:cNvSpPr>
            <a:spLocks noGrp="1"/>
          </p:cNvSpPr>
          <p:nvPr>
            <p:ph type="subTitle" idx="1"/>
          </p:nvPr>
        </p:nvSpPr>
        <p:spPr>
          <a:xfrm>
            <a:off x="6746627" y="4750893"/>
            <a:ext cx="4645250" cy="1147863"/>
          </a:xfrm>
        </p:spPr>
        <p:txBody>
          <a:bodyPr anchor="t">
            <a:normAutofit/>
          </a:bodyPr>
          <a:lstStyle/>
          <a:p>
            <a:pPr algn="l"/>
            <a:endParaRPr lang="en-US" sz="200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rain in head">
            <a:extLst>
              <a:ext uri="{FF2B5EF4-FFF2-40B4-BE49-F238E27FC236}">
                <a16:creationId xmlns:a16="http://schemas.microsoft.com/office/drawing/2014/main" id="{167F79DA-256A-4D1A-BDA9-DF7374FDB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18707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9BF2-9299-4112-879D-09E28A2E362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0D43734-73DB-4243-88D3-A2B198890072}"/>
              </a:ext>
            </a:extLst>
          </p:cNvPr>
          <p:cNvSpPr>
            <a:spLocks noGrp="1"/>
          </p:cNvSpPr>
          <p:nvPr>
            <p:ph idx="1"/>
          </p:nvPr>
        </p:nvSpPr>
        <p:spPr>
          <a:xfrm>
            <a:off x="838200" y="1190625"/>
            <a:ext cx="10515600" cy="4986338"/>
          </a:xfrm>
        </p:spPr>
        <p:txBody>
          <a:bodyPr>
            <a:normAutofit/>
          </a:bodyPr>
          <a:lstStyle/>
          <a:p>
            <a:pPr algn="ctr"/>
            <a:r>
              <a:rPr lang="en-US" sz="4000" dirty="0"/>
              <a:t>A surprise quiz is conducted in the class on 31</a:t>
            </a:r>
            <a:r>
              <a:rPr lang="en-US" sz="4000" baseline="30000" dirty="0"/>
              <a:t>st</a:t>
            </a:r>
            <a:r>
              <a:rPr lang="en-US" sz="4000" dirty="0"/>
              <a:t> Feb, 2019</a:t>
            </a:r>
          </a:p>
          <a:p>
            <a:pPr algn="ctr"/>
            <a:endParaRPr lang="en-US" sz="4000" dirty="0"/>
          </a:p>
          <a:p>
            <a:pPr algn="ctr"/>
            <a:r>
              <a:rPr lang="en-US" sz="4000" dirty="0"/>
              <a:t>The prof. asks her TAs, what they think would be the average score of the class</a:t>
            </a:r>
          </a:p>
        </p:txBody>
      </p:sp>
    </p:spTree>
    <p:extLst>
      <p:ext uri="{BB962C8B-B14F-4D97-AF65-F5344CB8AC3E}">
        <p14:creationId xmlns:p14="http://schemas.microsoft.com/office/powerpoint/2010/main" val="19952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p:txBody>
          <a:bodyPr/>
          <a:lstStyle/>
          <a:p>
            <a:r>
              <a:rPr lang="en-US" sz="3600" dirty="0"/>
              <a:t>Lets take a hypothetical example of a class and its TAs</a:t>
            </a:r>
            <a:endParaRPr lang="en-US" dirty="0"/>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6" name="TextBox 25">
            <a:extLst>
              <a:ext uri="{FF2B5EF4-FFF2-40B4-BE49-F238E27FC236}">
                <a16:creationId xmlns:a16="http://schemas.microsoft.com/office/drawing/2014/main" id="{2277BF88-67FB-4223-A68D-AE8825756521}"/>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Tree>
    <p:extLst>
      <p:ext uri="{BB962C8B-B14F-4D97-AF65-F5344CB8AC3E}">
        <p14:creationId xmlns:p14="http://schemas.microsoft.com/office/powerpoint/2010/main" val="69913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p:txBody>
          <a:bodyPr/>
          <a:lstStyle/>
          <a:p>
            <a:r>
              <a:rPr lang="en-US" sz="3600" dirty="0"/>
              <a:t>Since, all TAs are new, prof. trusts them equally. </a:t>
            </a:r>
            <a:endParaRPr lang="en-US" dirty="0"/>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0.3</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Tree>
    <p:extLst>
      <p:ext uri="{BB962C8B-B14F-4D97-AF65-F5344CB8AC3E}">
        <p14:creationId xmlns:p14="http://schemas.microsoft.com/office/powerpoint/2010/main" val="395668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838200" y="568637"/>
            <a:ext cx="10515600" cy="1325563"/>
          </a:xfrm>
        </p:spPr>
        <p:txBody>
          <a:bodyPr>
            <a:normAutofit fontScale="90000"/>
          </a:bodyPr>
          <a:lstStyle/>
          <a:p>
            <a:r>
              <a:rPr lang="en-US" sz="2700" dirty="0"/>
              <a:t>Prof’s calculation of avg. score:</a:t>
            </a:r>
            <a:br>
              <a:rPr lang="en-US" sz="2700" dirty="0"/>
            </a:br>
            <a:r>
              <a:rPr lang="en-US" sz="2700" dirty="0"/>
              <a:t>Summation: </a:t>
            </a:r>
            <a:r>
              <a:rPr lang="en-US" sz="2700" b="1" dirty="0">
                <a:solidFill>
                  <a:schemeClr val="accent5"/>
                </a:solidFill>
              </a:rPr>
              <a:t>29</a:t>
            </a:r>
            <a:r>
              <a:rPr lang="en-US" sz="2700" b="1" dirty="0">
                <a:solidFill>
                  <a:schemeClr val="accent6"/>
                </a:solidFill>
              </a:rPr>
              <a:t>(0.3) </a:t>
            </a:r>
            <a:r>
              <a:rPr lang="en-US" sz="2700" b="1" dirty="0"/>
              <a:t>+ </a:t>
            </a:r>
            <a:r>
              <a:rPr lang="en-US" sz="2700" b="1" dirty="0">
                <a:solidFill>
                  <a:schemeClr val="accent5"/>
                </a:solidFill>
              </a:rPr>
              <a:t>75</a:t>
            </a:r>
            <a:r>
              <a:rPr lang="en-US" sz="2700" b="1" dirty="0">
                <a:solidFill>
                  <a:schemeClr val="accent6"/>
                </a:solidFill>
              </a:rPr>
              <a:t>(0.3)</a:t>
            </a:r>
            <a:r>
              <a:rPr lang="en-US" sz="2700" b="1" dirty="0"/>
              <a:t> + </a:t>
            </a:r>
            <a:r>
              <a:rPr lang="en-US" sz="2700" b="1" dirty="0">
                <a:solidFill>
                  <a:schemeClr val="accent5"/>
                </a:solidFill>
              </a:rPr>
              <a:t>56</a:t>
            </a:r>
            <a:r>
              <a:rPr lang="en-US" sz="2700" b="1" dirty="0">
                <a:solidFill>
                  <a:schemeClr val="accent6"/>
                </a:solidFill>
              </a:rPr>
              <a:t>(0.3) </a:t>
            </a:r>
            <a:r>
              <a:rPr lang="en-US" sz="2700" b="1" dirty="0"/>
              <a:t>= 48</a:t>
            </a:r>
            <a:br>
              <a:rPr lang="en-US" sz="2700" dirty="0"/>
            </a:br>
            <a:r>
              <a:rPr lang="en-US" sz="2700" dirty="0"/>
              <a:t>Simple Logic: y = [x] i.e. nearest integer function</a:t>
            </a:r>
            <a:br>
              <a:rPr lang="en-US" sz="2700" dirty="0"/>
            </a:br>
            <a:r>
              <a:rPr lang="en-US" sz="2700" dirty="0"/>
              <a:t>Therefore, prof’s guess is y = </a:t>
            </a:r>
            <a:r>
              <a:rPr lang="en-US" sz="2700" b="1" dirty="0"/>
              <a:t>48</a:t>
            </a:r>
            <a:br>
              <a:rPr lang="en-US" sz="3200" dirty="0"/>
            </a:br>
            <a:r>
              <a:rPr lang="en-US" sz="3200" b="1" dirty="0">
                <a:solidFill>
                  <a:schemeClr val="accent6"/>
                </a:solidFill>
              </a:rPr>
              <a:t> </a:t>
            </a:r>
            <a:endParaRPr lang="en-US" b="1" dirty="0">
              <a:solidFill>
                <a:schemeClr val="accent5"/>
              </a:solidFill>
            </a:endParaRP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0.3</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Tree>
    <p:extLst>
      <p:ext uri="{BB962C8B-B14F-4D97-AF65-F5344CB8AC3E}">
        <p14:creationId xmlns:p14="http://schemas.microsoft.com/office/powerpoint/2010/main" val="29636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838200" y="568637"/>
            <a:ext cx="10515600" cy="1325563"/>
          </a:xfrm>
        </p:spPr>
        <p:txBody>
          <a:bodyPr>
            <a:normAutofit/>
          </a:bodyPr>
          <a:lstStyle/>
          <a:p>
            <a:r>
              <a:rPr lang="en-US" sz="2700" dirty="0"/>
              <a:t>Actual average  = </a:t>
            </a:r>
            <a:r>
              <a:rPr lang="en-US" sz="2700" b="1" dirty="0"/>
              <a:t>63</a:t>
            </a:r>
            <a:r>
              <a:rPr lang="en-US" sz="2700" dirty="0"/>
              <a:t>    </a:t>
            </a:r>
            <a:br>
              <a:rPr lang="en-US" sz="2700" dirty="0"/>
            </a:br>
            <a:r>
              <a:rPr lang="en-US" sz="2700" dirty="0"/>
              <a:t>Prof’s guess is y = </a:t>
            </a:r>
            <a:r>
              <a:rPr lang="en-US" sz="2700" b="1" dirty="0"/>
              <a:t>48</a:t>
            </a:r>
            <a:br>
              <a:rPr lang="en-US" sz="3200" dirty="0"/>
            </a:br>
            <a:r>
              <a:rPr lang="en-US" sz="3200" b="1" dirty="0">
                <a:solidFill>
                  <a:schemeClr val="accent6"/>
                </a:solidFill>
              </a:rPr>
              <a:t> </a:t>
            </a:r>
            <a:endParaRPr lang="en-US" b="1" dirty="0">
              <a:solidFill>
                <a:schemeClr val="accent5"/>
              </a:solidFill>
            </a:endParaRP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0.3</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Tree>
    <p:extLst>
      <p:ext uri="{BB962C8B-B14F-4D97-AF65-F5344CB8AC3E}">
        <p14:creationId xmlns:p14="http://schemas.microsoft.com/office/powerpoint/2010/main" val="258472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676275" y="253915"/>
            <a:ext cx="10515600" cy="1325563"/>
          </a:xfrm>
        </p:spPr>
        <p:txBody>
          <a:bodyPr>
            <a:noAutofit/>
          </a:bodyPr>
          <a:lstStyle/>
          <a:p>
            <a:r>
              <a:rPr lang="en-US" sz="2000" b="1" dirty="0"/>
              <a:t>Difference in prediction: 63 – 48 = 15</a:t>
            </a:r>
            <a:br>
              <a:rPr lang="en-US" sz="2000" b="1" dirty="0"/>
            </a:br>
            <a:r>
              <a:rPr lang="en-US" sz="2000" b="1" dirty="0"/>
              <a:t>Now Prof. realizes that the estimate given by Anthony was pretty close, and so the trust factor for Anthony should be increased greatly. Akbar’s estimate was second best, so its trust value should also be increased slightly. While Amar’s estimate was bad so his trust value should be decreased a little</a:t>
            </a: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0.3</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Tree>
    <p:extLst>
      <p:ext uri="{BB962C8B-B14F-4D97-AF65-F5344CB8AC3E}">
        <p14:creationId xmlns:p14="http://schemas.microsoft.com/office/powerpoint/2010/main" val="274343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838200" y="568637"/>
            <a:ext cx="10515600" cy="1325563"/>
          </a:xfrm>
        </p:spPr>
        <p:txBody>
          <a:bodyPr>
            <a:normAutofit/>
          </a:bodyPr>
          <a:lstStyle/>
          <a:p>
            <a:r>
              <a:rPr lang="en-US" sz="2700" dirty="0"/>
              <a:t>Making appropriate changes to trust values</a:t>
            </a:r>
            <a:br>
              <a:rPr lang="en-US" sz="3200" dirty="0"/>
            </a:br>
            <a:r>
              <a:rPr lang="en-US" sz="3200" b="1" dirty="0">
                <a:solidFill>
                  <a:schemeClr val="accent6"/>
                </a:solidFill>
              </a:rPr>
              <a:t> </a:t>
            </a:r>
            <a:endParaRPr lang="en-US" b="1" dirty="0">
              <a:solidFill>
                <a:schemeClr val="accent5"/>
              </a:solidFill>
            </a:endParaRP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a:solidFill>
                  <a:schemeClr val="accent6"/>
                </a:solidFill>
              </a:rPr>
              <a:t>0.3</a:t>
            </a:r>
            <a:endParaRPr lang="en-US" b="1" dirty="0">
              <a:solidFill>
                <a:schemeClr val="accent6"/>
              </a:solidFill>
            </a:endParaRP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6" name="TextBox 25">
            <a:extLst>
              <a:ext uri="{FF2B5EF4-FFF2-40B4-BE49-F238E27FC236}">
                <a16:creationId xmlns:a16="http://schemas.microsoft.com/office/drawing/2014/main" id="{3D85D622-37E6-4923-A41F-DAB87C4719D0}"/>
              </a:ext>
            </a:extLst>
          </p:cNvPr>
          <p:cNvSpPr txBox="1"/>
          <p:nvPr/>
        </p:nvSpPr>
        <p:spPr>
          <a:xfrm>
            <a:off x="7277100" y="3623072"/>
            <a:ext cx="983907" cy="369332"/>
          </a:xfrm>
          <a:prstGeom prst="rect">
            <a:avLst/>
          </a:prstGeom>
          <a:noFill/>
        </p:spPr>
        <p:txBody>
          <a:bodyPr wrap="square" rtlCol="0">
            <a:spAutoFit/>
          </a:bodyPr>
          <a:lstStyle/>
          <a:p>
            <a:r>
              <a:rPr lang="en-US" b="1" dirty="0">
                <a:solidFill>
                  <a:srgbClr val="FF0000"/>
                </a:solidFill>
              </a:rPr>
              <a:t>+ 0.2</a:t>
            </a:r>
          </a:p>
        </p:txBody>
      </p:sp>
      <p:sp>
        <p:nvSpPr>
          <p:cNvPr id="6" name="Rectangle 5">
            <a:extLst>
              <a:ext uri="{FF2B5EF4-FFF2-40B4-BE49-F238E27FC236}">
                <a16:creationId xmlns:a16="http://schemas.microsoft.com/office/drawing/2014/main" id="{53C98F4A-8C62-4B3C-9389-B8B45EF72353}"/>
              </a:ext>
            </a:extLst>
          </p:cNvPr>
          <p:cNvSpPr/>
          <p:nvPr/>
        </p:nvSpPr>
        <p:spPr>
          <a:xfrm>
            <a:off x="5872303" y="3623072"/>
            <a:ext cx="647934" cy="369332"/>
          </a:xfrm>
          <a:prstGeom prst="rect">
            <a:avLst/>
          </a:prstGeom>
        </p:spPr>
        <p:txBody>
          <a:bodyPr wrap="none">
            <a:spAutoFit/>
          </a:bodyPr>
          <a:lstStyle/>
          <a:p>
            <a:r>
              <a:rPr lang="en-US" b="1" dirty="0">
                <a:solidFill>
                  <a:srgbClr val="FF0000"/>
                </a:solidFill>
              </a:rPr>
              <a:t>+ 0.1</a:t>
            </a:r>
            <a:endParaRPr lang="en-US" dirty="0"/>
          </a:p>
        </p:txBody>
      </p:sp>
      <p:sp>
        <p:nvSpPr>
          <p:cNvPr id="7" name="Rectangle 6">
            <a:extLst>
              <a:ext uri="{FF2B5EF4-FFF2-40B4-BE49-F238E27FC236}">
                <a16:creationId xmlns:a16="http://schemas.microsoft.com/office/drawing/2014/main" id="{4045147E-D7AC-4C98-BF92-A46C52700A10}"/>
              </a:ext>
            </a:extLst>
          </p:cNvPr>
          <p:cNvSpPr/>
          <p:nvPr/>
        </p:nvSpPr>
        <p:spPr>
          <a:xfrm>
            <a:off x="4064343" y="3647927"/>
            <a:ext cx="603050" cy="369332"/>
          </a:xfrm>
          <a:prstGeom prst="rect">
            <a:avLst/>
          </a:prstGeom>
        </p:spPr>
        <p:txBody>
          <a:bodyPr wrap="none">
            <a:spAutoFit/>
          </a:bodyPr>
          <a:lstStyle/>
          <a:p>
            <a:r>
              <a:rPr lang="en-US" b="1" dirty="0">
                <a:solidFill>
                  <a:srgbClr val="FF0000"/>
                </a:solidFill>
              </a:rPr>
              <a:t>- 0.2</a:t>
            </a:r>
            <a:endParaRPr lang="en-US" dirty="0"/>
          </a:p>
        </p:txBody>
      </p:sp>
    </p:spTree>
    <p:extLst>
      <p:ext uri="{BB962C8B-B14F-4D97-AF65-F5344CB8AC3E}">
        <p14:creationId xmlns:p14="http://schemas.microsoft.com/office/powerpoint/2010/main" val="188954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9802-B3FB-425D-BEC0-5386B182C3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16B357-C0CB-42A7-B99E-1EE52869DADA}"/>
              </a:ext>
            </a:extLst>
          </p:cNvPr>
          <p:cNvSpPr>
            <a:spLocks noGrp="1"/>
          </p:cNvSpPr>
          <p:nvPr>
            <p:ph idx="1"/>
          </p:nvPr>
        </p:nvSpPr>
        <p:spPr/>
        <p:txBody>
          <a:bodyPr/>
          <a:lstStyle/>
          <a:p>
            <a:r>
              <a:rPr lang="en-US" dirty="0"/>
              <a:t>The changes in Trust values or say learning of trust values in the network is done by BACKPROPAGATION ALGORITHM</a:t>
            </a:r>
          </a:p>
          <a:p>
            <a:r>
              <a:rPr lang="en-US" dirty="0"/>
              <a:t>In this workshop we intend to give you a basic idea of what neural networks is, and so Backpropagation Algorithm is out of scope for this tutorial.</a:t>
            </a:r>
          </a:p>
          <a:p>
            <a:r>
              <a:rPr lang="en-US" dirty="0"/>
              <a:t>It is a part of your syllabus in classes INFO 6105 and CSYE 7245 and will most likely be covered in the next workshop on neural networks</a:t>
            </a:r>
          </a:p>
          <a:p>
            <a:endParaRPr lang="en-US" dirty="0"/>
          </a:p>
        </p:txBody>
      </p:sp>
    </p:spTree>
    <p:extLst>
      <p:ext uri="{BB962C8B-B14F-4D97-AF65-F5344CB8AC3E}">
        <p14:creationId xmlns:p14="http://schemas.microsoft.com/office/powerpoint/2010/main" val="2967870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838200" y="568637"/>
            <a:ext cx="10515600" cy="1325563"/>
          </a:xfrm>
        </p:spPr>
        <p:txBody>
          <a:bodyPr>
            <a:normAutofit fontScale="90000"/>
          </a:bodyPr>
          <a:lstStyle/>
          <a:p>
            <a:r>
              <a:rPr lang="en-US" sz="2700" dirty="0"/>
              <a:t>Prof’s calculation of avg. score:</a:t>
            </a:r>
            <a:br>
              <a:rPr lang="en-US" sz="2700" dirty="0"/>
            </a:br>
            <a:r>
              <a:rPr lang="en-US" sz="2700" dirty="0"/>
              <a:t>Summation: </a:t>
            </a:r>
            <a:r>
              <a:rPr lang="en-US" sz="2700" b="1" dirty="0">
                <a:solidFill>
                  <a:schemeClr val="accent5"/>
                </a:solidFill>
              </a:rPr>
              <a:t>29</a:t>
            </a:r>
            <a:r>
              <a:rPr lang="en-US" sz="2700" b="1" dirty="0">
                <a:solidFill>
                  <a:schemeClr val="accent6"/>
                </a:solidFill>
              </a:rPr>
              <a:t>(0.1) </a:t>
            </a:r>
            <a:r>
              <a:rPr lang="en-US" sz="2700" b="1" dirty="0"/>
              <a:t>+ </a:t>
            </a:r>
            <a:r>
              <a:rPr lang="en-US" sz="2700" b="1" dirty="0">
                <a:solidFill>
                  <a:schemeClr val="accent5"/>
                </a:solidFill>
              </a:rPr>
              <a:t>75</a:t>
            </a:r>
            <a:r>
              <a:rPr lang="en-US" sz="2700" b="1" dirty="0">
                <a:solidFill>
                  <a:schemeClr val="accent6"/>
                </a:solidFill>
              </a:rPr>
              <a:t>(0.4)</a:t>
            </a:r>
            <a:r>
              <a:rPr lang="en-US" sz="2700" b="1" dirty="0"/>
              <a:t> + </a:t>
            </a:r>
            <a:r>
              <a:rPr lang="en-US" sz="2700" b="1" dirty="0">
                <a:solidFill>
                  <a:schemeClr val="accent5"/>
                </a:solidFill>
              </a:rPr>
              <a:t>56</a:t>
            </a:r>
            <a:r>
              <a:rPr lang="en-US" sz="2700" b="1" dirty="0">
                <a:solidFill>
                  <a:schemeClr val="accent6"/>
                </a:solidFill>
              </a:rPr>
              <a:t>(0.5) </a:t>
            </a:r>
            <a:r>
              <a:rPr lang="en-US" sz="2700" b="1" dirty="0"/>
              <a:t>= 60.9</a:t>
            </a:r>
            <a:br>
              <a:rPr lang="en-US" sz="2700" dirty="0"/>
            </a:br>
            <a:r>
              <a:rPr lang="en-US" sz="2700" dirty="0"/>
              <a:t>Simple Logic: y = [x] i.e. nearest integer function</a:t>
            </a:r>
            <a:br>
              <a:rPr lang="en-US" sz="2700" dirty="0"/>
            </a:br>
            <a:r>
              <a:rPr lang="en-US" sz="2700" dirty="0"/>
              <a:t>Therefore, prof’s guess is y = </a:t>
            </a:r>
            <a:r>
              <a:rPr lang="en-US" sz="2700" b="1" dirty="0"/>
              <a:t>61</a:t>
            </a:r>
            <a:br>
              <a:rPr lang="en-US" sz="3200" dirty="0"/>
            </a:br>
            <a:r>
              <a:rPr lang="en-US" sz="3200" b="1" dirty="0">
                <a:solidFill>
                  <a:schemeClr val="accent6"/>
                </a:solidFill>
              </a:rPr>
              <a:t> </a:t>
            </a:r>
            <a:endParaRPr lang="en-US" b="1" dirty="0">
              <a:solidFill>
                <a:schemeClr val="accent5"/>
              </a:solidFill>
            </a:endParaRP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0.1</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0.4</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0.5</a:t>
            </a:r>
          </a:p>
        </p:txBody>
      </p:sp>
    </p:spTree>
    <p:extLst>
      <p:ext uri="{BB962C8B-B14F-4D97-AF65-F5344CB8AC3E}">
        <p14:creationId xmlns:p14="http://schemas.microsoft.com/office/powerpoint/2010/main" val="74498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0.1</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0.4</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0.5</a:t>
            </a:r>
          </a:p>
        </p:txBody>
      </p:sp>
      <p:sp>
        <p:nvSpPr>
          <p:cNvPr id="26" name="TextBox 25">
            <a:extLst>
              <a:ext uri="{FF2B5EF4-FFF2-40B4-BE49-F238E27FC236}">
                <a16:creationId xmlns:a16="http://schemas.microsoft.com/office/drawing/2014/main" id="{4B49EF97-B4D8-42BA-A293-2F54DBF22346}"/>
              </a:ext>
            </a:extLst>
          </p:cNvPr>
          <p:cNvSpPr txBox="1"/>
          <p:nvPr/>
        </p:nvSpPr>
        <p:spPr>
          <a:xfrm>
            <a:off x="9475573" y="5143500"/>
            <a:ext cx="2038350" cy="461665"/>
          </a:xfrm>
          <a:prstGeom prst="rect">
            <a:avLst/>
          </a:prstGeom>
          <a:noFill/>
        </p:spPr>
        <p:txBody>
          <a:bodyPr wrap="square" rtlCol="0">
            <a:spAutoFit/>
          </a:bodyPr>
          <a:lstStyle/>
          <a:p>
            <a:r>
              <a:rPr lang="en-US" sz="2400" b="1" dirty="0">
                <a:solidFill>
                  <a:schemeClr val="accent5">
                    <a:lumMod val="75000"/>
                  </a:schemeClr>
                </a:solidFill>
              </a:rPr>
              <a:t>Inputs</a:t>
            </a:r>
            <a:endParaRPr lang="en-US" b="1" dirty="0">
              <a:solidFill>
                <a:schemeClr val="accent5">
                  <a:lumMod val="75000"/>
                </a:schemeClr>
              </a:solidFill>
            </a:endParaRPr>
          </a:p>
        </p:txBody>
      </p:sp>
      <p:sp>
        <p:nvSpPr>
          <p:cNvPr id="27" name="TextBox 26">
            <a:extLst>
              <a:ext uri="{FF2B5EF4-FFF2-40B4-BE49-F238E27FC236}">
                <a16:creationId xmlns:a16="http://schemas.microsoft.com/office/drawing/2014/main" id="{DB970429-9BDD-4847-913B-0A61C9A3B727}"/>
              </a:ext>
            </a:extLst>
          </p:cNvPr>
          <p:cNvSpPr txBox="1"/>
          <p:nvPr/>
        </p:nvSpPr>
        <p:spPr>
          <a:xfrm>
            <a:off x="9475573" y="3232428"/>
            <a:ext cx="2038350" cy="461665"/>
          </a:xfrm>
          <a:prstGeom prst="rect">
            <a:avLst/>
          </a:prstGeom>
          <a:noFill/>
        </p:spPr>
        <p:txBody>
          <a:bodyPr wrap="square" rtlCol="0">
            <a:spAutoFit/>
          </a:bodyPr>
          <a:lstStyle/>
          <a:p>
            <a:r>
              <a:rPr lang="en-US" sz="2400" b="1" dirty="0">
                <a:solidFill>
                  <a:schemeClr val="accent6"/>
                </a:solidFill>
              </a:rPr>
              <a:t>Weights</a:t>
            </a:r>
            <a:endParaRPr lang="en-US" b="1" dirty="0">
              <a:solidFill>
                <a:schemeClr val="accent6"/>
              </a:solidFill>
            </a:endParaRPr>
          </a:p>
        </p:txBody>
      </p:sp>
      <p:sp>
        <p:nvSpPr>
          <p:cNvPr id="28" name="TextBox 27">
            <a:extLst>
              <a:ext uri="{FF2B5EF4-FFF2-40B4-BE49-F238E27FC236}">
                <a16:creationId xmlns:a16="http://schemas.microsoft.com/office/drawing/2014/main" id="{9451A565-817D-49BB-9300-8F9CCDF4969D}"/>
              </a:ext>
            </a:extLst>
          </p:cNvPr>
          <p:cNvSpPr txBox="1"/>
          <p:nvPr/>
        </p:nvSpPr>
        <p:spPr>
          <a:xfrm>
            <a:off x="7438768" y="1651278"/>
            <a:ext cx="4563756" cy="830997"/>
          </a:xfrm>
          <a:prstGeom prst="rect">
            <a:avLst/>
          </a:prstGeom>
          <a:noFill/>
        </p:spPr>
        <p:txBody>
          <a:bodyPr wrap="square" rtlCol="0">
            <a:spAutoFit/>
          </a:bodyPr>
          <a:lstStyle/>
          <a:p>
            <a:r>
              <a:rPr lang="en-US" sz="2400" b="1" dirty="0">
                <a:solidFill>
                  <a:schemeClr val="accent2"/>
                </a:solidFill>
              </a:rPr>
              <a:t>Simple Logic / </a:t>
            </a:r>
          </a:p>
          <a:p>
            <a:r>
              <a:rPr lang="en-US" sz="2400" b="1" dirty="0">
                <a:solidFill>
                  <a:schemeClr val="accent2"/>
                </a:solidFill>
              </a:rPr>
              <a:t>Activation Function &amp; Summation</a:t>
            </a:r>
            <a:endParaRPr lang="en-US" sz="2000" b="1" dirty="0">
              <a:solidFill>
                <a:schemeClr val="accent2"/>
              </a:solidFill>
            </a:endParaRPr>
          </a:p>
        </p:txBody>
      </p:sp>
      <p:sp>
        <p:nvSpPr>
          <p:cNvPr id="29" name="TextBox 28">
            <a:extLst>
              <a:ext uri="{FF2B5EF4-FFF2-40B4-BE49-F238E27FC236}">
                <a16:creationId xmlns:a16="http://schemas.microsoft.com/office/drawing/2014/main" id="{BC1401F4-203F-4441-BC8A-7BCE90A0F19E}"/>
              </a:ext>
            </a:extLst>
          </p:cNvPr>
          <p:cNvSpPr txBox="1"/>
          <p:nvPr/>
        </p:nvSpPr>
        <p:spPr>
          <a:xfrm>
            <a:off x="5472550" y="390357"/>
            <a:ext cx="2018168" cy="461665"/>
          </a:xfrm>
          <a:prstGeom prst="rect">
            <a:avLst/>
          </a:prstGeom>
          <a:noFill/>
        </p:spPr>
        <p:txBody>
          <a:bodyPr wrap="square" rtlCol="0">
            <a:spAutoFit/>
          </a:bodyPr>
          <a:lstStyle/>
          <a:p>
            <a:r>
              <a:rPr lang="en-US" sz="2400" b="1" dirty="0">
                <a:solidFill>
                  <a:schemeClr val="accent2"/>
                </a:solidFill>
              </a:rPr>
              <a:t>Output</a:t>
            </a:r>
            <a:endParaRPr lang="en-US" b="1" dirty="0">
              <a:solidFill>
                <a:schemeClr val="accent2"/>
              </a:solidFill>
            </a:endParaRPr>
          </a:p>
        </p:txBody>
      </p:sp>
    </p:spTree>
    <p:extLst>
      <p:ext uri="{BB962C8B-B14F-4D97-AF65-F5344CB8AC3E}">
        <p14:creationId xmlns:p14="http://schemas.microsoft.com/office/powerpoint/2010/main" val="218694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93A569-F658-4E84-8CB7-318CCFE603F6}"/>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Basic Perceptron and Neural Nets</a:t>
            </a:r>
          </a:p>
        </p:txBody>
      </p:sp>
    </p:spTree>
    <p:extLst>
      <p:ext uri="{BB962C8B-B14F-4D97-AF65-F5344CB8AC3E}">
        <p14:creationId xmlns:p14="http://schemas.microsoft.com/office/powerpoint/2010/main" val="959137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4CDA0D-04D8-44D0-B5DB-1BEAD1D27CCB}"/>
              </a:ext>
            </a:extLst>
          </p:cNvPr>
          <p:cNvSpPr>
            <a:spLocks noGrp="1" noChangeArrowheads="1"/>
          </p:cNvSpPr>
          <p:nvPr>
            <p:ph type="title"/>
          </p:nvPr>
        </p:nvSpPr>
        <p:spPr>
          <a:xfrm>
            <a:off x="533400" y="533400"/>
            <a:ext cx="7772400" cy="5334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a:spcAft>
                <a:spcPts val="300"/>
              </a:spcAft>
            </a:pPr>
            <a:r>
              <a:rPr lang="en-US" altLang="en-US" dirty="0"/>
              <a:t>Modelling a Neuron</a:t>
            </a:r>
            <a:endParaRPr lang="en-GB" altLang="en-US" dirty="0"/>
          </a:p>
        </p:txBody>
      </p:sp>
      <p:graphicFrame>
        <p:nvGraphicFramePr>
          <p:cNvPr id="5" name="Object 4">
            <a:extLst>
              <a:ext uri="{FF2B5EF4-FFF2-40B4-BE49-F238E27FC236}">
                <a16:creationId xmlns:a16="http://schemas.microsoft.com/office/drawing/2014/main" id="{ED9898AA-75F2-4771-BBF4-26929460CCF1}"/>
              </a:ext>
            </a:extLst>
          </p:cNvPr>
          <p:cNvGraphicFramePr>
            <a:graphicFrameLocks noChangeAspect="1"/>
          </p:cNvGraphicFramePr>
          <p:nvPr/>
        </p:nvGraphicFramePr>
        <p:xfrm>
          <a:off x="304800" y="1143000"/>
          <a:ext cx="8077200" cy="2762250"/>
        </p:xfrm>
        <a:graphic>
          <a:graphicData uri="http://schemas.openxmlformats.org/presentationml/2006/ole">
            <mc:AlternateContent xmlns:mc="http://schemas.openxmlformats.org/markup-compatibility/2006">
              <mc:Choice xmlns:v="urn:schemas-microsoft-com:vml" Requires="v">
                <p:oleObj spid="_x0000_s11287" name="Bitmap Image" r:id="rId3" imgW="5114286" imgH="2190476" progId="Paint.Picture">
                  <p:embed/>
                </p:oleObj>
              </mc:Choice>
              <mc:Fallback>
                <p:oleObj name="Bitmap Image" r:id="rId3" imgW="5114286" imgH="2190476" progId="Paint.Picture">
                  <p:embed/>
                  <p:pic>
                    <p:nvPicPr>
                      <p:cNvPr id="5" name="Object 4">
                        <a:extLst>
                          <a:ext uri="{FF2B5EF4-FFF2-40B4-BE49-F238E27FC236}">
                            <a16:creationId xmlns:a16="http://schemas.microsoft.com/office/drawing/2014/main" id="{ED9898AA-75F2-4771-BBF4-26929460C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077200" cy="2762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a:extLst>
              <a:ext uri="{FF2B5EF4-FFF2-40B4-BE49-F238E27FC236}">
                <a16:creationId xmlns:a16="http://schemas.microsoft.com/office/drawing/2014/main" id="{2BA0C005-9388-47DE-9C4C-BD41D8DD874B}"/>
              </a:ext>
            </a:extLst>
          </p:cNvPr>
          <p:cNvGraphicFramePr>
            <a:graphicFrameLocks noChangeAspect="1"/>
          </p:cNvGraphicFramePr>
          <p:nvPr/>
        </p:nvGraphicFramePr>
        <p:xfrm>
          <a:off x="304800" y="4038600"/>
          <a:ext cx="2005013" cy="612775"/>
        </p:xfrm>
        <a:graphic>
          <a:graphicData uri="http://schemas.openxmlformats.org/presentationml/2006/ole">
            <mc:AlternateContent xmlns:mc="http://schemas.openxmlformats.org/markup-compatibility/2006">
              <mc:Choice xmlns:v="urn:schemas-microsoft-com:vml" Requires="v">
                <p:oleObj spid="_x0000_s11288" r:id="rId5" imgW="914400" imgH="279360" progId="">
                  <p:embed/>
                </p:oleObj>
              </mc:Choice>
              <mc:Fallback>
                <p:oleObj r:id="rId5" imgW="914400" imgH="279360" progId="">
                  <p:embed/>
                  <p:pic>
                    <p:nvPicPr>
                      <p:cNvPr id="6" name="Object 6">
                        <a:extLst>
                          <a:ext uri="{FF2B5EF4-FFF2-40B4-BE49-F238E27FC236}">
                            <a16:creationId xmlns:a16="http://schemas.microsoft.com/office/drawing/2014/main" id="{2BA0C005-9388-47DE-9C4C-BD41D8DD87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038600"/>
                        <a:ext cx="2005013" cy="612775"/>
                      </a:xfrm>
                      <a:prstGeom prst="rect">
                        <a:avLst/>
                      </a:prstGeom>
                      <a:solidFill>
                        <a:srgbClr val="FFFF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3F3E14A9-71D9-4245-A8D5-B7B650688539}"/>
              </a:ext>
            </a:extLst>
          </p:cNvPr>
          <p:cNvSpPr/>
          <p:nvPr/>
        </p:nvSpPr>
        <p:spPr>
          <a:xfrm>
            <a:off x="2833816" y="4344987"/>
            <a:ext cx="6096000" cy="1477328"/>
          </a:xfrm>
          <a:prstGeom prst="rect">
            <a:avLst/>
          </a:prstGeom>
        </p:spPr>
        <p:txBody>
          <a:bodyPr>
            <a:spAutoFit/>
          </a:bodyPr>
          <a:lstStyle/>
          <a:p>
            <a:pPr>
              <a:tabLst>
                <a:tab pos="952500" algn="l"/>
              </a:tabLst>
            </a:pPr>
            <a:r>
              <a:rPr lang="en-US" altLang="en-US" b="1" dirty="0" err="1"/>
              <a:t>a</a:t>
            </a:r>
            <a:r>
              <a:rPr lang="en-US" altLang="en-US" b="1" baseline="-25000" dirty="0" err="1"/>
              <a:t>j</a:t>
            </a:r>
            <a:r>
              <a:rPr lang="en-US" altLang="en-US" b="1" dirty="0"/>
              <a:t>	:Activation value of unit j</a:t>
            </a:r>
          </a:p>
          <a:p>
            <a:pPr>
              <a:tabLst>
                <a:tab pos="952500" algn="l"/>
              </a:tabLst>
            </a:pPr>
            <a:r>
              <a:rPr lang="en-US" altLang="en-US" b="1" dirty="0" err="1"/>
              <a:t>w</a:t>
            </a:r>
            <a:r>
              <a:rPr lang="en-US" altLang="en-US" b="1" baseline="-25000" dirty="0" err="1"/>
              <a:t>j,I</a:t>
            </a:r>
            <a:r>
              <a:rPr lang="en-US" altLang="en-US" b="1" dirty="0"/>
              <a:t>	:Weight on the link from unit j to unit </a:t>
            </a:r>
            <a:r>
              <a:rPr lang="en-US" altLang="en-US" b="1" dirty="0" err="1"/>
              <a:t>i</a:t>
            </a:r>
            <a:endParaRPr lang="en-US" altLang="en-US" b="1" dirty="0"/>
          </a:p>
          <a:p>
            <a:pPr>
              <a:tabLst>
                <a:tab pos="952500" algn="l"/>
              </a:tabLst>
            </a:pPr>
            <a:r>
              <a:rPr lang="en-US" altLang="en-US" b="1" dirty="0" err="1"/>
              <a:t>in</a:t>
            </a:r>
            <a:r>
              <a:rPr lang="en-US" altLang="en-US" b="1" baseline="-25000" dirty="0" err="1"/>
              <a:t>I</a:t>
            </a:r>
            <a:r>
              <a:rPr lang="en-US" altLang="en-US" b="1" dirty="0"/>
              <a:t>	:Weighted sum of inputs to unit </a:t>
            </a:r>
            <a:r>
              <a:rPr lang="en-US" altLang="en-US" b="1" dirty="0" err="1"/>
              <a:t>i</a:t>
            </a:r>
            <a:endParaRPr lang="en-US" altLang="en-US" b="1" dirty="0"/>
          </a:p>
          <a:p>
            <a:pPr>
              <a:tabLst>
                <a:tab pos="952500" algn="l"/>
              </a:tabLst>
            </a:pPr>
            <a:r>
              <a:rPr lang="en-US" altLang="en-US" b="1" dirty="0" err="1"/>
              <a:t>a</a:t>
            </a:r>
            <a:r>
              <a:rPr lang="en-US" altLang="en-US" b="1" baseline="-25000" dirty="0" err="1"/>
              <a:t>I</a:t>
            </a:r>
            <a:r>
              <a:rPr lang="en-US" altLang="en-US" b="1" dirty="0"/>
              <a:t>	:Activation value of unit </a:t>
            </a:r>
            <a:r>
              <a:rPr lang="en-US" altLang="en-US" b="1" dirty="0" err="1"/>
              <a:t>i</a:t>
            </a:r>
            <a:endParaRPr lang="en-US" altLang="en-US" b="1" dirty="0"/>
          </a:p>
          <a:p>
            <a:pPr>
              <a:tabLst>
                <a:tab pos="952500" algn="l"/>
              </a:tabLst>
            </a:pPr>
            <a:r>
              <a:rPr lang="en-US" altLang="en-US" b="1" dirty="0"/>
              <a:t>g	:Activation function</a:t>
            </a:r>
            <a:endParaRPr lang="en-GB" altLang="en-US" b="1" dirty="0"/>
          </a:p>
        </p:txBody>
      </p:sp>
    </p:spTree>
    <p:extLst>
      <p:ext uri="{BB962C8B-B14F-4D97-AF65-F5344CB8AC3E}">
        <p14:creationId xmlns:p14="http://schemas.microsoft.com/office/powerpoint/2010/main" val="37832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F179-337E-4D5A-8A6F-F83B8A5FC5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28130E-41C0-476E-B14B-B8B0B68A2F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DA551E5-2AB7-4DC6-B0C3-1CBFB72A0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183" y="1120346"/>
            <a:ext cx="8001000" cy="449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8674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27AD99F-901C-4E91-84FA-934FCBC25FF5}"/>
              </a:ext>
            </a:extLst>
          </p:cNvPr>
          <p:cNvSpPr>
            <a:spLocks noGrp="1" noChangeArrowheads="1"/>
          </p:cNvSpPr>
          <p:nvPr>
            <p:ph type="body" idx="1"/>
          </p:nvPr>
        </p:nvSpPr>
        <p:spPr>
          <a:xfrm>
            <a:off x="2209800" y="609600"/>
            <a:ext cx="7772400" cy="4876800"/>
          </a:xfrm>
        </p:spPr>
        <p:txBody>
          <a:bodyPr/>
          <a:lstStyle/>
          <a:p>
            <a:r>
              <a:rPr lang="en-GB" altLang="en-US" sz="2800"/>
              <a:t>Feeding data through the net:</a:t>
            </a:r>
          </a:p>
          <a:p>
            <a:endParaRPr lang="en-GB" altLang="en-US" sz="2800"/>
          </a:p>
          <a:p>
            <a:endParaRPr lang="en-GB" altLang="en-US" sz="2800"/>
          </a:p>
          <a:p>
            <a:endParaRPr lang="en-GB" altLang="en-US" sz="2800"/>
          </a:p>
          <a:p>
            <a:endParaRPr lang="en-GB" altLang="en-US" sz="2800"/>
          </a:p>
          <a:p>
            <a:endParaRPr lang="en-GB" altLang="en-US" sz="2800"/>
          </a:p>
          <a:p>
            <a:endParaRPr lang="en-GB" altLang="en-US" sz="2800"/>
          </a:p>
          <a:p>
            <a:pPr>
              <a:buFontTx/>
              <a:buNone/>
            </a:pPr>
            <a:r>
              <a:rPr lang="en-GB" altLang="en-US">
                <a:cs typeface="Times New Roman" panose="02020603050405020304" pitchFamily="18" charset="0"/>
              </a:rPr>
              <a:t>(1 </a:t>
            </a:r>
            <a:r>
              <a:rPr lang="en-GB" altLang="en-US">
                <a:cs typeface="Times New Roman" panose="02020603050405020304" pitchFamily="18" charset="0"/>
                <a:sym typeface="Symbol" panose="05050102010706020507" pitchFamily="18" charset="2"/>
              </a:rPr>
              <a:t></a:t>
            </a:r>
            <a:r>
              <a:rPr lang="en-GB" altLang="en-US">
                <a:cs typeface="Times New Roman" panose="02020603050405020304" pitchFamily="18" charset="0"/>
              </a:rPr>
              <a:t> 0.25) + (0.5 </a:t>
            </a:r>
            <a:r>
              <a:rPr lang="en-GB" altLang="en-US">
                <a:cs typeface="Times New Roman" panose="02020603050405020304" pitchFamily="18" charset="0"/>
                <a:sym typeface="Symbol" panose="05050102010706020507" pitchFamily="18" charset="2"/>
              </a:rPr>
              <a:t></a:t>
            </a:r>
            <a:r>
              <a:rPr lang="en-GB" altLang="en-US">
                <a:cs typeface="Times New Roman" panose="02020603050405020304" pitchFamily="18" charset="0"/>
              </a:rPr>
              <a:t> (-1.5)) = 0.25 + (-0.75)   =  - </a:t>
            </a:r>
            <a:r>
              <a:rPr lang="en-GB" altLang="en-US" b="1">
                <a:cs typeface="Times New Roman" panose="02020603050405020304" pitchFamily="18" charset="0"/>
              </a:rPr>
              <a:t>0.5</a:t>
            </a:r>
            <a:r>
              <a:rPr lang="en-GB" altLang="en-US" sz="2800"/>
              <a:t> </a:t>
            </a:r>
          </a:p>
        </p:txBody>
      </p:sp>
      <p:pic>
        <p:nvPicPr>
          <p:cNvPr id="17411" name="Picture 3" descr="ANNexample">
            <a:extLst>
              <a:ext uri="{FF2B5EF4-FFF2-40B4-BE49-F238E27FC236}">
                <a16:creationId xmlns:a16="http://schemas.microsoft.com/office/drawing/2014/main" id="{94BB3F51-C01E-48D8-AAE0-2C4D7F1B9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9000" b="24667"/>
          <a:stretch>
            <a:fillRect/>
          </a:stretch>
        </p:blipFill>
        <p:spPr bwMode="auto">
          <a:xfrm>
            <a:off x="3810000" y="1295400"/>
            <a:ext cx="4114800" cy="2870200"/>
          </a:xfrm>
          <a:prstGeom prst="rect">
            <a:avLst/>
          </a:prstGeom>
          <a:noFill/>
          <a:extLst>
            <a:ext uri="{909E8E84-426E-40DD-AFC4-6F175D3DCCD1}">
              <a14:hiddenFill xmlns:a14="http://schemas.microsoft.com/office/drawing/2010/main">
                <a:solidFill>
                  <a:srgbClr val="FFFFFF"/>
                </a:solidFill>
              </a14:hiddenFill>
            </a:ext>
          </a:extLst>
        </p:spPr>
      </p:pic>
      <p:sp>
        <p:nvSpPr>
          <p:cNvPr id="17412" name="Rectangle 4">
            <a:extLst>
              <a:ext uri="{FF2B5EF4-FFF2-40B4-BE49-F238E27FC236}">
                <a16:creationId xmlns:a16="http://schemas.microsoft.com/office/drawing/2014/main" id="{B1C2DE8A-3CAE-4BBA-92F6-741DDB9275D5}"/>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7413" name="Rectangle 5">
            <a:extLst>
              <a:ext uri="{FF2B5EF4-FFF2-40B4-BE49-F238E27FC236}">
                <a16:creationId xmlns:a16="http://schemas.microsoft.com/office/drawing/2014/main" id="{8B689E89-72E0-4B27-9B76-08A494C4FF70}"/>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7414" name="Rectangle 6">
            <a:extLst>
              <a:ext uri="{FF2B5EF4-FFF2-40B4-BE49-F238E27FC236}">
                <a16:creationId xmlns:a16="http://schemas.microsoft.com/office/drawing/2014/main" id="{948D2FD8-1447-411B-8B29-6405555925E9}"/>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graphicFrame>
        <p:nvGraphicFramePr>
          <p:cNvPr id="17415" name="Object 7">
            <a:extLst>
              <a:ext uri="{FF2B5EF4-FFF2-40B4-BE49-F238E27FC236}">
                <a16:creationId xmlns:a16="http://schemas.microsoft.com/office/drawing/2014/main" id="{F43C44D4-CF0D-4846-88C7-A6224AF8C7E1}"/>
              </a:ext>
            </a:extLst>
          </p:cNvPr>
          <p:cNvGraphicFramePr>
            <a:graphicFrameLocks noChangeAspect="1"/>
          </p:cNvGraphicFramePr>
          <p:nvPr/>
        </p:nvGraphicFramePr>
        <p:xfrm>
          <a:off x="5029200" y="5562601"/>
          <a:ext cx="2209800" cy="849313"/>
        </p:xfrm>
        <a:graphic>
          <a:graphicData uri="http://schemas.openxmlformats.org/presentationml/2006/ole">
            <mc:AlternateContent xmlns:mc="http://schemas.openxmlformats.org/markup-compatibility/2006">
              <mc:Choice xmlns:v="urn:schemas-microsoft-com:vml" Requires="v">
                <p:oleObj spid="_x0000_s10251" r:id="rId4" imgW="1016000" imgH="393700" progId="Equation.3">
                  <p:embed/>
                </p:oleObj>
              </mc:Choice>
              <mc:Fallback>
                <p:oleObj r:id="rId4" imgW="1016000" imgH="393700" progId="Equation.3">
                  <p:embed/>
                  <p:pic>
                    <p:nvPicPr>
                      <p:cNvPr id="17415" name="Object 7">
                        <a:extLst>
                          <a:ext uri="{FF2B5EF4-FFF2-40B4-BE49-F238E27FC236}">
                            <a16:creationId xmlns:a16="http://schemas.microsoft.com/office/drawing/2014/main" id="{F43C44D4-CF0D-4846-88C7-A6224AF8C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562601"/>
                        <a:ext cx="2209800"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Text Box 8">
            <a:extLst>
              <a:ext uri="{FF2B5EF4-FFF2-40B4-BE49-F238E27FC236}">
                <a16:creationId xmlns:a16="http://schemas.microsoft.com/office/drawing/2014/main" id="{FACD4383-45E3-4C51-A5F5-202A5FE8BCD6}"/>
              </a:ext>
            </a:extLst>
          </p:cNvPr>
          <p:cNvSpPr txBox="1">
            <a:spLocks noChangeArrowheads="1"/>
          </p:cNvSpPr>
          <p:nvPr/>
        </p:nvSpPr>
        <p:spPr bwMode="auto">
          <a:xfrm>
            <a:off x="2957513" y="57626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GB" altLang="en-US" sz="2400">
                <a:solidFill>
                  <a:srgbClr val="000000"/>
                </a:solidFill>
                <a:latin typeface="Arial" panose="020B0604020202020204" pitchFamily="34" charset="0"/>
              </a:rPr>
              <a:t>Squashing:</a:t>
            </a:r>
          </a:p>
        </p:txBody>
      </p:sp>
    </p:spTree>
    <p:extLst>
      <p:ext uri="{BB962C8B-B14F-4D97-AF65-F5344CB8AC3E}">
        <p14:creationId xmlns:p14="http://schemas.microsoft.com/office/powerpoint/2010/main" val="156267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C18C-FB7C-4001-91B5-3B0D7CBD00D7}"/>
              </a:ext>
            </a:extLst>
          </p:cNvPr>
          <p:cNvSpPr>
            <a:spLocks noGrp="1"/>
          </p:cNvSpPr>
          <p:nvPr>
            <p:ph type="title"/>
          </p:nvPr>
        </p:nvSpPr>
        <p:spPr>
          <a:xfrm>
            <a:off x="838200" y="76801"/>
            <a:ext cx="10515600" cy="1325563"/>
          </a:xfrm>
        </p:spPr>
        <p:txBody>
          <a:bodyPr/>
          <a:lstStyle/>
          <a:p>
            <a:r>
              <a:rPr lang="en-US" sz="3600" b="1" dirty="0"/>
              <a:t>Activation Functions</a:t>
            </a:r>
            <a:endParaRPr lang="en-US" b="1" dirty="0"/>
          </a:p>
        </p:txBody>
      </p:sp>
      <p:pic>
        <p:nvPicPr>
          <p:cNvPr id="9218" name="Picture 2" descr="Image result for activation function sigmoid">
            <a:extLst>
              <a:ext uri="{FF2B5EF4-FFF2-40B4-BE49-F238E27FC236}">
                <a16:creationId xmlns:a16="http://schemas.microsoft.com/office/drawing/2014/main" id="{16BA853A-C13F-431C-B147-6AFBCCF4D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263" y="1882476"/>
            <a:ext cx="5423833" cy="3612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90C7F5-9AA3-4CC1-8C7E-6F3D25ABA4F4}"/>
              </a:ext>
            </a:extLst>
          </p:cNvPr>
          <p:cNvSpPr txBox="1"/>
          <p:nvPr/>
        </p:nvSpPr>
        <p:spPr>
          <a:xfrm>
            <a:off x="3171568" y="5585254"/>
            <a:ext cx="4036540" cy="369332"/>
          </a:xfrm>
          <a:prstGeom prst="rect">
            <a:avLst/>
          </a:prstGeom>
          <a:noFill/>
        </p:spPr>
        <p:txBody>
          <a:bodyPr wrap="square" rtlCol="0">
            <a:spAutoFit/>
          </a:bodyPr>
          <a:lstStyle/>
          <a:p>
            <a:r>
              <a:rPr lang="en-US" dirty="0"/>
              <a:t>           Sigmoid / Logistic Function</a:t>
            </a:r>
          </a:p>
        </p:txBody>
      </p:sp>
    </p:spTree>
    <p:extLst>
      <p:ext uri="{BB962C8B-B14F-4D97-AF65-F5344CB8AC3E}">
        <p14:creationId xmlns:p14="http://schemas.microsoft.com/office/powerpoint/2010/main" val="254477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activation function tanh">
            <a:extLst>
              <a:ext uri="{FF2B5EF4-FFF2-40B4-BE49-F238E27FC236}">
                <a16:creationId xmlns:a16="http://schemas.microsoft.com/office/drawing/2014/main" id="{74CED7B1-0B38-4809-9B85-E31314510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514475"/>
            <a:ext cx="7186741" cy="33989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C65F88-7980-4F97-9A8C-8B65E02A9A3A}"/>
              </a:ext>
            </a:extLst>
          </p:cNvPr>
          <p:cNvSpPr txBox="1"/>
          <p:nvPr/>
        </p:nvSpPr>
        <p:spPr>
          <a:xfrm>
            <a:off x="3171568" y="5585254"/>
            <a:ext cx="4036540" cy="369332"/>
          </a:xfrm>
          <a:prstGeom prst="rect">
            <a:avLst/>
          </a:prstGeom>
          <a:noFill/>
        </p:spPr>
        <p:txBody>
          <a:bodyPr wrap="square" rtlCol="0">
            <a:spAutoFit/>
          </a:bodyPr>
          <a:lstStyle/>
          <a:p>
            <a:r>
              <a:rPr lang="en-US" dirty="0"/>
              <a:t>                      </a:t>
            </a:r>
            <a:r>
              <a:rPr lang="en-US" dirty="0" err="1"/>
              <a:t>TanH</a:t>
            </a:r>
            <a:r>
              <a:rPr lang="en-US" dirty="0"/>
              <a:t> Function</a:t>
            </a:r>
          </a:p>
        </p:txBody>
      </p:sp>
    </p:spTree>
    <p:extLst>
      <p:ext uri="{BB962C8B-B14F-4D97-AF65-F5344CB8AC3E}">
        <p14:creationId xmlns:p14="http://schemas.microsoft.com/office/powerpoint/2010/main" val="361946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activation function relu">
            <a:extLst>
              <a:ext uri="{FF2B5EF4-FFF2-40B4-BE49-F238E27FC236}">
                <a16:creationId xmlns:a16="http://schemas.microsoft.com/office/drawing/2014/main" id="{7205BBB3-3C9C-4C73-AF07-8E19A6DDB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102" y="1556519"/>
            <a:ext cx="4369271" cy="34024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989654-2BEB-4AC6-90B8-5A23540F6FD5}"/>
              </a:ext>
            </a:extLst>
          </p:cNvPr>
          <p:cNvSpPr txBox="1"/>
          <p:nvPr/>
        </p:nvSpPr>
        <p:spPr>
          <a:xfrm>
            <a:off x="3171568" y="5585254"/>
            <a:ext cx="4036540" cy="369332"/>
          </a:xfrm>
          <a:prstGeom prst="rect">
            <a:avLst/>
          </a:prstGeom>
          <a:noFill/>
        </p:spPr>
        <p:txBody>
          <a:bodyPr wrap="square" rtlCol="0">
            <a:spAutoFit/>
          </a:bodyPr>
          <a:lstStyle/>
          <a:p>
            <a:r>
              <a:rPr lang="en-US" dirty="0"/>
              <a:t>                                      </a:t>
            </a:r>
            <a:r>
              <a:rPr lang="en-US" dirty="0" err="1"/>
              <a:t>ReLU</a:t>
            </a:r>
            <a:r>
              <a:rPr lang="en-US" dirty="0"/>
              <a:t> Function</a:t>
            </a:r>
          </a:p>
        </p:txBody>
      </p:sp>
    </p:spTree>
    <p:extLst>
      <p:ext uri="{BB962C8B-B14F-4D97-AF65-F5344CB8AC3E}">
        <p14:creationId xmlns:p14="http://schemas.microsoft.com/office/powerpoint/2010/main" val="3755223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CED7FB81-C899-43D5-9DC7-B43F874B55F3}"/>
              </a:ext>
            </a:extLst>
          </p:cNvPr>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solidFill>
                  <a:schemeClr val="bg1"/>
                </a:solidFill>
              </a:rPr>
              <a:t>The First Neural </a:t>
            </a:r>
            <a:r>
              <a:rPr lang="en-US" altLang="en-US" dirty="0" err="1">
                <a:solidFill>
                  <a:schemeClr val="bg1"/>
                </a:solidFill>
              </a:rPr>
              <a:t>Neural</a:t>
            </a:r>
            <a:r>
              <a:rPr lang="en-US" altLang="en-US" dirty="0">
                <a:solidFill>
                  <a:schemeClr val="bg1"/>
                </a:solidFill>
              </a:rPr>
              <a:t> Networks</a:t>
            </a:r>
            <a:endParaRPr lang="en-GB" altLang="en-US" dirty="0">
              <a:solidFill>
                <a:schemeClr val="bg1"/>
              </a:solidFill>
            </a:endParaRPr>
          </a:p>
        </p:txBody>
      </p:sp>
      <p:sp>
        <p:nvSpPr>
          <p:cNvPr id="247830" name="Text Box 22">
            <a:extLst>
              <a:ext uri="{FF2B5EF4-FFF2-40B4-BE49-F238E27FC236}">
                <a16:creationId xmlns:a16="http://schemas.microsoft.com/office/drawing/2014/main" id="{01BD7AF1-22AE-4361-8542-85B63729EB6E}"/>
              </a:ext>
            </a:extLst>
          </p:cNvPr>
          <p:cNvSpPr txBox="1">
            <a:spLocks noChangeArrowheads="1"/>
          </p:cNvSpPr>
          <p:nvPr/>
        </p:nvSpPr>
        <p:spPr bwMode="auto">
          <a:xfrm>
            <a:off x="1901825" y="4122738"/>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400">
              <a:solidFill>
                <a:srgbClr val="FFFFCC"/>
              </a:solidFill>
              <a:latin typeface="Times New Roman" panose="02020603050405020304" pitchFamily="18" charset="0"/>
            </a:endParaRPr>
          </a:p>
        </p:txBody>
      </p:sp>
      <p:grpSp>
        <p:nvGrpSpPr>
          <p:cNvPr id="247832" name="Group 24">
            <a:extLst>
              <a:ext uri="{FF2B5EF4-FFF2-40B4-BE49-F238E27FC236}">
                <a16:creationId xmlns:a16="http://schemas.microsoft.com/office/drawing/2014/main" id="{10A6F425-2900-42A9-96E4-2365F94FE589}"/>
              </a:ext>
            </a:extLst>
          </p:cNvPr>
          <p:cNvGrpSpPr>
            <a:grpSpLocks/>
          </p:cNvGrpSpPr>
          <p:nvPr/>
        </p:nvGrpSpPr>
        <p:grpSpPr bwMode="auto">
          <a:xfrm>
            <a:off x="2044700" y="1287463"/>
            <a:ext cx="4806950" cy="2997200"/>
            <a:chOff x="1335" y="2500"/>
            <a:chExt cx="4755" cy="2520"/>
          </a:xfrm>
        </p:grpSpPr>
        <p:sp>
          <p:nvSpPr>
            <p:cNvPr id="247833" name="Rectangle 25">
              <a:extLst>
                <a:ext uri="{FF2B5EF4-FFF2-40B4-BE49-F238E27FC236}">
                  <a16:creationId xmlns:a16="http://schemas.microsoft.com/office/drawing/2014/main" id="{6F841E03-9275-4731-9160-C2B1FB40E658}"/>
                </a:ext>
              </a:extLst>
            </p:cNvPr>
            <p:cNvSpPr>
              <a:spLocks noChangeArrowheads="1"/>
            </p:cNvSpPr>
            <p:nvPr/>
          </p:nvSpPr>
          <p:spPr bwMode="auto">
            <a:xfrm>
              <a:off x="1335" y="2500"/>
              <a:ext cx="4755" cy="2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7834" name="Text Box 26">
              <a:extLst>
                <a:ext uri="{FF2B5EF4-FFF2-40B4-BE49-F238E27FC236}">
                  <a16:creationId xmlns:a16="http://schemas.microsoft.com/office/drawing/2014/main" id="{0E322453-8F4F-4DE9-8471-4C11646F320E}"/>
                </a:ext>
              </a:extLst>
            </p:cNvPr>
            <p:cNvSpPr txBox="1">
              <a:spLocks noChangeArrowheads="1"/>
            </p:cNvSpPr>
            <p:nvPr/>
          </p:nvSpPr>
          <p:spPr bwMode="auto">
            <a:xfrm>
              <a:off x="2400" y="4300"/>
              <a:ext cx="1770" cy="43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r>
                <a:rPr lang="en-GB" altLang="en-US" sz="1000" b="1">
                  <a:solidFill>
                    <a:srgbClr val="000000"/>
                  </a:solidFill>
                  <a:latin typeface="Times New Roman" panose="02020603050405020304" pitchFamily="18" charset="0"/>
                </a:rPr>
                <a:t>AND Function</a:t>
              </a:r>
            </a:p>
          </p:txBody>
        </p:sp>
        <p:grpSp>
          <p:nvGrpSpPr>
            <p:cNvPr id="247835" name="Group 27">
              <a:extLst>
                <a:ext uri="{FF2B5EF4-FFF2-40B4-BE49-F238E27FC236}">
                  <a16:creationId xmlns:a16="http://schemas.microsoft.com/office/drawing/2014/main" id="{092CE423-BF08-49F7-B2E0-94FAD843EE55}"/>
                </a:ext>
              </a:extLst>
            </p:cNvPr>
            <p:cNvGrpSpPr>
              <a:grpSpLocks/>
            </p:cNvGrpSpPr>
            <p:nvPr/>
          </p:nvGrpSpPr>
          <p:grpSpPr bwMode="auto">
            <a:xfrm>
              <a:off x="2445" y="2815"/>
              <a:ext cx="2310" cy="1425"/>
              <a:chOff x="1920" y="2355"/>
              <a:chExt cx="2310" cy="1425"/>
            </a:xfrm>
          </p:grpSpPr>
          <p:sp>
            <p:nvSpPr>
              <p:cNvPr id="247836" name="Text Box 28">
                <a:extLst>
                  <a:ext uri="{FF2B5EF4-FFF2-40B4-BE49-F238E27FC236}">
                    <a16:creationId xmlns:a16="http://schemas.microsoft.com/office/drawing/2014/main" id="{EC493C5E-8CEB-4D7B-8401-6AA967A80C4E}"/>
                  </a:ext>
                </a:extLst>
              </p:cNvPr>
              <p:cNvSpPr txBox="1">
                <a:spLocks noChangeArrowheads="1"/>
              </p:cNvSpPr>
              <p:nvPr/>
            </p:nvSpPr>
            <p:spPr bwMode="auto">
              <a:xfrm>
                <a:off x="2820" y="334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sp>
            <p:nvSpPr>
              <p:cNvPr id="247837" name="Text Box 29">
                <a:extLst>
                  <a:ext uri="{FF2B5EF4-FFF2-40B4-BE49-F238E27FC236}">
                    <a16:creationId xmlns:a16="http://schemas.microsoft.com/office/drawing/2014/main" id="{568A3E63-696C-4473-83E1-2D391534EC73}"/>
                  </a:ext>
                </a:extLst>
              </p:cNvPr>
              <p:cNvSpPr txBox="1">
                <a:spLocks noChangeArrowheads="1"/>
              </p:cNvSpPr>
              <p:nvPr/>
            </p:nvSpPr>
            <p:spPr bwMode="auto">
              <a:xfrm>
                <a:off x="2835" y="246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grpSp>
            <p:nvGrpSpPr>
              <p:cNvPr id="247838" name="Group 30">
                <a:extLst>
                  <a:ext uri="{FF2B5EF4-FFF2-40B4-BE49-F238E27FC236}">
                    <a16:creationId xmlns:a16="http://schemas.microsoft.com/office/drawing/2014/main" id="{BC039521-7080-4A8D-BCD2-59BA6C3A8518}"/>
                  </a:ext>
                </a:extLst>
              </p:cNvPr>
              <p:cNvGrpSpPr>
                <a:grpSpLocks/>
              </p:cNvGrpSpPr>
              <p:nvPr/>
            </p:nvGrpSpPr>
            <p:grpSpPr bwMode="auto">
              <a:xfrm>
                <a:off x="1920" y="2355"/>
                <a:ext cx="630" cy="615"/>
                <a:chOff x="1920" y="2355"/>
                <a:chExt cx="630" cy="615"/>
              </a:xfrm>
            </p:grpSpPr>
            <p:sp>
              <p:nvSpPr>
                <p:cNvPr id="247839" name="Text Box 31">
                  <a:extLst>
                    <a:ext uri="{FF2B5EF4-FFF2-40B4-BE49-F238E27FC236}">
                      <a16:creationId xmlns:a16="http://schemas.microsoft.com/office/drawing/2014/main" id="{A49F8F30-1FD9-4A54-8376-06ED623080E9}"/>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47840" name="Oval 32">
                  <a:extLst>
                    <a:ext uri="{FF2B5EF4-FFF2-40B4-BE49-F238E27FC236}">
                      <a16:creationId xmlns:a16="http://schemas.microsoft.com/office/drawing/2014/main" id="{44544F70-9B35-47D9-840C-93F7478C283B}"/>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7841" name="Group 33">
                <a:extLst>
                  <a:ext uri="{FF2B5EF4-FFF2-40B4-BE49-F238E27FC236}">
                    <a16:creationId xmlns:a16="http://schemas.microsoft.com/office/drawing/2014/main" id="{09B2EE81-AB6C-4994-BA5D-C32979B510AF}"/>
                  </a:ext>
                </a:extLst>
              </p:cNvPr>
              <p:cNvGrpSpPr>
                <a:grpSpLocks/>
              </p:cNvGrpSpPr>
              <p:nvPr/>
            </p:nvGrpSpPr>
            <p:grpSpPr bwMode="auto">
              <a:xfrm>
                <a:off x="1920" y="3165"/>
                <a:ext cx="630" cy="615"/>
                <a:chOff x="1920" y="2355"/>
                <a:chExt cx="630" cy="615"/>
              </a:xfrm>
            </p:grpSpPr>
            <p:sp>
              <p:nvSpPr>
                <p:cNvPr id="247842" name="Text Box 34">
                  <a:extLst>
                    <a:ext uri="{FF2B5EF4-FFF2-40B4-BE49-F238E27FC236}">
                      <a16:creationId xmlns:a16="http://schemas.microsoft.com/office/drawing/2014/main" id="{C6D94397-42C1-4D49-9E40-AE71EF58EC11}"/>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47843" name="Oval 35">
                  <a:extLst>
                    <a:ext uri="{FF2B5EF4-FFF2-40B4-BE49-F238E27FC236}">
                      <a16:creationId xmlns:a16="http://schemas.microsoft.com/office/drawing/2014/main" id="{89D37055-D9D8-405D-A9C5-7B0CEE70CF8F}"/>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7844" name="Group 36">
                <a:extLst>
                  <a:ext uri="{FF2B5EF4-FFF2-40B4-BE49-F238E27FC236}">
                    <a16:creationId xmlns:a16="http://schemas.microsoft.com/office/drawing/2014/main" id="{FF6C26BF-546F-4861-8C0E-762FB8E30C2F}"/>
                  </a:ext>
                </a:extLst>
              </p:cNvPr>
              <p:cNvGrpSpPr>
                <a:grpSpLocks/>
              </p:cNvGrpSpPr>
              <p:nvPr/>
            </p:nvGrpSpPr>
            <p:grpSpPr bwMode="auto">
              <a:xfrm>
                <a:off x="3600" y="2700"/>
                <a:ext cx="630" cy="615"/>
                <a:chOff x="1920" y="2355"/>
                <a:chExt cx="630" cy="615"/>
              </a:xfrm>
            </p:grpSpPr>
            <p:sp>
              <p:nvSpPr>
                <p:cNvPr id="247845" name="Text Box 37">
                  <a:extLst>
                    <a:ext uri="{FF2B5EF4-FFF2-40B4-BE49-F238E27FC236}">
                      <a16:creationId xmlns:a16="http://schemas.microsoft.com/office/drawing/2014/main" id="{F1843DC6-E762-4BBC-9A9C-C77BAE50B897}"/>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Y</a:t>
                  </a:r>
                </a:p>
              </p:txBody>
            </p:sp>
            <p:sp>
              <p:nvSpPr>
                <p:cNvPr id="247846" name="Oval 38">
                  <a:extLst>
                    <a:ext uri="{FF2B5EF4-FFF2-40B4-BE49-F238E27FC236}">
                      <a16:creationId xmlns:a16="http://schemas.microsoft.com/office/drawing/2014/main" id="{E023C233-2792-4A8A-82E8-72F540F7B4F0}"/>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sp>
            <p:nvSpPr>
              <p:cNvPr id="247847" name="Line 39">
                <a:extLst>
                  <a:ext uri="{FF2B5EF4-FFF2-40B4-BE49-F238E27FC236}">
                    <a16:creationId xmlns:a16="http://schemas.microsoft.com/office/drawing/2014/main" id="{788A7574-B5B1-4563-B65C-2DA86525F1A4}"/>
                  </a:ext>
                </a:extLst>
              </p:cNvPr>
              <p:cNvSpPr>
                <a:spLocks noChangeShapeType="1"/>
              </p:cNvSpPr>
              <p:nvPr/>
            </p:nvSpPr>
            <p:spPr bwMode="auto">
              <a:xfrm>
                <a:off x="2565" y="2685"/>
                <a:ext cx="1050" cy="1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7848" name="Line 40">
                <a:extLst>
                  <a:ext uri="{FF2B5EF4-FFF2-40B4-BE49-F238E27FC236}">
                    <a16:creationId xmlns:a16="http://schemas.microsoft.com/office/drawing/2014/main" id="{9C113C28-73E8-4723-8101-F26D8A7A9937}"/>
                  </a:ext>
                </a:extLst>
              </p:cNvPr>
              <p:cNvSpPr>
                <a:spLocks noChangeShapeType="1"/>
              </p:cNvSpPr>
              <p:nvPr/>
            </p:nvSpPr>
            <p:spPr bwMode="auto">
              <a:xfrm flipV="1">
                <a:off x="2550" y="3195"/>
                <a:ext cx="1065" cy="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graphicFrame>
        <p:nvGraphicFramePr>
          <p:cNvPr id="247850" name="Object 42">
            <a:extLst>
              <a:ext uri="{FF2B5EF4-FFF2-40B4-BE49-F238E27FC236}">
                <a16:creationId xmlns:a16="http://schemas.microsoft.com/office/drawing/2014/main" id="{E151343C-FE4D-44F5-B041-F7EDF4B363BA}"/>
              </a:ext>
            </a:extLst>
          </p:cNvPr>
          <p:cNvGraphicFramePr>
            <a:graphicFrameLocks noChangeAspect="1"/>
          </p:cNvGraphicFramePr>
          <p:nvPr/>
        </p:nvGraphicFramePr>
        <p:xfrm>
          <a:off x="2938464" y="1484314"/>
          <a:ext cx="11115675" cy="2873375"/>
        </p:xfrm>
        <a:graphic>
          <a:graphicData uri="http://schemas.openxmlformats.org/presentationml/2006/ole">
            <mc:AlternateContent xmlns:mc="http://schemas.openxmlformats.org/markup-compatibility/2006">
              <mc:Choice xmlns:v="urn:schemas-microsoft-com:vml" Requires="v">
                <p:oleObj spid="_x0000_s1038" name="Document" r:id="rId3" imgW="5661720" imgH="1464120" progId="Word.Document.8">
                  <p:embed/>
                </p:oleObj>
              </mc:Choice>
              <mc:Fallback>
                <p:oleObj name="Document" r:id="rId3" imgW="5661720" imgH="1464120" progId="Word.Document.8">
                  <p:embed/>
                  <p:pic>
                    <p:nvPicPr>
                      <p:cNvPr id="247850" name="Object 42">
                        <a:extLst>
                          <a:ext uri="{FF2B5EF4-FFF2-40B4-BE49-F238E27FC236}">
                            <a16:creationId xmlns:a16="http://schemas.microsoft.com/office/drawing/2014/main" id="{E151343C-FE4D-44F5-B041-F7EDF4B36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8464" y="1484314"/>
                        <a:ext cx="11115675"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51" name="Text Box 43">
            <a:extLst>
              <a:ext uri="{FF2B5EF4-FFF2-40B4-BE49-F238E27FC236}">
                <a16:creationId xmlns:a16="http://schemas.microsoft.com/office/drawing/2014/main" id="{14846E3B-70B7-463D-99C7-4C851AFD7346}"/>
              </a:ext>
            </a:extLst>
          </p:cNvPr>
          <p:cNvSpPr txBox="1">
            <a:spLocks noChangeArrowheads="1"/>
          </p:cNvSpPr>
          <p:nvPr/>
        </p:nvSpPr>
        <p:spPr bwMode="auto">
          <a:xfrm>
            <a:off x="2039939" y="4316413"/>
            <a:ext cx="482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2400">
                <a:solidFill>
                  <a:srgbClr val="000000"/>
                </a:solidFill>
                <a:latin typeface="Times New Roman" panose="02020603050405020304" pitchFamily="18" charset="0"/>
              </a:rPr>
              <a:t>Threshold(</a:t>
            </a:r>
            <a:r>
              <a:rPr lang="en-US" altLang="en-US" sz="2400" i="1">
                <a:solidFill>
                  <a:srgbClr val="000000"/>
                </a:solidFill>
                <a:latin typeface="Times New Roman" panose="02020603050405020304" pitchFamily="18" charset="0"/>
              </a:rPr>
              <a:t>Y</a:t>
            </a:r>
            <a:r>
              <a:rPr lang="en-US" altLang="en-US" sz="2400">
                <a:solidFill>
                  <a:srgbClr val="000000"/>
                </a:solidFill>
                <a:latin typeface="Times New Roman" panose="02020603050405020304" pitchFamily="18" charset="0"/>
              </a:rPr>
              <a:t>) =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F5E132E4-863D-43AC-A72D-5517D1A20680}"/>
              </a:ext>
            </a:extLst>
          </p:cNvPr>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solidFill>
                  <a:schemeClr val="bg1"/>
                </a:solidFill>
              </a:rPr>
              <a:t>The First Neural </a:t>
            </a:r>
            <a:r>
              <a:rPr lang="en-US" altLang="en-US" dirty="0" err="1">
                <a:solidFill>
                  <a:schemeClr val="bg1"/>
                </a:solidFill>
              </a:rPr>
              <a:t>Neural</a:t>
            </a:r>
            <a:r>
              <a:rPr lang="en-US" altLang="en-US" dirty="0">
                <a:solidFill>
                  <a:schemeClr val="bg1"/>
                </a:solidFill>
              </a:rPr>
              <a:t> Networks</a:t>
            </a:r>
            <a:endParaRPr lang="en-GB" altLang="en-US" dirty="0">
              <a:solidFill>
                <a:schemeClr val="bg1"/>
              </a:solidFill>
            </a:endParaRPr>
          </a:p>
        </p:txBody>
      </p:sp>
      <p:sp>
        <p:nvSpPr>
          <p:cNvPr id="248835" name="Text Box 3">
            <a:extLst>
              <a:ext uri="{FF2B5EF4-FFF2-40B4-BE49-F238E27FC236}">
                <a16:creationId xmlns:a16="http://schemas.microsoft.com/office/drawing/2014/main" id="{57CB3793-9080-4F42-A64F-1CA6755B8F0C}"/>
              </a:ext>
            </a:extLst>
          </p:cNvPr>
          <p:cNvSpPr txBox="1">
            <a:spLocks noChangeArrowheads="1"/>
          </p:cNvSpPr>
          <p:nvPr/>
        </p:nvSpPr>
        <p:spPr bwMode="auto">
          <a:xfrm>
            <a:off x="1901825" y="4122738"/>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400">
              <a:solidFill>
                <a:srgbClr val="FFFFCC"/>
              </a:solidFill>
              <a:latin typeface="Times New Roman" panose="02020603050405020304" pitchFamily="18" charset="0"/>
            </a:endParaRPr>
          </a:p>
        </p:txBody>
      </p:sp>
      <p:grpSp>
        <p:nvGrpSpPr>
          <p:cNvPr id="248853" name="Group 21">
            <a:extLst>
              <a:ext uri="{FF2B5EF4-FFF2-40B4-BE49-F238E27FC236}">
                <a16:creationId xmlns:a16="http://schemas.microsoft.com/office/drawing/2014/main" id="{9D20FDEF-F601-40A8-AE10-50CB40F2F15C}"/>
              </a:ext>
            </a:extLst>
          </p:cNvPr>
          <p:cNvGrpSpPr>
            <a:grpSpLocks/>
          </p:cNvGrpSpPr>
          <p:nvPr/>
        </p:nvGrpSpPr>
        <p:grpSpPr bwMode="auto">
          <a:xfrm>
            <a:off x="2011363" y="1219200"/>
            <a:ext cx="4233862" cy="2630488"/>
            <a:chOff x="6255" y="2515"/>
            <a:chExt cx="4755" cy="2520"/>
          </a:xfrm>
        </p:grpSpPr>
        <p:sp>
          <p:nvSpPr>
            <p:cNvPr id="248854" name="Rectangle 22">
              <a:extLst>
                <a:ext uri="{FF2B5EF4-FFF2-40B4-BE49-F238E27FC236}">
                  <a16:creationId xmlns:a16="http://schemas.microsoft.com/office/drawing/2014/main" id="{A3EF10AE-AF3B-4915-A4DA-24D9BAC163D2}"/>
                </a:ext>
              </a:extLst>
            </p:cNvPr>
            <p:cNvSpPr>
              <a:spLocks noChangeArrowheads="1"/>
            </p:cNvSpPr>
            <p:nvPr/>
          </p:nvSpPr>
          <p:spPr bwMode="auto">
            <a:xfrm>
              <a:off x="6255" y="2515"/>
              <a:ext cx="4755" cy="2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8855" name="Text Box 23">
              <a:extLst>
                <a:ext uri="{FF2B5EF4-FFF2-40B4-BE49-F238E27FC236}">
                  <a16:creationId xmlns:a16="http://schemas.microsoft.com/office/drawing/2014/main" id="{261BADFC-0E0B-40DB-927A-F7E6B753A59D}"/>
                </a:ext>
              </a:extLst>
            </p:cNvPr>
            <p:cNvSpPr txBox="1">
              <a:spLocks noChangeArrowheads="1"/>
            </p:cNvSpPr>
            <p:nvPr/>
          </p:nvSpPr>
          <p:spPr bwMode="auto">
            <a:xfrm>
              <a:off x="6735" y="4225"/>
              <a:ext cx="1770" cy="43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r>
                <a:rPr lang="en-GB" altLang="en-US" sz="1000" b="1">
                  <a:solidFill>
                    <a:srgbClr val="000000"/>
                  </a:solidFill>
                  <a:latin typeface="Times New Roman" panose="02020603050405020304" pitchFamily="18" charset="0"/>
                </a:rPr>
                <a:t>AND Function</a:t>
              </a:r>
            </a:p>
          </p:txBody>
        </p:sp>
        <p:sp>
          <p:nvSpPr>
            <p:cNvPr id="248856" name="Text Box 24">
              <a:extLst>
                <a:ext uri="{FF2B5EF4-FFF2-40B4-BE49-F238E27FC236}">
                  <a16:creationId xmlns:a16="http://schemas.microsoft.com/office/drawing/2014/main" id="{85D82391-7F81-43F3-BCBC-3F7B7353096C}"/>
                </a:ext>
              </a:extLst>
            </p:cNvPr>
            <p:cNvSpPr txBox="1">
              <a:spLocks noChangeArrowheads="1"/>
            </p:cNvSpPr>
            <p:nvPr/>
          </p:nvSpPr>
          <p:spPr bwMode="auto">
            <a:xfrm>
              <a:off x="6750" y="4270"/>
              <a:ext cx="1770" cy="43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r>
                <a:rPr lang="en-GB" altLang="en-US" sz="1000" b="1">
                  <a:solidFill>
                    <a:srgbClr val="000000"/>
                  </a:solidFill>
                  <a:latin typeface="Times New Roman" panose="02020603050405020304" pitchFamily="18" charset="0"/>
                </a:rPr>
                <a:t>OR Function</a:t>
              </a:r>
            </a:p>
          </p:txBody>
        </p:sp>
        <p:grpSp>
          <p:nvGrpSpPr>
            <p:cNvPr id="248857" name="Group 25">
              <a:extLst>
                <a:ext uri="{FF2B5EF4-FFF2-40B4-BE49-F238E27FC236}">
                  <a16:creationId xmlns:a16="http://schemas.microsoft.com/office/drawing/2014/main" id="{51811D9A-8EEF-45E3-B95E-29AD05E95BB0}"/>
                </a:ext>
              </a:extLst>
            </p:cNvPr>
            <p:cNvGrpSpPr>
              <a:grpSpLocks/>
            </p:cNvGrpSpPr>
            <p:nvPr/>
          </p:nvGrpSpPr>
          <p:grpSpPr bwMode="auto">
            <a:xfrm>
              <a:off x="6405" y="2860"/>
              <a:ext cx="2310" cy="1425"/>
              <a:chOff x="1920" y="2355"/>
              <a:chExt cx="2310" cy="1425"/>
            </a:xfrm>
          </p:grpSpPr>
          <p:sp>
            <p:nvSpPr>
              <p:cNvPr id="248858" name="Text Box 26">
                <a:extLst>
                  <a:ext uri="{FF2B5EF4-FFF2-40B4-BE49-F238E27FC236}">
                    <a16:creationId xmlns:a16="http://schemas.microsoft.com/office/drawing/2014/main" id="{C60E5F9C-6DAE-4AEB-AE8D-7FAFE3651A53}"/>
                  </a:ext>
                </a:extLst>
              </p:cNvPr>
              <p:cNvSpPr txBox="1">
                <a:spLocks noChangeArrowheads="1"/>
              </p:cNvSpPr>
              <p:nvPr/>
            </p:nvSpPr>
            <p:spPr bwMode="auto">
              <a:xfrm>
                <a:off x="2820" y="334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48859" name="Text Box 27">
                <a:extLst>
                  <a:ext uri="{FF2B5EF4-FFF2-40B4-BE49-F238E27FC236}">
                    <a16:creationId xmlns:a16="http://schemas.microsoft.com/office/drawing/2014/main" id="{69B59E9A-0893-409E-B359-6E225687B5A4}"/>
                  </a:ext>
                </a:extLst>
              </p:cNvPr>
              <p:cNvSpPr txBox="1">
                <a:spLocks noChangeArrowheads="1"/>
              </p:cNvSpPr>
              <p:nvPr/>
            </p:nvSpPr>
            <p:spPr bwMode="auto">
              <a:xfrm>
                <a:off x="2835" y="246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grpSp>
            <p:nvGrpSpPr>
              <p:cNvPr id="248860" name="Group 28">
                <a:extLst>
                  <a:ext uri="{FF2B5EF4-FFF2-40B4-BE49-F238E27FC236}">
                    <a16:creationId xmlns:a16="http://schemas.microsoft.com/office/drawing/2014/main" id="{44CBBA39-EAD9-45E1-8BAC-B0F418B75ADD}"/>
                  </a:ext>
                </a:extLst>
              </p:cNvPr>
              <p:cNvGrpSpPr>
                <a:grpSpLocks/>
              </p:cNvGrpSpPr>
              <p:nvPr/>
            </p:nvGrpSpPr>
            <p:grpSpPr bwMode="auto">
              <a:xfrm>
                <a:off x="1920" y="2355"/>
                <a:ext cx="630" cy="615"/>
                <a:chOff x="1920" y="2355"/>
                <a:chExt cx="630" cy="615"/>
              </a:xfrm>
            </p:grpSpPr>
            <p:sp>
              <p:nvSpPr>
                <p:cNvPr id="248861" name="Text Box 29">
                  <a:extLst>
                    <a:ext uri="{FF2B5EF4-FFF2-40B4-BE49-F238E27FC236}">
                      <a16:creationId xmlns:a16="http://schemas.microsoft.com/office/drawing/2014/main" id="{9AAC01EA-66FA-46BB-AC7A-878EEDD80789}"/>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48862" name="Oval 30">
                  <a:extLst>
                    <a:ext uri="{FF2B5EF4-FFF2-40B4-BE49-F238E27FC236}">
                      <a16:creationId xmlns:a16="http://schemas.microsoft.com/office/drawing/2014/main" id="{D78ACA65-513B-4D9A-998A-F3EDFF0650A5}"/>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8863" name="Group 31">
                <a:extLst>
                  <a:ext uri="{FF2B5EF4-FFF2-40B4-BE49-F238E27FC236}">
                    <a16:creationId xmlns:a16="http://schemas.microsoft.com/office/drawing/2014/main" id="{CF3D2FF3-B13E-4F96-8B39-8AB4D965B4D7}"/>
                  </a:ext>
                </a:extLst>
              </p:cNvPr>
              <p:cNvGrpSpPr>
                <a:grpSpLocks/>
              </p:cNvGrpSpPr>
              <p:nvPr/>
            </p:nvGrpSpPr>
            <p:grpSpPr bwMode="auto">
              <a:xfrm>
                <a:off x="1920" y="3165"/>
                <a:ext cx="630" cy="615"/>
                <a:chOff x="1920" y="2355"/>
                <a:chExt cx="630" cy="615"/>
              </a:xfrm>
            </p:grpSpPr>
            <p:sp>
              <p:nvSpPr>
                <p:cNvPr id="248864" name="Text Box 32">
                  <a:extLst>
                    <a:ext uri="{FF2B5EF4-FFF2-40B4-BE49-F238E27FC236}">
                      <a16:creationId xmlns:a16="http://schemas.microsoft.com/office/drawing/2014/main" id="{F0D2F4AF-2EEB-442E-B57E-2910F7F5A077}"/>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48865" name="Oval 33">
                  <a:extLst>
                    <a:ext uri="{FF2B5EF4-FFF2-40B4-BE49-F238E27FC236}">
                      <a16:creationId xmlns:a16="http://schemas.microsoft.com/office/drawing/2014/main" id="{D0E96EF2-9357-4303-A0EA-3CEDE4F56D84}"/>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8866" name="Group 34">
                <a:extLst>
                  <a:ext uri="{FF2B5EF4-FFF2-40B4-BE49-F238E27FC236}">
                    <a16:creationId xmlns:a16="http://schemas.microsoft.com/office/drawing/2014/main" id="{E9AC84CE-516D-4B35-900C-97CB605E2790}"/>
                  </a:ext>
                </a:extLst>
              </p:cNvPr>
              <p:cNvGrpSpPr>
                <a:grpSpLocks/>
              </p:cNvGrpSpPr>
              <p:nvPr/>
            </p:nvGrpSpPr>
            <p:grpSpPr bwMode="auto">
              <a:xfrm>
                <a:off x="3600" y="2700"/>
                <a:ext cx="630" cy="615"/>
                <a:chOff x="1920" y="2355"/>
                <a:chExt cx="630" cy="615"/>
              </a:xfrm>
            </p:grpSpPr>
            <p:sp>
              <p:nvSpPr>
                <p:cNvPr id="248867" name="Text Box 35">
                  <a:extLst>
                    <a:ext uri="{FF2B5EF4-FFF2-40B4-BE49-F238E27FC236}">
                      <a16:creationId xmlns:a16="http://schemas.microsoft.com/office/drawing/2014/main" id="{7BE5725A-0622-4297-A5EE-B46B2851D85B}"/>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Y</a:t>
                  </a:r>
                </a:p>
              </p:txBody>
            </p:sp>
            <p:sp>
              <p:nvSpPr>
                <p:cNvPr id="248868" name="Oval 36">
                  <a:extLst>
                    <a:ext uri="{FF2B5EF4-FFF2-40B4-BE49-F238E27FC236}">
                      <a16:creationId xmlns:a16="http://schemas.microsoft.com/office/drawing/2014/main" id="{52E3E69F-AD31-493B-BAF0-D7DB735D1159}"/>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sp>
            <p:nvSpPr>
              <p:cNvPr id="248869" name="Line 37">
                <a:extLst>
                  <a:ext uri="{FF2B5EF4-FFF2-40B4-BE49-F238E27FC236}">
                    <a16:creationId xmlns:a16="http://schemas.microsoft.com/office/drawing/2014/main" id="{CCE9E9AF-B642-4EA0-AF18-ABD78C514712}"/>
                  </a:ext>
                </a:extLst>
              </p:cNvPr>
              <p:cNvSpPr>
                <a:spLocks noChangeShapeType="1"/>
              </p:cNvSpPr>
              <p:nvPr/>
            </p:nvSpPr>
            <p:spPr bwMode="auto">
              <a:xfrm>
                <a:off x="2565" y="2685"/>
                <a:ext cx="1050" cy="1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8870" name="Line 38">
                <a:extLst>
                  <a:ext uri="{FF2B5EF4-FFF2-40B4-BE49-F238E27FC236}">
                    <a16:creationId xmlns:a16="http://schemas.microsoft.com/office/drawing/2014/main" id="{FDED4B21-43E0-4665-862B-AF3C5AD573B0}"/>
                  </a:ext>
                </a:extLst>
              </p:cNvPr>
              <p:cNvSpPr>
                <a:spLocks noChangeShapeType="1"/>
              </p:cNvSpPr>
              <p:nvPr/>
            </p:nvSpPr>
            <p:spPr bwMode="auto">
              <a:xfrm flipV="1">
                <a:off x="2550" y="3195"/>
                <a:ext cx="1065" cy="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graphicFrame>
        <p:nvGraphicFramePr>
          <p:cNvPr id="248871" name="Object 39">
            <a:extLst>
              <a:ext uri="{FF2B5EF4-FFF2-40B4-BE49-F238E27FC236}">
                <a16:creationId xmlns:a16="http://schemas.microsoft.com/office/drawing/2014/main" id="{30CE708F-C9B6-4E9E-8214-6DF8083B5849}"/>
              </a:ext>
            </a:extLst>
          </p:cNvPr>
          <p:cNvGraphicFramePr>
            <a:graphicFrameLocks noChangeAspect="1"/>
          </p:cNvGraphicFramePr>
          <p:nvPr/>
        </p:nvGraphicFramePr>
        <p:xfrm>
          <a:off x="3538539" y="1327150"/>
          <a:ext cx="9412287" cy="2432050"/>
        </p:xfrm>
        <a:graphic>
          <a:graphicData uri="http://schemas.openxmlformats.org/presentationml/2006/ole">
            <mc:AlternateContent xmlns:mc="http://schemas.openxmlformats.org/markup-compatibility/2006">
              <mc:Choice xmlns:v="urn:schemas-microsoft-com:vml" Requires="v">
                <p:oleObj spid="_x0000_s2062" name="Document" r:id="rId3" imgW="5661720" imgH="1464120" progId="Word.Document.8">
                  <p:embed/>
                </p:oleObj>
              </mc:Choice>
              <mc:Fallback>
                <p:oleObj name="Document" r:id="rId3" imgW="5661720" imgH="1464120" progId="Word.Document.8">
                  <p:embed/>
                  <p:pic>
                    <p:nvPicPr>
                      <p:cNvPr id="248871" name="Object 39">
                        <a:extLst>
                          <a:ext uri="{FF2B5EF4-FFF2-40B4-BE49-F238E27FC236}">
                            <a16:creationId xmlns:a16="http://schemas.microsoft.com/office/drawing/2014/main" id="{30CE708F-C9B6-4E9E-8214-6DF8083B5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539" y="1327150"/>
                        <a:ext cx="9412287"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872" name="Text Box 40">
            <a:extLst>
              <a:ext uri="{FF2B5EF4-FFF2-40B4-BE49-F238E27FC236}">
                <a16:creationId xmlns:a16="http://schemas.microsoft.com/office/drawing/2014/main" id="{1B7B3FC6-5599-423C-A026-FF015586E665}"/>
              </a:ext>
            </a:extLst>
          </p:cNvPr>
          <p:cNvSpPr txBox="1">
            <a:spLocks noChangeArrowheads="1"/>
          </p:cNvSpPr>
          <p:nvPr/>
        </p:nvSpPr>
        <p:spPr bwMode="auto">
          <a:xfrm>
            <a:off x="2012951" y="3897313"/>
            <a:ext cx="421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2400">
                <a:solidFill>
                  <a:srgbClr val="000000"/>
                </a:solidFill>
                <a:latin typeface="Times New Roman" panose="02020603050405020304" pitchFamily="18" charset="0"/>
              </a:rPr>
              <a:t>Threshold(</a:t>
            </a:r>
            <a:r>
              <a:rPr lang="en-US" altLang="en-US" sz="2400" i="1">
                <a:solidFill>
                  <a:srgbClr val="000000"/>
                </a:solidFill>
                <a:latin typeface="Times New Roman" panose="02020603050405020304" pitchFamily="18" charset="0"/>
              </a:rPr>
              <a:t>Y</a:t>
            </a:r>
            <a:r>
              <a:rPr lang="en-US" altLang="en-US" sz="2400">
                <a:solidFill>
                  <a:srgbClr val="000000"/>
                </a:solidFill>
                <a:latin typeface="Times New Roman" panose="02020603050405020304" pitchFamily="18" charset="0"/>
              </a:rPr>
              <a:t>) =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022211A2-6473-4891-915B-66104E757BA0}"/>
              </a:ext>
            </a:extLst>
          </p:cNvPr>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solidFill>
                  <a:schemeClr val="bg1"/>
                </a:solidFill>
              </a:rPr>
              <a:t>The First Neural </a:t>
            </a:r>
            <a:r>
              <a:rPr lang="en-US" altLang="en-US" dirty="0" err="1">
                <a:solidFill>
                  <a:schemeClr val="bg1"/>
                </a:solidFill>
              </a:rPr>
              <a:t>Neural</a:t>
            </a:r>
            <a:r>
              <a:rPr lang="en-US" altLang="en-US" dirty="0">
                <a:solidFill>
                  <a:schemeClr val="bg1"/>
                </a:solidFill>
              </a:rPr>
              <a:t> Networks</a:t>
            </a:r>
            <a:endParaRPr lang="en-GB" altLang="en-US" dirty="0">
              <a:solidFill>
                <a:schemeClr val="bg1"/>
              </a:solidFill>
            </a:endParaRPr>
          </a:p>
        </p:txBody>
      </p:sp>
      <p:sp>
        <p:nvSpPr>
          <p:cNvPr id="249859" name="Text Box 3">
            <a:extLst>
              <a:ext uri="{FF2B5EF4-FFF2-40B4-BE49-F238E27FC236}">
                <a16:creationId xmlns:a16="http://schemas.microsoft.com/office/drawing/2014/main" id="{961AA26A-161A-44E5-96AF-330AAF57C764}"/>
              </a:ext>
            </a:extLst>
          </p:cNvPr>
          <p:cNvSpPr txBox="1">
            <a:spLocks noChangeArrowheads="1"/>
          </p:cNvSpPr>
          <p:nvPr/>
        </p:nvSpPr>
        <p:spPr bwMode="auto">
          <a:xfrm>
            <a:off x="1901825" y="4122738"/>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400">
              <a:solidFill>
                <a:srgbClr val="FFFFCC"/>
              </a:solidFill>
              <a:latin typeface="Times New Roman" panose="02020603050405020304" pitchFamily="18" charset="0"/>
            </a:endParaRPr>
          </a:p>
        </p:txBody>
      </p:sp>
      <p:grpSp>
        <p:nvGrpSpPr>
          <p:cNvPr id="249878" name="Group 22">
            <a:extLst>
              <a:ext uri="{FF2B5EF4-FFF2-40B4-BE49-F238E27FC236}">
                <a16:creationId xmlns:a16="http://schemas.microsoft.com/office/drawing/2014/main" id="{97F917D4-4C9D-4974-AB9D-BA9F35EB72A1}"/>
              </a:ext>
            </a:extLst>
          </p:cNvPr>
          <p:cNvGrpSpPr>
            <a:grpSpLocks/>
          </p:cNvGrpSpPr>
          <p:nvPr/>
        </p:nvGrpSpPr>
        <p:grpSpPr bwMode="auto">
          <a:xfrm>
            <a:off x="1901825" y="1116013"/>
            <a:ext cx="4154488" cy="3008312"/>
            <a:chOff x="1335" y="5230"/>
            <a:chExt cx="4755" cy="2520"/>
          </a:xfrm>
        </p:grpSpPr>
        <p:sp>
          <p:nvSpPr>
            <p:cNvPr id="249879" name="Rectangle 23">
              <a:extLst>
                <a:ext uri="{FF2B5EF4-FFF2-40B4-BE49-F238E27FC236}">
                  <a16:creationId xmlns:a16="http://schemas.microsoft.com/office/drawing/2014/main" id="{9F045721-68DF-44ED-8CF9-DC579E8BE303}"/>
                </a:ext>
              </a:extLst>
            </p:cNvPr>
            <p:cNvSpPr>
              <a:spLocks noChangeArrowheads="1"/>
            </p:cNvSpPr>
            <p:nvPr/>
          </p:nvSpPr>
          <p:spPr bwMode="auto">
            <a:xfrm>
              <a:off x="1335" y="5230"/>
              <a:ext cx="4755" cy="2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9880" name="Text Box 24">
              <a:extLst>
                <a:ext uri="{FF2B5EF4-FFF2-40B4-BE49-F238E27FC236}">
                  <a16:creationId xmlns:a16="http://schemas.microsoft.com/office/drawing/2014/main" id="{1C194BE1-0324-4728-85A3-C67D3B98BD27}"/>
                </a:ext>
              </a:extLst>
            </p:cNvPr>
            <p:cNvSpPr txBox="1">
              <a:spLocks noChangeArrowheads="1"/>
            </p:cNvSpPr>
            <p:nvPr/>
          </p:nvSpPr>
          <p:spPr bwMode="auto">
            <a:xfrm>
              <a:off x="2640" y="6910"/>
              <a:ext cx="2220" cy="43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r>
                <a:rPr lang="en-GB" altLang="en-US" sz="1000" b="1">
                  <a:solidFill>
                    <a:srgbClr val="000000"/>
                  </a:solidFill>
                  <a:latin typeface="Times New Roman" panose="02020603050405020304" pitchFamily="18" charset="0"/>
                </a:rPr>
                <a:t>AND NOT Function</a:t>
              </a:r>
            </a:p>
          </p:txBody>
        </p:sp>
        <p:grpSp>
          <p:nvGrpSpPr>
            <p:cNvPr id="249881" name="Group 25">
              <a:extLst>
                <a:ext uri="{FF2B5EF4-FFF2-40B4-BE49-F238E27FC236}">
                  <a16:creationId xmlns:a16="http://schemas.microsoft.com/office/drawing/2014/main" id="{3E4EE4CB-D1A7-4DA3-9C22-2B30EBD4E5DC}"/>
                </a:ext>
              </a:extLst>
            </p:cNvPr>
            <p:cNvGrpSpPr>
              <a:grpSpLocks/>
            </p:cNvGrpSpPr>
            <p:nvPr/>
          </p:nvGrpSpPr>
          <p:grpSpPr bwMode="auto">
            <a:xfrm>
              <a:off x="2430" y="5515"/>
              <a:ext cx="2310" cy="1425"/>
              <a:chOff x="1905" y="4515"/>
              <a:chExt cx="2310" cy="1425"/>
            </a:xfrm>
          </p:grpSpPr>
          <p:sp>
            <p:nvSpPr>
              <p:cNvPr id="249882" name="Text Box 26">
                <a:extLst>
                  <a:ext uri="{FF2B5EF4-FFF2-40B4-BE49-F238E27FC236}">
                    <a16:creationId xmlns:a16="http://schemas.microsoft.com/office/drawing/2014/main" id="{900F417B-AD05-45C6-B4D6-E2457A46AE3F}"/>
                  </a:ext>
                </a:extLst>
              </p:cNvPr>
              <p:cNvSpPr txBox="1">
                <a:spLocks noChangeArrowheads="1"/>
              </p:cNvSpPr>
              <p:nvPr/>
            </p:nvSpPr>
            <p:spPr bwMode="auto">
              <a:xfrm>
                <a:off x="2805" y="5505"/>
                <a:ext cx="58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sp>
            <p:nvSpPr>
              <p:cNvPr id="249883" name="Text Box 27">
                <a:extLst>
                  <a:ext uri="{FF2B5EF4-FFF2-40B4-BE49-F238E27FC236}">
                    <a16:creationId xmlns:a16="http://schemas.microsoft.com/office/drawing/2014/main" id="{C79E8537-785E-4A14-8EE4-DEECCF37A116}"/>
                  </a:ext>
                </a:extLst>
              </p:cNvPr>
              <p:cNvSpPr txBox="1">
                <a:spLocks noChangeArrowheads="1"/>
              </p:cNvSpPr>
              <p:nvPr/>
            </p:nvSpPr>
            <p:spPr bwMode="auto">
              <a:xfrm>
                <a:off x="2820" y="462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grpSp>
            <p:nvGrpSpPr>
              <p:cNvPr id="249884" name="Group 28">
                <a:extLst>
                  <a:ext uri="{FF2B5EF4-FFF2-40B4-BE49-F238E27FC236}">
                    <a16:creationId xmlns:a16="http://schemas.microsoft.com/office/drawing/2014/main" id="{DA60FC70-ED41-4922-86EA-360B6338B467}"/>
                  </a:ext>
                </a:extLst>
              </p:cNvPr>
              <p:cNvGrpSpPr>
                <a:grpSpLocks/>
              </p:cNvGrpSpPr>
              <p:nvPr/>
            </p:nvGrpSpPr>
            <p:grpSpPr bwMode="auto">
              <a:xfrm>
                <a:off x="1905" y="4515"/>
                <a:ext cx="630" cy="615"/>
                <a:chOff x="1920" y="2355"/>
                <a:chExt cx="630" cy="615"/>
              </a:xfrm>
            </p:grpSpPr>
            <p:sp>
              <p:nvSpPr>
                <p:cNvPr id="249885" name="Text Box 29">
                  <a:extLst>
                    <a:ext uri="{FF2B5EF4-FFF2-40B4-BE49-F238E27FC236}">
                      <a16:creationId xmlns:a16="http://schemas.microsoft.com/office/drawing/2014/main" id="{486B8422-75D2-41C3-ACEA-A62277210508}"/>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49886" name="Oval 30">
                  <a:extLst>
                    <a:ext uri="{FF2B5EF4-FFF2-40B4-BE49-F238E27FC236}">
                      <a16:creationId xmlns:a16="http://schemas.microsoft.com/office/drawing/2014/main" id="{CBAF680D-5029-4BE7-9532-FEC6DD713BE5}"/>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9887" name="Group 31">
                <a:extLst>
                  <a:ext uri="{FF2B5EF4-FFF2-40B4-BE49-F238E27FC236}">
                    <a16:creationId xmlns:a16="http://schemas.microsoft.com/office/drawing/2014/main" id="{6337A497-35F6-4EF8-94A0-AE3022B9F174}"/>
                  </a:ext>
                </a:extLst>
              </p:cNvPr>
              <p:cNvGrpSpPr>
                <a:grpSpLocks/>
              </p:cNvGrpSpPr>
              <p:nvPr/>
            </p:nvGrpSpPr>
            <p:grpSpPr bwMode="auto">
              <a:xfrm>
                <a:off x="1905" y="5325"/>
                <a:ext cx="630" cy="615"/>
                <a:chOff x="1920" y="2355"/>
                <a:chExt cx="630" cy="615"/>
              </a:xfrm>
            </p:grpSpPr>
            <p:sp>
              <p:nvSpPr>
                <p:cNvPr id="249888" name="Text Box 32">
                  <a:extLst>
                    <a:ext uri="{FF2B5EF4-FFF2-40B4-BE49-F238E27FC236}">
                      <a16:creationId xmlns:a16="http://schemas.microsoft.com/office/drawing/2014/main" id="{80A58264-1D7E-45E5-99E5-19E9216CDC6E}"/>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49889" name="Oval 33">
                  <a:extLst>
                    <a:ext uri="{FF2B5EF4-FFF2-40B4-BE49-F238E27FC236}">
                      <a16:creationId xmlns:a16="http://schemas.microsoft.com/office/drawing/2014/main" id="{812FDAD6-1966-4FEE-9A5F-2688E6305F11}"/>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9890" name="Group 34">
                <a:extLst>
                  <a:ext uri="{FF2B5EF4-FFF2-40B4-BE49-F238E27FC236}">
                    <a16:creationId xmlns:a16="http://schemas.microsoft.com/office/drawing/2014/main" id="{4B9843F5-5DA8-45B6-BF6A-8002BAEAF894}"/>
                  </a:ext>
                </a:extLst>
              </p:cNvPr>
              <p:cNvGrpSpPr>
                <a:grpSpLocks/>
              </p:cNvGrpSpPr>
              <p:nvPr/>
            </p:nvGrpSpPr>
            <p:grpSpPr bwMode="auto">
              <a:xfrm>
                <a:off x="3585" y="4860"/>
                <a:ext cx="630" cy="615"/>
                <a:chOff x="1920" y="2355"/>
                <a:chExt cx="630" cy="615"/>
              </a:xfrm>
            </p:grpSpPr>
            <p:sp>
              <p:nvSpPr>
                <p:cNvPr id="249891" name="Text Box 35">
                  <a:extLst>
                    <a:ext uri="{FF2B5EF4-FFF2-40B4-BE49-F238E27FC236}">
                      <a16:creationId xmlns:a16="http://schemas.microsoft.com/office/drawing/2014/main" id="{43DE2F27-FB14-456E-AD41-900EE49499E6}"/>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Y</a:t>
                  </a:r>
                </a:p>
              </p:txBody>
            </p:sp>
            <p:sp>
              <p:nvSpPr>
                <p:cNvPr id="249892" name="Oval 36">
                  <a:extLst>
                    <a:ext uri="{FF2B5EF4-FFF2-40B4-BE49-F238E27FC236}">
                      <a16:creationId xmlns:a16="http://schemas.microsoft.com/office/drawing/2014/main" id="{C625D397-757B-498C-8F73-AEDCBBF4AE40}"/>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sp>
            <p:nvSpPr>
              <p:cNvPr id="249893" name="Line 37">
                <a:extLst>
                  <a:ext uri="{FF2B5EF4-FFF2-40B4-BE49-F238E27FC236}">
                    <a16:creationId xmlns:a16="http://schemas.microsoft.com/office/drawing/2014/main" id="{22FF7CAC-0F2E-45A8-859B-9192FDE0B4ED}"/>
                  </a:ext>
                </a:extLst>
              </p:cNvPr>
              <p:cNvSpPr>
                <a:spLocks noChangeShapeType="1"/>
              </p:cNvSpPr>
              <p:nvPr/>
            </p:nvSpPr>
            <p:spPr bwMode="auto">
              <a:xfrm>
                <a:off x="2550" y="4845"/>
                <a:ext cx="1050" cy="1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9894" name="Line 38">
                <a:extLst>
                  <a:ext uri="{FF2B5EF4-FFF2-40B4-BE49-F238E27FC236}">
                    <a16:creationId xmlns:a16="http://schemas.microsoft.com/office/drawing/2014/main" id="{A64F6976-E2B8-4DA9-88A9-5A71670B1E00}"/>
                  </a:ext>
                </a:extLst>
              </p:cNvPr>
              <p:cNvSpPr>
                <a:spLocks noChangeShapeType="1"/>
              </p:cNvSpPr>
              <p:nvPr/>
            </p:nvSpPr>
            <p:spPr bwMode="auto">
              <a:xfrm flipV="1">
                <a:off x="2535" y="5355"/>
                <a:ext cx="1065" cy="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graphicFrame>
        <p:nvGraphicFramePr>
          <p:cNvPr id="249895" name="Object 39">
            <a:extLst>
              <a:ext uri="{FF2B5EF4-FFF2-40B4-BE49-F238E27FC236}">
                <a16:creationId xmlns:a16="http://schemas.microsoft.com/office/drawing/2014/main" id="{020DF92E-4C97-4734-B7EE-62D340F03289}"/>
              </a:ext>
            </a:extLst>
          </p:cNvPr>
          <p:cNvGraphicFramePr>
            <a:graphicFrameLocks noChangeAspect="1"/>
          </p:cNvGraphicFramePr>
          <p:nvPr/>
        </p:nvGraphicFramePr>
        <p:xfrm>
          <a:off x="2754313" y="1095376"/>
          <a:ext cx="11110912" cy="3217863"/>
        </p:xfrm>
        <a:graphic>
          <a:graphicData uri="http://schemas.openxmlformats.org/presentationml/2006/ole">
            <mc:AlternateContent xmlns:mc="http://schemas.openxmlformats.org/markup-compatibility/2006">
              <mc:Choice xmlns:v="urn:schemas-microsoft-com:vml" Requires="v">
                <p:oleObj spid="_x0000_s3086" name="Document" r:id="rId3" imgW="5661720" imgH="1639440" progId="Word.Document.8">
                  <p:embed/>
                </p:oleObj>
              </mc:Choice>
              <mc:Fallback>
                <p:oleObj name="Document" r:id="rId3" imgW="5661720" imgH="1639440" progId="Word.Document.8">
                  <p:embed/>
                  <p:pic>
                    <p:nvPicPr>
                      <p:cNvPr id="249895" name="Object 39">
                        <a:extLst>
                          <a:ext uri="{FF2B5EF4-FFF2-40B4-BE49-F238E27FC236}">
                            <a16:creationId xmlns:a16="http://schemas.microsoft.com/office/drawing/2014/main" id="{020DF92E-4C97-4734-B7EE-62D340F03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1095376"/>
                        <a:ext cx="11110912" cy="32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96" name="Text Box 40">
            <a:extLst>
              <a:ext uri="{FF2B5EF4-FFF2-40B4-BE49-F238E27FC236}">
                <a16:creationId xmlns:a16="http://schemas.microsoft.com/office/drawing/2014/main" id="{738F088B-20BD-4F02-9AA3-B69BF7817EFE}"/>
              </a:ext>
            </a:extLst>
          </p:cNvPr>
          <p:cNvSpPr txBox="1">
            <a:spLocks noChangeArrowheads="1"/>
          </p:cNvSpPr>
          <p:nvPr/>
        </p:nvSpPr>
        <p:spPr bwMode="auto">
          <a:xfrm>
            <a:off x="1900239" y="4168775"/>
            <a:ext cx="416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2400">
                <a:solidFill>
                  <a:srgbClr val="000000"/>
                </a:solidFill>
                <a:latin typeface="Times New Roman" panose="02020603050405020304" pitchFamily="18" charset="0"/>
              </a:rPr>
              <a:t>Threshold(</a:t>
            </a:r>
            <a:r>
              <a:rPr lang="en-US" altLang="en-US" sz="2400" i="1">
                <a:solidFill>
                  <a:srgbClr val="000000"/>
                </a:solidFill>
                <a:latin typeface="Times New Roman" panose="02020603050405020304" pitchFamily="18" charset="0"/>
              </a:rPr>
              <a:t>Y</a:t>
            </a:r>
            <a:r>
              <a:rPr lang="en-US" altLang="en-US" sz="2400">
                <a:solidFill>
                  <a:srgbClr val="000000"/>
                </a:solidFill>
                <a:latin typeface="Times New Roman" panose="02020603050405020304" pitchFamily="18" charset="0"/>
              </a:rPr>
              <a:t>) =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CC37B698-6BCD-46CE-A8D3-C6E034A2AD5C}"/>
              </a:ext>
            </a:extLst>
          </p:cNvPr>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solidFill>
                  <a:schemeClr val="bg1"/>
                </a:solidFill>
              </a:rPr>
              <a:t>The First Neural </a:t>
            </a:r>
            <a:r>
              <a:rPr lang="en-US" altLang="en-US" dirty="0" err="1">
                <a:solidFill>
                  <a:schemeClr val="bg1"/>
                </a:solidFill>
              </a:rPr>
              <a:t>Neural</a:t>
            </a:r>
            <a:r>
              <a:rPr lang="en-US" altLang="en-US" dirty="0">
                <a:solidFill>
                  <a:schemeClr val="bg1"/>
                </a:solidFill>
              </a:rPr>
              <a:t> Networks</a:t>
            </a:r>
            <a:endParaRPr lang="en-GB" altLang="en-US" dirty="0">
              <a:solidFill>
                <a:schemeClr val="bg1"/>
              </a:solidFill>
            </a:endParaRPr>
          </a:p>
        </p:txBody>
      </p:sp>
      <p:sp>
        <p:nvSpPr>
          <p:cNvPr id="250883" name="Text Box 3">
            <a:extLst>
              <a:ext uri="{FF2B5EF4-FFF2-40B4-BE49-F238E27FC236}">
                <a16:creationId xmlns:a16="http://schemas.microsoft.com/office/drawing/2014/main" id="{786002F6-5192-43DC-B443-B986F182A876}"/>
              </a:ext>
            </a:extLst>
          </p:cNvPr>
          <p:cNvSpPr txBox="1">
            <a:spLocks noChangeArrowheads="1"/>
          </p:cNvSpPr>
          <p:nvPr/>
        </p:nvSpPr>
        <p:spPr bwMode="auto">
          <a:xfrm>
            <a:off x="1901825" y="4122738"/>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400">
              <a:solidFill>
                <a:srgbClr val="FFFFCC"/>
              </a:solidFill>
              <a:latin typeface="Times New Roman" panose="02020603050405020304" pitchFamily="18" charset="0"/>
            </a:endParaRPr>
          </a:p>
        </p:txBody>
      </p:sp>
      <p:grpSp>
        <p:nvGrpSpPr>
          <p:cNvPr id="251031" name="Group 151">
            <a:extLst>
              <a:ext uri="{FF2B5EF4-FFF2-40B4-BE49-F238E27FC236}">
                <a16:creationId xmlns:a16="http://schemas.microsoft.com/office/drawing/2014/main" id="{2C7914D8-A71D-4839-BD11-BC154EFAAF3E}"/>
              </a:ext>
            </a:extLst>
          </p:cNvPr>
          <p:cNvGrpSpPr>
            <a:grpSpLocks/>
          </p:cNvGrpSpPr>
          <p:nvPr/>
        </p:nvGrpSpPr>
        <p:grpSpPr bwMode="auto">
          <a:xfrm>
            <a:off x="1900238" y="1152526"/>
            <a:ext cx="4362450" cy="2892425"/>
            <a:chOff x="237" y="726"/>
            <a:chExt cx="2748" cy="1822"/>
          </a:xfrm>
        </p:grpSpPr>
        <p:sp>
          <p:nvSpPr>
            <p:cNvPr id="250902" name="Rectangle 22">
              <a:extLst>
                <a:ext uri="{FF2B5EF4-FFF2-40B4-BE49-F238E27FC236}">
                  <a16:creationId xmlns:a16="http://schemas.microsoft.com/office/drawing/2014/main" id="{789AB9BC-F6D8-4416-B053-69240CB3664B}"/>
                </a:ext>
              </a:extLst>
            </p:cNvPr>
            <p:cNvSpPr>
              <a:spLocks noChangeArrowheads="1"/>
            </p:cNvSpPr>
            <p:nvPr/>
          </p:nvSpPr>
          <p:spPr bwMode="auto">
            <a:xfrm>
              <a:off x="237" y="726"/>
              <a:ext cx="2748" cy="182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03" name="Text Box 23">
              <a:extLst>
                <a:ext uri="{FF2B5EF4-FFF2-40B4-BE49-F238E27FC236}">
                  <a16:creationId xmlns:a16="http://schemas.microsoft.com/office/drawing/2014/main" id="{C3214B1F-F5AF-4B2D-B390-7AE0B43E8B5A}"/>
                </a:ext>
              </a:extLst>
            </p:cNvPr>
            <p:cNvSpPr txBox="1">
              <a:spLocks noChangeArrowheads="1"/>
            </p:cNvSpPr>
            <p:nvPr/>
          </p:nvSpPr>
          <p:spPr bwMode="auto">
            <a:xfrm>
              <a:off x="789" y="2108"/>
              <a:ext cx="733" cy="3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ts val="1200"/>
                </a:spcBef>
                <a:spcAft>
                  <a:spcPts val="300"/>
                </a:spcAft>
              </a:pPr>
              <a:r>
                <a:rPr lang="en-GB" altLang="en-US" sz="1000" b="1">
                  <a:solidFill>
                    <a:srgbClr val="000000"/>
                  </a:solidFill>
                  <a:latin typeface="Times New Roman" panose="02020603050405020304" pitchFamily="18" charset="0"/>
                </a:rPr>
                <a:t>XOR Function</a:t>
              </a:r>
            </a:p>
          </p:txBody>
        </p:sp>
        <p:grpSp>
          <p:nvGrpSpPr>
            <p:cNvPr id="250904" name="Group 24">
              <a:extLst>
                <a:ext uri="{FF2B5EF4-FFF2-40B4-BE49-F238E27FC236}">
                  <a16:creationId xmlns:a16="http://schemas.microsoft.com/office/drawing/2014/main" id="{8D8A45F9-F0DD-4D74-99B4-83EC26CD5A1D}"/>
                </a:ext>
              </a:extLst>
            </p:cNvPr>
            <p:cNvGrpSpPr>
              <a:grpSpLocks/>
            </p:cNvGrpSpPr>
            <p:nvPr/>
          </p:nvGrpSpPr>
          <p:grpSpPr bwMode="auto">
            <a:xfrm>
              <a:off x="384" y="780"/>
              <a:ext cx="2471" cy="1367"/>
              <a:chOff x="6015" y="4860"/>
              <a:chExt cx="4275" cy="1890"/>
            </a:xfrm>
          </p:grpSpPr>
          <p:sp>
            <p:nvSpPr>
              <p:cNvPr id="250905" name="Text Box 25">
                <a:extLst>
                  <a:ext uri="{FF2B5EF4-FFF2-40B4-BE49-F238E27FC236}">
                    <a16:creationId xmlns:a16="http://schemas.microsoft.com/office/drawing/2014/main" id="{3E19C03E-68EF-4C82-9175-A805FFBE64A0}"/>
                  </a:ext>
                </a:extLst>
              </p:cNvPr>
              <p:cNvSpPr txBox="1">
                <a:spLocks noChangeArrowheads="1"/>
              </p:cNvSpPr>
              <p:nvPr/>
            </p:nvSpPr>
            <p:spPr bwMode="auto">
              <a:xfrm>
                <a:off x="7455" y="486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50906" name="Text Box 26">
                <a:extLst>
                  <a:ext uri="{FF2B5EF4-FFF2-40B4-BE49-F238E27FC236}">
                    <a16:creationId xmlns:a16="http://schemas.microsoft.com/office/drawing/2014/main" id="{1B901761-61C6-42A3-AFEF-0B4292B56003}"/>
                  </a:ext>
                </a:extLst>
              </p:cNvPr>
              <p:cNvSpPr txBox="1">
                <a:spLocks noChangeArrowheads="1"/>
              </p:cNvSpPr>
              <p:nvPr/>
            </p:nvSpPr>
            <p:spPr bwMode="auto">
              <a:xfrm>
                <a:off x="7035" y="637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50907" name="Text Box 27">
                <a:extLst>
                  <a:ext uri="{FF2B5EF4-FFF2-40B4-BE49-F238E27FC236}">
                    <a16:creationId xmlns:a16="http://schemas.microsoft.com/office/drawing/2014/main" id="{D5011A0F-69D0-481F-9BE9-5ED3655CFB76}"/>
                  </a:ext>
                </a:extLst>
              </p:cNvPr>
              <p:cNvSpPr txBox="1">
                <a:spLocks noChangeArrowheads="1"/>
              </p:cNvSpPr>
              <p:nvPr/>
            </p:nvSpPr>
            <p:spPr bwMode="auto">
              <a:xfrm>
                <a:off x="9030" y="504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50908" name="Text Box 28">
                <a:extLst>
                  <a:ext uri="{FF2B5EF4-FFF2-40B4-BE49-F238E27FC236}">
                    <a16:creationId xmlns:a16="http://schemas.microsoft.com/office/drawing/2014/main" id="{22CFD5B2-4780-4057-A9F8-C66037C0C80D}"/>
                  </a:ext>
                </a:extLst>
              </p:cNvPr>
              <p:cNvSpPr txBox="1">
                <a:spLocks noChangeArrowheads="1"/>
              </p:cNvSpPr>
              <p:nvPr/>
            </p:nvSpPr>
            <p:spPr bwMode="auto">
              <a:xfrm>
                <a:off x="9030" y="613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50909" name="Text Box 29">
                <a:extLst>
                  <a:ext uri="{FF2B5EF4-FFF2-40B4-BE49-F238E27FC236}">
                    <a16:creationId xmlns:a16="http://schemas.microsoft.com/office/drawing/2014/main" id="{B5C2C1EC-3AD2-4B5C-929D-5C1BCEBC8DDB}"/>
                  </a:ext>
                </a:extLst>
              </p:cNvPr>
              <p:cNvSpPr txBox="1">
                <a:spLocks noChangeArrowheads="1"/>
              </p:cNvSpPr>
              <p:nvPr/>
            </p:nvSpPr>
            <p:spPr bwMode="auto">
              <a:xfrm>
                <a:off x="6855" y="5280"/>
                <a:ext cx="51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sp>
            <p:nvSpPr>
              <p:cNvPr id="250910" name="Text Box 30">
                <a:extLst>
                  <a:ext uri="{FF2B5EF4-FFF2-40B4-BE49-F238E27FC236}">
                    <a16:creationId xmlns:a16="http://schemas.microsoft.com/office/drawing/2014/main" id="{6F1FE5B7-504C-4A86-B3DE-B4943E744068}"/>
                  </a:ext>
                </a:extLst>
              </p:cNvPr>
              <p:cNvSpPr txBox="1">
                <a:spLocks noChangeArrowheads="1"/>
              </p:cNvSpPr>
              <p:nvPr/>
            </p:nvSpPr>
            <p:spPr bwMode="auto">
              <a:xfrm>
                <a:off x="6870" y="5955"/>
                <a:ext cx="49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grpSp>
            <p:nvGrpSpPr>
              <p:cNvPr id="250911" name="Group 31">
                <a:extLst>
                  <a:ext uri="{FF2B5EF4-FFF2-40B4-BE49-F238E27FC236}">
                    <a16:creationId xmlns:a16="http://schemas.microsoft.com/office/drawing/2014/main" id="{CF9A90D9-D790-411D-ABF7-A0B610CA8610}"/>
                  </a:ext>
                </a:extLst>
              </p:cNvPr>
              <p:cNvGrpSpPr>
                <a:grpSpLocks/>
              </p:cNvGrpSpPr>
              <p:nvPr/>
            </p:nvGrpSpPr>
            <p:grpSpPr bwMode="auto">
              <a:xfrm>
                <a:off x="8010" y="5100"/>
                <a:ext cx="630" cy="615"/>
                <a:chOff x="1920" y="2355"/>
                <a:chExt cx="630" cy="615"/>
              </a:xfrm>
            </p:grpSpPr>
            <p:sp>
              <p:nvSpPr>
                <p:cNvPr id="250912" name="Text Box 32">
                  <a:extLst>
                    <a:ext uri="{FF2B5EF4-FFF2-40B4-BE49-F238E27FC236}">
                      <a16:creationId xmlns:a16="http://schemas.microsoft.com/office/drawing/2014/main" id="{0AE3ABA5-1CD4-47E9-8CED-DBB26D0F4906}"/>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Z</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50913" name="Oval 33">
                  <a:extLst>
                    <a:ext uri="{FF2B5EF4-FFF2-40B4-BE49-F238E27FC236}">
                      <a16:creationId xmlns:a16="http://schemas.microsoft.com/office/drawing/2014/main" id="{1B509162-25A4-45D7-A488-F95A0DA97BA3}"/>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50914" name="Group 34">
                <a:extLst>
                  <a:ext uri="{FF2B5EF4-FFF2-40B4-BE49-F238E27FC236}">
                    <a16:creationId xmlns:a16="http://schemas.microsoft.com/office/drawing/2014/main" id="{9F3BF78F-0214-4265-A8F8-53DD5AE66634}"/>
                  </a:ext>
                </a:extLst>
              </p:cNvPr>
              <p:cNvGrpSpPr>
                <a:grpSpLocks/>
              </p:cNvGrpSpPr>
              <p:nvPr/>
            </p:nvGrpSpPr>
            <p:grpSpPr bwMode="auto">
              <a:xfrm>
                <a:off x="8025" y="5850"/>
                <a:ext cx="630" cy="615"/>
                <a:chOff x="1920" y="2355"/>
                <a:chExt cx="630" cy="615"/>
              </a:xfrm>
            </p:grpSpPr>
            <p:sp>
              <p:nvSpPr>
                <p:cNvPr id="250915" name="Text Box 35">
                  <a:extLst>
                    <a:ext uri="{FF2B5EF4-FFF2-40B4-BE49-F238E27FC236}">
                      <a16:creationId xmlns:a16="http://schemas.microsoft.com/office/drawing/2014/main" id="{7D9AE64D-4EBA-4F95-BAE4-A1A829B4449F}"/>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Z</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50916" name="Oval 36">
                  <a:extLst>
                    <a:ext uri="{FF2B5EF4-FFF2-40B4-BE49-F238E27FC236}">
                      <a16:creationId xmlns:a16="http://schemas.microsoft.com/office/drawing/2014/main" id="{51BBF889-75E9-4D42-9E18-42CE510C8FD7}"/>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50917" name="Group 37">
                <a:extLst>
                  <a:ext uri="{FF2B5EF4-FFF2-40B4-BE49-F238E27FC236}">
                    <a16:creationId xmlns:a16="http://schemas.microsoft.com/office/drawing/2014/main" id="{1B350826-DD59-4BD7-9E31-57361169AC41}"/>
                  </a:ext>
                </a:extLst>
              </p:cNvPr>
              <p:cNvGrpSpPr>
                <a:grpSpLocks/>
              </p:cNvGrpSpPr>
              <p:nvPr/>
            </p:nvGrpSpPr>
            <p:grpSpPr bwMode="auto">
              <a:xfrm>
                <a:off x="9660" y="5400"/>
                <a:ext cx="630" cy="615"/>
                <a:chOff x="1920" y="2355"/>
                <a:chExt cx="630" cy="615"/>
              </a:xfrm>
            </p:grpSpPr>
            <p:sp>
              <p:nvSpPr>
                <p:cNvPr id="250918" name="Text Box 38">
                  <a:extLst>
                    <a:ext uri="{FF2B5EF4-FFF2-40B4-BE49-F238E27FC236}">
                      <a16:creationId xmlns:a16="http://schemas.microsoft.com/office/drawing/2014/main" id="{B2A2DA5A-63FD-4465-A3DB-5676520AF3BC}"/>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Y</a:t>
                  </a:r>
                </a:p>
              </p:txBody>
            </p:sp>
            <p:sp>
              <p:nvSpPr>
                <p:cNvPr id="250919" name="Oval 39">
                  <a:extLst>
                    <a:ext uri="{FF2B5EF4-FFF2-40B4-BE49-F238E27FC236}">
                      <a16:creationId xmlns:a16="http://schemas.microsoft.com/office/drawing/2014/main" id="{C300E59C-6EF4-4D2D-A372-76B8564FFE39}"/>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50920" name="Group 40">
                <a:extLst>
                  <a:ext uri="{FF2B5EF4-FFF2-40B4-BE49-F238E27FC236}">
                    <a16:creationId xmlns:a16="http://schemas.microsoft.com/office/drawing/2014/main" id="{E6D1B52F-BB46-428D-BC75-E481DAC3F101}"/>
                  </a:ext>
                </a:extLst>
              </p:cNvPr>
              <p:cNvGrpSpPr>
                <a:grpSpLocks/>
              </p:cNvGrpSpPr>
              <p:nvPr/>
            </p:nvGrpSpPr>
            <p:grpSpPr bwMode="auto">
              <a:xfrm>
                <a:off x="6015" y="5100"/>
                <a:ext cx="630" cy="615"/>
                <a:chOff x="1920" y="2355"/>
                <a:chExt cx="630" cy="615"/>
              </a:xfrm>
            </p:grpSpPr>
            <p:sp>
              <p:nvSpPr>
                <p:cNvPr id="250921" name="Text Box 41">
                  <a:extLst>
                    <a:ext uri="{FF2B5EF4-FFF2-40B4-BE49-F238E27FC236}">
                      <a16:creationId xmlns:a16="http://schemas.microsoft.com/office/drawing/2014/main" id="{72379B41-5F3E-4988-8000-1195683A0DCF}"/>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50922" name="Oval 42">
                  <a:extLst>
                    <a:ext uri="{FF2B5EF4-FFF2-40B4-BE49-F238E27FC236}">
                      <a16:creationId xmlns:a16="http://schemas.microsoft.com/office/drawing/2014/main" id="{EBCD1147-98F1-44FE-923E-0366C68B61BA}"/>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50923" name="Group 43">
                <a:extLst>
                  <a:ext uri="{FF2B5EF4-FFF2-40B4-BE49-F238E27FC236}">
                    <a16:creationId xmlns:a16="http://schemas.microsoft.com/office/drawing/2014/main" id="{9F3DCF17-3C11-4294-A979-88EF80D6ACCF}"/>
                  </a:ext>
                </a:extLst>
              </p:cNvPr>
              <p:cNvGrpSpPr>
                <a:grpSpLocks/>
              </p:cNvGrpSpPr>
              <p:nvPr/>
            </p:nvGrpSpPr>
            <p:grpSpPr bwMode="auto">
              <a:xfrm>
                <a:off x="6015" y="5910"/>
                <a:ext cx="630" cy="615"/>
                <a:chOff x="1920" y="2355"/>
                <a:chExt cx="630" cy="615"/>
              </a:xfrm>
            </p:grpSpPr>
            <p:sp>
              <p:nvSpPr>
                <p:cNvPr id="250924" name="Text Box 44">
                  <a:extLst>
                    <a:ext uri="{FF2B5EF4-FFF2-40B4-BE49-F238E27FC236}">
                      <a16:creationId xmlns:a16="http://schemas.microsoft.com/office/drawing/2014/main" id="{92E78FB0-10E0-4362-824B-B3C3CF0C9CB7}"/>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50925" name="Oval 45">
                  <a:extLst>
                    <a:ext uri="{FF2B5EF4-FFF2-40B4-BE49-F238E27FC236}">
                      <a16:creationId xmlns:a16="http://schemas.microsoft.com/office/drawing/2014/main" id="{76DCC38B-59BB-4A6F-972F-7FD85E74DC54}"/>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sp>
            <p:nvSpPr>
              <p:cNvPr id="250926" name="Line 46">
                <a:extLst>
                  <a:ext uri="{FF2B5EF4-FFF2-40B4-BE49-F238E27FC236}">
                    <a16:creationId xmlns:a16="http://schemas.microsoft.com/office/drawing/2014/main" id="{E5DBF306-D1C1-44A0-8C18-06A942092BBD}"/>
                  </a:ext>
                </a:extLst>
              </p:cNvPr>
              <p:cNvSpPr>
                <a:spLocks noChangeShapeType="1"/>
              </p:cNvSpPr>
              <p:nvPr/>
            </p:nvSpPr>
            <p:spPr bwMode="auto">
              <a:xfrm>
                <a:off x="6630" y="5415"/>
                <a:ext cx="1365" cy="61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27" name="Line 47">
                <a:extLst>
                  <a:ext uri="{FF2B5EF4-FFF2-40B4-BE49-F238E27FC236}">
                    <a16:creationId xmlns:a16="http://schemas.microsoft.com/office/drawing/2014/main" id="{B075FC89-E330-4F08-B94A-B7D352399403}"/>
                  </a:ext>
                </a:extLst>
              </p:cNvPr>
              <p:cNvSpPr>
                <a:spLocks noChangeShapeType="1"/>
              </p:cNvSpPr>
              <p:nvPr/>
            </p:nvSpPr>
            <p:spPr bwMode="auto">
              <a:xfrm flipV="1">
                <a:off x="6645" y="5535"/>
                <a:ext cx="1365" cy="6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28" name="Line 48">
                <a:extLst>
                  <a:ext uri="{FF2B5EF4-FFF2-40B4-BE49-F238E27FC236}">
                    <a16:creationId xmlns:a16="http://schemas.microsoft.com/office/drawing/2014/main" id="{F4E7997E-5CB9-4885-BB1E-693239F05889}"/>
                  </a:ext>
                </a:extLst>
              </p:cNvPr>
              <p:cNvSpPr>
                <a:spLocks noChangeShapeType="1"/>
              </p:cNvSpPr>
              <p:nvPr/>
            </p:nvSpPr>
            <p:spPr bwMode="auto">
              <a:xfrm>
                <a:off x="8550" y="5205"/>
                <a:ext cx="1140" cy="28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29" name="Line 49">
                <a:extLst>
                  <a:ext uri="{FF2B5EF4-FFF2-40B4-BE49-F238E27FC236}">
                    <a16:creationId xmlns:a16="http://schemas.microsoft.com/office/drawing/2014/main" id="{1C1AB6D6-D577-4FD5-A4E2-50136B6199DA}"/>
                  </a:ext>
                </a:extLst>
              </p:cNvPr>
              <p:cNvSpPr>
                <a:spLocks noChangeShapeType="1"/>
              </p:cNvSpPr>
              <p:nvPr/>
            </p:nvSpPr>
            <p:spPr bwMode="auto">
              <a:xfrm flipV="1">
                <a:off x="8625" y="5955"/>
                <a:ext cx="1140" cy="4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30" name="Line 50">
                <a:extLst>
                  <a:ext uri="{FF2B5EF4-FFF2-40B4-BE49-F238E27FC236}">
                    <a16:creationId xmlns:a16="http://schemas.microsoft.com/office/drawing/2014/main" id="{03946FF4-2F65-4302-899B-2D33F7290103}"/>
                  </a:ext>
                </a:extLst>
              </p:cNvPr>
              <p:cNvSpPr>
                <a:spLocks noChangeShapeType="1"/>
              </p:cNvSpPr>
              <p:nvPr/>
            </p:nvSpPr>
            <p:spPr bwMode="auto">
              <a:xfrm>
                <a:off x="6585" y="5160"/>
                <a:ext cx="145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31" name="Line 51">
                <a:extLst>
                  <a:ext uri="{FF2B5EF4-FFF2-40B4-BE49-F238E27FC236}">
                    <a16:creationId xmlns:a16="http://schemas.microsoft.com/office/drawing/2014/main" id="{842E2DD5-F6C8-4141-93E0-528F5624967E}"/>
                  </a:ext>
                </a:extLst>
              </p:cNvPr>
              <p:cNvSpPr>
                <a:spLocks noChangeShapeType="1"/>
              </p:cNvSpPr>
              <p:nvPr/>
            </p:nvSpPr>
            <p:spPr bwMode="auto">
              <a:xfrm>
                <a:off x="6645" y="6450"/>
                <a:ext cx="15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graphicFrame>
        <p:nvGraphicFramePr>
          <p:cNvPr id="250933" name="Object 53">
            <a:extLst>
              <a:ext uri="{FF2B5EF4-FFF2-40B4-BE49-F238E27FC236}">
                <a16:creationId xmlns:a16="http://schemas.microsoft.com/office/drawing/2014/main" id="{E9C9BEC0-E5C6-4BC3-9186-924D74003E3C}"/>
              </a:ext>
            </a:extLst>
          </p:cNvPr>
          <p:cNvGraphicFramePr>
            <a:graphicFrameLocks noChangeAspect="1"/>
          </p:cNvGraphicFramePr>
          <p:nvPr/>
        </p:nvGraphicFramePr>
        <p:xfrm>
          <a:off x="3249614" y="1419226"/>
          <a:ext cx="10556875" cy="2728913"/>
        </p:xfrm>
        <a:graphic>
          <a:graphicData uri="http://schemas.openxmlformats.org/presentationml/2006/ole">
            <mc:AlternateContent xmlns:mc="http://schemas.openxmlformats.org/markup-compatibility/2006">
              <mc:Choice xmlns:v="urn:schemas-microsoft-com:vml" Requires="v">
                <p:oleObj spid="_x0000_s4110" name="Document" r:id="rId3" imgW="5661720" imgH="1464120" progId="Word.Document.8">
                  <p:embed/>
                </p:oleObj>
              </mc:Choice>
              <mc:Fallback>
                <p:oleObj name="Document" r:id="rId3" imgW="5661720" imgH="1464120" progId="Word.Document.8">
                  <p:embed/>
                  <p:pic>
                    <p:nvPicPr>
                      <p:cNvPr id="250933" name="Object 53">
                        <a:extLst>
                          <a:ext uri="{FF2B5EF4-FFF2-40B4-BE49-F238E27FC236}">
                            <a16:creationId xmlns:a16="http://schemas.microsoft.com/office/drawing/2014/main" id="{E9C9BEC0-E5C6-4BC3-9186-924D74003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9614" y="1419226"/>
                        <a:ext cx="10556875"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934" name="Text Box 54">
            <a:extLst>
              <a:ext uri="{FF2B5EF4-FFF2-40B4-BE49-F238E27FC236}">
                <a16:creationId xmlns:a16="http://schemas.microsoft.com/office/drawing/2014/main" id="{A9C87E37-C421-4C09-A568-B1FA08D76F45}"/>
              </a:ext>
            </a:extLst>
          </p:cNvPr>
          <p:cNvSpPr txBox="1">
            <a:spLocks noChangeArrowheads="1"/>
          </p:cNvSpPr>
          <p:nvPr/>
        </p:nvSpPr>
        <p:spPr bwMode="auto">
          <a:xfrm>
            <a:off x="2344738" y="5818188"/>
            <a:ext cx="725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en-US" sz="2400">
                <a:solidFill>
                  <a:srgbClr val="000000"/>
                </a:solidFill>
                <a:latin typeface="Times New Roman" panose="02020603050405020304" pitchFamily="18" charset="0"/>
              </a:rPr>
              <a:t>X</a:t>
            </a:r>
            <a:r>
              <a:rPr lang="en-US" altLang="en-US" sz="2400" baseline="-25000">
                <a:solidFill>
                  <a:srgbClr val="000000"/>
                </a:solidFill>
                <a:latin typeface="Times New Roman" panose="02020603050405020304" pitchFamily="18" charset="0"/>
              </a:rPr>
              <a:t>1</a:t>
            </a:r>
            <a:r>
              <a:rPr lang="en-US" altLang="en-US" sz="2400">
                <a:solidFill>
                  <a:srgbClr val="000000"/>
                </a:solidFill>
                <a:latin typeface="Times New Roman" panose="02020603050405020304" pitchFamily="18" charset="0"/>
              </a:rPr>
              <a:t> XOR X</a:t>
            </a:r>
            <a:r>
              <a:rPr lang="en-US" altLang="en-US" sz="2400" baseline="-25000">
                <a:solidFill>
                  <a:srgbClr val="000000"/>
                </a:solidFill>
                <a:latin typeface="Times New Roman" panose="02020603050405020304" pitchFamily="18" charset="0"/>
              </a:rPr>
              <a:t>2</a:t>
            </a:r>
            <a:r>
              <a:rPr lang="en-US" altLang="en-US" sz="2400">
                <a:solidFill>
                  <a:srgbClr val="000000"/>
                </a:solidFill>
                <a:latin typeface="Times New Roman" panose="02020603050405020304" pitchFamily="18" charset="0"/>
              </a:rPr>
              <a:t> = (X</a:t>
            </a:r>
            <a:r>
              <a:rPr lang="en-US" altLang="en-US" sz="2400" baseline="-25000">
                <a:solidFill>
                  <a:srgbClr val="000000"/>
                </a:solidFill>
                <a:latin typeface="Times New Roman" panose="02020603050405020304" pitchFamily="18" charset="0"/>
              </a:rPr>
              <a:t>1</a:t>
            </a:r>
            <a:r>
              <a:rPr lang="en-US" altLang="en-US" sz="2400">
                <a:solidFill>
                  <a:srgbClr val="000000"/>
                </a:solidFill>
                <a:latin typeface="Times New Roman" panose="02020603050405020304" pitchFamily="18" charset="0"/>
              </a:rPr>
              <a:t> AND NOT X</a:t>
            </a:r>
            <a:r>
              <a:rPr lang="en-US" altLang="en-US" sz="2400" baseline="-25000">
                <a:solidFill>
                  <a:srgbClr val="000000"/>
                </a:solidFill>
                <a:latin typeface="Times New Roman" panose="02020603050405020304" pitchFamily="18" charset="0"/>
              </a:rPr>
              <a:t>2</a:t>
            </a:r>
            <a:r>
              <a:rPr lang="en-US" altLang="en-US" sz="2400">
                <a:solidFill>
                  <a:srgbClr val="000000"/>
                </a:solidFill>
                <a:latin typeface="Times New Roman" panose="02020603050405020304" pitchFamily="18" charset="0"/>
              </a:rPr>
              <a:t>) OR (X</a:t>
            </a:r>
            <a:r>
              <a:rPr lang="en-US" altLang="en-US" sz="2400" baseline="-25000">
                <a:solidFill>
                  <a:srgbClr val="000000"/>
                </a:solidFill>
                <a:latin typeface="Times New Roman" panose="02020603050405020304" pitchFamily="18" charset="0"/>
              </a:rPr>
              <a:t>2</a:t>
            </a:r>
            <a:r>
              <a:rPr lang="en-US" altLang="en-US" sz="2400">
                <a:solidFill>
                  <a:srgbClr val="000000"/>
                </a:solidFill>
                <a:latin typeface="Times New Roman" panose="02020603050405020304" pitchFamily="18" charset="0"/>
              </a:rPr>
              <a:t> AND NOT X</a:t>
            </a:r>
            <a:r>
              <a:rPr lang="en-US" altLang="en-US" sz="2400" baseline="-25000">
                <a:solidFill>
                  <a:srgbClr val="000000"/>
                </a:solidFill>
                <a:latin typeface="Times New Roman" panose="02020603050405020304" pitchFamily="18" charset="0"/>
              </a:rPr>
              <a:t>1</a:t>
            </a:r>
            <a:r>
              <a:rPr lang="en-US" altLang="en-US" sz="2400">
                <a:solidFill>
                  <a:srgbClr val="000000"/>
                </a:solidFill>
                <a:latin typeface="Times New Roman" panose="02020603050405020304" pitchFamily="18" charset="0"/>
              </a:rPr>
              <a:t>)</a:t>
            </a:r>
          </a:p>
        </p:txBody>
      </p:sp>
      <p:sp>
        <p:nvSpPr>
          <p:cNvPr id="250935" name="Line 55">
            <a:extLst>
              <a:ext uri="{FF2B5EF4-FFF2-40B4-BE49-F238E27FC236}">
                <a16:creationId xmlns:a16="http://schemas.microsoft.com/office/drawing/2014/main" id="{64062454-A1D0-498E-9886-787057268F48}"/>
              </a:ext>
            </a:extLst>
          </p:cNvPr>
          <p:cNvSpPr>
            <a:spLocks noChangeShapeType="1"/>
          </p:cNvSpPr>
          <p:nvPr/>
        </p:nvSpPr>
        <p:spPr bwMode="auto">
          <a:xfrm flipH="1" flipV="1">
            <a:off x="3468689" y="3795714"/>
            <a:ext cx="1787525" cy="1970087"/>
          </a:xfrm>
          <a:prstGeom prst="line">
            <a:avLst/>
          </a:prstGeom>
          <a:noFill/>
          <a:ln w="50800">
            <a:solidFill>
              <a:schemeClr val="bg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36" name="Line 56">
            <a:extLst>
              <a:ext uri="{FF2B5EF4-FFF2-40B4-BE49-F238E27FC236}">
                <a16:creationId xmlns:a16="http://schemas.microsoft.com/office/drawing/2014/main" id="{BC38AE81-AE93-407A-9577-A4002BD8AD74}"/>
              </a:ext>
            </a:extLst>
          </p:cNvPr>
          <p:cNvSpPr>
            <a:spLocks noChangeShapeType="1"/>
          </p:cNvSpPr>
          <p:nvPr/>
        </p:nvSpPr>
        <p:spPr bwMode="auto">
          <a:xfrm flipH="1" flipV="1">
            <a:off x="5360988" y="2895600"/>
            <a:ext cx="1435100" cy="2922588"/>
          </a:xfrm>
          <a:prstGeom prst="line">
            <a:avLst/>
          </a:prstGeom>
          <a:noFill/>
          <a:ln w="50800">
            <a:solidFill>
              <a:schemeClr val="bg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37" name="Line 57">
            <a:extLst>
              <a:ext uri="{FF2B5EF4-FFF2-40B4-BE49-F238E27FC236}">
                <a16:creationId xmlns:a16="http://schemas.microsoft.com/office/drawing/2014/main" id="{9A41B587-9226-46EC-A066-9BB5D82A226A}"/>
              </a:ext>
            </a:extLst>
          </p:cNvPr>
          <p:cNvSpPr>
            <a:spLocks noChangeShapeType="1"/>
          </p:cNvSpPr>
          <p:nvPr/>
        </p:nvSpPr>
        <p:spPr bwMode="auto">
          <a:xfrm flipH="1" flipV="1">
            <a:off x="3860800" y="3638551"/>
            <a:ext cx="4540250" cy="2232025"/>
          </a:xfrm>
          <a:prstGeom prst="line">
            <a:avLst/>
          </a:prstGeom>
          <a:noFill/>
          <a:ln w="50800">
            <a:solidFill>
              <a:schemeClr val="bg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5B4AC229-6ADE-486E-97E9-4E47E8D879E6}"/>
              </a:ext>
            </a:extLst>
          </p:cNvPr>
          <p:cNvSpPr>
            <a:spLocks noGrp="1" noChangeArrowheads="1"/>
          </p:cNvSpPr>
          <p:nvPr>
            <p:ph type="body" idx="1"/>
          </p:nvPr>
        </p:nvSpPr>
        <p:spPr>
          <a:xfrm>
            <a:off x="2209800" y="381000"/>
            <a:ext cx="7772400" cy="5715000"/>
          </a:xfrm>
        </p:spPr>
        <p:txBody>
          <a:bodyPr/>
          <a:lstStyle/>
          <a:p>
            <a:r>
              <a:rPr lang="en-GB" altLang="en-US"/>
              <a:t>Neurone vs. Node</a:t>
            </a:r>
          </a:p>
          <a:p>
            <a:endParaRPr lang="en-GB" altLang="en-US"/>
          </a:p>
        </p:txBody>
      </p:sp>
      <p:pic>
        <p:nvPicPr>
          <p:cNvPr id="12292" name="Picture 4" descr="bio neurone">
            <a:extLst>
              <a:ext uri="{FF2B5EF4-FFF2-40B4-BE49-F238E27FC236}">
                <a16:creationId xmlns:a16="http://schemas.microsoft.com/office/drawing/2014/main" id="{6898B744-3878-41EA-B08A-D82D3F5D1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427"/>
          <a:stretch>
            <a:fillRect/>
          </a:stretch>
        </p:blipFill>
        <p:spPr bwMode="auto">
          <a:xfrm>
            <a:off x="3810000" y="1143000"/>
            <a:ext cx="449580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node">
            <a:extLst>
              <a:ext uri="{FF2B5EF4-FFF2-40B4-BE49-F238E27FC236}">
                <a16:creationId xmlns:a16="http://schemas.microsoft.com/office/drawing/2014/main" id="{9DF09A38-FE9B-4A03-BF9D-847F297F9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864"/>
          <a:stretch>
            <a:fillRect/>
          </a:stretch>
        </p:blipFill>
        <p:spPr bwMode="auto">
          <a:xfrm>
            <a:off x="3581400" y="3733801"/>
            <a:ext cx="4857750" cy="2830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48291" y="3429000"/>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TAs</a:t>
            </a:r>
            <a:endParaRPr kumimoji="0" lang="en-US" sz="1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solidFill>
                <a:effectLst/>
                <a:uLnTx/>
                <a:uFillTx/>
                <a:latin typeface="Calibri" panose="020F0502020204030204"/>
                <a:ea typeface="+mn-ea"/>
                <a:cs typeface="+mn-cs"/>
              </a:rPr>
              <a:t>PROF</a:t>
            </a:r>
            <a:r>
              <a:rPr kumimoji="0" lang="en-US" sz="1800" b="1" i="0" u="none" strike="noStrike" kern="1200" cap="none" spc="0" normalizeH="0" baseline="0" noProof="0" dirty="0">
                <a:ln>
                  <a:noFill/>
                </a:ln>
                <a:solidFill>
                  <a:srgbClr val="ED7D31"/>
                </a:solidFill>
                <a:effectLst/>
                <a:uLnTx/>
                <a:uFillTx/>
                <a:latin typeface="Calibri" panose="020F0502020204030204"/>
                <a:ea typeface="+mn-ea"/>
                <a:cs typeface="+mn-cs"/>
              </a:rPr>
              <a:t>.</a:t>
            </a:r>
          </a:p>
        </p:txBody>
      </p:sp>
      <p:pic>
        <p:nvPicPr>
          <p:cNvPr id="11" name="Graphic 10" descr="User">
            <a:extLst>
              <a:ext uri="{FF2B5EF4-FFF2-40B4-BE49-F238E27FC236}">
                <a16:creationId xmlns:a16="http://schemas.microsoft.com/office/drawing/2014/main" id="{DD7FFBE7-B40C-4E89-A89F-516D6C64B7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5398" y="3200271"/>
            <a:ext cx="914400" cy="914400"/>
          </a:xfrm>
          <a:prstGeom prst="rect">
            <a:avLst/>
          </a:prstGeom>
        </p:spPr>
      </p:pic>
      <p:pic>
        <p:nvPicPr>
          <p:cNvPr id="13" name="Graphic 12" descr="User">
            <a:extLst>
              <a:ext uri="{FF2B5EF4-FFF2-40B4-BE49-F238E27FC236}">
                <a16:creationId xmlns:a16="http://schemas.microsoft.com/office/drawing/2014/main" id="{62887777-B214-4424-9D5C-4A336817DF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20273" y="3200271"/>
            <a:ext cx="914400" cy="914400"/>
          </a:xfrm>
          <a:prstGeom prst="rect">
            <a:avLst/>
          </a:prstGeom>
        </p:spPr>
      </p:pic>
      <p:sp>
        <p:nvSpPr>
          <p:cNvPr id="15" name="TextBox 14">
            <a:extLst>
              <a:ext uri="{FF2B5EF4-FFF2-40B4-BE49-F238E27FC236}">
                <a16:creationId xmlns:a16="http://schemas.microsoft.com/office/drawing/2014/main" id="{532A77F9-216E-4D58-B830-A5EA5F80ABDD}"/>
              </a:ext>
            </a:extLst>
          </p:cNvPr>
          <p:cNvSpPr txBox="1"/>
          <p:nvPr/>
        </p:nvSpPr>
        <p:spPr>
          <a:xfrm>
            <a:off x="848291" y="5193654"/>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Students</a:t>
            </a:r>
            <a:endParaRPr kumimoji="0" lang="en-US" sz="18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AAE14397-C9C1-4B45-B54A-DF493A12A60D}"/>
              </a:ext>
            </a:extLst>
          </p:cNvPr>
          <p:cNvCxnSpPr>
            <a:cxnSpLocks/>
            <a:stCxn id="10" idx="0"/>
          </p:cNvCxnSpPr>
          <p:nvPr/>
        </p:nvCxnSpPr>
        <p:spPr>
          <a:xfrm flipH="1" flipV="1">
            <a:off x="7422292" y="4053016"/>
            <a:ext cx="740633" cy="89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1CE724-720E-4CFF-8BAA-2839B8747B72}"/>
              </a:ext>
            </a:extLst>
          </p:cNvPr>
          <p:cNvCxnSpPr>
            <a:cxnSpLocks/>
          </p:cNvCxnSpPr>
          <p:nvPr/>
        </p:nvCxnSpPr>
        <p:spPr>
          <a:xfrm flipH="1" flipV="1">
            <a:off x="6096000" y="2293145"/>
            <a:ext cx="766119" cy="1059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9B282C-E347-42EB-B176-4886F221F734}"/>
              </a:ext>
            </a:extLst>
          </p:cNvPr>
          <p:cNvCxnSpPr>
            <a:stCxn id="8" idx="0"/>
          </p:cNvCxnSpPr>
          <p:nvPr/>
        </p:nvCxnSpPr>
        <p:spPr>
          <a:xfrm flipV="1">
            <a:off x="3705225" y="4053016"/>
            <a:ext cx="631096" cy="91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FEC177-CB3E-458D-90B6-873DCE612C52}"/>
              </a:ext>
            </a:extLst>
          </p:cNvPr>
          <p:cNvCxnSpPr/>
          <p:nvPr/>
        </p:nvCxnSpPr>
        <p:spPr>
          <a:xfrm flipV="1">
            <a:off x="4934979" y="2365836"/>
            <a:ext cx="631096" cy="91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969F5A-FBC6-4FAB-A54C-91B114096504}"/>
              </a:ext>
            </a:extLst>
          </p:cNvPr>
          <p:cNvCxnSpPr>
            <a:cxnSpLocks/>
          </p:cNvCxnSpPr>
          <p:nvPr/>
        </p:nvCxnSpPr>
        <p:spPr>
          <a:xfrm flipV="1">
            <a:off x="5924035" y="4114671"/>
            <a:ext cx="1040993" cy="914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179B13-87FB-4B01-AA00-0678AF5570D7}"/>
              </a:ext>
            </a:extLst>
          </p:cNvPr>
          <p:cNvCxnSpPr>
            <a:cxnSpLocks/>
            <a:endCxn id="11" idx="2"/>
          </p:cNvCxnSpPr>
          <p:nvPr/>
        </p:nvCxnSpPr>
        <p:spPr>
          <a:xfrm flipH="1" flipV="1">
            <a:off x="4722598" y="4114671"/>
            <a:ext cx="1197897" cy="914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23063C-1502-4D43-B258-5A5941BEB17D}"/>
              </a:ext>
            </a:extLst>
          </p:cNvPr>
          <p:cNvCxnSpPr>
            <a:cxnSpLocks/>
          </p:cNvCxnSpPr>
          <p:nvPr/>
        </p:nvCxnSpPr>
        <p:spPr>
          <a:xfrm flipV="1">
            <a:off x="3857625" y="4083844"/>
            <a:ext cx="3020455" cy="103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27BEA9-0A96-4481-AC02-7B332D7814BD}"/>
              </a:ext>
            </a:extLst>
          </p:cNvPr>
          <p:cNvCxnSpPr>
            <a:cxnSpLocks/>
            <a:stCxn id="10" idx="0"/>
          </p:cNvCxnSpPr>
          <p:nvPr/>
        </p:nvCxnSpPr>
        <p:spPr>
          <a:xfrm flipH="1" flipV="1">
            <a:off x="4990070" y="4053016"/>
            <a:ext cx="3172855" cy="89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9DF73AB8-75AE-4F65-AD78-8D12078E5648}"/>
              </a:ext>
            </a:extLst>
          </p:cNvPr>
          <p:cNvSpPr>
            <a:spLocks noGrp="1"/>
          </p:cNvSpPr>
          <p:nvPr>
            <p:ph type="title"/>
          </p:nvPr>
        </p:nvSpPr>
        <p:spPr>
          <a:xfrm>
            <a:off x="848291" y="163845"/>
            <a:ext cx="10515600" cy="1325563"/>
          </a:xfrm>
        </p:spPr>
        <p:txBody>
          <a:bodyPr/>
          <a:lstStyle/>
          <a:p>
            <a:r>
              <a:rPr lang="en-US" sz="3600" dirty="0"/>
              <a:t>Making a Neural Net structure in our example</a:t>
            </a:r>
            <a:endParaRPr lang="en-US" dirty="0"/>
          </a:p>
        </p:txBody>
      </p:sp>
      <p:sp>
        <p:nvSpPr>
          <p:cNvPr id="31" name="TextBox 30">
            <a:extLst>
              <a:ext uri="{FF2B5EF4-FFF2-40B4-BE49-F238E27FC236}">
                <a16:creationId xmlns:a16="http://schemas.microsoft.com/office/drawing/2014/main" id="{899E129B-ED42-4504-9F52-89850C72CC27}"/>
              </a:ext>
            </a:extLst>
          </p:cNvPr>
          <p:cNvSpPr txBox="1"/>
          <p:nvPr/>
        </p:nvSpPr>
        <p:spPr>
          <a:xfrm>
            <a:off x="3450366" y="5881558"/>
            <a:ext cx="983907" cy="369332"/>
          </a:xfrm>
          <a:prstGeom prst="rect">
            <a:avLst/>
          </a:prstGeom>
          <a:noFill/>
        </p:spPr>
        <p:txBody>
          <a:bodyPr wrap="square" rtlCol="0">
            <a:spAutoFit/>
          </a:bodyPr>
          <a:lstStyle/>
          <a:p>
            <a:r>
              <a:rPr lang="en-US" dirty="0">
                <a:solidFill>
                  <a:srgbClr val="7030A0"/>
                </a:solidFill>
              </a:rPr>
              <a:t>29</a:t>
            </a:r>
          </a:p>
        </p:txBody>
      </p:sp>
      <p:sp>
        <p:nvSpPr>
          <p:cNvPr id="32" name="TextBox 31">
            <a:extLst>
              <a:ext uri="{FF2B5EF4-FFF2-40B4-BE49-F238E27FC236}">
                <a16:creationId xmlns:a16="http://schemas.microsoft.com/office/drawing/2014/main" id="{F5335015-82FD-4D28-9DCE-AE002AD11EB9}"/>
              </a:ext>
            </a:extLst>
          </p:cNvPr>
          <p:cNvSpPr txBox="1"/>
          <p:nvPr/>
        </p:nvSpPr>
        <p:spPr>
          <a:xfrm>
            <a:off x="5736366" y="5836573"/>
            <a:ext cx="983907" cy="369332"/>
          </a:xfrm>
          <a:prstGeom prst="rect">
            <a:avLst/>
          </a:prstGeom>
          <a:noFill/>
        </p:spPr>
        <p:txBody>
          <a:bodyPr wrap="square" rtlCol="0">
            <a:spAutoFit/>
          </a:bodyPr>
          <a:lstStyle/>
          <a:p>
            <a:r>
              <a:rPr lang="en-US" dirty="0">
                <a:solidFill>
                  <a:srgbClr val="7030A0"/>
                </a:solidFill>
              </a:rPr>
              <a:t>56</a:t>
            </a:r>
          </a:p>
        </p:txBody>
      </p:sp>
      <p:sp>
        <p:nvSpPr>
          <p:cNvPr id="33" name="TextBox 32">
            <a:extLst>
              <a:ext uri="{FF2B5EF4-FFF2-40B4-BE49-F238E27FC236}">
                <a16:creationId xmlns:a16="http://schemas.microsoft.com/office/drawing/2014/main" id="{B6E56730-B4AA-45F1-A4B9-F20284CDD4FA}"/>
              </a:ext>
            </a:extLst>
          </p:cNvPr>
          <p:cNvSpPr txBox="1"/>
          <p:nvPr/>
        </p:nvSpPr>
        <p:spPr>
          <a:xfrm>
            <a:off x="7944879" y="5881558"/>
            <a:ext cx="983907" cy="369332"/>
          </a:xfrm>
          <a:prstGeom prst="rect">
            <a:avLst/>
          </a:prstGeom>
          <a:noFill/>
        </p:spPr>
        <p:txBody>
          <a:bodyPr wrap="square" rtlCol="0">
            <a:spAutoFit/>
          </a:bodyPr>
          <a:lstStyle/>
          <a:p>
            <a:r>
              <a:rPr lang="en-US" dirty="0">
                <a:solidFill>
                  <a:srgbClr val="7030A0"/>
                </a:solidFill>
              </a:rPr>
              <a:t>75</a:t>
            </a:r>
          </a:p>
        </p:txBody>
      </p:sp>
      <p:sp>
        <p:nvSpPr>
          <p:cNvPr id="36" name="TextBox 35">
            <a:extLst>
              <a:ext uri="{FF2B5EF4-FFF2-40B4-BE49-F238E27FC236}">
                <a16:creationId xmlns:a16="http://schemas.microsoft.com/office/drawing/2014/main" id="{83938D1C-59A6-4155-A889-3C047126C0C6}"/>
              </a:ext>
            </a:extLst>
          </p:cNvPr>
          <p:cNvSpPr txBox="1"/>
          <p:nvPr/>
        </p:nvSpPr>
        <p:spPr>
          <a:xfrm>
            <a:off x="5088988" y="3859931"/>
            <a:ext cx="983907" cy="369332"/>
          </a:xfrm>
          <a:prstGeom prst="rect">
            <a:avLst/>
          </a:prstGeom>
          <a:noFill/>
        </p:spPr>
        <p:txBody>
          <a:bodyPr wrap="square" rtlCol="0">
            <a:spAutoFit/>
          </a:bodyPr>
          <a:lstStyle/>
          <a:p>
            <a:r>
              <a:rPr lang="en-US" dirty="0">
                <a:solidFill>
                  <a:schemeClr val="accent6"/>
                </a:solidFill>
              </a:rPr>
              <a:t>0.2</a:t>
            </a:r>
          </a:p>
        </p:txBody>
      </p:sp>
      <p:sp>
        <p:nvSpPr>
          <p:cNvPr id="37" name="TextBox 36">
            <a:extLst>
              <a:ext uri="{FF2B5EF4-FFF2-40B4-BE49-F238E27FC236}">
                <a16:creationId xmlns:a16="http://schemas.microsoft.com/office/drawing/2014/main" id="{FC9A5CF5-7EC2-4E33-93FF-8342125E275C}"/>
              </a:ext>
            </a:extLst>
          </p:cNvPr>
          <p:cNvSpPr txBox="1"/>
          <p:nvPr/>
        </p:nvSpPr>
        <p:spPr>
          <a:xfrm>
            <a:off x="4487820" y="4089822"/>
            <a:ext cx="983907" cy="369332"/>
          </a:xfrm>
          <a:prstGeom prst="rect">
            <a:avLst/>
          </a:prstGeom>
          <a:noFill/>
        </p:spPr>
        <p:txBody>
          <a:bodyPr wrap="square" rtlCol="0">
            <a:spAutoFit/>
          </a:bodyPr>
          <a:lstStyle/>
          <a:p>
            <a:r>
              <a:rPr lang="en-US" dirty="0">
                <a:solidFill>
                  <a:schemeClr val="accent6"/>
                </a:solidFill>
              </a:rPr>
              <a:t>0.5</a:t>
            </a:r>
          </a:p>
        </p:txBody>
      </p:sp>
      <p:sp>
        <p:nvSpPr>
          <p:cNvPr id="38" name="TextBox 37">
            <a:extLst>
              <a:ext uri="{FF2B5EF4-FFF2-40B4-BE49-F238E27FC236}">
                <a16:creationId xmlns:a16="http://schemas.microsoft.com/office/drawing/2014/main" id="{D896B1C9-349E-420F-9451-205F0AD3D647}"/>
              </a:ext>
            </a:extLst>
          </p:cNvPr>
          <p:cNvSpPr txBox="1"/>
          <p:nvPr/>
        </p:nvSpPr>
        <p:spPr>
          <a:xfrm>
            <a:off x="3862902" y="3962990"/>
            <a:ext cx="983907" cy="369332"/>
          </a:xfrm>
          <a:prstGeom prst="rect">
            <a:avLst/>
          </a:prstGeom>
          <a:noFill/>
        </p:spPr>
        <p:txBody>
          <a:bodyPr wrap="square" rtlCol="0">
            <a:spAutoFit/>
          </a:bodyPr>
          <a:lstStyle/>
          <a:p>
            <a:r>
              <a:rPr lang="en-US" dirty="0">
                <a:solidFill>
                  <a:schemeClr val="accent6"/>
                </a:solidFill>
              </a:rPr>
              <a:t>0.3</a:t>
            </a:r>
          </a:p>
        </p:txBody>
      </p:sp>
      <p:sp>
        <p:nvSpPr>
          <p:cNvPr id="40" name="TextBox 39">
            <a:extLst>
              <a:ext uri="{FF2B5EF4-FFF2-40B4-BE49-F238E27FC236}">
                <a16:creationId xmlns:a16="http://schemas.microsoft.com/office/drawing/2014/main" id="{CF1763AE-0675-451D-A128-03AB6BAD849F}"/>
              </a:ext>
            </a:extLst>
          </p:cNvPr>
          <p:cNvSpPr txBox="1"/>
          <p:nvPr/>
        </p:nvSpPr>
        <p:spPr>
          <a:xfrm>
            <a:off x="7459973" y="3960833"/>
            <a:ext cx="983907" cy="369332"/>
          </a:xfrm>
          <a:prstGeom prst="rect">
            <a:avLst/>
          </a:prstGeom>
          <a:noFill/>
        </p:spPr>
        <p:txBody>
          <a:bodyPr wrap="square" rtlCol="0">
            <a:spAutoFit/>
          </a:bodyPr>
          <a:lstStyle/>
          <a:p>
            <a:r>
              <a:rPr lang="en-US" dirty="0">
                <a:solidFill>
                  <a:schemeClr val="accent6"/>
                </a:solidFill>
              </a:rPr>
              <a:t>0.75</a:t>
            </a:r>
          </a:p>
        </p:txBody>
      </p:sp>
      <p:sp>
        <p:nvSpPr>
          <p:cNvPr id="41" name="TextBox 40">
            <a:extLst>
              <a:ext uri="{FF2B5EF4-FFF2-40B4-BE49-F238E27FC236}">
                <a16:creationId xmlns:a16="http://schemas.microsoft.com/office/drawing/2014/main" id="{13506440-C085-4004-93A4-19003895818D}"/>
              </a:ext>
            </a:extLst>
          </p:cNvPr>
          <p:cNvSpPr txBox="1"/>
          <p:nvPr/>
        </p:nvSpPr>
        <p:spPr>
          <a:xfrm>
            <a:off x="6738808" y="4083844"/>
            <a:ext cx="983907" cy="369332"/>
          </a:xfrm>
          <a:prstGeom prst="rect">
            <a:avLst/>
          </a:prstGeom>
          <a:noFill/>
        </p:spPr>
        <p:txBody>
          <a:bodyPr wrap="square" rtlCol="0">
            <a:spAutoFit/>
          </a:bodyPr>
          <a:lstStyle/>
          <a:p>
            <a:r>
              <a:rPr lang="en-US" dirty="0">
                <a:solidFill>
                  <a:schemeClr val="accent6"/>
                </a:solidFill>
              </a:rPr>
              <a:t>0.15</a:t>
            </a:r>
          </a:p>
        </p:txBody>
      </p:sp>
      <p:sp>
        <p:nvSpPr>
          <p:cNvPr id="42" name="TextBox 41">
            <a:extLst>
              <a:ext uri="{FF2B5EF4-FFF2-40B4-BE49-F238E27FC236}">
                <a16:creationId xmlns:a16="http://schemas.microsoft.com/office/drawing/2014/main" id="{D8804B7D-47BD-4F98-931C-E6342D56EE7F}"/>
              </a:ext>
            </a:extLst>
          </p:cNvPr>
          <p:cNvSpPr txBox="1"/>
          <p:nvPr/>
        </p:nvSpPr>
        <p:spPr>
          <a:xfrm>
            <a:off x="6193502" y="3941043"/>
            <a:ext cx="983907" cy="369332"/>
          </a:xfrm>
          <a:prstGeom prst="rect">
            <a:avLst/>
          </a:prstGeom>
          <a:noFill/>
        </p:spPr>
        <p:txBody>
          <a:bodyPr wrap="square" rtlCol="0">
            <a:spAutoFit/>
          </a:bodyPr>
          <a:lstStyle/>
          <a:p>
            <a:r>
              <a:rPr lang="en-US" dirty="0">
                <a:solidFill>
                  <a:schemeClr val="accent6"/>
                </a:solidFill>
              </a:rPr>
              <a:t>0.1</a:t>
            </a:r>
          </a:p>
        </p:txBody>
      </p:sp>
      <p:sp>
        <p:nvSpPr>
          <p:cNvPr id="43" name="Oval 42">
            <a:extLst>
              <a:ext uri="{FF2B5EF4-FFF2-40B4-BE49-F238E27FC236}">
                <a16:creationId xmlns:a16="http://schemas.microsoft.com/office/drawing/2014/main" id="{305FD11E-E4E4-462D-A495-CB93C069607D}"/>
              </a:ext>
            </a:extLst>
          </p:cNvPr>
          <p:cNvSpPr/>
          <p:nvPr/>
        </p:nvSpPr>
        <p:spPr>
          <a:xfrm flipV="1">
            <a:off x="2693773" y="4938840"/>
            <a:ext cx="6441989" cy="109511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B999603-A36D-4168-B789-BCE8DC433675}"/>
              </a:ext>
            </a:extLst>
          </p:cNvPr>
          <p:cNvSpPr/>
          <p:nvPr/>
        </p:nvSpPr>
        <p:spPr>
          <a:xfrm>
            <a:off x="3705224" y="3947985"/>
            <a:ext cx="4382915" cy="47436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1FBDD6F4-3A13-415B-804B-FF24866611C9}"/>
              </a:ext>
            </a:extLst>
          </p:cNvPr>
          <p:cNvSpPr/>
          <p:nvPr/>
        </p:nvSpPr>
        <p:spPr>
          <a:xfrm>
            <a:off x="4036541" y="3138616"/>
            <a:ext cx="3908337" cy="85304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7ADC01BB-94F4-4D31-BD6C-CC47666C58CC}"/>
              </a:ext>
            </a:extLst>
          </p:cNvPr>
          <p:cNvSpPr txBox="1"/>
          <p:nvPr/>
        </p:nvSpPr>
        <p:spPr>
          <a:xfrm>
            <a:off x="4968445" y="2408627"/>
            <a:ext cx="983907" cy="369332"/>
          </a:xfrm>
          <a:prstGeom prst="rect">
            <a:avLst/>
          </a:prstGeom>
          <a:noFill/>
        </p:spPr>
        <p:txBody>
          <a:bodyPr wrap="square" rtlCol="0">
            <a:spAutoFit/>
          </a:bodyPr>
          <a:lstStyle/>
          <a:p>
            <a:r>
              <a:rPr lang="en-US" dirty="0">
                <a:solidFill>
                  <a:schemeClr val="accent6"/>
                </a:solidFill>
              </a:rPr>
              <a:t>0.7</a:t>
            </a:r>
          </a:p>
        </p:txBody>
      </p:sp>
      <p:sp>
        <p:nvSpPr>
          <p:cNvPr id="47" name="TextBox 46">
            <a:extLst>
              <a:ext uri="{FF2B5EF4-FFF2-40B4-BE49-F238E27FC236}">
                <a16:creationId xmlns:a16="http://schemas.microsoft.com/office/drawing/2014/main" id="{DBCEBF96-FDE1-4C3B-B585-F8D55B995A28}"/>
              </a:ext>
            </a:extLst>
          </p:cNvPr>
          <p:cNvSpPr txBox="1"/>
          <p:nvPr/>
        </p:nvSpPr>
        <p:spPr>
          <a:xfrm>
            <a:off x="6246854" y="2427362"/>
            <a:ext cx="983907" cy="369332"/>
          </a:xfrm>
          <a:prstGeom prst="rect">
            <a:avLst/>
          </a:prstGeom>
          <a:noFill/>
        </p:spPr>
        <p:txBody>
          <a:bodyPr wrap="square" rtlCol="0">
            <a:spAutoFit/>
          </a:bodyPr>
          <a:lstStyle/>
          <a:p>
            <a:r>
              <a:rPr lang="en-US" dirty="0">
                <a:solidFill>
                  <a:schemeClr val="accent6"/>
                </a:solidFill>
              </a:rPr>
              <a:t>0.3</a:t>
            </a:r>
          </a:p>
        </p:txBody>
      </p:sp>
      <p:sp>
        <p:nvSpPr>
          <p:cNvPr id="48" name="TextBox 47">
            <a:extLst>
              <a:ext uri="{FF2B5EF4-FFF2-40B4-BE49-F238E27FC236}">
                <a16:creationId xmlns:a16="http://schemas.microsoft.com/office/drawing/2014/main" id="{CD4AA7DC-66DF-463A-8090-A849A05822F4}"/>
              </a:ext>
            </a:extLst>
          </p:cNvPr>
          <p:cNvSpPr txBox="1"/>
          <p:nvPr/>
        </p:nvSpPr>
        <p:spPr>
          <a:xfrm>
            <a:off x="9293259" y="5193654"/>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Input Layer</a:t>
            </a:r>
            <a:endParaRPr kumimoji="0" lang="en-US" sz="18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9E19758D-BAEA-4467-A01D-2CC74A9A0B80}"/>
              </a:ext>
            </a:extLst>
          </p:cNvPr>
          <p:cNvSpPr txBox="1"/>
          <p:nvPr/>
        </p:nvSpPr>
        <p:spPr>
          <a:xfrm>
            <a:off x="9094778" y="3941043"/>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solidFill>
                <a:effectLst/>
                <a:uLnTx/>
                <a:uFillTx/>
                <a:latin typeface="Calibri" panose="020F0502020204030204"/>
                <a:ea typeface="+mn-ea"/>
                <a:cs typeface="+mn-cs"/>
              </a:rPr>
              <a:t>Weights</a:t>
            </a:r>
            <a:endParaRPr kumimoji="0" lang="en-US" sz="1800" b="1" i="0" u="none" strike="noStrike" kern="1200" cap="none" spc="0" normalizeH="0" baseline="0" noProof="0" dirty="0">
              <a:ln>
                <a:noFill/>
              </a:ln>
              <a:solidFill>
                <a:schemeClr val="accent6"/>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A32C7DE8-2243-4529-879D-A480EDE1FEB9}"/>
              </a:ext>
            </a:extLst>
          </p:cNvPr>
          <p:cNvSpPr txBox="1"/>
          <p:nvPr/>
        </p:nvSpPr>
        <p:spPr>
          <a:xfrm>
            <a:off x="9135762" y="3280107"/>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5B9BD5">
                    <a:lumMod val="75000"/>
                  </a:srgbClr>
                </a:solidFill>
                <a:latin typeface="Calibri" panose="020F0502020204030204"/>
              </a:rPr>
              <a:t>Hidden Layer</a:t>
            </a:r>
            <a:endParaRPr kumimoji="0" lang="en-US" sz="1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309B667D-F618-4929-ABE4-79DA56065F20}"/>
              </a:ext>
            </a:extLst>
          </p:cNvPr>
          <p:cNvSpPr txBox="1"/>
          <p:nvPr/>
        </p:nvSpPr>
        <p:spPr>
          <a:xfrm>
            <a:off x="9062881" y="1775067"/>
            <a:ext cx="20181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solidFill>
                <a:effectLst/>
                <a:uLnTx/>
                <a:uFillTx/>
                <a:latin typeface="Calibri" panose="020F0502020204030204"/>
                <a:ea typeface="+mn-ea"/>
                <a:cs typeface="+mn-cs"/>
              </a:rPr>
              <a:t>Output Layer</a:t>
            </a:r>
            <a:endParaRPr kumimoji="0" lang="en-US" sz="1800" b="1"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7429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93A569-F658-4E84-8CB7-318CCFE603F6}"/>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Introduction to </a:t>
            </a:r>
            <a:r>
              <a:rPr lang="en-US" sz="6000" kern="1200" dirty="0" err="1">
                <a:solidFill>
                  <a:srgbClr val="FFFFFF"/>
                </a:solidFill>
                <a:latin typeface="+mj-lt"/>
                <a:ea typeface="+mj-ea"/>
                <a:cs typeface="+mj-cs"/>
              </a:rPr>
              <a:t>Tensorflow</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3748163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4792133" cy="591551"/>
          </a:xfrm>
          <a:prstGeom prst="rect">
            <a:avLst/>
          </a:prstGeom>
        </p:spPr>
        <p:txBody>
          <a:bodyPr vert="horz" wrap="square" lIns="0" tIns="16933" rIns="0" bIns="0" rtlCol="0">
            <a:spAutoFit/>
          </a:bodyPr>
          <a:lstStyle/>
          <a:p>
            <a:pPr marL="16933">
              <a:spcBef>
                <a:spcPts val="133"/>
              </a:spcBef>
            </a:pPr>
            <a:r>
              <a:rPr sz="3733" b="1" i="0" spc="-7" dirty="0"/>
              <a:t>What is</a:t>
            </a:r>
            <a:r>
              <a:rPr sz="3733" b="1" i="0" spc="-133" dirty="0"/>
              <a:t> </a:t>
            </a:r>
            <a:r>
              <a:rPr sz="3733" b="1" i="0" spc="-7" dirty="0"/>
              <a:t>TensorFlow?</a:t>
            </a:r>
            <a:endParaRPr sz="3733" dirty="0"/>
          </a:p>
        </p:txBody>
      </p:sp>
      <p:sp>
        <p:nvSpPr>
          <p:cNvPr id="3" name="object 3"/>
          <p:cNvSpPr/>
          <p:nvPr/>
        </p:nvSpPr>
        <p:spPr>
          <a:xfrm>
            <a:off x="8822017" y="799349"/>
            <a:ext cx="3047999" cy="25780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156699" y="1546625"/>
            <a:ext cx="8619067" cy="3369876"/>
          </a:xfrm>
          <a:prstGeom prst="rect">
            <a:avLst/>
          </a:prstGeom>
        </p:spPr>
        <p:txBody>
          <a:bodyPr vert="horz" wrap="square" lIns="0" tIns="16933" rIns="0" bIns="0" rtlCol="0">
            <a:spAutoFit/>
          </a:bodyPr>
          <a:lstStyle/>
          <a:p>
            <a:pPr marL="566406" marR="1388499" indent="-549473" defTabSz="1219170">
              <a:lnSpc>
                <a:spcPct val="114599"/>
              </a:lnSpc>
              <a:spcBef>
                <a:spcPts val="133"/>
              </a:spcBef>
              <a:buFontTx/>
              <a:buChar char="●"/>
              <a:tabLst>
                <a:tab pos="566406" algn="l"/>
                <a:tab pos="567252" algn="l"/>
              </a:tabLst>
            </a:pPr>
            <a:r>
              <a:rPr sz="3200" spc="-7" dirty="0">
                <a:solidFill>
                  <a:srgbClr val="595959"/>
                </a:solidFill>
                <a:latin typeface="Arial"/>
                <a:cs typeface="Arial"/>
              </a:rPr>
              <a:t>TensorFlow is </a:t>
            </a:r>
            <a:r>
              <a:rPr sz="3200" dirty="0">
                <a:solidFill>
                  <a:srgbClr val="595959"/>
                </a:solidFill>
                <a:latin typeface="Arial"/>
                <a:cs typeface="Arial"/>
              </a:rPr>
              <a:t>a </a:t>
            </a:r>
            <a:r>
              <a:rPr sz="3200" spc="-7" dirty="0">
                <a:solidFill>
                  <a:srgbClr val="595959"/>
                </a:solidFill>
                <a:latin typeface="Arial"/>
                <a:cs typeface="Arial"/>
              </a:rPr>
              <a:t>deep learning library  </a:t>
            </a:r>
            <a:r>
              <a:rPr sz="3200" dirty="0">
                <a:solidFill>
                  <a:srgbClr val="595959"/>
                </a:solidFill>
                <a:latin typeface="Arial"/>
                <a:cs typeface="Arial"/>
              </a:rPr>
              <a:t>recently </a:t>
            </a:r>
            <a:r>
              <a:rPr sz="3200" spc="-7" dirty="0">
                <a:solidFill>
                  <a:srgbClr val="595959"/>
                </a:solidFill>
                <a:latin typeface="Arial"/>
                <a:cs typeface="Arial"/>
              </a:rPr>
              <a:t>open-sourced by</a:t>
            </a:r>
            <a:r>
              <a:rPr sz="3200" spc="-60" dirty="0">
                <a:solidFill>
                  <a:srgbClr val="595959"/>
                </a:solidFill>
                <a:latin typeface="Arial"/>
                <a:cs typeface="Arial"/>
              </a:rPr>
              <a:t> </a:t>
            </a:r>
            <a:r>
              <a:rPr sz="3200" spc="-7" dirty="0">
                <a:solidFill>
                  <a:srgbClr val="595959"/>
                </a:solidFill>
                <a:latin typeface="Arial"/>
                <a:cs typeface="Arial"/>
              </a:rPr>
              <a:t>Google.</a:t>
            </a:r>
            <a:endParaRPr sz="3200">
              <a:solidFill>
                <a:prstClr val="black"/>
              </a:solidFill>
              <a:latin typeface="Arial"/>
              <a:cs typeface="Arial"/>
            </a:endParaRPr>
          </a:p>
          <a:p>
            <a:pPr marL="566406" indent="-549473" defTabSz="1219170">
              <a:spcBef>
                <a:spcPts val="560"/>
              </a:spcBef>
              <a:buFontTx/>
              <a:buChar char="●"/>
              <a:tabLst>
                <a:tab pos="566406" algn="l"/>
                <a:tab pos="567252" algn="l"/>
              </a:tabLst>
            </a:pPr>
            <a:r>
              <a:rPr sz="3200" spc="-7" dirty="0">
                <a:solidFill>
                  <a:srgbClr val="595959"/>
                </a:solidFill>
                <a:latin typeface="Arial"/>
                <a:cs typeface="Arial"/>
              </a:rPr>
              <a:t>But what does it actually</a:t>
            </a:r>
            <a:r>
              <a:rPr sz="3200" spc="-33" dirty="0">
                <a:solidFill>
                  <a:srgbClr val="595959"/>
                </a:solidFill>
                <a:latin typeface="Arial"/>
                <a:cs typeface="Arial"/>
              </a:rPr>
              <a:t> </a:t>
            </a:r>
            <a:r>
              <a:rPr sz="3200" spc="-7" dirty="0">
                <a:solidFill>
                  <a:srgbClr val="595959"/>
                </a:solidFill>
                <a:latin typeface="Arial"/>
                <a:cs typeface="Arial"/>
              </a:rPr>
              <a:t>do?</a:t>
            </a:r>
            <a:endParaRPr sz="3200">
              <a:solidFill>
                <a:prstClr val="black"/>
              </a:solidFill>
              <a:latin typeface="Arial"/>
              <a:cs typeface="Arial"/>
            </a:endParaRPr>
          </a:p>
          <a:p>
            <a:pPr marL="1175991" marR="6773" lvl="1" indent="-549473" defTabSz="1219170">
              <a:lnSpc>
                <a:spcPct val="114599"/>
              </a:lnSpc>
              <a:buFontTx/>
              <a:buChar char="○"/>
              <a:tabLst>
                <a:tab pos="1175991" algn="l"/>
                <a:tab pos="1176837" algn="l"/>
              </a:tabLst>
            </a:pPr>
            <a:r>
              <a:rPr sz="3200" spc="-7" dirty="0">
                <a:solidFill>
                  <a:srgbClr val="595959"/>
                </a:solidFill>
                <a:latin typeface="Arial"/>
                <a:cs typeface="Arial"/>
              </a:rPr>
              <a:t>TensorFlow provides primitives for  defining functions on tensors and  automatically </a:t>
            </a:r>
            <a:r>
              <a:rPr sz="3200" dirty="0">
                <a:solidFill>
                  <a:srgbClr val="595959"/>
                </a:solidFill>
                <a:latin typeface="Arial"/>
                <a:cs typeface="Arial"/>
              </a:rPr>
              <a:t>computing </a:t>
            </a:r>
            <a:r>
              <a:rPr sz="3200" spc="-7" dirty="0">
                <a:solidFill>
                  <a:srgbClr val="595959"/>
                </a:solidFill>
                <a:latin typeface="Arial"/>
                <a:cs typeface="Arial"/>
              </a:rPr>
              <a:t>their</a:t>
            </a:r>
            <a:r>
              <a:rPr sz="3200" spc="-133" dirty="0">
                <a:solidFill>
                  <a:srgbClr val="595959"/>
                </a:solidFill>
                <a:latin typeface="Arial"/>
                <a:cs typeface="Arial"/>
              </a:rPr>
              <a:t> </a:t>
            </a:r>
            <a:r>
              <a:rPr sz="3200" spc="-7" dirty="0">
                <a:solidFill>
                  <a:srgbClr val="595959"/>
                </a:solidFill>
                <a:latin typeface="Arial"/>
                <a:cs typeface="Arial"/>
              </a:rPr>
              <a:t>derivatives.</a:t>
            </a:r>
            <a:endParaRPr sz="3200">
              <a:solidFill>
                <a:prstClr val="black"/>
              </a:solidFill>
              <a:latin typeface="Arial"/>
              <a:cs typeface="Arial"/>
            </a:endParaRPr>
          </a:p>
        </p:txBody>
      </p:sp>
      <p:sp>
        <p:nvSpPr>
          <p:cNvPr id="5" name="object 5"/>
          <p:cNvSpPr/>
          <p:nvPr/>
        </p:nvSpPr>
        <p:spPr>
          <a:xfrm>
            <a:off x="1" y="59967"/>
            <a:ext cx="12191999" cy="53339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3CB0-3986-4D68-A52F-304C30E708F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04E8AF9-3978-4681-9CC1-860930445BFE}"/>
              </a:ext>
            </a:extLst>
          </p:cNvPr>
          <p:cNvSpPr>
            <a:spLocks noGrp="1"/>
          </p:cNvSpPr>
          <p:nvPr>
            <p:ph type="body" idx="1"/>
          </p:nvPr>
        </p:nvSpPr>
        <p:spPr>
          <a:xfrm>
            <a:off x="539374" y="1085305"/>
            <a:ext cx="11113252" cy="492443"/>
          </a:xfrm>
        </p:spPr>
        <p:txBody>
          <a:bodyPr/>
          <a:lstStyle/>
          <a:p>
            <a:r>
              <a:rPr lang="en-US" b="1" dirty="0">
                <a:solidFill>
                  <a:schemeClr val="tx1"/>
                </a:solidFill>
              </a:rPr>
              <a:t>Why </a:t>
            </a:r>
            <a:r>
              <a:rPr lang="en-US" b="1" dirty="0" err="1">
                <a:solidFill>
                  <a:schemeClr val="tx1"/>
                </a:solidFill>
              </a:rPr>
              <a:t>Tensorflow</a:t>
            </a:r>
            <a:r>
              <a:rPr lang="en-US" b="1" dirty="0">
                <a:solidFill>
                  <a:schemeClr val="tx1"/>
                </a:solidFill>
              </a:rPr>
              <a:t>?</a:t>
            </a:r>
          </a:p>
        </p:txBody>
      </p:sp>
      <p:sp>
        <p:nvSpPr>
          <p:cNvPr id="4" name="object 3">
            <a:extLst>
              <a:ext uri="{FF2B5EF4-FFF2-40B4-BE49-F238E27FC236}">
                <a16:creationId xmlns:a16="http://schemas.microsoft.com/office/drawing/2014/main" id="{237C408A-9F57-44C0-BF40-92381A658F8D}"/>
              </a:ext>
            </a:extLst>
          </p:cNvPr>
          <p:cNvSpPr txBox="1"/>
          <p:nvPr/>
        </p:nvSpPr>
        <p:spPr>
          <a:xfrm>
            <a:off x="2024380" y="2001837"/>
            <a:ext cx="8143240" cy="2854325"/>
          </a:xfrm>
          <a:prstGeom prst="rect">
            <a:avLst/>
          </a:prstGeom>
        </p:spPr>
        <p:txBody>
          <a:bodyPr vert="horz" wrap="square" lIns="0" tIns="527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79095" indent="-366395">
              <a:lnSpc>
                <a:spcPct val="100000"/>
              </a:lnSpc>
              <a:spcBef>
                <a:spcPts val="414"/>
              </a:spcBef>
              <a:buFont typeface="Arial"/>
              <a:buChar char="●"/>
              <a:tabLst>
                <a:tab pos="379095" algn="l"/>
                <a:tab pos="379730" algn="l"/>
              </a:tabLst>
            </a:pPr>
            <a:r>
              <a:rPr sz="1800" spc="-5" dirty="0">
                <a:latin typeface="Georgia"/>
                <a:cs typeface="Georgia"/>
              </a:rPr>
              <a:t>Python</a:t>
            </a:r>
            <a:r>
              <a:rPr sz="1800" spc="-10" dirty="0">
                <a:latin typeface="Georgia"/>
                <a:cs typeface="Georgia"/>
              </a:rPr>
              <a:t> </a:t>
            </a:r>
            <a:r>
              <a:rPr sz="1800" spc="-5" dirty="0">
                <a:latin typeface="Georgia"/>
                <a:cs typeface="Georgia"/>
              </a:rPr>
              <a:t>API</a:t>
            </a:r>
            <a:endParaRPr sz="1800" dirty="0">
              <a:latin typeface="Georgia"/>
              <a:cs typeface="Georgia"/>
            </a:endParaRPr>
          </a:p>
          <a:p>
            <a:pPr marL="379095" marR="159385" indent="-366395">
              <a:lnSpc>
                <a:spcPct val="114599"/>
              </a:lnSpc>
              <a:buFont typeface="Arial"/>
              <a:buChar char="●"/>
              <a:tabLst>
                <a:tab pos="379095" algn="l"/>
                <a:tab pos="379730" algn="l"/>
              </a:tabLst>
            </a:pPr>
            <a:r>
              <a:rPr sz="1800" spc="-5" dirty="0">
                <a:latin typeface="Georgia"/>
                <a:cs typeface="Georgia"/>
              </a:rPr>
              <a:t>Portability: deploy computation to one or more CPUs or GPUs in </a:t>
            </a:r>
            <a:r>
              <a:rPr sz="1800" dirty="0">
                <a:latin typeface="Georgia"/>
                <a:cs typeface="Georgia"/>
              </a:rPr>
              <a:t>a </a:t>
            </a:r>
            <a:r>
              <a:rPr sz="1800" spc="-5" dirty="0">
                <a:latin typeface="Georgia"/>
                <a:cs typeface="Georgia"/>
              </a:rPr>
              <a:t>desktop,  server, or mobile device with </a:t>
            </a:r>
            <a:r>
              <a:rPr sz="1800" dirty="0">
                <a:latin typeface="Georgia"/>
                <a:cs typeface="Georgia"/>
              </a:rPr>
              <a:t>a </a:t>
            </a:r>
            <a:r>
              <a:rPr sz="1800" spc="-5" dirty="0">
                <a:latin typeface="Georgia"/>
                <a:cs typeface="Georgia"/>
              </a:rPr>
              <a:t>single</a:t>
            </a:r>
            <a:r>
              <a:rPr sz="1800" spc="-20" dirty="0">
                <a:latin typeface="Georgia"/>
                <a:cs typeface="Georgia"/>
              </a:rPr>
              <a:t> </a:t>
            </a:r>
            <a:r>
              <a:rPr sz="1800" spc="-5" dirty="0">
                <a:latin typeface="Georgia"/>
                <a:cs typeface="Georgia"/>
              </a:rPr>
              <a:t>API</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Flexibility: from Raspberry Pi, Android, Windows, iOS, Linux to server</a:t>
            </a:r>
            <a:r>
              <a:rPr sz="1800" spc="-55" dirty="0">
                <a:latin typeface="Georgia"/>
                <a:cs typeface="Georgia"/>
              </a:rPr>
              <a:t> </a:t>
            </a:r>
            <a:r>
              <a:rPr sz="1800" spc="-5" dirty="0">
                <a:latin typeface="Georgia"/>
                <a:cs typeface="Georgia"/>
              </a:rPr>
              <a:t>farms</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Visualization </a:t>
            </a:r>
            <a:r>
              <a:rPr sz="1800" dirty="0">
                <a:latin typeface="Georgia"/>
                <a:cs typeface="Georgia"/>
              </a:rPr>
              <a:t>(TensorBoard </a:t>
            </a:r>
            <a:r>
              <a:rPr sz="1800" spc="-5" dirty="0">
                <a:latin typeface="Georgia"/>
                <a:cs typeface="Georgia"/>
              </a:rPr>
              <a:t>is da</a:t>
            </a:r>
            <a:r>
              <a:rPr sz="1800" spc="-15" dirty="0">
                <a:latin typeface="Georgia"/>
                <a:cs typeface="Georgia"/>
              </a:rPr>
              <a:t> </a:t>
            </a:r>
            <a:r>
              <a:rPr sz="1800" spc="-5" dirty="0">
                <a:latin typeface="Georgia"/>
                <a:cs typeface="Georgia"/>
              </a:rPr>
              <a:t>bomb)</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Checkpoints </a:t>
            </a:r>
            <a:r>
              <a:rPr sz="1800" dirty="0">
                <a:latin typeface="Georgia"/>
                <a:cs typeface="Georgia"/>
              </a:rPr>
              <a:t>(for </a:t>
            </a:r>
            <a:r>
              <a:rPr sz="1800" spc="-5" dirty="0">
                <a:latin typeface="Georgia"/>
                <a:cs typeface="Georgia"/>
              </a:rPr>
              <a:t>managing</a:t>
            </a:r>
            <a:r>
              <a:rPr sz="1800" spc="-15" dirty="0">
                <a:latin typeface="Georgia"/>
                <a:cs typeface="Georgia"/>
              </a:rPr>
              <a:t> </a:t>
            </a:r>
            <a:r>
              <a:rPr sz="1800" spc="-5" dirty="0">
                <a:latin typeface="Georgia"/>
                <a:cs typeface="Georgia"/>
              </a:rPr>
              <a:t>experiments)</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Auto-differentiation </a:t>
            </a:r>
            <a:r>
              <a:rPr sz="1800" i="1" spc="-5" dirty="0">
                <a:latin typeface="Georgia"/>
                <a:cs typeface="Georgia"/>
              </a:rPr>
              <a:t>autodiff </a:t>
            </a:r>
            <a:r>
              <a:rPr sz="1800" dirty="0">
                <a:latin typeface="Georgia"/>
                <a:cs typeface="Georgia"/>
              </a:rPr>
              <a:t>(no </a:t>
            </a:r>
            <a:r>
              <a:rPr sz="1800" spc="-5" dirty="0">
                <a:latin typeface="Georgia"/>
                <a:cs typeface="Georgia"/>
              </a:rPr>
              <a:t>more taking derivatives by hand.</a:t>
            </a:r>
            <a:r>
              <a:rPr sz="1800" spc="35" dirty="0">
                <a:latin typeface="Georgia"/>
                <a:cs typeface="Georgia"/>
              </a:rPr>
              <a:t> </a:t>
            </a:r>
            <a:r>
              <a:rPr sz="1800" spc="-5" dirty="0">
                <a:latin typeface="Georgia"/>
                <a:cs typeface="Georgia"/>
              </a:rPr>
              <a:t>Yay)</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Large community </a:t>
            </a:r>
            <a:r>
              <a:rPr sz="1800" dirty="0">
                <a:latin typeface="Georgia"/>
                <a:cs typeface="Georgia"/>
              </a:rPr>
              <a:t>(&gt; </a:t>
            </a:r>
            <a:r>
              <a:rPr sz="1800" spc="-5" dirty="0">
                <a:latin typeface="Georgia"/>
                <a:cs typeface="Georgia"/>
              </a:rPr>
              <a:t>10,000 commits and </a:t>
            </a:r>
            <a:r>
              <a:rPr sz="1800" dirty="0">
                <a:latin typeface="Georgia"/>
                <a:cs typeface="Georgia"/>
              </a:rPr>
              <a:t>&gt; </a:t>
            </a:r>
            <a:r>
              <a:rPr sz="1800" spc="-5" dirty="0">
                <a:latin typeface="Georgia"/>
                <a:cs typeface="Georgia"/>
              </a:rPr>
              <a:t>3000 TF-related repos in </a:t>
            </a:r>
            <a:r>
              <a:rPr sz="1800" dirty="0">
                <a:latin typeface="Georgia"/>
                <a:cs typeface="Georgia"/>
              </a:rPr>
              <a:t>1</a:t>
            </a:r>
            <a:r>
              <a:rPr sz="1800" spc="-70" dirty="0">
                <a:latin typeface="Georgia"/>
                <a:cs typeface="Georgia"/>
              </a:rPr>
              <a:t> </a:t>
            </a:r>
            <a:r>
              <a:rPr sz="1800" spc="-5" dirty="0">
                <a:latin typeface="Georgia"/>
                <a:cs typeface="Georgia"/>
              </a:rPr>
              <a:t>year)</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Awesome projects already using</a:t>
            </a:r>
            <a:r>
              <a:rPr sz="1800" spc="-10" dirty="0">
                <a:latin typeface="Georgia"/>
                <a:cs typeface="Georgia"/>
              </a:rPr>
              <a:t> </a:t>
            </a:r>
            <a:r>
              <a:rPr sz="1800" spc="-5" dirty="0">
                <a:latin typeface="Georgia"/>
                <a:cs typeface="Georgia"/>
              </a:rPr>
              <a:t>TensorFlow</a:t>
            </a:r>
            <a:endParaRPr sz="1800" dirty="0">
              <a:latin typeface="Georgia"/>
              <a:cs typeface="Georgia"/>
            </a:endParaRPr>
          </a:p>
        </p:txBody>
      </p:sp>
    </p:spTree>
    <p:extLst>
      <p:ext uri="{BB962C8B-B14F-4D97-AF65-F5344CB8AC3E}">
        <p14:creationId xmlns:p14="http://schemas.microsoft.com/office/powerpoint/2010/main" val="3326496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6163-54E2-49A4-ACF6-F35527CA04F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E0D9C71-C8D6-4946-B6A5-290235D25E26}"/>
              </a:ext>
            </a:extLst>
          </p:cNvPr>
          <p:cNvSpPr>
            <a:spLocks noGrp="1"/>
          </p:cNvSpPr>
          <p:nvPr>
            <p:ph type="body" idx="1"/>
          </p:nvPr>
        </p:nvSpPr>
        <p:spPr/>
        <p:txBody>
          <a:bodyPr/>
          <a:lstStyle/>
          <a:p>
            <a:r>
              <a:rPr lang="en-US" b="1" dirty="0">
                <a:solidFill>
                  <a:schemeClr val="tx1"/>
                </a:solidFill>
              </a:rPr>
              <a:t>What’s a Tensor?</a:t>
            </a:r>
          </a:p>
        </p:txBody>
      </p:sp>
      <p:sp>
        <p:nvSpPr>
          <p:cNvPr id="4" name="object 3">
            <a:extLst>
              <a:ext uri="{FF2B5EF4-FFF2-40B4-BE49-F238E27FC236}">
                <a16:creationId xmlns:a16="http://schemas.microsoft.com/office/drawing/2014/main" id="{B92B0FD2-4391-4592-B94A-46B9408F0605}"/>
              </a:ext>
            </a:extLst>
          </p:cNvPr>
          <p:cNvSpPr txBox="1"/>
          <p:nvPr/>
        </p:nvSpPr>
        <p:spPr>
          <a:xfrm>
            <a:off x="3982454" y="2406220"/>
            <a:ext cx="5303983" cy="204556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400" b="1" spc="-5" dirty="0">
                <a:latin typeface="Georgia"/>
                <a:cs typeface="Georgia"/>
              </a:rPr>
              <a:t>An n-dimensional</a:t>
            </a:r>
            <a:r>
              <a:rPr sz="2400" b="1" spc="-90" dirty="0">
                <a:latin typeface="Georgia"/>
                <a:cs typeface="Georgia"/>
              </a:rPr>
              <a:t> </a:t>
            </a:r>
            <a:r>
              <a:rPr sz="2400" b="1" spc="-5" dirty="0">
                <a:latin typeface="Georgia"/>
                <a:cs typeface="Georgia"/>
              </a:rPr>
              <a:t>array</a:t>
            </a:r>
            <a:endParaRPr sz="2400" dirty="0">
              <a:latin typeface="Georgia"/>
              <a:cs typeface="Georgia"/>
            </a:endParaRPr>
          </a:p>
          <a:p>
            <a:pPr marL="12700" marR="311785">
              <a:lnSpc>
                <a:spcPct val="187500"/>
              </a:lnSpc>
              <a:spcBef>
                <a:spcPts val="65"/>
              </a:spcBef>
            </a:pPr>
            <a:r>
              <a:rPr sz="2000" spc="-5" dirty="0">
                <a:latin typeface="Georgia"/>
                <a:cs typeface="Georgia"/>
              </a:rPr>
              <a:t>0-d tensor: scalar</a:t>
            </a:r>
            <a:r>
              <a:rPr sz="2000" spc="-90" dirty="0">
                <a:latin typeface="Georgia"/>
                <a:cs typeface="Georgia"/>
              </a:rPr>
              <a:t> </a:t>
            </a:r>
            <a:r>
              <a:rPr sz="2000" dirty="0">
                <a:latin typeface="Georgia"/>
                <a:cs typeface="Georgia"/>
              </a:rPr>
              <a:t>(number)  </a:t>
            </a:r>
            <a:endParaRPr lang="en-US" sz="2000" dirty="0">
              <a:latin typeface="Georgia"/>
              <a:cs typeface="Georgia"/>
            </a:endParaRPr>
          </a:p>
          <a:p>
            <a:pPr marL="12700" marR="311785">
              <a:lnSpc>
                <a:spcPct val="187500"/>
              </a:lnSpc>
              <a:spcBef>
                <a:spcPts val="65"/>
              </a:spcBef>
            </a:pPr>
            <a:r>
              <a:rPr sz="2000" spc="-5" dirty="0">
                <a:latin typeface="Georgia"/>
                <a:cs typeface="Georgia"/>
              </a:rPr>
              <a:t>1-d tensor:</a:t>
            </a:r>
            <a:r>
              <a:rPr sz="2000" spc="-15" dirty="0">
                <a:latin typeface="Georgia"/>
                <a:cs typeface="Georgia"/>
              </a:rPr>
              <a:t> </a:t>
            </a:r>
            <a:r>
              <a:rPr sz="2000" spc="-5" dirty="0">
                <a:latin typeface="Georgia"/>
                <a:cs typeface="Georgia"/>
              </a:rPr>
              <a:t>vector</a:t>
            </a:r>
            <a:endParaRPr sz="2000" dirty="0">
              <a:latin typeface="Georgia"/>
              <a:cs typeface="Georgia"/>
            </a:endParaRPr>
          </a:p>
          <a:p>
            <a:pPr marL="12700" marR="1271905">
              <a:lnSpc>
                <a:spcPct val="187500"/>
              </a:lnSpc>
            </a:pPr>
            <a:r>
              <a:rPr sz="2000" spc="-5" dirty="0">
                <a:latin typeface="Georgia"/>
                <a:cs typeface="Georgia"/>
              </a:rPr>
              <a:t>2-d tensor:</a:t>
            </a:r>
            <a:r>
              <a:rPr sz="2000" spc="-90" dirty="0">
                <a:latin typeface="Georgia"/>
                <a:cs typeface="Georgia"/>
              </a:rPr>
              <a:t> </a:t>
            </a:r>
            <a:r>
              <a:rPr sz="2000" spc="-5" dirty="0">
                <a:latin typeface="Georgia"/>
                <a:cs typeface="Georgia"/>
              </a:rPr>
              <a:t>matrix  and so</a:t>
            </a:r>
            <a:r>
              <a:rPr sz="2000" spc="-15" dirty="0">
                <a:latin typeface="Georgia"/>
                <a:cs typeface="Georgia"/>
              </a:rPr>
              <a:t> </a:t>
            </a:r>
            <a:r>
              <a:rPr sz="2000" spc="-5" dirty="0">
                <a:latin typeface="Georgia"/>
                <a:cs typeface="Georgia"/>
              </a:rPr>
              <a:t>on</a:t>
            </a:r>
            <a:endParaRPr sz="2000" dirty="0">
              <a:latin typeface="Georgia"/>
              <a:cs typeface="Georgia"/>
            </a:endParaRPr>
          </a:p>
        </p:txBody>
      </p:sp>
    </p:spTree>
    <p:extLst>
      <p:ext uri="{BB962C8B-B14F-4D97-AF65-F5344CB8AC3E}">
        <p14:creationId xmlns:p14="http://schemas.microsoft.com/office/powerpoint/2010/main" val="2149940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214620" cy="591551"/>
          </a:xfrm>
          <a:prstGeom prst="rect">
            <a:avLst/>
          </a:prstGeom>
        </p:spPr>
        <p:txBody>
          <a:bodyPr vert="horz" wrap="square" lIns="0" tIns="16933" rIns="0" bIns="0" rtlCol="0">
            <a:spAutoFit/>
          </a:bodyPr>
          <a:lstStyle/>
          <a:p>
            <a:pPr marL="16933">
              <a:spcBef>
                <a:spcPts val="133"/>
              </a:spcBef>
            </a:pPr>
            <a:r>
              <a:rPr sz="3733" b="1" i="0" spc="-7" dirty="0"/>
              <a:t>TensorFlow vs.</a:t>
            </a:r>
            <a:r>
              <a:rPr sz="3733" b="1" i="0" spc="-127" dirty="0"/>
              <a:t> </a:t>
            </a:r>
            <a:r>
              <a:rPr sz="3733" b="1" i="0" spc="-7" dirty="0"/>
              <a:t>Numpy</a:t>
            </a:r>
            <a:endParaRPr sz="3733" dirty="0"/>
          </a:p>
        </p:txBody>
      </p:sp>
      <p:sp>
        <p:nvSpPr>
          <p:cNvPr id="3" name="object 3"/>
          <p:cNvSpPr txBox="1"/>
          <p:nvPr/>
        </p:nvSpPr>
        <p:spPr>
          <a:xfrm>
            <a:off x="572299" y="1546624"/>
            <a:ext cx="10922845" cy="2800489"/>
          </a:xfrm>
          <a:prstGeom prst="rect">
            <a:avLst/>
          </a:prstGeom>
        </p:spPr>
        <p:txBody>
          <a:bodyPr vert="horz" wrap="square" lIns="0" tIns="16933" rIns="0" bIns="0" rtlCol="0">
            <a:spAutoFit/>
          </a:bodyPr>
          <a:lstStyle/>
          <a:p>
            <a:pPr marL="566406" marR="375911" indent="-549473" defTabSz="1219170">
              <a:lnSpc>
                <a:spcPct val="114599"/>
              </a:lnSpc>
              <a:spcBef>
                <a:spcPts val="133"/>
              </a:spcBef>
              <a:buFontTx/>
              <a:buChar char="●"/>
              <a:tabLst>
                <a:tab pos="566406" algn="l"/>
                <a:tab pos="567252" algn="l"/>
              </a:tabLst>
            </a:pPr>
            <a:r>
              <a:rPr sz="3200" spc="-7" dirty="0">
                <a:solidFill>
                  <a:srgbClr val="595959"/>
                </a:solidFill>
                <a:latin typeface="Arial"/>
                <a:cs typeface="Arial"/>
              </a:rPr>
              <a:t>Few people </a:t>
            </a:r>
            <a:r>
              <a:rPr sz="3200" dirty="0">
                <a:solidFill>
                  <a:srgbClr val="595959"/>
                </a:solidFill>
                <a:latin typeface="Arial"/>
                <a:cs typeface="Arial"/>
              </a:rPr>
              <a:t>make </a:t>
            </a:r>
            <a:r>
              <a:rPr sz="3200" spc="-7" dirty="0">
                <a:solidFill>
                  <a:srgbClr val="595959"/>
                </a:solidFill>
                <a:latin typeface="Arial"/>
                <a:cs typeface="Arial"/>
              </a:rPr>
              <a:t>this </a:t>
            </a:r>
            <a:r>
              <a:rPr sz="3200" dirty="0">
                <a:solidFill>
                  <a:srgbClr val="595959"/>
                </a:solidFill>
                <a:latin typeface="Arial"/>
                <a:cs typeface="Arial"/>
              </a:rPr>
              <a:t>comparison, </a:t>
            </a:r>
            <a:r>
              <a:rPr sz="3200" spc="-7" dirty="0">
                <a:solidFill>
                  <a:srgbClr val="595959"/>
                </a:solidFill>
                <a:latin typeface="Arial"/>
                <a:cs typeface="Arial"/>
              </a:rPr>
              <a:t>but TensorFlow</a:t>
            </a:r>
            <a:r>
              <a:rPr sz="3200" spc="-140" dirty="0">
                <a:solidFill>
                  <a:srgbClr val="595959"/>
                </a:solidFill>
                <a:latin typeface="Arial"/>
                <a:cs typeface="Arial"/>
              </a:rPr>
              <a:t> </a:t>
            </a:r>
            <a:r>
              <a:rPr sz="3200" spc="-7" dirty="0">
                <a:solidFill>
                  <a:srgbClr val="595959"/>
                </a:solidFill>
                <a:latin typeface="Arial"/>
                <a:cs typeface="Arial"/>
              </a:rPr>
              <a:t>and  Numpy are quite </a:t>
            </a:r>
            <a:r>
              <a:rPr sz="3200" dirty="0">
                <a:solidFill>
                  <a:srgbClr val="595959"/>
                </a:solidFill>
                <a:latin typeface="Arial"/>
                <a:cs typeface="Arial"/>
              </a:rPr>
              <a:t>similar. (Both </a:t>
            </a:r>
            <a:r>
              <a:rPr sz="3200" spc="-7" dirty="0">
                <a:solidFill>
                  <a:srgbClr val="595959"/>
                </a:solidFill>
                <a:latin typeface="Arial"/>
                <a:cs typeface="Arial"/>
              </a:rPr>
              <a:t>are N-d array</a:t>
            </a:r>
            <a:r>
              <a:rPr sz="3200" spc="-93" dirty="0">
                <a:solidFill>
                  <a:srgbClr val="595959"/>
                </a:solidFill>
                <a:latin typeface="Arial"/>
                <a:cs typeface="Arial"/>
              </a:rPr>
              <a:t> </a:t>
            </a:r>
            <a:r>
              <a:rPr sz="3200" spc="-7" dirty="0">
                <a:solidFill>
                  <a:srgbClr val="595959"/>
                </a:solidFill>
                <a:latin typeface="Arial"/>
                <a:cs typeface="Arial"/>
              </a:rPr>
              <a:t>libraries!)</a:t>
            </a:r>
            <a:endParaRPr sz="3200">
              <a:solidFill>
                <a:prstClr val="black"/>
              </a:solidFill>
              <a:latin typeface="Arial"/>
              <a:cs typeface="Arial"/>
            </a:endParaRPr>
          </a:p>
          <a:p>
            <a:pPr marL="566406" marR="6773" indent="-549473" defTabSz="1219170">
              <a:lnSpc>
                <a:spcPct val="114599"/>
              </a:lnSpc>
              <a:buFontTx/>
              <a:buChar char="●"/>
              <a:tabLst>
                <a:tab pos="566406" algn="l"/>
                <a:tab pos="567252" algn="l"/>
              </a:tabLst>
            </a:pPr>
            <a:r>
              <a:rPr sz="3200" spc="-7" dirty="0">
                <a:solidFill>
                  <a:srgbClr val="595959"/>
                </a:solidFill>
                <a:latin typeface="Arial"/>
                <a:cs typeface="Arial"/>
              </a:rPr>
              <a:t>Numpy has Ndarray </a:t>
            </a:r>
            <a:r>
              <a:rPr sz="3200" dirty="0">
                <a:solidFill>
                  <a:srgbClr val="595959"/>
                </a:solidFill>
                <a:latin typeface="Arial"/>
                <a:cs typeface="Arial"/>
              </a:rPr>
              <a:t>support, </a:t>
            </a:r>
            <a:r>
              <a:rPr sz="3200" spc="-7" dirty="0">
                <a:solidFill>
                  <a:srgbClr val="595959"/>
                </a:solidFill>
                <a:latin typeface="Arial"/>
                <a:cs typeface="Arial"/>
              </a:rPr>
              <a:t>but doesn’t offer </a:t>
            </a:r>
            <a:r>
              <a:rPr sz="3200" dirty="0">
                <a:solidFill>
                  <a:srgbClr val="595959"/>
                </a:solidFill>
                <a:latin typeface="Arial"/>
                <a:cs typeface="Arial"/>
              </a:rPr>
              <a:t>methods </a:t>
            </a:r>
            <a:r>
              <a:rPr sz="3200" spc="-7" dirty="0">
                <a:solidFill>
                  <a:srgbClr val="595959"/>
                </a:solidFill>
                <a:latin typeface="Arial"/>
                <a:cs typeface="Arial"/>
              </a:rPr>
              <a:t>to  </a:t>
            </a:r>
            <a:r>
              <a:rPr sz="3200" dirty="0">
                <a:solidFill>
                  <a:srgbClr val="595959"/>
                </a:solidFill>
                <a:latin typeface="Arial"/>
                <a:cs typeface="Arial"/>
              </a:rPr>
              <a:t>create </a:t>
            </a:r>
            <a:r>
              <a:rPr sz="3200" spc="-7" dirty="0">
                <a:solidFill>
                  <a:srgbClr val="595959"/>
                </a:solidFill>
                <a:latin typeface="Arial"/>
                <a:cs typeface="Arial"/>
              </a:rPr>
              <a:t>tensor functions and automatically </a:t>
            </a:r>
            <a:r>
              <a:rPr sz="3200" dirty="0">
                <a:solidFill>
                  <a:srgbClr val="595959"/>
                </a:solidFill>
                <a:latin typeface="Arial"/>
                <a:cs typeface="Arial"/>
              </a:rPr>
              <a:t>compute  </a:t>
            </a:r>
            <a:r>
              <a:rPr sz="3200" spc="-7" dirty="0">
                <a:solidFill>
                  <a:srgbClr val="595959"/>
                </a:solidFill>
                <a:latin typeface="Arial"/>
                <a:cs typeface="Arial"/>
              </a:rPr>
              <a:t>derivatives </a:t>
            </a:r>
            <a:r>
              <a:rPr sz="3200" dirty="0">
                <a:solidFill>
                  <a:srgbClr val="595959"/>
                </a:solidFill>
                <a:latin typeface="Arial"/>
                <a:cs typeface="Arial"/>
              </a:rPr>
              <a:t>(+ </a:t>
            </a:r>
            <a:r>
              <a:rPr sz="3200" spc="-7" dirty="0">
                <a:solidFill>
                  <a:srgbClr val="595959"/>
                </a:solidFill>
                <a:latin typeface="Arial"/>
                <a:cs typeface="Arial"/>
              </a:rPr>
              <a:t>no GPU</a:t>
            </a:r>
            <a:r>
              <a:rPr sz="3200" spc="-33" dirty="0">
                <a:solidFill>
                  <a:srgbClr val="595959"/>
                </a:solidFill>
                <a:latin typeface="Arial"/>
                <a:cs typeface="Arial"/>
              </a:rPr>
              <a:t> </a:t>
            </a:r>
            <a:r>
              <a:rPr sz="3200" dirty="0">
                <a:solidFill>
                  <a:srgbClr val="595959"/>
                </a:solidFill>
                <a:latin typeface="Arial"/>
                <a:cs typeface="Arial"/>
              </a:rPr>
              <a:t>support).</a:t>
            </a:r>
            <a:endParaRPr sz="3200">
              <a:solidFill>
                <a:prstClr val="black"/>
              </a:solidFill>
              <a:latin typeface="Arial"/>
              <a:cs typeface="Arial"/>
            </a:endParaRPr>
          </a:p>
        </p:txBody>
      </p:sp>
      <p:sp>
        <p:nvSpPr>
          <p:cNvPr id="4" name="object 4"/>
          <p:cNvSpPr/>
          <p:nvPr/>
        </p:nvSpPr>
        <p:spPr>
          <a:xfrm>
            <a:off x="548001" y="4958331"/>
            <a:ext cx="4035033" cy="136743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5420967" y="5182583"/>
            <a:ext cx="846667" cy="755762"/>
          </a:xfrm>
          <a:prstGeom prst="rect">
            <a:avLst/>
          </a:prstGeom>
        </p:spPr>
        <p:txBody>
          <a:bodyPr vert="horz" wrap="square" lIns="0" tIns="16933" rIns="0" bIns="0" rtlCol="0">
            <a:spAutoFit/>
          </a:bodyPr>
          <a:lstStyle/>
          <a:p>
            <a:pPr marL="16933" defTabSz="1219170">
              <a:spcBef>
                <a:spcPts val="133"/>
              </a:spcBef>
            </a:pPr>
            <a:r>
              <a:rPr sz="4800" i="1" spc="-7" dirty="0">
                <a:solidFill>
                  <a:prstClr val="black"/>
                </a:solidFill>
                <a:latin typeface="Arial"/>
                <a:cs typeface="Arial"/>
              </a:rPr>
              <a:t>VS</a:t>
            </a:r>
            <a:endParaRPr sz="4800">
              <a:solidFill>
                <a:prstClr val="black"/>
              </a:solidFill>
              <a:latin typeface="Arial"/>
              <a:cs typeface="Arial"/>
            </a:endParaRPr>
          </a:p>
        </p:txBody>
      </p:sp>
      <p:sp>
        <p:nvSpPr>
          <p:cNvPr id="6" name="object 6"/>
          <p:cNvSpPr/>
          <p:nvPr/>
        </p:nvSpPr>
        <p:spPr>
          <a:xfrm>
            <a:off x="7466863" y="4587783"/>
            <a:ext cx="2492851" cy="210853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8" y="671767"/>
            <a:ext cx="4875105" cy="591551"/>
          </a:xfrm>
          <a:prstGeom prst="rect">
            <a:avLst/>
          </a:prstGeom>
        </p:spPr>
        <p:txBody>
          <a:bodyPr vert="horz" wrap="square" lIns="0" tIns="16933" rIns="0" bIns="0" rtlCol="0">
            <a:spAutoFit/>
          </a:bodyPr>
          <a:lstStyle/>
          <a:p>
            <a:pPr marL="16933">
              <a:spcBef>
                <a:spcPts val="133"/>
              </a:spcBef>
            </a:pPr>
            <a:r>
              <a:rPr sz="3733" b="1" i="0" spc="-13" dirty="0"/>
              <a:t>Simple </a:t>
            </a:r>
            <a:r>
              <a:rPr sz="3733" b="1" i="0" spc="-7" dirty="0"/>
              <a:t>Numpy</a:t>
            </a:r>
            <a:r>
              <a:rPr sz="3733" b="1" i="0" spc="-113" dirty="0"/>
              <a:t> </a:t>
            </a:r>
            <a:r>
              <a:rPr sz="3733" b="1" i="0" spc="-7" dirty="0"/>
              <a:t>Recap</a:t>
            </a:r>
            <a:endParaRPr sz="3733" dirty="0"/>
          </a:p>
        </p:txBody>
      </p:sp>
      <p:sp>
        <p:nvSpPr>
          <p:cNvPr id="3" name="object 3"/>
          <p:cNvSpPr txBox="1"/>
          <p:nvPr/>
        </p:nvSpPr>
        <p:spPr>
          <a:xfrm>
            <a:off x="766434" y="1739351"/>
            <a:ext cx="6286500" cy="2991952"/>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23</a:t>
            </a:r>
            <a:r>
              <a:rPr sz="1867" spc="-7" dirty="0">
                <a:solidFill>
                  <a:srgbClr val="666600"/>
                </a:solidFill>
                <a:latin typeface="Consolas"/>
                <a:cs typeface="Consolas"/>
              </a:rPr>
              <a:t>]: </a:t>
            </a:r>
            <a:r>
              <a:rPr sz="1867" spc="-7" dirty="0">
                <a:solidFill>
                  <a:srgbClr val="000088"/>
                </a:solidFill>
                <a:latin typeface="Consolas"/>
                <a:cs typeface="Consolas"/>
              </a:rPr>
              <a:t>import </a:t>
            </a:r>
            <a:r>
              <a:rPr sz="1867" spc="-7" dirty="0">
                <a:solidFill>
                  <a:prstClr val="black"/>
                </a:solidFill>
                <a:latin typeface="Consolas"/>
                <a:cs typeface="Consolas"/>
              </a:rPr>
              <a:t>numpy </a:t>
            </a:r>
            <a:r>
              <a:rPr sz="1867" spc="-7" dirty="0">
                <a:solidFill>
                  <a:srgbClr val="000088"/>
                </a:solidFill>
                <a:latin typeface="Consolas"/>
                <a:cs typeface="Consolas"/>
              </a:rPr>
              <a:t>as </a:t>
            </a:r>
            <a:r>
              <a:rPr sz="1867" spc="-7" dirty="0">
                <a:solidFill>
                  <a:prstClr val="black"/>
                </a:solidFill>
                <a:latin typeface="Consolas"/>
                <a:cs typeface="Consolas"/>
              </a:rPr>
              <a:t>np</a:t>
            </a:r>
            <a:endParaRPr sz="1867">
              <a:solidFill>
                <a:prstClr val="black"/>
              </a:solidFill>
              <a:latin typeface="Consolas"/>
              <a:cs typeface="Consolas"/>
            </a:endParaRPr>
          </a:p>
          <a:p>
            <a:pPr marL="16933" marR="6773" defTabSz="1219170">
              <a:lnSpc>
                <a:spcPct val="232100"/>
              </a:lnSpc>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24</a:t>
            </a:r>
            <a:r>
              <a:rPr sz="1867" spc="-7" dirty="0">
                <a:solidFill>
                  <a:srgbClr val="666600"/>
                </a:solidFill>
                <a:latin typeface="Consolas"/>
                <a:cs typeface="Consolas"/>
              </a:rPr>
              <a:t>]: </a:t>
            </a:r>
            <a:r>
              <a:rPr sz="1867" dirty="0">
                <a:solidFill>
                  <a:prstClr val="black"/>
                </a:solidFill>
                <a:latin typeface="Consolas"/>
                <a:cs typeface="Consolas"/>
              </a:rPr>
              <a:t>a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dirty="0">
                <a:solidFill>
                  <a:prstClr val="black"/>
                </a:solidFill>
                <a:latin typeface="Consolas"/>
                <a:cs typeface="Consolas"/>
              </a:rPr>
              <a:t>b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ones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25</a:t>
            </a:r>
            <a:r>
              <a:rPr sz="1867" spc="-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sum</a:t>
            </a:r>
            <a:r>
              <a:rPr sz="1867" spc="-7" dirty="0">
                <a:solidFill>
                  <a:srgbClr val="666600"/>
                </a:solidFill>
                <a:latin typeface="Consolas"/>
                <a:cs typeface="Consolas"/>
              </a:rPr>
              <a:t>(</a:t>
            </a:r>
            <a:r>
              <a:rPr sz="1867" spc="-7" dirty="0">
                <a:solidFill>
                  <a:prstClr val="black"/>
                </a:solidFill>
                <a:latin typeface="Consolas"/>
                <a:cs typeface="Consolas"/>
              </a:rPr>
              <a:t>b</a:t>
            </a:r>
            <a:r>
              <a:rPr sz="1867" spc="-7" dirty="0">
                <a:solidFill>
                  <a:srgbClr val="666600"/>
                </a:solidFill>
                <a:latin typeface="Consolas"/>
                <a:cs typeface="Consolas"/>
              </a:rPr>
              <a:t>,</a:t>
            </a:r>
            <a:r>
              <a:rPr sz="1867" spc="-20" dirty="0">
                <a:solidFill>
                  <a:srgbClr val="666600"/>
                </a:solidFill>
                <a:latin typeface="Consolas"/>
                <a:cs typeface="Consolas"/>
              </a:rPr>
              <a:t> </a:t>
            </a:r>
            <a:r>
              <a:rPr sz="1867" spc="-7" dirty="0">
                <a:solidFill>
                  <a:prstClr val="black"/>
                </a:solidFill>
                <a:latin typeface="Consolas"/>
                <a:cs typeface="Consolas"/>
              </a:rPr>
              <a:t>axis</a:t>
            </a:r>
            <a:r>
              <a:rPr sz="1867" spc="-7" dirty="0">
                <a:solidFill>
                  <a:srgbClr val="666600"/>
                </a:solidFill>
                <a:latin typeface="Consolas"/>
                <a:cs typeface="Consolas"/>
              </a:rPr>
              <a:t>=</a:t>
            </a:r>
            <a:r>
              <a:rPr sz="1867" spc="-7" dirty="0">
                <a:solidFill>
                  <a:srgbClr val="006666"/>
                </a:solidFill>
                <a:latin typeface="Consolas"/>
                <a:cs typeface="Consolas"/>
              </a:rPr>
              <a:t>1)</a:t>
            </a:r>
            <a:endParaRPr sz="1867">
              <a:solidFill>
                <a:prstClr val="black"/>
              </a:solidFill>
              <a:latin typeface="Consolas"/>
              <a:cs typeface="Consolas"/>
            </a:endParaRPr>
          </a:p>
          <a:p>
            <a:pPr marL="16933" defTabSz="1219170">
              <a:spcBef>
                <a:spcPts val="360"/>
              </a:spcBef>
              <a:tabLst>
                <a:tab pos="2881981" algn="l"/>
              </a:tabLst>
            </a:pP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25</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array</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26</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a</a:t>
            </a:r>
            <a:r>
              <a:rPr sz="1867" spc="-7" dirty="0">
                <a:solidFill>
                  <a:srgbClr val="666600"/>
                </a:solidFill>
                <a:latin typeface="Consolas"/>
                <a:cs typeface="Consolas"/>
              </a:rPr>
              <a:t>.</a:t>
            </a:r>
            <a:r>
              <a:rPr sz="1867" spc="-7" dirty="0">
                <a:solidFill>
                  <a:prstClr val="black"/>
                </a:solidFill>
                <a:latin typeface="Consolas"/>
                <a:cs typeface="Consolas"/>
              </a:rPr>
              <a:t>shape</a:t>
            </a:r>
            <a:endParaRPr sz="1867">
              <a:solidFill>
                <a:prstClr val="black"/>
              </a:solidFill>
              <a:latin typeface="Consolas"/>
              <a:cs typeface="Consolas"/>
            </a:endParaRPr>
          </a:p>
          <a:p>
            <a:pPr marL="16933" defTabSz="1219170">
              <a:spcBef>
                <a:spcPts val="360"/>
              </a:spcBef>
            </a:pP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26</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srgbClr val="006666"/>
                </a:solidFill>
                <a:latin typeface="Consolas"/>
                <a:cs typeface="Consolas"/>
              </a:rPr>
              <a:t>2)</a:t>
            </a:r>
            <a:endParaRPr sz="1867">
              <a:solidFill>
                <a:prstClr val="black"/>
              </a:solidFill>
              <a:latin typeface="Consolas"/>
              <a:cs typeface="Consolas"/>
            </a:endParaRPr>
          </a:p>
        </p:txBody>
      </p:sp>
      <p:sp>
        <p:nvSpPr>
          <p:cNvPr id="4" name="object 4"/>
          <p:cNvSpPr txBox="1"/>
          <p:nvPr/>
        </p:nvSpPr>
        <p:spPr>
          <a:xfrm>
            <a:off x="766433" y="4995630"/>
            <a:ext cx="4072467" cy="689205"/>
          </a:xfrm>
          <a:prstGeom prst="rect">
            <a:avLst/>
          </a:prstGeom>
        </p:spPr>
        <p:txBody>
          <a:bodyPr vert="horz" wrap="square" lIns="0" tIns="62653" rIns="0" bIns="0" rtlCol="0">
            <a:spAutoFit/>
          </a:bodyPr>
          <a:lstStyle/>
          <a:p>
            <a:pPr marL="16933" defTabSz="1219170">
              <a:spcBef>
                <a:spcPts val="49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27</a:t>
            </a:r>
            <a:r>
              <a:rPr sz="1867" spc="-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reshape</a:t>
            </a:r>
            <a:r>
              <a:rPr sz="1867" spc="-7" dirty="0">
                <a:solidFill>
                  <a:srgbClr val="666600"/>
                </a:solidFill>
                <a:latin typeface="Consolas"/>
                <a:cs typeface="Consolas"/>
              </a:rPr>
              <a:t>(</a:t>
            </a:r>
            <a:r>
              <a:rPr sz="1867" spc="-7" dirty="0">
                <a:solidFill>
                  <a:prstClr val="black"/>
                </a:solidFill>
                <a:latin typeface="Consolas"/>
                <a:cs typeface="Consolas"/>
              </a:rPr>
              <a:t>a</a:t>
            </a:r>
            <a:r>
              <a:rPr sz="1867" spc="-7" dirty="0">
                <a:solidFill>
                  <a:srgbClr val="666600"/>
                </a:solidFill>
                <a:latin typeface="Consolas"/>
                <a:cs typeface="Consolas"/>
              </a:rPr>
              <a:t>,</a:t>
            </a:r>
            <a:r>
              <a:rPr sz="1867" spc="-60" dirty="0">
                <a:solidFill>
                  <a:srgbClr val="666600"/>
                </a:solidFill>
                <a:latin typeface="Consolas"/>
                <a:cs typeface="Consolas"/>
              </a:rPr>
              <a:t> </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a:t>
            </a:r>
            <a:r>
              <a:rPr sz="1867" spc="-7" dirty="0">
                <a:solidFill>
                  <a:srgbClr val="006666"/>
                </a:solidFill>
                <a:latin typeface="Consolas"/>
                <a:cs typeface="Consolas"/>
              </a:rPr>
              <a:t>4</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tabLst>
                <a:tab pos="3012365" algn="l"/>
                <a:tab pos="3663435" algn="l"/>
              </a:tabLst>
            </a:pPr>
            <a:r>
              <a:rPr sz="1867" spc="-7" dirty="0">
                <a:solidFill>
                  <a:srgbClr val="660066"/>
                </a:solidFill>
                <a:latin typeface="Consolas"/>
                <a:cs typeface="Consolas"/>
              </a:rPr>
              <a:t>Ou</a:t>
            </a:r>
            <a:r>
              <a:rPr sz="1867" dirty="0">
                <a:solidFill>
                  <a:srgbClr val="660066"/>
                </a:solidFill>
                <a:latin typeface="Consolas"/>
                <a:cs typeface="Consolas"/>
              </a:rPr>
              <a:t>t</a:t>
            </a:r>
            <a:r>
              <a:rPr sz="1867" spc="-7" dirty="0">
                <a:solidFill>
                  <a:srgbClr val="666600"/>
                </a:solidFill>
                <a:latin typeface="Consolas"/>
                <a:cs typeface="Consolas"/>
              </a:rPr>
              <a:t>[</a:t>
            </a:r>
            <a:r>
              <a:rPr sz="1867" spc="-7" dirty="0">
                <a:solidFill>
                  <a:srgbClr val="006666"/>
                </a:solidFill>
                <a:latin typeface="Consolas"/>
                <a:cs typeface="Consolas"/>
              </a:rPr>
              <a:t>2</a:t>
            </a:r>
            <a:r>
              <a:rPr sz="1867" dirty="0">
                <a:solidFill>
                  <a:srgbClr val="006666"/>
                </a:solidFill>
                <a:latin typeface="Consolas"/>
                <a:cs typeface="Consolas"/>
              </a:rPr>
              <a:t>7</a:t>
            </a:r>
            <a:r>
              <a:rPr sz="1867" spc="-7" dirty="0">
                <a:solidFill>
                  <a:srgbClr val="666600"/>
                </a:solidFill>
                <a:latin typeface="Consolas"/>
                <a:cs typeface="Consolas"/>
              </a:rPr>
              <a:t>]</a:t>
            </a: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arra</a:t>
            </a:r>
            <a:r>
              <a:rPr sz="1867" dirty="0">
                <a:solidFill>
                  <a:prstClr val="black"/>
                </a:solidFill>
                <a:latin typeface="Consolas"/>
                <a:cs typeface="Consolas"/>
              </a:rPr>
              <a:t>y</a:t>
            </a:r>
            <a:r>
              <a:rPr sz="1867" spc="-7" dirty="0">
                <a:solidFill>
                  <a:srgbClr val="666600"/>
                </a:solidFill>
                <a:latin typeface="Consolas"/>
                <a:cs typeface="Consolas"/>
              </a:rPr>
              <a:t>([</a:t>
            </a:r>
            <a:r>
              <a:rPr sz="1867" dirty="0">
                <a:solidFill>
                  <a:srgbClr val="666600"/>
                </a:solidFill>
                <a:latin typeface="Consolas"/>
                <a:cs typeface="Consolas"/>
              </a:rPr>
              <a:t>[ </a:t>
            </a:r>
            <a:r>
              <a:rPr sz="1867" spc="-7" dirty="0">
                <a:solidFill>
                  <a:srgbClr val="006666"/>
                </a:solidFill>
                <a:latin typeface="Consolas"/>
                <a:cs typeface="Consolas"/>
              </a:rPr>
              <a:t>0</a:t>
            </a:r>
            <a:r>
              <a:rPr sz="1867" dirty="0">
                <a:solidFill>
                  <a:srgbClr val="006666"/>
                </a:solidFill>
                <a:latin typeface="Consolas"/>
                <a:cs typeface="Consolas"/>
              </a:rPr>
              <a:t>.</a:t>
            </a:r>
            <a:r>
              <a:rPr sz="1867" dirty="0">
                <a:solidFill>
                  <a:srgbClr val="666600"/>
                </a:solidFill>
                <a:latin typeface="Consolas"/>
                <a:cs typeface="Consolas"/>
              </a:rPr>
              <a:t>,	</a:t>
            </a:r>
            <a:r>
              <a:rPr sz="1867" spc="-7" dirty="0">
                <a:solidFill>
                  <a:srgbClr val="006666"/>
                </a:solidFill>
                <a:latin typeface="Consolas"/>
                <a:cs typeface="Consolas"/>
              </a:rPr>
              <a:t>0</a:t>
            </a:r>
            <a:r>
              <a:rPr sz="1867" dirty="0">
                <a:solidFill>
                  <a:srgbClr val="006666"/>
                </a:solidFill>
                <a:latin typeface="Consolas"/>
                <a:cs typeface="Consolas"/>
              </a:rPr>
              <a:t>.</a:t>
            </a:r>
            <a:r>
              <a:rPr sz="1867" dirty="0">
                <a:solidFill>
                  <a:srgbClr val="666600"/>
                </a:solidFill>
                <a:latin typeface="Consolas"/>
                <a:cs typeface="Consolas"/>
              </a:rPr>
              <a:t>,	</a:t>
            </a:r>
            <a:r>
              <a:rPr sz="1867" spc="-7" dirty="0">
                <a:solidFill>
                  <a:srgbClr val="006666"/>
                </a:solidFill>
                <a:latin typeface="Consolas"/>
                <a:cs typeface="Consolas"/>
              </a:rPr>
              <a:t>0</a:t>
            </a:r>
            <a:r>
              <a:rPr sz="1867" dirty="0">
                <a:solidFill>
                  <a:srgbClr val="006666"/>
                </a:solidFill>
                <a:latin typeface="Consolas"/>
                <a:cs typeface="Consolas"/>
              </a:rPr>
              <a:t>.</a:t>
            </a:r>
            <a:r>
              <a:rPr sz="186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txBox="1"/>
          <p:nvPr/>
        </p:nvSpPr>
        <p:spPr>
          <a:xfrm>
            <a:off x="5065266" y="5371551"/>
            <a:ext cx="684953" cy="304421"/>
          </a:xfrm>
          <a:prstGeom prst="rect">
            <a:avLst/>
          </a:prstGeom>
        </p:spPr>
        <p:txBody>
          <a:bodyPr vert="horz" wrap="square" lIns="0" tIns="16933" rIns="0" bIns="0" rtlCol="0">
            <a:spAutoFit/>
          </a:bodyPr>
          <a:lstStyle/>
          <a:p>
            <a:pPr marL="16933" defTabSz="1219170">
              <a:spcBef>
                <a:spcPts val="133"/>
              </a:spcBef>
            </a:pPr>
            <a:r>
              <a:rPr sz="1867" spc="-7" dirty="0">
                <a:solidFill>
                  <a:srgbClr val="006666"/>
                </a:solidFill>
                <a:latin typeface="Consolas"/>
                <a:cs typeface="Consolas"/>
              </a:rPr>
              <a:t>0</a:t>
            </a:r>
            <a:r>
              <a:rPr sz="1867" dirty="0">
                <a:solidFill>
                  <a:srgbClr val="006666"/>
                </a:solidFill>
                <a:latin typeface="Consolas"/>
                <a:cs typeface="Consolas"/>
              </a:rPr>
              <a:t>.</a:t>
            </a:r>
            <a:r>
              <a:rPr sz="1867" spc="-7" dirty="0">
                <a:solidFill>
                  <a:srgbClr val="666600"/>
                </a:solidFill>
                <a:latin typeface="Consolas"/>
                <a:cs typeface="Consolas"/>
              </a:rPr>
              <a:t>]])</a:t>
            </a:r>
            <a:endParaRPr sz="1867">
              <a:solidFill>
                <a:prstClr val="black"/>
              </a:solidFill>
              <a:latin typeface="Consolas"/>
              <a:cs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2967" y="671767"/>
            <a:ext cx="4953000" cy="591551"/>
          </a:xfrm>
          <a:prstGeom prst="rect">
            <a:avLst/>
          </a:prstGeom>
        </p:spPr>
        <p:txBody>
          <a:bodyPr vert="horz" wrap="square" lIns="0" tIns="16933" rIns="0" bIns="0" rtlCol="0">
            <a:spAutoFit/>
          </a:bodyPr>
          <a:lstStyle/>
          <a:p>
            <a:pPr marL="16933" defTabSz="1219170">
              <a:spcBef>
                <a:spcPts val="133"/>
              </a:spcBef>
            </a:pPr>
            <a:r>
              <a:rPr sz="3733" b="1" spc="-7" dirty="0">
                <a:latin typeface="Arial"/>
                <a:cs typeface="Arial"/>
              </a:rPr>
              <a:t>Repeat in</a:t>
            </a:r>
            <a:r>
              <a:rPr sz="3733" b="1" spc="-127" dirty="0">
                <a:latin typeface="Arial"/>
                <a:cs typeface="Arial"/>
              </a:rPr>
              <a:t> </a:t>
            </a:r>
            <a:r>
              <a:rPr sz="3733" b="1" spc="-7" dirty="0">
                <a:latin typeface="Arial"/>
                <a:cs typeface="Arial"/>
              </a:rPr>
              <a:t>TensorFlow</a:t>
            </a:r>
            <a:endParaRPr sz="3733" dirty="0">
              <a:latin typeface="Arial"/>
              <a:cs typeface="Arial"/>
            </a:endParaRPr>
          </a:p>
        </p:txBody>
      </p:sp>
      <p:sp>
        <p:nvSpPr>
          <p:cNvPr id="3" name="object 3"/>
          <p:cNvSpPr txBox="1"/>
          <p:nvPr/>
        </p:nvSpPr>
        <p:spPr>
          <a:xfrm>
            <a:off x="512967" y="1624518"/>
            <a:ext cx="4202853"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31</a:t>
            </a:r>
            <a:r>
              <a:rPr sz="1867" spc="-7" dirty="0">
                <a:solidFill>
                  <a:srgbClr val="666600"/>
                </a:solidFill>
                <a:latin typeface="Consolas"/>
                <a:cs typeface="Consolas"/>
              </a:rPr>
              <a:t>]: </a:t>
            </a:r>
            <a:r>
              <a:rPr sz="1867" spc="-7" dirty="0">
                <a:solidFill>
                  <a:srgbClr val="000088"/>
                </a:solidFill>
                <a:latin typeface="Consolas"/>
                <a:cs typeface="Consolas"/>
              </a:rPr>
              <a:t>import </a:t>
            </a:r>
            <a:r>
              <a:rPr sz="1867" spc="-7" dirty="0">
                <a:solidFill>
                  <a:prstClr val="black"/>
                </a:solidFill>
                <a:latin typeface="Consolas"/>
                <a:cs typeface="Consolas"/>
              </a:rPr>
              <a:t>tensorflow </a:t>
            </a:r>
            <a:r>
              <a:rPr sz="1867" spc="-7" dirty="0">
                <a:solidFill>
                  <a:srgbClr val="000088"/>
                </a:solidFill>
                <a:latin typeface="Consolas"/>
                <a:cs typeface="Consolas"/>
              </a:rPr>
              <a:t>as</a:t>
            </a:r>
            <a:r>
              <a:rPr sz="1867" spc="-67" dirty="0">
                <a:solidFill>
                  <a:srgbClr val="000088"/>
                </a:solidFill>
                <a:latin typeface="Consolas"/>
                <a:cs typeface="Consolas"/>
              </a:rPr>
              <a:t> </a:t>
            </a:r>
            <a:r>
              <a:rPr sz="1867" spc="-7" dirty="0">
                <a:solidFill>
                  <a:prstClr val="black"/>
                </a:solidFill>
                <a:latin typeface="Consolas"/>
                <a:cs typeface="Consolas"/>
              </a:rPr>
              <a:t>tf</a:t>
            </a:r>
            <a:endParaRPr sz="1867">
              <a:solidFill>
                <a:prstClr val="black"/>
              </a:solidFill>
              <a:latin typeface="Consolas"/>
              <a:cs typeface="Consolas"/>
            </a:endParaRPr>
          </a:p>
        </p:txBody>
      </p:sp>
      <p:sp>
        <p:nvSpPr>
          <p:cNvPr id="4" name="object 4"/>
          <p:cNvSpPr txBox="1"/>
          <p:nvPr/>
        </p:nvSpPr>
        <p:spPr>
          <a:xfrm>
            <a:off x="512967" y="2284918"/>
            <a:ext cx="6286500" cy="981530"/>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32</a:t>
            </a:r>
            <a:r>
              <a:rPr sz="1867" spc="-7" dirty="0">
                <a:solidFill>
                  <a:srgbClr val="666600"/>
                </a:solidFill>
                <a:latin typeface="Consolas"/>
                <a:cs typeface="Consolas"/>
              </a:rPr>
              <a:t>]:</a:t>
            </a:r>
            <a:r>
              <a:rPr sz="1867" spc="-20"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InteractiveSession</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33</a:t>
            </a:r>
            <a:r>
              <a:rPr sz="1867" spc="-7" dirty="0">
                <a:solidFill>
                  <a:srgbClr val="666600"/>
                </a:solidFill>
                <a:latin typeface="Consolas"/>
                <a:cs typeface="Consolas"/>
              </a:rPr>
              <a:t>]: </a:t>
            </a:r>
            <a:r>
              <a:rPr sz="1867" dirty="0">
                <a:solidFill>
                  <a:prstClr val="black"/>
                </a:solidFill>
                <a:latin typeface="Consolas"/>
                <a:cs typeface="Consolas"/>
              </a:rPr>
              <a:t>a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dirty="0">
                <a:solidFill>
                  <a:prstClr val="black"/>
                </a:solidFill>
                <a:latin typeface="Consolas"/>
                <a:cs typeface="Consolas"/>
              </a:rPr>
              <a:t>b </a:t>
            </a:r>
            <a:r>
              <a:rPr sz="1867" dirty="0">
                <a:solidFill>
                  <a:srgbClr val="666600"/>
                </a:solidFill>
                <a:latin typeface="Consolas"/>
                <a:cs typeface="Consolas"/>
              </a:rPr>
              <a:t>=</a:t>
            </a:r>
            <a:r>
              <a:rPr sz="1867" spc="-93"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ones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txBox="1"/>
          <p:nvPr/>
        </p:nvSpPr>
        <p:spPr>
          <a:xfrm>
            <a:off x="512968" y="3559998"/>
            <a:ext cx="6938433" cy="1699418"/>
          </a:xfrm>
          <a:prstGeom prst="rect">
            <a:avLst/>
          </a:prstGeom>
        </p:spPr>
        <p:txBody>
          <a:bodyPr vert="horz" wrap="square" lIns="0" tIns="16933" rIns="0" bIns="0" rtlCol="0">
            <a:spAutoFit/>
          </a:bodyPr>
          <a:lstStyle/>
          <a:p>
            <a:pPr marL="16933" marR="6773" defTabSz="1219170">
              <a:lnSpc>
                <a:spcPct val="116100"/>
              </a:lnSpc>
              <a:spcBef>
                <a:spcPts val="133"/>
              </a:spcBef>
              <a:tabLst>
                <a:tab pos="2881981" algn="l"/>
              </a:tabLst>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34</a:t>
            </a:r>
            <a:r>
              <a:rPr sz="1867" spc="-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reduce_sum</a:t>
            </a:r>
            <a:r>
              <a:rPr sz="1867" spc="-7" dirty="0">
                <a:solidFill>
                  <a:srgbClr val="666600"/>
                </a:solidFill>
                <a:latin typeface="Consolas"/>
                <a:cs typeface="Consolas"/>
              </a:rPr>
              <a:t>(</a:t>
            </a:r>
            <a:r>
              <a:rPr sz="1867" spc="-7" dirty="0">
                <a:solidFill>
                  <a:prstClr val="black"/>
                </a:solidFill>
                <a:latin typeface="Consolas"/>
                <a:cs typeface="Consolas"/>
              </a:rPr>
              <a:t>b</a:t>
            </a:r>
            <a:r>
              <a:rPr sz="1867" spc="-7" dirty="0">
                <a:solidFill>
                  <a:srgbClr val="666600"/>
                </a:solidFill>
                <a:latin typeface="Consolas"/>
                <a:cs typeface="Consolas"/>
              </a:rPr>
              <a:t>, </a:t>
            </a:r>
            <a:r>
              <a:rPr sz="1867" spc="-7" dirty="0">
                <a:solidFill>
                  <a:prstClr val="black"/>
                </a:solidFill>
                <a:latin typeface="Consolas"/>
                <a:cs typeface="Consolas"/>
              </a:rPr>
              <a:t>reduction_indices</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a:t>
            </a:r>
            <a:r>
              <a:rPr sz="1867" spc="-7" dirty="0">
                <a:solidFill>
                  <a:srgbClr val="000088"/>
                </a:solidFill>
                <a:latin typeface="Consolas"/>
                <a:cs typeface="Consolas"/>
              </a:rPr>
              <a:t>eval</a:t>
            </a:r>
            <a:r>
              <a:rPr sz="1867" spc="-7" dirty="0">
                <a:solidFill>
                  <a:srgbClr val="666600"/>
                </a:solidFill>
                <a:latin typeface="Consolas"/>
                <a:cs typeface="Consolas"/>
              </a:rPr>
              <a:t>()  </a:t>
            </a: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34</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array</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dtype</a:t>
            </a:r>
            <a:r>
              <a:rPr sz="1867" spc="-7" dirty="0">
                <a:solidFill>
                  <a:srgbClr val="666600"/>
                </a:solidFill>
                <a:latin typeface="Consolas"/>
                <a:cs typeface="Consolas"/>
              </a:rPr>
              <a:t>=</a:t>
            </a:r>
            <a:r>
              <a:rPr sz="1867" spc="-7" dirty="0">
                <a:solidFill>
                  <a:prstClr val="black"/>
                </a:solidFill>
                <a:latin typeface="Consolas"/>
                <a:cs typeface="Consolas"/>
              </a:rPr>
              <a:t>float32)</a:t>
            </a:r>
            <a:endParaRPr sz="1867">
              <a:solidFill>
                <a:prstClr val="black"/>
              </a:solidFill>
              <a:latin typeface="Consolas"/>
              <a:cs typeface="Consolas"/>
            </a:endParaRPr>
          </a:p>
          <a:p>
            <a:pPr defTabSz="1219170">
              <a:spcBef>
                <a:spcPts val="40"/>
              </a:spcBef>
            </a:pPr>
            <a:endParaRPr sz="2533">
              <a:solidFill>
                <a:prstClr val="black"/>
              </a:solidFill>
              <a:latin typeface="Times New Roman"/>
              <a:cs typeface="Times New Roman"/>
            </a:endParaRPr>
          </a:p>
          <a:p>
            <a:pPr marL="16933" defTabSz="1219170">
              <a:spcBef>
                <a:spcPts val="7"/>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35</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a</a:t>
            </a:r>
            <a:r>
              <a:rPr sz="1867" spc="-7" dirty="0">
                <a:solidFill>
                  <a:srgbClr val="666600"/>
                </a:solidFill>
                <a:latin typeface="Consolas"/>
                <a:cs typeface="Consolas"/>
              </a:rPr>
              <a:t>.</a:t>
            </a:r>
            <a:r>
              <a:rPr sz="1867" spc="-7" dirty="0">
                <a:solidFill>
                  <a:prstClr val="black"/>
                </a:solidFill>
                <a:latin typeface="Consolas"/>
                <a:cs typeface="Consolas"/>
              </a:rPr>
              <a:t>get_shape</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35</a:t>
            </a:r>
            <a:r>
              <a:rPr sz="1867" spc="-7" dirty="0">
                <a:solidFill>
                  <a:srgbClr val="666600"/>
                </a:solidFill>
                <a:latin typeface="Consolas"/>
                <a:cs typeface="Consolas"/>
              </a:rPr>
              <a:t>]: </a:t>
            </a:r>
            <a:r>
              <a:rPr sz="1867" spc="-7" dirty="0">
                <a:solidFill>
                  <a:srgbClr val="660066"/>
                </a:solidFill>
                <a:latin typeface="Consolas"/>
                <a:cs typeface="Consolas"/>
              </a:rPr>
              <a:t>TensorShape</a:t>
            </a:r>
            <a:r>
              <a:rPr sz="1867" spc="-7" dirty="0">
                <a:solidFill>
                  <a:srgbClr val="666600"/>
                </a:solidFill>
                <a:latin typeface="Consolas"/>
                <a:cs typeface="Consolas"/>
              </a:rPr>
              <a:t>([</a:t>
            </a:r>
            <a:r>
              <a:rPr sz="1867" spc="-7" dirty="0">
                <a:solidFill>
                  <a:srgbClr val="660066"/>
                </a:solidFill>
                <a:latin typeface="Consolas"/>
                <a:cs typeface="Consolas"/>
              </a:rPr>
              <a:t>Dimension</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33" dirty="0">
                <a:solidFill>
                  <a:srgbClr val="666600"/>
                </a:solidFill>
                <a:latin typeface="Consolas"/>
                <a:cs typeface="Consolas"/>
              </a:rPr>
              <a:t> </a:t>
            </a:r>
            <a:r>
              <a:rPr sz="1867" spc="-7" dirty="0">
                <a:solidFill>
                  <a:srgbClr val="660066"/>
                </a:solidFill>
                <a:latin typeface="Consolas"/>
                <a:cs typeface="Consolas"/>
              </a:rPr>
              <a:t>Dimension</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6" name="object 6"/>
          <p:cNvSpPr txBox="1"/>
          <p:nvPr/>
        </p:nvSpPr>
        <p:spPr>
          <a:xfrm>
            <a:off x="512967" y="5541196"/>
            <a:ext cx="6937587" cy="689205"/>
          </a:xfrm>
          <a:prstGeom prst="rect">
            <a:avLst/>
          </a:prstGeom>
        </p:spPr>
        <p:txBody>
          <a:bodyPr vert="horz" wrap="square" lIns="0" tIns="62653" rIns="0" bIns="0" rtlCol="0">
            <a:spAutoFit/>
          </a:bodyPr>
          <a:lstStyle/>
          <a:p>
            <a:pPr marL="16933" defTabSz="1219170">
              <a:spcBef>
                <a:spcPts val="49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36</a:t>
            </a:r>
            <a:r>
              <a:rPr sz="1867" spc="-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reshape</a:t>
            </a:r>
            <a:r>
              <a:rPr sz="1867" spc="-7" dirty="0">
                <a:solidFill>
                  <a:srgbClr val="666600"/>
                </a:solidFill>
                <a:latin typeface="Consolas"/>
                <a:cs typeface="Consolas"/>
              </a:rPr>
              <a:t>(</a:t>
            </a:r>
            <a:r>
              <a:rPr sz="1867" spc="-7" dirty="0">
                <a:solidFill>
                  <a:prstClr val="black"/>
                </a:solidFill>
                <a:latin typeface="Consolas"/>
                <a:cs typeface="Consolas"/>
              </a:rPr>
              <a:t>a</a:t>
            </a:r>
            <a:r>
              <a:rPr sz="1867" spc="-7"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a:t>
            </a:r>
            <a:r>
              <a:rPr sz="1867" spc="-27" dirty="0">
                <a:solidFill>
                  <a:srgbClr val="666600"/>
                </a:solidFill>
                <a:latin typeface="Consolas"/>
                <a:cs typeface="Consolas"/>
              </a:rPr>
              <a:t> </a:t>
            </a:r>
            <a:r>
              <a:rPr sz="1867" spc="-7" dirty="0">
                <a:solidFill>
                  <a:srgbClr val="006666"/>
                </a:solidFill>
                <a:latin typeface="Consolas"/>
                <a:cs typeface="Consolas"/>
              </a:rPr>
              <a:t>4</a:t>
            </a:r>
            <a:r>
              <a:rPr sz="1867" spc="-7" dirty="0">
                <a:solidFill>
                  <a:srgbClr val="666600"/>
                </a:solidFill>
                <a:latin typeface="Consolas"/>
                <a:cs typeface="Consolas"/>
              </a:rPr>
              <a:t>)).</a:t>
            </a:r>
            <a:r>
              <a:rPr sz="1867" spc="-7" dirty="0">
                <a:solidFill>
                  <a:srgbClr val="000088"/>
                </a:solidFill>
                <a:latin typeface="Consolas"/>
                <a:cs typeface="Consolas"/>
              </a:rPr>
              <a:t>eval</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tabLst>
                <a:tab pos="3012365" algn="l"/>
                <a:tab pos="3663435" algn="l"/>
                <a:tab pos="4315352" algn="l"/>
              </a:tabLst>
            </a:pP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36</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array</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srgbClr val="006666"/>
                </a:solidFill>
                <a:latin typeface="Consolas"/>
                <a:cs typeface="Consolas"/>
              </a:rPr>
              <a:t>0.</a:t>
            </a:r>
            <a:r>
              <a:rPr sz="1867" spc="-7" dirty="0">
                <a:solidFill>
                  <a:srgbClr val="666600"/>
                </a:solidFill>
                <a:latin typeface="Consolas"/>
                <a:cs typeface="Consolas"/>
              </a:rPr>
              <a:t>,	</a:t>
            </a:r>
            <a:r>
              <a:rPr sz="1867" spc="-7" dirty="0">
                <a:solidFill>
                  <a:srgbClr val="006666"/>
                </a:solidFill>
                <a:latin typeface="Consolas"/>
                <a:cs typeface="Consolas"/>
              </a:rPr>
              <a:t>0.</a:t>
            </a:r>
            <a:r>
              <a:rPr sz="1867" spc="-7" dirty="0">
                <a:solidFill>
                  <a:srgbClr val="666600"/>
                </a:solidFill>
                <a:latin typeface="Consolas"/>
                <a:cs typeface="Consolas"/>
              </a:rPr>
              <a:t>,	</a:t>
            </a:r>
            <a:r>
              <a:rPr sz="1867" spc="-7" dirty="0">
                <a:solidFill>
                  <a:srgbClr val="006666"/>
                </a:solidFill>
                <a:latin typeface="Consolas"/>
                <a:cs typeface="Consolas"/>
              </a:rPr>
              <a:t>0.</a:t>
            </a:r>
            <a:r>
              <a:rPr sz="1867" spc="-7" dirty="0">
                <a:solidFill>
                  <a:srgbClr val="666600"/>
                </a:solidFill>
                <a:latin typeface="Consolas"/>
                <a:cs typeface="Consolas"/>
              </a:rPr>
              <a:t>,	</a:t>
            </a:r>
            <a:r>
              <a:rPr sz="1867" spc="-7" dirty="0">
                <a:solidFill>
                  <a:srgbClr val="006666"/>
                </a:solidFill>
                <a:latin typeface="Consolas"/>
                <a:cs typeface="Consolas"/>
              </a:rPr>
              <a:t>0.</a:t>
            </a:r>
            <a:r>
              <a:rPr sz="1867" spc="-7" dirty="0">
                <a:solidFill>
                  <a:srgbClr val="666600"/>
                </a:solidFill>
                <a:latin typeface="Consolas"/>
                <a:cs typeface="Consolas"/>
              </a:rPr>
              <a:t>]],</a:t>
            </a:r>
            <a:r>
              <a:rPr sz="1867" spc="-100" dirty="0">
                <a:solidFill>
                  <a:srgbClr val="666600"/>
                </a:solidFill>
                <a:latin typeface="Consolas"/>
                <a:cs typeface="Consolas"/>
              </a:rPr>
              <a:t> </a:t>
            </a:r>
            <a:r>
              <a:rPr sz="1867" spc="-7" dirty="0">
                <a:solidFill>
                  <a:prstClr val="black"/>
                </a:solidFill>
                <a:latin typeface="Consolas"/>
                <a:cs typeface="Consolas"/>
              </a:rPr>
              <a:t>dtype</a:t>
            </a:r>
            <a:r>
              <a:rPr sz="1867" spc="-7" dirty="0">
                <a:solidFill>
                  <a:srgbClr val="666600"/>
                </a:solidFill>
                <a:latin typeface="Consolas"/>
                <a:cs typeface="Consolas"/>
              </a:rPr>
              <a:t>=</a:t>
            </a:r>
            <a:r>
              <a:rPr sz="1867" spc="-7" dirty="0">
                <a:solidFill>
                  <a:prstClr val="black"/>
                </a:solidFill>
                <a:latin typeface="Consolas"/>
                <a:cs typeface="Consolas"/>
              </a:rPr>
              <a:t>float32)</a:t>
            </a:r>
            <a:endParaRPr sz="1867">
              <a:solidFill>
                <a:prstClr val="black"/>
              </a:solidFill>
              <a:latin typeface="Consolas"/>
              <a:cs typeface="Consolas"/>
            </a:endParaRPr>
          </a:p>
        </p:txBody>
      </p:sp>
      <p:sp>
        <p:nvSpPr>
          <p:cNvPr id="7" name="object 7"/>
          <p:cNvSpPr txBox="1"/>
          <p:nvPr/>
        </p:nvSpPr>
        <p:spPr>
          <a:xfrm>
            <a:off x="8573332" y="3991951"/>
            <a:ext cx="2429085"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0066"/>
                </a:solidFill>
                <a:latin typeface="Consolas"/>
                <a:cs typeface="Consolas"/>
              </a:rPr>
              <a:t>TensorShape</a:t>
            </a:r>
            <a:r>
              <a:rPr sz="1867" i="1" spc="-612" dirty="0">
                <a:solidFill>
                  <a:srgbClr val="660066"/>
                </a:solidFill>
                <a:latin typeface="Consolas"/>
                <a:cs typeface="Consolas"/>
              </a:rPr>
              <a:t> </a:t>
            </a:r>
            <a:r>
              <a:rPr sz="1867" i="1" spc="-7" dirty="0">
                <a:solidFill>
                  <a:prstClr val="black"/>
                </a:solidFill>
                <a:latin typeface="Arial"/>
                <a:cs typeface="Arial"/>
              </a:rPr>
              <a:t>behaves  like </a:t>
            </a:r>
            <a:r>
              <a:rPr sz="1867" i="1" dirty="0">
                <a:solidFill>
                  <a:prstClr val="black"/>
                </a:solidFill>
                <a:latin typeface="Arial"/>
                <a:cs typeface="Arial"/>
              </a:rPr>
              <a:t>a </a:t>
            </a:r>
            <a:r>
              <a:rPr sz="1867" i="1" spc="-7" dirty="0">
                <a:solidFill>
                  <a:prstClr val="black"/>
                </a:solidFill>
                <a:latin typeface="Arial"/>
                <a:cs typeface="Arial"/>
              </a:rPr>
              <a:t>python</a:t>
            </a:r>
            <a:r>
              <a:rPr sz="1867" i="1" spc="-53" dirty="0">
                <a:solidFill>
                  <a:prstClr val="black"/>
                </a:solidFill>
                <a:latin typeface="Arial"/>
                <a:cs typeface="Arial"/>
              </a:rPr>
              <a:t> </a:t>
            </a:r>
            <a:r>
              <a:rPr sz="1867" i="1" spc="-7" dirty="0">
                <a:solidFill>
                  <a:prstClr val="black"/>
                </a:solidFill>
                <a:latin typeface="Arial"/>
                <a:cs typeface="Arial"/>
              </a:rPr>
              <a:t>tuple.</a:t>
            </a:r>
            <a:endParaRPr sz="1867">
              <a:solidFill>
                <a:prstClr val="black"/>
              </a:solidFill>
              <a:latin typeface="Arial"/>
              <a:cs typeface="Arial"/>
            </a:endParaRPr>
          </a:p>
        </p:txBody>
      </p:sp>
      <p:sp>
        <p:nvSpPr>
          <p:cNvPr id="8" name="object 8"/>
          <p:cNvSpPr/>
          <p:nvPr/>
        </p:nvSpPr>
        <p:spPr>
          <a:xfrm>
            <a:off x="3541150" y="4285866"/>
            <a:ext cx="4935220" cy="631612"/>
          </a:xfrm>
          <a:custGeom>
            <a:avLst/>
            <a:gdLst/>
            <a:ahLst/>
            <a:cxnLst/>
            <a:rect l="l" t="t" r="r" b="b"/>
            <a:pathLst>
              <a:path w="3701415" h="473710">
                <a:moveTo>
                  <a:pt x="3701112" y="0"/>
                </a:moveTo>
                <a:lnTo>
                  <a:pt x="0" y="473645"/>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3483984" y="4896586"/>
            <a:ext cx="60113" cy="42333"/>
          </a:xfrm>
          <a:custGeom>
            <a:avLst/>
            <a:gdLst/>
            <a:ahLst/>
            <a:cxnLst/>
            <a:rect l="l" t="t" r="r" b="b"/>
            <a:pathLst>
              <a:path w="45085" h="31750">
                <a:moveTo>
                  <a:pt x="44872" y="31210"/>
                </a:moveTo>
                <a:lnTo>
                  <a:pt x="0" y="21092"/>
                </a:lnTo>
                <a:lnTo>
                  <a:pt x="40878" y="0"/>
                </a:lnTo>
                <a:lnTo>
                  <a:pt x="44872" y="3121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3483984" y="4896587"/>
            <a:ext cx="60113" cy="42333"/>
          </a:xfrm>
          <a:custGeom>
            <a:avLst/>
            <a:gdLst/>
            <a:ahLst/>
            <a:cxnLst/>
            <a:rect l="l" t="t" r="r" b="b"/>
            <a:pathLst>
              <a:path w="45085" h="31750">
                <a:moveTo>
                  <a:pt x="40878" y="0"/>
                </a:moveTo>
                <a:lnTo>
                  <a:pt x="0" y="21092"/>
                </a:lnTo>
                <a:lnTo>
                  <a:pt x="44872" y="31210"/>
                </a:lnTo>
                <a:lnTo>
                  <a:pt x="40878"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8915033" y="1424116"/>
            <a:ext cx="1880447" cy="581355"/>
          </a:xfrm>
          <a:prstGeom prst="rect">
            <a:avLst/>
          </a:prstGeom>
        </p:spPr>
        <p:txBody>
          <a:bodyPr vert="horz" wrap="square" lIns="0" tIns="16933" rIns="0" bIns="0" rtlCol="0">
            <a:spAutoFit/>
          </a:bodyPr>
          <a:lstStyle/>
          <a:p>
            <a:pPr marL="16933" defTabSz="1219170">
              <a:lnSpc>
                <a:spcPts val="2219"/>
              </a:lnSpc>
              <a:spcBef>
                <a:spcPts val="133"/>
              </a:spcBef>
            </a:pPr>
            <a:r>
              <a:rPr sz="1867" i="1" dirty="0">
                <a:solidFill>
                  <a:prstClr val="black"/>
                </a:solidFill>
                <a:latin typeface="Arial"/>
                <a:cs typeface="Arial"/>
              </a:rPr>
              <a:t>More </a:t>
            </a:r>
            <a:r>
              <a:rPr sz="1867" i="1" spc="-7" dirty="0">
                <a:solidFill>
                  <a:prstClr val="black"/>
                </a:solidFill>
                <a:latin typeface="Arial"/>
                <a:cs typeface="Arial"/>
              </a:rPr>
              <a:t>on</a:t>
            </a:r>
            <a:r>
              <a:rPr sz="1867" i="1" spc="-120" dirty="0">
                <a:solidFill>
                  <a:prstClr val="black"/>
                </a:solidFill>
                <a:latin typeface="Arial"/>
                <a:cs typeface="Arial"/>
              </a:rPr>
              <a:t> </a:t>
            </a:r>
            <a:r>
              <a:rPr sz="1867" i="1" spc="-7" dirty="0">
                <a:solidFill>
                  <a:srgbClr val="666600"/>
                </a:solidFill>
                <a:latin typeface="Consolas"/>
                <a:cs typeface="Consolas"/>
              </a:rPr>
              <a:t>.</a:t>
            </a:r>
            <a:r>
              <a:rPr sz="1867" i="1" spc="-7" dirty="0">
                <a:solidFill>
                  <a:srgbClr val="000088"/>
                </a:solidFill>
                <a:latin typeface="Consolas"/>
                <a:cs typeface="Consolas"/>
              </a:rPr>
              <a:t>eval</a:t>
            </a:r>
            <a:r>
              <a:rPr sz="1867" i="1" spc="-7" dirty="0">
                <a:solidFill>
                  <a:srgbClr val="666600"/>
                </a:solidFill>
                <a:latin typeface="Consolas"/>
                <a:cs typeface="Consolas"/>
              </a:rPr>
              <a:t>()</a:t>
            </a:r>
            <a:endParaRPr sz="1867">
              <a:solidFill>
                <a:prstClr val="black"/>
              </a:solidFill>
              <a:latin typeface="Consolas"/>
              <a:cs typeface="Consolas"/>
            </a:endParaRPr>
          </a:p>
          <a:p>
            <a:pPr marL="16933" defTabSz="1219170">
              <a:lnSpc>
                <a:spcPts val="2219"/>
              </a:lnSpc>
            </a:pPr>
            <a:r>
              <a:rPr sz="1867" i="1" spc="-7" dirty="0">
                <a:solidFill>
                  <a:prstClr val="black"/>
                </a:solidFill>
                <a:latin typeface="Arial"/>
                <a:cs typeface="Arial"/>
              </a:rPr>
              <a:t>in </a:t>
            </a:r>
            <a:r>
              <a:rPr sz="1867" i="1" dirty="0">
                <a:solidFill>
                  <a:prstClr val="black"/>
                </a:solidFill>
                <a:latin typeface="Arial"/>
                <a:cs typeface="Arial"/>
              </a:rPr>
              <a:t>a </a:t>
            </a:r>
            <a:r>
              <a:rPr sz="1867" i="1" spc="-7" dirty="0">
                <a:solidFill>
                  <a:prstClr val="black"/>
                </a:solidFill>
                <a:latin typeface="Arial"/>
                <a:cs typeface="Arial"/>
              </a:rPr>
              <a:t>few</a:t>
            </a:r>
            <a:r>
              <a:rPr sz="1867" i="1" spc="-60" dirty="0">
                <a:solidFill>
                  <a:prstClr val="black"/>
                </a:solidFill>
                <a:latin typeface="Arial"/>
                <a:cs typeface="Arial"/>
              </a:rPr>
              <a:t> </a:t>
            </a:r>
            <a:r>
              <a:rPr sz="1867" i="1" dirty="0">
                <a:solidFill>
                  <a:prstClr val="black"/>
                </a:solidFill>
                <a:latin typeface="Arial"/>
                <a:cs typeface="Arial"/>
              </a:rPr>
              <a:t>slides</a:t>
            </a:r>
            <a:endParaRPr sz="1867">
              <a:solidFill>
                <a:prstClr val="black"/>
              </a:solidFill>
              <a:latin typeface="Arial"/>
              <a:cs typeface="Arial"/>
            </a:endParaRPr>
          </a:p>
        </p:txBody>
      </p:sp>
      <p:sp>
        <p:nvSpPr>
          <p:cNvPr id="12" name="object 12"/>
          <p:cNvSpPr/>
          <p:nvPr/>
        </p:nvSpPr>
        <p:spPr>
          <a:xfrm>
            <a:off x="7066098" y="1633634"/>
            <a:ext cx="1751753" cy="1901613"/>
          </a:xfrm>
          <a:custGeom>
            <a:avLst/>
            <a:gdLst/>
            <a:ahLst/>
            <a:cxnLst/>
            <a:rect l="l" t="t" r="r" b="b"/>
            <a:pathLst>
              <a:path w="1313815" h="1426210">
                <a:moveTo>
                  <a:pt x="1313676" y="0"/>
                </a:moveTo>
                <a:lnTo>
                  <a:pt x="0" y="1425869"/>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7027046" y="3520578"/>
            <a:ext cx="55033" cy="56727"/>
          </a:xfrm>
          <a:custGeom>
            <a:avLst/>
            <a:gdLst/>
            <a:ahLst/>
            <a:cxnLst/>
            <a:rect l="l" t="t" r="r" b="b"/>
            <a:pathLst>
              <a:path w="41275" h="42544">
                <a:moveTo>
                  <a:pt x="0" y="42450"/>
                </a:moveTo>
                <a:lnTo>
                  <a:pt x="17717" y="0"/>
                </a:lnTo>
                <a:lnTo>
                  <a:pt x="40859" y="21320"/>
                </a:lnTo>
                <a:lnTo>
                  <a:pt x="0" y="4245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7027046" y="3520578"/>
            <a:ext cx="55033" cy="56727"/>
          </a:xfrm>
          <a:custGeom>
            <a:avLst/>
            <a:gdLst/>
            <a:ahLst/>
            <a:cxnLst/>
            <a:rect l="l" t="t" r="r" b="b"/>
            <a:pathLst>
              <a:path w="41275" h="42544">
                <a:moveTo>
                  <a:pt x="17717" y="0"/>
                </a:moveTo>
                <a:lnTo>
                  <a:pt x="0" y="42450"/>
                </a:lnTo>
                <a:lnTo>
                  <a:pt x="40859" y="21320"/>
                </a:lnTo>
                <a:lnTo>
                  <a:pt x="17717"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5" name="object 15"/>
          <p:cNvSpPr txBox="1">
            <a:spLocks noGrp="1"/>
          </p:cNvSpPr>
          <p:nvPr>
            <p:ph type="title"/>
          </p:nvPr>
        </p:nvSpPr>
        <p:spPr>
          <a:xfrm>
            <a:off x="5309939" y="827137"/>
            <a:ext cx="5636123" cy="581355"/>
          </a:xfrm>
          <a:prstGeom prst="rect">
            <a:avLst/>
          </a:prstGeom>
        </p:spPr>
        <p:txBody>
          <a:bodyPr vert="horz" wrap="square" lIns="0" tIns="16933" rIns="0" bIns="0" rtlCol="0">
            <a:spAutoFit/>
          </a:bodyPr>
          <a:lstStyle/>
          <a:p>
            <a:pPr marL="2362988">
              <a:lnSpc>
                <a:spcPts val="2219"/>
              </a:lnSpc>
              <a:spcBef>
                <a:spcPts val="133"/>
              </a:spcBef>
            </a:pPr>
            <a:r>
              <a:rPr dirty="0"/>
              <a:t>More </a:t>
            </a:r>
            <a:r>
              <a:rPr spc="-7" dirty="0"/>
              <a:t>on</a:t>
            </a:r>
            <a:r>
              <a:rPr spc="-127" dirty="0"/>
              <a:t> </a:t>
            </a:r>
            <a:r>
              <a:rPr spc="-7" dirty="0">
                <a:solidFill>
                  <a:srgbClr val="660066"/>
                </a:solidFill>
                <a:latin typeface="Consolas"/>
                <a:cs typeface="Consolas"/>
              </a:rPr>
              <a:t>Session</a:t>
            </a:r>
          </a:p>
          <a:p>
            <a:pPr marL="2362988">
              <a:lnSpc>
                <a:spcPts val="2219"/>
              </a:lnSpc>
            </a:pPr>
            <a:r>
              <a:rPr dirty="0"/>
              <a:t>soon</a:t>
            </a:r>
          </a:p>
        </p:txBody>
      </p:sp>
      <p:sp>
        <p:nvSpPr>
          <p:cNvPr id="16" name="object 16"/>
          <p:cNvSpPr/>
          <p:nvPr/>
        </p:nvSpPr>
        <p:spPr>
          <a:xfrm>
            <a:off x="4816353" y="970865"/>
            <a:ext cx="1415627" cy="1295400"/>
          </a:xfrm>
          <a:custGeom>
            <a:avLst/>
            <a:gdLst/>
            <a:ahLst/>
            <a:cxnLst/>
            <a:rect l="l" t="t" r="r" b="b"/>
            <a:pathLst>
              <a:path w="1061720" h="971550">
                <a:moveTo>
                  <a:pt x="1061534" y="0"/>
                </a:moveTo>
                <a:lnTo>
                  <a:pt x="0" y="971222"/>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4773831" y="2250353"/>
            <a:ext cx="56727" cy="55033"/>
          </a:xfrm>
          <a:custGeom>
            <a:avLst/>
            <a:gdLst/>
            <a:ahLst/>
            <a:cxnLst/>
            <a:rect l="l" t="t" r="r" b="b"/>
            <a:pathLst>
              <a:path w="42545" h="41275">
                <a:moveTo>
                  <a:pt x="0" y="40785"/>
                </a:moveTo>
                <a:lnTo>
                  <a:pt x="21271" y="0"/>
                </a:lnTo>
                <a:lnTo>
                  <a:pt x="42511" y="23215"/>
                </a:lnTo>
                <a:lnTo>
                  <a:pt x="0" y="40785"/>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4773831" y="2250353"/>
            <a:ext cx="56727" cy="55033"/>
          </a:xfrm>
          <a:custGeom>
            <a:avLst/>
            <a:gdLst/>
            <a:ahLst/>
            <a:cxnLst/>
            <a:rect l="l" t="t" r="r" b="b"/>
            <a:pathLst>
              <a:path w="42545" h="41275">
                <a:moveTo>
                  <a:pt x="21271" y="0"/>
                </a:moveTo>
                <a:lnTo>
                  <a:pt x="0" y="40785"/>
                </a:lnTo>
                <a:lnTo>
                  <a:pt x="42511" y="23215"/>
                </a:lnTo>
                <a:lnTo>
                  <a:pt x="21271"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7452360" cy="591551"/>
          </a:xfrm>
          <a:prstGeom prst="rect">
            <a:avLst/>
          </a:prstGeom>
        </p:spPr>
        <p:txBody>
          <a:bodyPr vert="horz" wrap="square" lIns="0" tIns="16933" rIns="0" bIns="0" rtlCol="0">
            <a:spAutoFit/>
          </a:bodyPr>
          <a:lstStyle/>
          <a:p>
            <a:pPr marL="16933">
              <a:spcBef>
                <a:spcPts val="133"/>
              </a:spcBef>
            </a:pPr>
            <a:r>
              <a:rPr sz="3733" b="1" i="0" spc="-7" dirty="0"/>
              <a:t>Numpy </a:t>
            </a:r>
            <a:r>
              <a:rPr sz="3733" b="1" i="0" dirty="0"/>
              <a:t>to </a:t>
            </a:r>
            <a:r>
              <a:rPr sz="3733" b="1" i="0" spc="-7" dirty="0"/>
              <a:t>TensorFlow</a:t>
            </a:r>
            <a:r>
              <a:rPr sz="3733" b="1" i="0" spc="-133" dirty="0"/>
              <a:t> </a:t>
            </a:r>
            <a:r>
              <a:rPr sz="3733" b="1" i="0" spc="-7" dirty="0"/>
              <a:t>Dictionary</a:t>
            </a:r>
            <a:endParaRPr sz="3733" dirty="0"/>
          </a:p>
        </p:txBody>
      </p:sp>
      <p:graphicFrame>
        <p:nvGraphicFramePr>
          <p:cNvPr id="3" name="object 3"/>
          <p:cNvGraphicFramePr>
            <a:graphicFrameLocks noGrp="1"/>
          </p:cNvGraphicFramePr>
          <p:nvPr/>
        </p:nvGraphicFramePr>
        <p:xfrm>
          <a:off x="183216" y="1608783"/>
          <a:ext cx="11812694" cy="4797789"/>
        </p:xfrm>
        <a:graphic>
          <a:graphicData uri="http://schemas.openxmlformats.org/drawingml/2006/table">
            <a:tbl>
              <a:tblPr firstRow="1" bandRow="1">
                <a:tableStyleId>{2D5ABB26-0587-4C30-8999-92F81FD0307C}</a:tableStyleId>
              </a:tblPr>
              <a:tblGrid>
                <a:gridCol w="5906347">
                  <a:extLst>
                    <a:ext uri="{9D8B030D-6E8A-4147-A177-3AD203B41FA5}">
                      <a16:colId xmlns:a16="http://schemas.microsoft.com/office/drawing/2014/main" val="20000"/>
                    </a:ext>
                  </a:extLst>
                </a:gridCol>
                <a:gridCol w="5906347">
                  <a:extLst>
                    <a:ext uri="{9D8B030D-6E8A-4147-A177-3AD203B41FA5}">
                      <a16:colId xmlns:a16="http://schemas.microsoft.com/office/drawing/2014/main" val="20001"/>
                    </a:ext>
                  </a:extLst>
                </a:gridCol>
              </a:tblGrid>
              <a:tr h="612332">
                <a:tc>
                  <a:txBody>
                    <a:bodyPr/>
                    <a:lstStyle/>
                    <a:p>
                      <a:pPr marL="85725">
                        <a:lnSpc>
                          <a:spcPct val="100000"/>
                        </a:lnSpc>
                        <a:spcBef>
                          <a:spcPts val="620"/>
                        </a:spcBef>
                      </a:pPr>
                      <a:r>
                        <a:rPr sz="1900" b="1" spc="-5" dirty="0">
                          <a:latin typeface="Arial"/>
                          <a:cs typeface="Arial"/>
                        </a:rPr>
                        <a:t>Numpy</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b="1" spc="-5" dirty="0">
                          <a:latin typeface="Arial"/>
                          <a:cs typeface="Arial"/>
                        </a:rPr>
                        <a:t>TensorFlow</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618265">
                <a:tc>
                  <a:txBody>
                    <a:bodyPr/>
                    <a:lstStyle/>
                    <a:p>
                      <a:pPr marL="85725">
                        <a:lnSpc>
                          <a:spcPct val="100000"/>
                        </a:lnSpc>
                        <a:spcBef>
                          <a:spcPts val="620"/>
                        </a:spcBef>
                      </a:pPr>
                      <a:r>
                        <a:rPr sz="1900" dirty="0">
                          <a:latin typeface="Consolas"/>
                          <a:cs typeface="Consolas"/>
                        </a:rPr>
                        <a:t>a = </a:t>
                      </a: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zeros</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 </a:t>
                      </a:r>
                      <a:r>
                        <a:rPr sz="1900" dirty="0">
                          <a:latin typeface="Consolas"/>
                          <a:cs typeface="Consolas"/>
                        </a:rPr>
                        <a:t>b =</a:t>
                      </a:r>
                      <a:r>
                        <a:rPr sz="1900" spc="-45" dirty="0">
                          <a:latin typeface="Consolas"/>
                          <a:cs typeface="Consolas"/>
                        </a:rPr>
                        <a:t> </a:t>
                      </a: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ones</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Consolas"/>
                          <a:cs typeface="Consolas"/>
                        </a:rPr>
                        <a:t>a = </a:t>
                      </a: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zeros</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 </a:t>
                      </a:r>
                      <a:r>
                        <a:rPr sz="1900" dirty="0">
                          <a:latin typeface="Consolas"/>
                          <a:cs typeface="Consolas"/>
                        </a:rPr>
                        <a:t>b =</a:t>
                      </a:r>
                      <a:r>
                        <a:rPr sz="1900" spc="-45" dirty="0">
                          <a:latin typeface="Consolas"/>
                          <a:cs typeface="Consolas"/>
                        </a:rPr>
                        <a:t> </a:t>
                      </a: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ones</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94532">
                <a:tc>
                  <a:txBody>
                    <a:bodyPr/>
                    <a:lstStyle/>
                    <a:p>
                      <a:pPr marL="85725">
                        <a:lnSpc>
                          <a:spcPct val="100000"/>
                        </a:lnSpc>
                        <a:spcBef>
                          <a:spcPts val="615"/>
                        </a:spcBef>
                      </a:pP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sum</a:t>
                      </a:r>
                      <a:r>
                        <a:rPr sz="1900" spc="-5" dirty="0">
                          <a:solidFill>
                            <a:srgbClr val="666600"/>
                          </a:solidFill>
                          <a:latin typeface="Consolas"/>
                          <a:cs typeface="Consolas"/>
                        </a:rPr>
                        <a:t>(</a:t>
                      </a:r>
                      <a:r>
                        <a:rPr sz="1900" spc="-5" dirty="0">
                          <a:latin typeface="Consolas"/>
                          <a:cs typeface="Consolas"/>
                        </a:rPr>
                        <a:t>b</a:t>
                      </a:r>
                      <a:r>
                        <a:rPr sz="1900" spc="-5" dirty="0">
                          <a:solidFill>
                            <a:srgbClr val="666600"/>
                          </a:solidFill>
                          <a:latin typeface="Consolas"/>
                          <a:cs typeface="Consolas"/>
                        </a:rPr>
                        <a:t>,</a:t>
                      </a:r>
                      <a:r>
                        <a:rPr sz="1900" spc="-10" dirty="0">
                          <a:solidFill>
                            <a:srgbClr val="666600"/>
                          </a:solidFill>
                          <a:latin typeface="Consolas"/>
                          <a:cs typeface="Consolas"/>
                        </a:rPr>
                        <a:t> </a:t>
                      </a:r>
                      <a:r>
                        <a:rPr sz="1900" spc="-5" dirty="0">
                          <a:latin typeface="Consolas"/>
                          <a:cs typeface="Consolas"/>
                        </a:rPr>
                        <a:t>axis</a:t>
                      </a:r>
                      <a:r>
                        <a:rPr sz="1900" spc="-5" dirty="0">
                          <a:solidFill>
                            <a:srgbClr val="666600"/>
                          </a:solidFill>
                          <a:latin typeface="Consolas"/>
                          <a:cs typeface="Consolas"/>
                        </a:rPr>
                        <a:t>=</a:t>
                      </a:r>
                      <a:r>
                        <a:rPr sz="1900" spc="-5" dirty="0">
                          <a:solidFill>
                            <a:srgbClr val="006666"/>
                          </a:solidFill>
                          <a:latin typeface="Consolas"/>
                          <a:cs typeface="Consolas"/>
                        </a:rPr>
                        <a:t>1)</a:t>
                      </a:r>
                      <a:endParaRPr sz="1900">
                        <a:latin typeface="Consolas"/>
                        <a:cs typeface="Consolas"/>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reduce_sum</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5" dirty="0">
                          <a:latin typeface="Consolas"/>
                          <a:cs typeface="Consolas"/>
                        </a:rPr>
                        <a:t>reduction_indices</a:t>
                      </a:r>
                      <a:r>
                        <a:rPr sz="1900" spc="-5" dirty="0">
                          <a:solidFill>
                            <a:srgbClr val="666600"/>
                          </a:solidFill>
                          <a:latin typeface="Consolas"/>
                          <a:cs typeface="Consolas"/>
                        </a:rPr>
                        <a:t>=[</a:t>
                      </a:r>
                      <a:r>
                        <a:rPr sz="1900" spc="-5" dirty="0">
                          <a:solidFill>
                            <a:srgbClr val="006666"/>
                          </a:solidFill>
                          <a:latin typeface="Consolas"/>
                          <a:cs typeface="Consolas"/>
                        </a:rPr>
                        <a:t>1</a:t>
                      </a:r>
                      <a:r>
                        <a:rPr sz="1900" spc="-5" dirty="0">
                          <a:solidFill>
                            <a:srgbClr val="666600"/>
                          </a:solidFill>
                          <a:latin typeface="Consolas"/>
                          <a:cs typeface="Consolas"/>
                        </a:rPr>
                        <a:t>])</a:t>
                      </a:r>
                      <a:endParaRPr sz="1900">
                        <a:latin typeface="Consolas"/>
                        <a:cs typeface="Consolas"/>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94532">
                <a:tc>
                  <a:txBody>
                    <a:bodyPr/>
                    <a:lstStyle/>
                    <a:p>
                      <a:pPr marL="85725">
                        <a:lnSpc>
                          <a:spcPct val="100000"/>
                        </a:lnSpc>
                        <a:spcBef>
                          <a:spcPts val="620"/>
                        </a:spcBef>
                      </a:pPr>
                      <a:r>
                        <a:rPr sz="1900" spc="-5" dirty="0">
                          <a:latin typeface="Consolas"/>
                          <a:cs typeface="Consolas"/>
                        </a:rPr>
                        <a:t>a</a:t>
                      </a:r>
                      <a:r>
                        <a:rPr sz="1900" spc="-5" dirty="0">
                          <a:solidFill>
                            <a:srgbClr val="666600"/>
                          </a:solidFill>
                          <a:latin typeface="Consolas"/>
                          <a:cs typeface="Consolas"/>
                        </a:rPr>
                        <a:t>.</a:t>
                      </a:r>
                      <a:r>
                        <a:rPr sz="1900" spc="-5" dirty="0">
                          <a:latin typeface="Consolas"/>
                          <a:cs typeface="Consolas"/>
                        </a:rPr>
                        <a:t>shape</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Consolas"/>
                          <a:cs typeface="Consolas"/>
                        </a:rPr>
                        <a:t>a</a:t>
                      </a:r>
                      <a:r>
                        <a:rPr sz="1900" spc="-5" dirty="0">
                          <a:solidFill>
                            <a:srgbClr val="666600"/>
                          </a:solidFill>
                          <a:latin typeface="Consolas"/>
                          <a:cs typeface="Consolas"/>
                        </a:rPr>
                        <a:t>.</a:t>
                      </a:r>
                      <a:r>
                        <a:rPr sz="1900" spc="-5" dirty="0">
                          <a:latin typeface="Consolas"/>
                          <a:cs typeface="Consolas"/>
                        </a:rPr>
                        <a:t>get_shape</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594532">
                <a:tc>
                  <a:txBody>
                    <a:bodyPr/>
                    <a:lstStyle/>
                    <a:p>
                      <a:pPr marL="85725">
                        <a:lnSpc>
                          <a:spcPct val="100000"/>
                        </a:lnSpc>
                        <a:spcBef>
                          <a:spcPts val="620"/>
                        </a:spcBef>
                      </a:pP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reshape</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10" dirty="0">
                          <a:solidFill>
                            <a:srgbClr val="666600"/>
                          </a:solidFill>
                          <a:latin typeface="Consolas"/>
                          <a:cs typeface="Consolas"/>
                        </a:rPr>
                        <a:t> </a:t>
                      </a:r>
                      <a:r>
                        <a:rPr sz="1900" spc="-5" dirty="0">
                          <a:solidFill>
                            <a:srgbClr val="666600"/>
                          </a:solidFill>
                          <a:latin typeface="Consolas"/>
                          <a:cs typeface="Consolas"/>
                        </a:rPr>
                        <a:t>(</a:t>
                      </a:r>
                      <a:r>
                        <a:rPr sz="1900" spc="-5" dirty="0">
                          <a:solidFill>
                            <a:srgbClr val="006666"/>
                          </a:solidFill>
                          <a:latin typeface="Consolas"/>
                          <a:cs typeface="Consolas"/>
                        </a:rPr>
                        <a:t>1</a:t>
                      </a:r>
                      <a:r>
                        <a:rPr sz="1900" spc="-5" dirty="0">
                          <a:solidFill>
                            <a:srgbClr val="666600"/>
                          </a:solidFill>
                          <a:latin typeface="Consolas"/>
                          <a:cs typeface="Consolas"/>
                        </a:rPr>
                        <a:t>,</a:t>
                      </a:r>
                      <a:r>
                        <a:rPr sz="1900" spc="-5" dirty="0">
                          <a:solidFill>
                            <a:srgbClr val="006666"/>
                          </a:solidFill>
                          <a:latin typeface="Consolas"/>
                          <a:cs typeface="Consolas"/>
                        </a:rPr>
                        <a:t>4</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reshape</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10" dirty="0">
                          <a:solidFill>
                            <a:srgbClr val="666600"/>
                          </a:solidFill>
                          <a:latin typeface="Consolas"/>
                          <a:cs typeface="Consolas"/>
                        </a:rPr>
                        <a:t> </a:t>
                      </a:r>
                      <a:r>
                        <a:rPr sz="1900" spc="-5" dirty="0">
                          <a:solidFill>
                            <a:srgbClr val="666600"/>
                          </a:solidFill>
                          <a:latin typeface="Consolas"/>
                          <a:cs typeface="Consolas"/>
                        </a:rPr>
                        <a:t>(</a:t>
                      </a:r>
                      <a:r>
                        <a:rPr sz="1900" spc="-5" dirty="0">
                          <a:solidFill>
                            <a:srgbClr val="006666"/>
                          </a:solidFill>
                          <a:latin typeface="Consolas"/>
                          <a:cs typeface="Consolas"/>
                        </a:rPr>
                        <a:t>1</a:t>
                      </a:r>
                      <a:r>
                        <a:rPr sz="1900" spc="-5" dirty="0">
                          <a:solidFill>
                            <a:srgbClr val="666600"/>
                          </a:solidFill>
                          <a:latin typeface="Consolas"/>
                          <a:cs typeface="Consolas"/>
                        </a:rPr>
                        <a:t>,</a:t>
                      </a:r>
                      <a:r>
                        <a:rPr sz="1900" spc="-5" dirty="0">
                          <a:solidFill>
                            <a:srgbClr val="006666"/>
                          </a:solidFill>
                          <a:latin typeface="Consolas"/>
                          <a:cs typeface="Consolas"/>
                        </a:rPr>
                        <a:t>4</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594532">
                <a:tc>
                  <a:txBody>
                    <a:bodyPr/>
                    <a:lstStyle/>
                    <a:p>
                      <a:pPr marL="85725">
                        <a:lnSpc>
                          <a:spcPct val="100000"/>
                        </a:lnSpc>
                        <a:spcBef>
                          <a:spcPts val="620"/>
                        </a:spcBef>
                      </a:pPr>
                      <a:r>
                        <a:rPr sz="1900" dirty="0">
                          <a:latin typeface="Consolas"/>
                          <a:cs typeface="Consolas"/>
                        </a:rPr>
                        <a:t>b </a:t>
                      </a:r>
                      <a:r>
                        <a:rPr sz="1900" dirty="0">
                          <a:solidFill>
                            <a:srgbClr val="666600"/>
                          </a:solidFill>
                          <a:latin typeface="Consolas"/>
                          <a:cs typeface="Consolas"/>
                        </a:rPr>
                        <a:t>* </a:t>
                      </a:r>
                      <a:r>
                        <a:rPr sz="1900" dirty="0">
                          <a:solidFill>
                            <a:srgbClr val="006666"/>
                          </a:solidFill>
                          <a:latin typeface="Consolas"/>
                          <a:cs typeface="Consolas"/>
                        </a:rPr>
                        <a:t>5 </a:t>
                      </a:r>
                      <a:r>
                        <a:rPr sz="1900" dirty="0">
                          <a:solidFill>
                            <a:srgbClr val="666600"/>
                          </a:solidFill>
                          <a:latin typeface="Consolas"/>
                          <a:cs typeface="Consolas"/>
                        </a:rPr>
                        <a:t>+</a:t>
                      </a:r>
                      <a:r>
                        <a:rPr sz="1900" spc="-35" dirty="0">
                          <a:solidFill>
                            <a:srgbClr val="666600"/>
                          </a:solidFill>
                          <a:latin typeface="Consolas"/>
                          <a:cs typeface="Consolas"/>
                        </a:rPr>
                        <a:t> </a:t>
                      </a:r>
                      <a:r>
                        <a:rPr sz="1900" dirty="0">
                          <a:latin typeface="Consolas"/>
                          <a:cs typeface="Consolas"/>
                        </a:rPr>
                        <a:t>1</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Consolas"/>
                          <a:cs typeface="Consolas"/>
                        </a:rPr>
                        <a:t>b </a:t>
                      </a:r>
                      <a:r>
                        <a:rPr sz="1900" dirty="0">
                          <a:solidFill>
                            <a:srgbClr val="666600"/>
                          </a:solidFill>
                          <a:latin typeface="Consolas"/>
                          <a:cs typeface="Consolas"/>
                        </a:rPr>
                        <a:t>* </a:t>
                      </a:r>
                      <a:r>
                        <a:rPr sz="1900" dirty="0">
                          <a:solidFill>
                            <a:srgbClr val="006666"/>
                          </a:solidFill>
                          <a:latin typeface="Consolas"/>
                          <a:cs typeface="Consolas"/>
                        </a:rPr>
                        <a:t>5 </a:t>
                      </a:r>
                      <a:r>
                        <a:rPr sz="1900" dirty="0">
                          <a:solidFill>
                            <a:srgbClr val="666600"/>
                          </a:solidFill>
                          <a:latin typeface="Consolas"/>
                          <a:cs typeface="Consolas"/>
                        </a:rPr>
                        <a:t>+</a:t>
                      </a:r>
                      <a:r>
                        <a:rPr sz="1900" spc="-35" dirty="0">
                          <a:solidFill>
                            <a:srgbClr val="666600"/>
                          </a:solidFill>
                          <a:latin typeface="Consolas"/>
                          <a:cs typeface="Consolas"/>
                        </a:rPr>
                        <a:t> </a:t>
                      </a:r>
                      <a:r>
                        <a:rPr sz="1900" dirty="0">
                          <a:latin typeface="Consolas"/>
                          <a:cs typeface="Consolas"/>
                        </a:rPr>
                        <a:t>1</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594532">
                <a:tc>
                  <a:txBody>
                    <a:bodyPr/>
                    <a:lstStyle/>
                    <a:p>
                      <a:pPr marL="85725">
                        <a:lnSpc>
                          <a:spcPct val="100000"/>
                        </a:lnSpc>
                        <a:spcBef>
                          <a:spcPts val="620"/>
                        </a:spcBef>
                      </a:pP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dot</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5" dirty="0">
                          <a:latin typeface="Consolas"/>
                          <a:cs typeface="Consolas"/>
                        </a:rPr>
                        <a:t>b)</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matmul</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10" dirty="0">
                          <a:solidFill>
                            <a:srgbClr val="666600"/>
                          </a:solidFill>
                          <a:latin typeface="Consolas"/>
                          <a:cs typeface="Consolas"/>
                        </a:rPr>
                        <a:t> </a:t>
                      </a:r>
                      <a:r>
                        <a:rPr sz="1900" spc="-5" dirty="0">
                          <a:latin typeface="Consolas"/>
                          <a:cs typeface="Consolas"/>
                        </a:rPr>
                        <a:t>b)</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r h="594532">
                <a:tc>
                  <a:txBody>
                    <a:bodyPr/>
                    <a:lstStyle/>
                    <a:p>
                      <a:pPr marL="85725">
                        <a:lnSpc>
                          <a:spcPct val="100000"/>
                        </a:lnSpc>
                        <a:spcBef>
                          <a:spcPts val="620"/>
                        </a:spcBef>
                      </a:pP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 </a:t>
                      </a: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r>
                        <a:rPr sz="1900" spc="-15" dirty="0">
                          <a:solidFill>
                            <a:srgbClr val="666600"/>
                          </a:solidFill>
                          <a:latin typeface="Consolas"/>
                          <a:cs typeface="Consolas"/>
                        </a:rPr>
                        <a:t> </a:t>
                      </a: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 </a:t>
                      </a: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r>
                        <a:rPr sz="1900" spc="-15" dirty="0">
                          <a:solidFill>
                            <a:srgbClr val="666600"/>
                          </a:solidFill>
                          <a:latin typeface="Consolas"/>
                          <a:cs typeface="Consolas"/>
                        </a:rPr>
                        <a:t> </a:t>
                      </a: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85579" cy="591551"/>
          </a:xfrm>
          <a:prstGeom prst="rect">
            <a:avLst/>
          </a:prstGeom>
        </p:spPr>
        <p:txBody>
          <a:bodyPr vert="horz" wrap="square" lIns="0" tIns="16933" rIns="0" bIns="0" rtlCol="0">
            <a:spAutoFit/>
          </a:bodyPr>
          <a:lstStyle/>
          <a:p>
            <a:pPr marL="16933">
              <a:spcBef>
                <a:spcPts val="133"/>
              </a:spcBef>
            </a:pPr>
            <a:r>
              <a:rPr sz="3733" b="1" i="0" spc="-7" dirty="0"/>
              <a:t>TensorFlow requires explicit</a:t>
            </a:r>
            <a:r>
              <a:rPr sz="3733" b="1" i="0" spc="-120" dirty="0"/>
              <a:t> </a:t>
            </a:r>
            <a:r>
              <a:rPr sz="3733" b="1" i="0" spc="-7" dirty="0"/>
              <a:t>evaluation!</a:t>
            </a:r>
            <a:endParaRPr sz="3733" dirty="0"/>
          </a:p>
        </p:txBody>
      </p:sp>
      <p:sp>
        <p:nvSpPr>
          <p:cNvPr id="3" name="object 3"/>
          <p:cNvSpPr txBox="1"/>
          <p:nvPr/>
        </p:nvSpPr>
        <p:spPr>
          <a:xfrm>
            <a:off x="512967" y="1624518"/>
            <a:ext cx="3681307"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37</a:t>
            </a:r>
            <a:r>
              <a:rPr sz="1867" spc="-7" dirty="0">
                <a:solidFill>
                  <a:srgbClr val="666600"/>
                </a:solidFill>
                <a:latin typeface="Consolas"/>
                <a:cs typeface="Consolas"/>
              </a:rPr>
              <a:t>]: </a:t>
            </a:r>
            <a:r>
              <a:rPr sz="1867" dirty="0">
                <a:solidFill>
                  <a:prstClr val="black"/>
                </a:solidFill>
                <a:latin typeface="Consolas"/>
                <a:cs typeface="Consolas"/>
              </a:rPr>
              <a:t>a </a:t>
            </a:r>
            <a:r>
              <a:rPr sz="1867" dirty="0">
                <a:solidFill>
                  <a:srgbClr val="666600"/>
                </a:solidFill>
                <a:latin typeface="Consolas"/>
                <a:cs typeface="Consolas"/>
              </a:rPr>
              <a:t>=</a:t>
            </a:r>
            <a:r>
              <a:rPr sz="1867" spc="-10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4" name="object 4"/>
          <p:cNvSpPr txBox="1"/>
          <p:nvPr/>
        </p:nvSpPr>
        <p:spPr>
          <a:xfrm>
            <a:off x="512967" y="2284918"/>
            <a:ext cx="3811693"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38</a:t>
            </a:r>
            <a:r>
              <a:rPr sz="1867" spc="-7" dirty="0">
                <a:solidFill>
                  <a:srgbClr val="666600"/>
                </a:solidFill>
                <a:latin typeface="Consolas"/>
                <a:cs typeface="Consolas"/>
              </a:rPr>
              <a:t>]: </a:t>
            </a:r>
            <a:r>
              <a:rPr sz="1867" spc="-7" dirty="0">
                <a:solidFill>
                  <a:prstClr val="black"/>
                </a:solidFill>
                <a:latin typeface="Consolas"/>
                <a:cs typeface="Consolas"/>
              </a:rPr>
              <a:t>ta </a:t>
            </a:r>
            <a:r>
              <a:rPr sz="1867" dirty="0">
                <a:solidFill>
                  <a:srgbClr val="666600"/>
                </a:solidFill>
                <a:latin typeface="Consolas"/>
                <a:cs typeface="Consolas"/>
              </a:rPr>
              <a:t>=</a:t>
            </a:r>
            <a:r>
              <a:rPr sz="1867" spc="-8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txBox="1"/>
          <p:nvPr/>
        </p:nvSpPr>
        <p:spPr>
          <a:xfrm>
            <a:off x="512967" y="2945318"/>
            <a:ext cx="2248747"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39</a:t>
            </a:r>
            <a:r>
              <a:rPr sz="1867" spc="-7" dirty="0">
                <a:solidFill>
                  <a:srgbClr val="666600"/>
                </a:solidFill>
                <a:latin typeface="Consolas"/>
                <a:cs typeface="Consolas"/>
              </a:rPr>
              <a:t>]:</a:t>
            </a:r>
            <a:r>
              <a:rPr sz="1867" spc="-10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a)</a:t>
            </a:r>
            <a:endParaRPr sz="1867">
              <a:solidFill>
                <a:prstClr val="black"/>
              </a:solidFill>
              <a:latin typeface="Consolas"/>
              <a:cs typeface="Consolas"/>
            </a:endParaRPr>
          </a:p>
        </p:txBody>
      </p:sp>
      <p:sp>
        <p:nvSpPr>
          <p:cNvPr id="6" name="object 6"/>
          <p:cNvSpPr txBox="1"/>
          <p:nvPr/>
        </p:nvSpPr>
        <p:spPr>
          <a:xfrm>
            <a:off x="512967" y="3229798"/>
            <a:ext cx="6286500" cy="3059278"/>
          </a:xfrm>
          <a:prstGeom prst="rect">
            <a:avLst/>
          </a:prstGeom>
        </p:spPr>
        <p:txBody>
          <a:bodyPr vert="horz" wrap="square" lIns="0" tIns="62653" rIns="0" bIns="0" rtlCol="0">
            <a:spAutoFit/>
          </a:bodyPr>
          <a:lstStyle/>
          <a:p>
            <a:pPr marL="16933" defTabSz="1219170">
              <a:spcBef>
                <a:spcPts val="493"/>
              </a:spcBef>
              <a:tabLst>
                <a:tab pos="927923" algn="l"/>
              </a:tabLst>
            </a:pPr>
            <a:r>
              <a:rPr sz="1867" spc="-7" dirty="0">
                <a:solidFill>
                  <a:srgbClr val="666600"/>
                </a:solidFill>
                <a:latin typeface="Consolas"/>
                <a:cs typeface="Consolas"/>
              </a:rPr>
              <a:t>[[ </a:t>
            </a:r>
            <a:r>
              <a:rPr sz="1867" spc="-7" dirty="0">
                <a:solidFill>
                  <a:srgbClr val="006666"/>
                </a:solidFill>
                <a:latin typeface="Consolas"/>
                <a:cs typeface="Consolas"/>
              </a:rPr>
              <a:t>0.	0.]</a:t>
            </a:r>
            <a:endParaRPr sz="1867">
              <a:solidFill>
                <a:prstClr val="black"/>
              </a:solidFill>
              <a:latin typeface="Consolas"/>
              <a:cs typeface="Consolas"/>
            </a:endParaRPr>
          </a:p>
          <a:p>
            <a:pPr marL="146470" defTabSz="1219170">
              <a:spcBef>
                <a:spcPts val="360"/>
              </a:spcBef>
              <a:tabLst>
                <a:tab pos="927923" algn="l"/>
              </a:tabLst>
            </a:pP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0.	0.</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40</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ta)</a:t>
            </a:r>
            <a:endParaRPr sz="1867">
              <a:solidFill>
                <a:prstClr val="black"/>
              </a:solidFill>
              <a:latin typeface="Consolas"/>
              <a:cs typeface="Consolas"/>
            </a:endParaRPr>
          </a:p>
          <a:p>
            <a:pPr marL="16933" defTabSz="1219170">
              <a:spcBef>
                <a:spcPts val="360"/>
              </a:spcBef>
            </a:pPr>
            <a:r>
              <a:rPr sz="1867" spc="-7" dirty="0">
                <a:solidFill>
                  <a:srgbClr val="660066"/>
                </a:solidFill>
                <a:latin typeface="Consolas"/>
                <a:cs typeface="Consolas"/>
              </a:rPr>
              <a:t>Tensor</a:t>
            </a:r>
            <a:r>
              <a:rPr sz="1867" spc="-7" dirty="0">
                <a:solidFill>
                  <a:srgbClr val="666600"/>
                </a:solidFill>
                <a:latin typeface="Consolas"/>
                <a:cs typeface="Consolas"/>
              </a:rPr>
              <a:t>(</a:t>
            </a:r>
            <a:r>
              <a:rPr sz="1867" spc="-7" dirty="0">
                <a:solidFill>
                  <a:srgbClr val="008800"/>
                </a:solidFill>
                <a:latin typeface="Consolas"/>
                <a:cs typeface="Consolas"/>
              </a:rPr>
              <a:t>"zeros_1:0"</a:t>
            </a:r>
            <a:r>
              <a:rPr sz="1867" spc="-7" dirty="0">
                <a:solidFill>
                  <a:srgbClr val="666600"/>
                </a:solidFill>
                <a:latin typeface="Consolas"/>
                <a:cs typeface="Consolas"/>
              </a:rPr>
              <a:t>, </a:t>
            </a:r>
            <a:r>
              <a:rPr sz="1867" spc="-7" dirty="0">
                <a:solidFill>
                  <a:prstClr val="black"/>
                </a:solidFill>
                <a:latin typeface="Consolas"/>
                <a:cs typeface="Consolas"/>
              </a:rPr>
              <a:t>shape</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a:t>
            </a:r>
            <a:r>
              <a:rPr sz="1867" spc="-73" dirty="0">
                <a:solidFill>
                  <a:srgbClr val="666600"/>
                </a:solidFill>
                <a:latin typeface="Consolas"/>
                <a:cs typeface="Consolas"/>
              </a:rPr>
              <a:t> </a:t>
            </a:r>
            <a:r>
              <a:rPr sz="1867" spc="-7" dirty="0">
                <a:solidFill>
                  <a:prstClr val="black"/>
                </a:solidFill>
                <a:latin typeface="Consolas"/>
                <a:cs typeface="Consolas"/>
              </a:rPr>
              <a:t>dtype</a:t>
            </a:r>
            <a:r>
              <a:rPr sz="1867" spc="-7" dirty="0">
                <a:solidFill>
                  <a:srgbClr val="666600"/>
                </a:solidFill>
                <a:latin typeface="Consolas"/>
                <a:cs typeface="Consolas"/>
              </a:rPr>
              <a:t>=</a:t>
            </a:r>
            <a:r>
              <a:rPr sz="1867" spc="-7" dirty="0">
                <a:solidFill>
                  <a:prstClr val="black"/>
                </a:solidFill>
                <a:latin typeface="Consolas"/>
                <a:cs typeface="Consolas"/>
              </a:rPr>
              <a:t>float32)</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41</a:t>
            </a:r>
            <a:r>
              <a:rPr sz="1867" spc="-7" dirty="0">
                <a:solidFill>
                  <a:srgbClr val="666600"/>
                </a:solidFill>
                <a:latin typeface="Consolas"/>
                <a:cs typeface="Consolas"/>
              </a:rPr>
              <a:t>]:</a:t>
            </a:r>
            <a:r>
              <a:rPr sz="1867" spc="-20"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ta</a:t>
            </a:r>
            <a:r>
              <a:rPr sz="1867" spc="-7" dirty="0">
                <a:solidFill>
                  <a:srgbClr val="666600"/>
                </a:solidFill>
                <a:latin typeface="Consolas"/>
                <a:cs typeface="Consolas"/>
              </a:rPr>
              <a:t>.</a:t>
            </a:r>
            <a:r>
              <a:rPr sz="1867" spc="-7" dirty="0">
                <a:solidFill>
                  <a:srgbClr val="000088"/>
                </a:solidFill>
                <a:latin typeface="Consolas"/>
                <a:cs typeface="Consolas"/>
              </a:rPr>
              <a:t>eval</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tabLst>
                <a:tab pos="927923" algn="l"/>
              </a:tabLst>
            </a:pPr>
            <a:r>
              <a:rPr sz="1867" spc="-7" dirty="0">
                <a:solidFill>
                  <a:srgbClr val="666600"/>
                </a:solidFill>
                <a:latin typeface="Consolas"/>
                <a:cs typeface="Consolas"/>
              </a:rPr>
              <a:t>[[ </a:t>
            </a:r>
            <a:r>
              <a:rPr sz="1867" spc="-7" dirty="0">
                <a:solidFill>
                  <a:srgbClr val="006666"/>
                </a:solidFill>
                <a:latin typeface="Consolas"/>
                <a:cs typeface="Consolas"/>
              </a:rPr>
              <a:t>0.	0.]</a:t>
            </a:r>
            <a:endParaRPr sz="1867">
              <a:solidFill>
                <a:prstClr val="black"/>
              </a:solidFill>
              <a:latin typeface="Consolas"/>
              <a:cs typeface="Consolas"/>
            </a:endParaRPr>
          </a:p>
          <a:p>
            <a:pPr marL="146470" defTabSz="1219170">
              <a:spcBef>
                <a:spcPts val="360"/>
              </a:spcBef>
              <a:tabLst>
                <a:tab pos="927923" algn="l"/>
              </a:tabLst>
            </a:pP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0.	0.</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7" name="object 7"/>
          <p:cNvSpPr txBox="1"/>
          <p:nvPr/>
        </p:nvSpPr>
        <p:spPr>
          <a:xfrm>
            <a:off x="6256001" y="2384451"/>
            <a:ext cx="4508500" cy="877163"/>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prstClr val="black"/>
                </a:solidFill>
                <a:latin typeface="Arial"/>
                <a:cs typeface="Arial"/>
              </a:rPr>
              <a:t>TensorFlow </a:t>
            </a:r>
            <a:r>
              <a:rPr sz="1867" i="1" dirty="0">
                <a:solidFill>
                  <a:prstClr val="black"/>
                </a:solidFill>
                <a:latin typeface="Arial"/>
                <a:cs typeface="Arial"/>
              </a:rPr>
              <a:t>computations </a:t>
            </a:r>
            <a:r>
              <a:rPr sz="1867" i="1" spc="-7" dirty="0">
                <a:solidFill>
                  <a:prstClr val="black"/>
                </a:solidFill>
                <a:latin typeface="Arial"/>
                <a:cs typeface="Arial"/>
              </a:rPr>
              <a:t>define </a:t>
            </a:r>
            <a:r>
              <a:rPr sz="1867" i="1" dirty="0">
                <a:solidFill>
                  <a:prstClr val="black"/>
                </a:solidFill>
                <a:latin typeface="Arial"/>
                <a:cs typeface="Arial"/>
              </a:rPr>
              <a:t>a  </a:t>
            </a:r>
            <a:r>
              <a:rPr sz="1867" b="1" i="1" spc="-7" dirty="0">
                <a:solidFill>
                  <a:prstClr val="black"/>
                </a:solidFill>
                <a:latin typeface="Arial"/>
                <a:cs typeface="Arial"/>
              </a:rPr>
              <a:t>computation graph </a:t>
            </a:r>
            <a:r>
              <a:rPr sz="1867" i="1" spc="-7" dirty="0">
                <a:solidFill>
                  <a:prstClr val="black"/>
                </a:solidFill>
                <a:latin typeface="Arial"/>
                <a:cs typeface="Arial"/>
              </a:rPr>
              <a:t>that has no numerical  </a:t>
            </a:r>
            <a:r>
              <a:rPr sz="1867" i="1" dirty="0">
                <a:solidFill>
                  <a:prstClr val="black"/>
                </a:solidFill>
                <a:latin typeface="Arial"/>
                <a:cs typeface="Arial"/>
              </a:rPr>
              <a:t>value </a:t>
            </a:r>
            <a:r>
              <a:rPr sz="1867" i="1" spc="-7" dirty="0">
                <a:solidFill>
                  <a:prstClr val="black"/>
                </a:solidFill>
                <a:latin typeface="Arial"/>
                <a:cs typeface="Arial"/>
              </a:rPr>
              <a:t>until</a:t>
            </a:r>
            <a:r>
              <a:rPr sz="1867" i="1" spc="-27" dirty="0">
                <a:solidFill>
                  <a:prstClr val="black"/>
                </a:solidFill>
                <a:latin typeface="Arial"/>
                <a:cs typeface="Arial"/>
              </a:rPr>
              <a:t> </a:t>
            </a:r>
            <a:r>
              <a:rPr sz="1867" i="1" spc="-7" dirty="0">
                <a:solidFill>
                  <a:prstClr val="black"/>
                </a:solidFill>
                <a:latin typeface="Arial"/>
                <a:cs typeface="Arial"/>
              </a:rPr>
              <a:t>evaluated!</a:t>
            </a:r>
            <a:endParaRPr sz="1867">
              <a:solidFill>
                <a:prstClr val="black"/>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ECE07CB-2C45-497A-A072-6C7FF4C96EE5}"/>
              </a:ext>
            </a:extLst>
          </p:cNvPr>
          <p:cNvSpPr>
            <a:spLocks noGrp="1" noChangeArrowheads="1"/>
          </p:cNvSpPr>
          <p:nvPr>
            <p:ph type="body" idx="1"/>
          </p:nvPr>
        </p:nvSpPr>
        <p:spPr>
          <a:xfrm>
            <a:off x="2209800" y="533400"/>
            <a:ext cx="7772400" cy="762000"/>
          </a:xfrm>
          <a:noFill/>
          <a:ln/>
        </p:spPr>
        <p:txBody>
          <a:bodyPr/>
          <a:lstStyle/>
          <a:p>
            <a:r>
              <a:rPr lang="en-GB" altLang="en-US"/>
              <a:t>Structure of a node:</a:t>
            </a:r>
          </a:p>
        </p:txBody>
      </p:sp>
      <p:sp>
        <p:nvSpPr>
          <p:cNvPr id="14339" name="Rectangle 3">
            <a:extLst>
              <a:ext uri="{FF2B5EF4-FFF2-40B4-BE49-F238E27FC236}">
                <a16:creationId xmlns:a16="http://schemas.microsoft.com/office/drawing/2014/main" id="{5E729F30-32FD-48A3-B8A1-13088A5BEB7A}"/>
              </a:ext>
            </a:extLst>
          </p:cNvPr>
          <p:cNvSpPr>
            <a:spLocks noChangeArrowheads="1"/>
          </p:cNvSpPr>
          <p:nvPr/>
        </p:nvSpPr>
        <p:spPr bwMode="auto">
          <a:xfrm>
            <a:off x="2209800" y="3886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a:spcBef>
                <a:spcPct val="0"/>
              </a:spcBef>
              <a:defRPr sz="2400">
                <a:solidFill>
                  <a:schemeClr val="tx1"/>
                </a:solidFill>
                <a:latin typeface="Times New Roman" panose="02020603050405020304" pitchFamily="18" charset="0"/>
              </a:defRPr>
            </a:lvl1pPr>
            <a:lvl2pPr marL="914400" indent="-457200" algn="l">
              <a:spcBef>
                <a:spcPct val="0"/>
              </a:spcBef>
              <a:defRPr sz="2400">
                <a:solidFill>
                  <a:schemeClr val="tx1"/>
                </a:solidFill>
                <a:latin typeface="Times New Roman" panose="02020603050405020304" pitchFamily="18" charset="0"/>
              </a:defRPr>
            </a:lvl2pPr>
            <a:lvl3pPr marL="1371600" indent="-457200" algn="l">
              <a:spcBef>
                <a:spcPct val="0"/>
              </a:spcBef>
              <a:defRPr sz="2400">
                <a:solidFill>
                  <a:schemeClr val="tx1"/>
                </a:solidFill>
                <a:latin typeface="Times New Roman" panose="02020603050405020304" pitchFamily="18" charset="0"/>
              </a:defRPr>
            </a:lvl3pPr>
            <a:lvl4pPr marL="1828800" indent="-457200" algn="l">
              <a:spcBef>
                <a:spcPct val="0"/>
              </a:spcBef>
              <a:defRPr sz="2400">
                <a:solidFill>
                  <a:schemeClr val="tx1"/>
                </a:solidFill>
                <a:latin typeface="Times New Roman" panose="02020603050405020304" pitchFamily="18" charset="0"/>
              </a:defRPr>
            </a:lvl4pPr>
            <a:lvl5pPr marL="2286000" indent="-457200" algn="l">
              <a:spcBef>
                <a:spcPct val="0"/>
              </a:spcBef>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fontAlgn="base">
              <a:spcBef>
                <a:spcPct val="20000"/>
              </a:spcBef>
              <a:spcAft>
                <a:spcPct val="0"/>
              </a:spcAft>
              <a:buFontTx/>
              <a:buChar char="•"/>
            </a:pPr>
            <a:r>
              <a:rPr lang="en-GB" altLang="en-US">
                <a:solidFill>
                  <a:srgbClr val="000000"/>
                </a:solidFill>
                <a:latin typeface="Arial" panose="020B0604020202020204" pitchFamily="34" charset="0"/>
              </a:rPr>
              <a:t>Squashing function limits node output:</a:t>
            </a:r>
          </a:p>
          <a:p>
            <a:pPr lvl="1" fontAlgn="base">
              <a:spcBef>
                <a:spcPct val="20000"/>
              </a:spcBef>
              <a:spcAft>
                <a:spcPct val="0"/>
              </a:spcAft>
              <a:buFontTx/>
              <a:buChar char="-"/>
            </a:pPr>
            <a:endParaRPr lang="en-GB" altLang="en-US">
              <a:solidFill>
                <a:srgbClr val="000000"/>
              </a:solidFill>
              <a:latin typeface="Arial" panose="020B0604020202020204" pitchFamily="34" charset="0"/>
            </a:endParaRPr>
          </a:p>
        </p:txBody>
      </p:sp>
      <p:pic>
        <p:nvPicPr>
          <p:cNvPr id="14341" name="Picture 5" descr="sigmoid">
            <a:extLst>
              <a:ext uri="{FF2B5EF4-FFF2-40B4-BE49-F238E27FC236}">
                <a16:creationId xmlns:a16="http://schemas.microsoft.com/office/drawing/2014/main" id="{DFDAF4BA-0696-41F1-AAB6-6890CF1FB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495800"/>
            <a:ext cx="3429000" cy="1982788"/>
          </a:xfrm>
          <a:prstGeom prst="rect">
            <a:avLst/>
          </a:prstGeom>
          <a:noFill/>
          <a:extLst>
            <a:ext uri="{909E8E84-426E-40DD-AFC4-6F175D3DCCD1}">
              <a14:hiddenFill xmlns:a14="http://schemas.microsoft.com/office/drawing/2010/main">
                <a:solidFill>
                  <a:srgbClr val="FFFFFF"/>
                </a:solidFill>
              </a14:hiddenFill>
            </a:ext>
          </a:extLst>
        </p:spPr>
      </p:pic>
      <p:grpSp>
        <p:nvGrpSpPr>
          <p:cNvPr id="14343" name="Group 7">
            <a:extLst>
              <a:ext uri="{FF2B5EF4-FFF2-40B4-BE49-F238E27FC236}">
                <a16:creationId xmlns:a16="http://schemas.microsoft.com/office/drawing/2014/main" id="{5188C49D-3CDA-4F82-B33C-8A7C7A02EFDE}"/>
              </a:ext>
            </a:extLst>
          </p:cNvPr>
          <p:cNvGrpSpPr>
            <a:grpSpLocks/>
          </p:cNvGrpSpPr>
          <p:nvPr/>
        </p:nvGrpSpPr>
        <p:grpSpPr bwMode="auto">
          <a:xfrm>
            <a:off x="3657601" y="1066801"/>
            <a:ext cx="4144963" cy="2422525"/>
            <a:chOff x="1344" y="672"/>
            <a:chExt cx="2611" cy="1526"/>
          </a:xfrm>
        </p:grpSpPr>
        <p:pic>
          <p:nvPicPr>
            <p:cNvPr id="14340" name="Picture 4" descr="node">
              <a:extLst>
                <a:ext uri="{FF2B5EF4-FFF2-40B4-BE49-F238E27FC236}">
                  <a16:creationId xmlns:a16="http://schemas.microsoft.com/office/drawing/2014/main" id="{9A469769-0A41-4D25-B819-0F34DC14B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672"/>
              <a:ext cx="2563" cy="1526"/>
            </a:xfrm>
            <a:prstGeom prst="rect">
              <a:avLst/>
            </a:prstGeom>
            <a:noFill/>
            <a:extLst>
              <a:ext uri="{909E8E84-426E-40DD-AFC4-6F175D3DCCD1}">
                <a14:hiddenFill xmlns:a14="http://schemas.microsoft.com/office/drawing/2010/main">
                  <a:solidFill>
                    <a:srgbClr val="FFFFFF"/>
                  </a:solidFill>
                </a14:hiddenFill>
              </a:ext>
            </a:extLst>
          </p:spPr>
        </p:pic>
        <p:sp>
          <p:nvSpPr>
            <p:cNvPr id="14342" name="Rectangle 6">
              <a:extLst>
                <a:ext uri="{FF2B5EF4-FFF2-40B4-BE49-F238E27FC236}">
                  <a16:creationId xmlns:a16="http://schemas.microsoft.com/office/drawing/2014/main" id="{E5D338E2-A4FF-492F-8A8A-14C2BBD3DB0F}"/>
                </a:ext>
              </a:extLst>
            </p:cNvPr>
            <p:cNvSpPr>
              <a:spLocks noChangeArrowheads="1"/>
            </p:cNvSpPr>
            <p:nvPr/>
          </p:nvSpPr>
          <p:spPr bwMode="auto">
            <a:xfrm>
              <a:off x="1344" y="1728"/>
              <a:ext cx="1008"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6253480" cy="632651"/>
          </a:xfrm>
          <a:prstGeom prst="rect">
            <a:avLst/>
          </a:prstGeom>
        </p:spPr>
        <p:txBody>
          <a:bodyPr vert="horz" wrap="square" lIns="0" tIns="16933" rIns="0" bIns="0" rtlCol="0">
            <a:spAutoFit/>
          </a:bodyPr>
          <a:lstStyle/>
          <a:p>
            <a:pPr marL="16933">
              <a:spcBef>
                <a:spcPts val="133"/>
              </a:spcBef>
            </a:pPr>
            <a:r>
              <a:rPr sz="4000" b="1" spc="-40" dirty="0">
                <a:latin typeface="+mj-lt"/>
                <a:cs typeface="Kokila" panose="020B0502040204020203" pitchFamily="34" charset="0"/>
              </a:rPr>
              <a:t>Basic </a:t>
            </a:r>
            <a:r>
              <a:rPr sz="4000" b="1" spc="-207" dirty="0">
                <a:latin typeface="+mj-lt"/>
                <a:cs typeface="Kokila" panose="020B0502040204020203" pitchFamily="34" charset="0"/>
              </a:rPr>
              <a:t>Code </a:t>
            </a:r>
            <a:r>
              <a:rPr sz="4000" b="1" spc="-167" dirty="0">
                <a:latin typeface="+mj-lt"/>
                <a:cs typeface="Kokila" panose="020B0502040204020203" pitchFamily="34" charset="0"/>
              </a:rPr>
              <a:t>Structure </a:t>
            </a:r>
            <a:r>
              <a:rPr sz="4000" b="1" spc="-147" dirty="0">
                <a:latin typeface="+mj-lt"/>
                <a:cs typeface="Kokila" panose="020B0502040204020203" pitchFamily="34" charset="0"/>
              </a:rPr>
              <a:t>-</a:t>
            </a:r>
            <a:r>
              <a:rPr sz="4000" b="1" spc="-740" dirty="0">
                <a:latin typeface="+mj-lt"/>
                <a:cs typeface="Kokila" panose="020B0502040204020203" pitchFamily="34" charset="0"/>
              </a:rPr>
              <a:t> </a:t>
            </a:r>
            <a:r>
              <a:rPr sz="4000" b="1" spc="-187" dirty="0">
                <a:latin typeface="+mj-lt"/>
                <a:cs typeface="Kokila" panose="020B0502040204020203" pitchFamily="34" charset="0"/>
              </a:rPr>
              <a:t>Graphs</a:t>
            </a:r>
          </a:p>
        </p:txBody>
      </p:sp>
      <p:sp>
        <p:nvSpPr>
          <p:cNvPr id="3" name="object 3"/>
          <p:cNvSpPr txBox="1"/>
          <p:nvPr/>
        </p:nvSpPr>
        <p:spPr>
          <a:xfrm>
            <a:off x="674658" y="1441468"/>
            <a:ext cx="9765453" cy="2766825"/>
          </a:xfrm>
          <a:prstGeom prst="rect">
            <a:avLst/>
          </a:prstGeom>
        </p:spPr>
        <p:txBody>
          <a:bodyPr vert="horz" wrap="square" lIns="0" tIns="197273" rIns="0" bIns="0" rtlCol="0">
            <a:spAutoFit/>
          </a:bodyPr>
          <a:lstStyle/>
          <a:p>
            <a:pPr marL="464808" indent="-447875" defTabSz="1219170">
              <a:spcBef>
                <a:spcPts val="1553"/>
              </a:spcBef>
              <a:buSzPct val="77777"/>
              <a:buFont typeface="Arial"/>
              <a:buChar char="●"/>
              <a:tabLst>
                <a:tab pos="463962" algn="l"/>
                <a:tab pos="465655" algn="l"/>
              </a:tabLst>
            </a:pPr>
            <a:r>
              <a:rPr sz="2400" b="1" dirty="0">
                <a:solidFill>
                  <a:srgbClr val="595959"/>
                </a:solidFill>
                <a:latin typeface="Trebuchet MS"/>
                <a:cs typeface="Trebuchet MS"/>
              </a:rPr>
              <a:t>Constants </a:t>
            </a:r>
            <a:r>
              <a:rPr sz="2400" spc="-113" dirty="0">
                <a:solidFill>
                  <a:srgbClr val="595959"/>
                </a:solidFill>
                <a:latin typeface="Lucida Sans"/>
                <a:cs typeface="Lucida Sans"/>
              </a:rPr>
              <a:t>are </a:t>
            </a:r>
            <a:r>
              <a:rPr sz="2400" spc="-173" dirty="0">
                <a:solidFill>
                  <a:srgbClr val="595959"/>
                </a:solidFill>
                <a:latin typeface="Lucida Sans"/>
                <a:cs typeface="Lucida Sans"/>
              </a:rPr>
              <a:t>fixed </a:t>
            </a:r>
            <a:r>
              <a:rPr sz="2400" spc="-120" dirty="0">
                <a:solidFill>
                  <a:srgbClr val="595959"/>
                </a:solidFill>
                <a:latin typeface="Lucida Sans"/>
                <a:cs typeface="Lucida Sans"/>
              </a:rPr>
              <a:t>value </a:t>
            </a:r>
            <a:r>
              <a:rPr sz="2400" spc="-113" dirty="0">
                <a:solidFill>
                  <a:srgbClr val="595959"/>
                </a:solidFill>
                <a:latin typeface="Lucida Sans"/>
                <a:cs typeface="Lucida Sans"/>
              </a:rPr>
              <a:t>tensors </a:t>
            </a:r>
            <a:r>
              <a:rPr sz="2400" spc="-100" dirty="0">
                <a:solidFill>
                  <a:srgbClr val="595959"/>
                </a:solidFill>
                <a:latin typeface="Lucida Sans"/>
                <a:cs typeface="Lucida Sans"/>
              </a:rPr>
              <a:t>-</a:t>
            </a:r>
            <a:r>
              <a:rPr sz="2400" spc="-545" dirty="0">
                <a:solidFill>
                  <a:srgbClr val="595959"/>
                </a:solidFill>
                <a:latin typeface="Lucida Sans"/>
                <a:cs typeface="Lucida Sans"/>
              </a:rPr>
              <a:t> </a:t>
            </a:r>
            <a:r>
              <a:rPr sz="2400" spc="-152" dirty="0">
                <a:solidFill>
                  <a:srgbClr val="595959"/>
                </a:solidFill>
                <a:latin typeface="Lucida Sans"/>
                <a:cs typeface="Lucida Sans"/>
              </a:rPr>
              <a:t>not </a:t>
            </a:r>
            <a:r>
              <a:rPr sz="2400" spc="-140" dirty="0">
                <a:solidFill>
                  <a:srgbClr val="595959"/>
                </a:solidFill>
                <a:latin typeface="Lucida Sans"/>
                <a:cs typeface="Lucida Sans"/>
              </a:rPr>
              <a:t>trainable</a:t>
            </a:r>
            <a:endParaRPr sz="2400">
              <a:solidFill>
                <a:prstClr val="black"/>
              </a:solidFill>
              <a:latin typeface="Lucida Sans"/>
              <a:cs typeface="Lucida Sans"/>
            </a:endParaRPr>
          </a:p>
          <a:p>
            <a:pPr marL="464808" indent="-447875" defTabSz="1219170">
              <a:spcBef>
                <a:spcPts val="1420"/>
              </a:spcBef>
              <a:buSzPct val="77777"/>
              <a:buFont typeface="Arial"/>
              <a:buChar char="●"/>
              <a:tabLst>
                <a:tab pos="463962" algn="l"/>
                <a:tab pos="465655" algn="l"/>
              </a:tabLst>
            </a:pPr>
            <a:r>
              <a:rPr sz="2400" b="1" spc="-27" dirty="0">
                <a:solidFill>
                  <a:srgbClr val="595959"/>
                </a:solidFill>
                <a:latin typeface="Trebuchet MS"/>
                <a:cs typeface="Trebuchet MS"/>
              </a:rPr>
              <a:t>Variables</a:t>
            </a:r>
            <a:r>
              <a:rPr sz="2400" b="1" spc="-127" dirty="0">
                <a:solidFill>
                  <a:srgbClr val="595959"/>
                </a:solidFill>
                <a:latin typeface="Trebuchet MS"/>
                <a:cs typeface="Trebuchet MS"/>
              </a:rPr>
              <a:t> </a:t>
            </a:r>
            <a:r>
              <a:rPr sz="2400" spc="-113" dirty="0">
                <a:solidFill>
                  <a:srgbClr val="595959"/>
                </a:solidFill>
                <a:latin typeface="Lucida Sans"/>
                <a:cs typeface="Lucida Sans"/>
              </a:rPr>
              <a:t>are</a:t>
            </a:r>
            <a:r>
              <a:rPr sz="2400" spc="-180" dirty="0">
                <a:solidFill>
                  <a:srgbClr val="595959"/>
                </a:solidFill>
                <a:latin typeface="Lucida Sans"/>
                <a:cs typeface="Lucida Sans"/>
              </a:rPr>
              <a:t> </a:t>
            </a:r>
            <a:r>
              <a:rPr sz="2400" spc="-113" dirty="0">
                <a:solidFill>
                  <a:srgbClr val="595959"/>
                </a:solidFill>
                <a:latin typeface="Lucida Sans"/>
                <a:cs typeface="Lucida Sans"/>
              </a:rPr>
              <a:t>tensors</a:t>
            </a:r>
            <a:r>
              <a:rPr sz="2400" spc="-173" dirty="0">
                <a:solidFill>
                  <a:srgbClr val="595959"/>
                </a:solidFill>
                <a:latin typeface="Lucida Sans"/>
                <a:cs typeface="Lucida Sans"/>
              </a:rPr>
              <a:t> </a:t>
            </a:r>
            <a:r>
              <a:rPr sz="2400" spc="-152" dirty="0">
                <a:solidFill>
                  <a:srgbClr val="595959"/>
                </a:solidFill>
                <a:latin typeface="Lucida Sans"/>
                <a:cs typeface="Lucida Sans"/>
              </a:rPr>
              <a:t>initialized</a:t>
            </a:r>
            <a:r>
              <a:rPr sz="2400" spc="-180" dirty="0">
                <a:solidFill>
                  <a:srgbClr val="595959"/>
                </a:solidFill>
                <a:latin typeface="Lucida Sans"/>
                <a:cs typeface="Lucida Sans"/>
              </a:rPr>
              <a:t> </a:t>
            </a:r>
            <a:r>
              <a:rPr sz="2400" spc="-173" dirty="0">
                <a:solidFill>
                  <a:srgbClr val="595959"/>
                </a:solidFill>
                <a:latin typeface="Lucida Sans"/>
                <a:cs typeface="Lucida Sans"/>
              </a:rPr>
              <a:t>in </a:t>
            </a:r>
            <a:r>
              <a:rPr sz="2400" spc="-40" dirty="0">
                <a:solidFill>
                  <a:srgbClr val="595959"/>
                </a:solidFill>
                <a:latin typeface="Lucida Sans"/>
                <a:cs typeface="Lucida Sans"/>
              </a:rPr>
              <a:t>a</a:t>
            </a:r>
            <a:r>
              <a:rPr sz="2400" spc="-180" dirty="0">
                <a:solidFill>
                  <a:srgbClr val="595959"/>
                </a:solidFill>
                <a:latin typeface="Lucida Sans"/>
                <a:cs typeface="Lucida Sans"/>
              </a:rPr>
              <a:t> </a:t>
            </a:r>
            <a:r>
              <a:rPr sz="2400" spc="-93" dirty="0">
                <a:solidFill>
                  <a:srgbClr val="595959"/>
                </a:solidFill>
                <a:latin typeface="Lucida Sans"/>
                <a:cs typeface="Lucida Sans"/>
              </a:rPr>
              <a:t>session</a:t>
            </a:r>
            <a:r>
              <a:rPr sz="2400" spc="-173" dirty="0">
                <a:solidFill>
                  <a:srgbClr val="595959"/>
                </a:solidFill>
                <a:latin typeface="Lucida Sans"/>
                <a:cs typeface="Lucida Sans"/>
              </a:rPr>
              <a:t> </a:t>
            </a:r>
            <a:r>
              <a:rPr sz="2400" spc="-100" dirty="0">
                <a:solidFill>
                  <a:srgbClr val="595959"/>
                </a:solidFill>
                <a:latin typeface="Lucida Sans"/>
                <a:cs typeface="Lucida Sans"/>
              </a:rPr>
              <a:t>-</a:t>
            </a:r>
            <a:r>
              <a:rPr sz="2400" spc="-180" dirty="0">
                <a:solidFill>
                  <a:srgbClr val="595959"/>
                </a:solidFill>
                <a:latin typeface="Lucida Sans"/>
                <a:cs typeface="Lucida Sans"/>
              </a:rPr>
              <a:t> </a:t>
            </a:r>
            <a:r>
              <a:rPr sz="2400" spc="-140" dirty="0">
                <a:solidFill>
                  <a:srgbClr val="595959"/>
                </a:solidFill>
                <a:latin typeface="Lucida Sans"/>
                <a:cs typeface="Lucida Sans"/>
              </a:rPr>
              <a:t>trainable</a:t>
            </a:r>
            <a:endParaRPr sz="2400">
              <a:solidFill>
                <a:prstClr val="black"/>
              </a:solidFill>
              <a:latin typeface="Lucida Sans"/>
              <a:cs typeface="Lucida Sans"/>
            </a:endParaRPr>
          </a:p>
          <a:p>
            <a:pPr marL="464808" marR="6773" indent="-447875" defTabSz="1219170">
              <a:lnSpc>
                <a:spcPct val="149300"/>
              </a:lnSpc>
              <a:buSzPct val="77777"/>
              <a:buFont typeface="Arial"/>
              <a:buChar char="●"/>
              <a:tabLst>
                <a:tab pos="463962" algn="l"/>
                <a:tab pos="465655" algn="l"/>
              </a:tabLst>
            </a:pPr>
            <a:r>
              <a:rPr sz="2400" b="1" spc="-20" dirty="0">
                <a:solidFill>
                  <a:srgbClr val="595959"/>
                </a:solidFill>
                <a:latin typeface="Trebuchet MS"/>
                <a:cs typeface="Trebuchet MS"/>
              </a:rPr>
              <a:t>Placeholders</a:t>
            </a:r>
            <a:r>
              <a:rPr sz="2400" b="1" spc="-520" dirty="0">
                <a:solidFill>
                  <a:srgbClr val="595959"/>
                </a:solidFill>
                <a:latin typeface="Trebuchet MS"/>
                <a:cs typeface="Trebuchet MS"/>
              </a:rPr>
              <a:t> </a:t>
            </a:r>
            <a:r>
              <a:rPr sz="2400" spc="-113" dirty="0">
                <a:solidFill>
                  <a:srgbClr val="595959"/>
                </a:solidFill>
                <a:latin typeface="Lucida Sans"/>
                <a:cs typeface="Lucida Sans"/>
              </a:rPr>
              <a:t>are tensors of </a:t>
            </a:r>
            <a:r>
              <a:rPr sz="2400" spc="-100" dirty="0">
                <a:solidFill>
                  <a:srgbClr val="595959"/>
                </a:solidFill>
                <a:latin typeface="Lucida Sans"/>
                <a:cs typeface="Lucida Sans"/>
              </a:rPr>
              <a:t>values </a:t>
            </a:r>
            <a:r>
              <a:rPr sz="2400" spc="-127" dirty="0">
                <a:solidFill>
                  <a:srgbClr val="595959"/>
                </a:solidFill>
                <a:latin typeface="Lucida Sans"/>
                <a:cs typeface="Lucida Sans"/>
              </a:rPr>
              <a:t>that </a:t>
            </a:r>
            <a:r>
              <a:rPr sz="2400" spc="-113" dirty="0">
                <a:solidFill>
                  <a:srgbClr val="595959"/>
                </a:solidFill>
                <a:latin typeface="Lucida Sans"/>
                <a:cs typeface="Lucida Sans"/>
              </a:rPr>
              <a:t>are </a:t>
            </a:r>
            <a:r>
              <a:rPr sz="2400" spc="-167" dirty="0">
                <a:solidFill>
                  <a:srgbClr val="595959"/>
                </a:solidFill>
                <a:latin typeface="Lucida Sans"/>
                <a:cs typeface="Lucida Sans"/>
              </a:rPr>
              <a:t>unknown </a:t>
            </a:r>
            <a:r>
              <a:rPr sz="2400" spc="-180" dirty="0">
                <a:solidFill>
                  <a:srgbClr val="595959"/>
                </a:solidFill>
                <a:latin typeface="Lucida Sans"/>
                <a:cs typeface="Lucida Sans"/>
              </a:rPr>
              <a:t>during </a:t>
            </a:r>
            <a:r>
              <a:rPr sz="2400" spc="-140" dirty="0">
                <a:solidFill>
                  <a:srgbClr val="595959"/>
                </a:solidFill>
                <a:latin typeface="Lucida Sans"/>
                <a:cs typeface="Lucida Sans"/>
              </a:rPr>
              <a:t>the </a:t>
            </a:r>
            <a:r>
              <a:rPr sz="2400" spc="-152" dirty="0">
                <a:solidFill>
                  <a:srgbClr val="595959"/>
                </a:solidFill>
                <a:latin typeface="Lucida Sans"/>
                <a:cs typeface="Lucida Sans"/>
              </a:rPr>
              <a:t>graph  </a:t>
            </a:r>
            <a:r>
              <a:rPr sz="2400" spc="-133" dirty="0">
                <a:solidFill>
                  <a:srgbClr val="595959"/>
                </a:solidFill>
                <a:latin typeface="Lucida Sans"/>
                <a:cs typeface="Lucida Sans"/>
              </a:rPr>
              <a:t>construction, </a:t>
            </a:r>
            <a:r>
              <a:rPr sz="2400" spc="-167" dirty="0">
                <a:solidFill>
                  <a:srgbClr val="595959"/>
                </a:solidFill>
                <a:latin typeface="Lucida Sans"/>
                <a:cs typeface="Lucida Sans"/>
              </a:rPr>
              <a:t>but </a:t>
            </a:r>
            <a:r>
              <a:rPr sz="2400" spc="-93" dirty="0">
                <a:solidFill>
                  <a:srgbClr val="595959"/>
                </a:solidFill>
                <a:latin typeface="Lucida Sans"/>
                <a:cs typeface="Lucida Sans"/>
              </a:rPr>
              <a:t>passed </a:t>
            </a:r>
            <a:r>
              <a:rPr sz="2400" spc="-33" dirty="0">
                <a:solidFill>
                  <a:srgbClr val="595959"/>
                </a:solidFill>
                <a:latin typeface="Lucida Sans"/>
                <a:cs typeface="Lucida Sans"/>
              </a:rPr>
              <a:t>as </a:t>
            </a:r>
            <a:r>
              <a:rPr sz="2400" spc="-167" dirty="0">
                <a:solidFill>
                  <a:srgbClr val="595959"/>
                </a:solidFill>
                <a:latin typeface="Lucida Sans"/>
                <a:cs typeface="Lucida Sans"/>
              </a:rPr>
              <a:t>input </a:t>
            </a:r>
            <a:r>
              <a:rPr sz="2400" spc="-180" dirty="0">
                <a:solidFill>
                  <a:srgbClr val="595959"/>
                </a:solidFill>
                <a:latin typeface="Lucida Sans"/>
                <a:cs typeface="Lucida Sans"/>
              </a:rPr>
              <a:t>during </a:t>
            </a:r>
            <a:r>
              <a:rPr sz="2400" spc="-40" dirty="0">
                <a:solidFill>
                  <a:srgbClr val="595959"/>
                </a:solidFill>
                <a:latin typeface="Lucida Sans"/>
                <a:cs typeface="Lucida Sans"/>
              </a:rPr>
              <a:t>a</a:t>
            </a:r>
            <a:r>
              <a:rPr sz="2400" spc="-493" dirty="0">
                <a:solidFill>
                  <a:srgbClr val="595959"/>
                </a:solidFill>
                <a:latin typeface="Lucida Sans"/>
                <a:cs typeface="Lucida Sans"/>
              </a:rPr>
              <a:t> </a:t>
            </a:r>
            <a:r>
              <a:rPr sz="2400" spc="-93" dirty="0">
                <a:solidFill>
                  <a:srgbClr val="595959"/>
                </a:solidFill>
                <a:latin typeface="Lucida Sans"/>
                <a:cs typeface="Lucida Sans"/>
              </a:rPr>
              <a:t>session</a:t>
            </a:r>
            <a:endParaRPr sz="2400">
              <a:solidFill>
                <a:prstClr val="black"/>
              </a:solidFill>
              <a:latin typeface="Lucida Sans"/>
              <a:cs typeface="Lucida Sans"/>
            </a:endParaRPr>
          </a:p>
          <a:p>
            <a:pPr marL="464808" indent="-447875" defTabSz="1219170">
              <a:spcBef>
                <a:spcPts val="1420"/>
              </a:spcBef>
              <a:buSzPct val="77777"/>
              <a:buFont typeface="Arial"/>
              <a:buChar char="●"/>
              <a:tabLst>
                <a:tab pos="463962" algn="l"/>
                <a:tab pos="465655" algn="l"/>
              </a:tabLst>
            </a:pPr>
            <a:r>
              <a:rPr sz="2400" b="1" spc="33" dirty="0">
                <a:solidFill>
                  <a:srgbClr val="595959"/>
                </a:solidFill>
                <a:latin typeface="Trebuchet MS"/>
                <a:cs typeface="Trebuchet MS"/>
              </a:rPr>
              <a:t>Ops </a:t>
            </a:r>
            <a:r>
              <a:rPr sz="2400" spc="-113" dirty="0">
                <a:solidFill>
                  <a:srgbClr val="595959"/>
                </a:solidFill>
                <a:latin typeface="Lucida Sans"/>
                <a:cs typeface="Lucida Sans"/>
              </a:rPr>
              <a:t>are </a:t>
            </a:r>
            <a:r>
              <a:rPr sz="2400" spc="-120" dirty="0">
                <a:solidFill>
                  <a:srgbClr val="595959"/>
                </a:solidFill>
                <a:latin typeface="Lucida Sans"/>
                <a:cs typeface="Lucida Sans"/>
              </a:rPr>
              <a:t>functions </a:t>
            </a:r>
            <a:r>
              <a:rPr sz="2400" spc="-160" dirty="0">
                <a:solidFill>
                  <a:srgbClr val="595959"/>
                </a:solidFill>
                <a:latin typeface="Lucida Sans"/>
                <a:cs typeface="Lucida Sans"/>
              </a:rPr>
              <a:t>on</a:t>
            </a:r>
            <a:r>
              <a:rPr sz="2400" spc="-487" dirty="0">
                <a:solidFill>
                  <a:srgbClr val="595959"/>
                </a:solidFill>
                <a:latin typeface="Lucida Sans"/>
                <a:cs typeface="Lucida Sans"/>
              </a:rPr>
              <a:t> </a:t>
            </a:r>
            <a:r>
              <a:rPr sz="2400" spc="-113" dirty="0">
                <a:solidFill>
                  <a:srgbClr val="595959"/>
                </a:solidFill>
                <a:latin typeface="Lucida Sans"/>
                <a:cs typeface="Lucida Sans"/>
              </a:rPr>
              <a:t>tensors</a:t>
            </a:r>
            <a:endParaRPr sz="2400">
              <a:solidFill>
                <a:prstClr val="black"/>
              </a:solidFill>
              <a:latin typeface="Lucida Sans"/>
              <a:cs typeface="Lucida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181918" y="2620434"/>
            <a:ext cx="2261349" cy="773628"/>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2531100" y="3443847"/>
            <a:ext cx="462280" cy="403860"/>
          </a:xfrm>
          <a:custGeom>
            <a:avLst/>
            <a:gdLst/>
            <a:ahLst/>
            <a:cxnLst/>
            <a:rect l="l" t="t" r="r" b="b"/>
            <a:pathLst>
              <a:path w="346710" h="302894">
                <a:moveTo>
                  <a:pt x="0" y="302863"/>
                </a:moveTo>
                <a:lnTo>
                  <a:pt x="346092" y="0"/>
                </a:lnTo>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2978742" y="3405893"/>
            <a:ext cx="57573" cy="54187"/>
          </a:xfrm>
          <a:custGeom>
            <a:avLst/>
            <a:gdLst/>
            <a:ahLst/>
            <a:cxnLst/>
            <a:rect l="l" t="t" r="r" b="b"/>
            <a:pathLst>
              <a:path w="43180" h="40639">
                <a:moveTo>
                  <a:pt x="20721" y="40305"/>
                </a:moveTo>
                <a:lnTo>
                  <a:pt x="0" y="16626"/>
                </a:lnTo>
                <a:lnTo>
                  <a:pt x="42889" y="0"/>
                </a:lnTo>
                <a:lnTo>
                  <a:pt x="20721" y="40305"/>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2978742" y="3405893"/>
            <a:ext cx="57573" cy="54187"/>
          </a:xfrm>
          <a:custGeom>
            <a:avLst/>
            <a:gdLst/>
            <a:ahLst/>
            <a:cxnLst/>
            <a:rect l="l" t="t" r="r" b="b"/>
            <a:pathLst>
              <a:path w="43180" h="40639">
                <a:moveTo>
                  <a:pt x="20721" y="40305"/>
                </a:moveTo>
                <a:lnTo>
                  <a:pt x="42889" y="0"/>
                </a:lnTo>
                <a:lnTo>
                  <a:pt x="0" y="16626"/>
                </a:lnTo>
                <a:lnTo>
                  <a:pt x="20721" y="40305"/>
                </a:lnTo>
                <a:close/>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4330076" y="3443847"/>
            <a:ext cx="462280" cy="403860"/>
          </a:xfrm>
          <a:custGeom>
            <a:avLst/>
            <a:gdLst/>
            <a:ahLst/>
            <a:cxnLst/>
            <a:rect l="l" t="t" r="r" b="b"/>
            <a:pathLst>
              <a:path w="346710" h="302894">
                <a:moveTo>
                  <a:pt x="346092" y="302863"/>
                </a:moveTo>
                <a:lnTo>
                  <a:pt x="0" y="0"/>
                </a:lnTo>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4286704" y="3405893"/>
            <a:ext cx="57573" cy="54187"/>
          </a:xfrm>
          <a:custGeom>
            <a:avLst/>
            <a:gdLst/>
            <a:ahLst/>
            <a:cxnLst/>
            <a:rect l="l" t="t" r="r" b="b"/>
            <a:pathLst>
              <a:path w="43179" h="40639">
                <a:moveTo>
                  <a:pt x="22167" y="40305"/>
                </a:moveTo>
                <a:lnTo>
                  <a:pt x="0" y="0"/>
                </a:lnTo>
                <a:lnTo>
                  <a:pt x="42889" y="16626"/>
                </a:lnTo>
                <a:lnTo>
                  <a:pt x="22167" y="40305"/>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4286704" y="3405893"/>
            <a:ext cx="57573" cy="54187"/>
          </a:xfrm>
          <a:custGeom>
            <a:avLst/>
            <a:gdLst/>
            <a:ahLst/>
            <a:cxnLst/>
            <a:rect l="l" t="t" r="r" b="b"/>
            <a:pathLst>
              <a:path w="43179" h="40639">
                <a:moveTo>
                  <a:pt x="42889" y="16626"/>
                </a:moveTo>
                <a:lnTo>
                  <a:pt x="0" y="0"/>
                </a:lnTo>
                <a:lnTo>
                  <a:pt x="22167" y="40305"/>
                </a:lnTo>
                <a:lnTo>
                  <a:pt x="42889" y="16626"/>
                </a:lnTo>
                <a:close/>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3635618" y="3458959"/>
            <a:ext cx="449580" cy="747607"/>
          </a:xfrm>
          <a:custGeom>
            <a:avLst/>
            <a:gdLst/>
            <a:ahLst/>
            <a:cxnLst/>
            <a:rect l="l" t="t" r="r" b="b"/>
            <a:pathLst>
              <a:path w="337185" h="560705">
                <a:moveTo>
                  <a:pt x="337136" y="560330"/>
                </a:moveTo>
                <a:lnTo>
                  <a:pt x="0" y="0"/>
                </a:lnTo>
              </a:path>
            </a:pathLst>
          </a:custGeom>
          <a:ln w="9524">
            <a:solidFill>
              <a:srgbClr val="B4A7D6"/>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3605905" y="3409575"/>
            <a:ext cx="48260" cy="60960"/>
          </a:xfrm>
          <a:custGeom>
            <a:avLst/>
            <a:gdLst/>
            <a:ahLst/>
            <a:cxnLst/>
            <a:rect l="l" t="t" r="r" b="b"/>
            <a:pathLst>
              <a:path w="36194" h="45719">
                <a:moveTo>
                  <a:pt x="8803" y="45148"/>
                </a:moveTo>
                <a:lnTo>
                  <a:pt x="0" y="0"/>
                </a:lnTo>
                <a:lnTo>
                  <a:pt x="35765" y="28926"/>
                </a:lnTo>
                <a:lnTo>
                  <a:pt x="8803" y="45148"/>
                </a:lnTo>
                <a:close/>
              </a:path>
            </a:pathLst>
          </a:custGeom>
          <a:solidFill>
            <a:srgbClr val="B4A7D6"/>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3605905" y="3409575"/>
            <a:ext cx="48260" cy="60960"/>
          </a:xfrm>
          <a:custGeom>
            <a:avLst/>
            <a:gdLst/>
            <a:ahLst/>
            <a:cxnLst/>
            <a:rect l="l" t="t" r="r" b="b"/>
            <a:pathLst>
              <a:path w="36194" h="45719">
                <a:moveTo>
                  <a:pt x="35765" y="28926"/>
                </a:moveTo>
                <a:lnTo>
                  <a:pt x="0" y="0"/>
                </a:lnTo>
                <a:lnTo>
                  <a:pt x="8803" y="45148"/>
                </a:lnTo>
                <a:lnTo>
                  <a:pt x="35765" y="28926"/>
                </a:lnTo>
                <a:close/>
              </a:path>
            </a:pathLst>
          </a:custGeom>
          <a:ln w="9524">
            <a:solidFill>
              <a:srgbClr val="B4A7D6"/>
            </a:solidFill>
          </a:ln>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1394732" y="3765791"/>
            <a:ext cx="1071033" cy="386430"/>
          </a:xfrm>
          <a:prstGeom prst="rect">
            <a:avLst/>
          </a:prstGeom>
        </p:spPr>
        <p:txBody>
          <a:bodyPr vert="horz" wrap="square" lIns="0" tIns="16933" rIns="0" bIns="0" rtlCol="0">
            <a:spAutoFit/>
          </a:bodyPr>
          <a:lstStyle/>
          <a:p>
            <a:pPr marL="16933" defTabSz="1219170">
              <a:spcBef>
                <a:spcPts val="133"/>
              </a:spcBef>
            </a:pPr>
            <a:r>
              <a:rPr sz="2400" spc="-127" dirty="0">
                <a:solidFill>
                  <a:srgbClr val="78909B"/>
                </a:solidFill>
                <a:latin typeface="Lucida Sans"/>
                <a:cs typeface="Lucida Sans"/>
              </a:rPr>
              <a:t>variable</a:t>
            </a:r>
            <a:endParaRPr sz="2400">
              <a:solidFill>
                <a:prstClr val="black"/>
              </a:solidFill>
              <a:latin typeface="Lucida Sans"/>
              <a:cs typeface="Lucida Sans"/>
            </a:endParaRPr>
          </a:p>
        </p:txBody>
      </p:sp>
      <p:sp>
        <p:nvSpPr>
          <p:cNvPr id="14" name="object 14"/>
          <p:cNvSpPr txBox="1"/>
          <p:nvPr/>
        </p:nvSpPr>
        <p:spPr>
          <a:xfrm>
            <a:off x="2491553" y="3695651"/>
            <a:ext cx="3399367" cy="854635"/>
          </a:xfrm>
          <a:prstGeom prst="rect">
            <a:avLst/>
          </a:prstGeom>
        </p:spPr>
        <p:txBody>
          <a:bodyPr vert="horz" wrap="square" lIns="0" tIns="16933" rIns="0" bIns="0" rtlCol="0">
            <a:spAutoFit/>
          </a:bodyPr>
          <a:lstStyle/>
          <a:p>
            <a:pPr marL="16933" marR="6773" indent="2328275" defTabSz="1219170">
              <a:lnSpc>
                <a:spcPct val="119200"/>
              </a:lnSpc>
              <a:spcBef>
                <a:spcPts val="133"/>
              </a:spcBef>
              <a:tabLst>
                <a:tab pos="987189" algn="l"/>
              </a:tabLst>
            </a:pPr>
            <a:r>
              <a:rPr sz="2400" spc="-120" dirty="0">
                <a:solidFill>
                  <a:srgbClr val="78909B"/>
                </a:solidFill>
                <a:latin typeface="Lucida Sans"/>
                <a:cs typeface="Lucida Sans"/>
              </a:rPr>
              <a:t>variable  </a:t>
            </a:r>
            <a:r>
              <a:rPr sz="2400" spc="-113" dirty="0">
                <a:solidFill>
                  <a:srgbClr val="78909B"/>
                </a:solidFill>
                <a:latin typeface="Lucida Sans"/>
                <a:cs typeface="Lucida Sans"/>
              </a:rPr>
              <a:t>ops	</a:t>
            </a:r>
            <a:r>
              <a:rPr sz="2400" spc="-133" dirty="0">
                <a:solidFill>
                  <a:srgbClr val="78909B"/>
                </a:solidFill>
                <a:latin typeface="Lucida Sans"/>
                <a:cs typeface="Lucida Sans"/>
              </a:rPr>
              <a:t>placeholder</a:t>
            </a:r>
            <a:endParaRPr sz="2400">
              <a:solidFill>
                <a:prstClr val="black"/>
              </a:solidFill>
              <a:latin typeface="Lucida Sans"/>
              <a:cs typeface="Lucida Sans"/>
            </a:endParaRPr>
          </a:p>
        </p:txBody>
      </p:sp>
      <p:sp>
        <p:nvSpPr>
          <p:cNvPr id="15" name="object 15"/>
          <p:cNvSpPr/>
          <p:nvPr/>
        </p:nvSpPr>
        <p:spPr>
          <a:xfrm>
            <a:off x="2854966" y="3458959"/>
            <a:ext cx="449580" cy="747607"/>
          </a:xfrm>
          <a:custGeom>
            <a:avLst/>
            <a:gdLst/>
            <a:ahLst/>
            <a:cxnLst/>
            <a:rect l="l" t="t" r="r" b="b"/>
            <a:pathLst>
              <a:path w="337185" h="560705">
                <a:moveTo>
                  <a:pt x="0" y="560330"/>
                </a:moveTo>
                <a:lnTo>
                  <a:pt x="337136" y="0"/>
                </a:lnTo>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3286507" y="3409575"/>
            <a:ext cx="48260" cy="60960"/>
          </a:xfrm>
          <a:custGeom>
            <a:avLst/>
            <a:gdLst/>
            <a:ahLst/>
            <a:cxnLst/>
            <a:rect l="l" t="t" r="r" b="b"/>
            <a:pathLst>
              <a:path w="36194" h="45719">
                <a:moveTo>
                  <a:pt x="26961" y="45148"/>
                </a:moveTo>
                <a:lnTo>
                  <a:pt x="0" y="28926"/>
                </a:lnTo>
                <a:lnTo>
                  <a:pt x="35765" y="0"/>
                </a:lnTo>
                <a:lnTo>
                  <a:pt x="26961" y="45148"/>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3286507" y="3409575"/>
            <a:ext cx="48260" cy="60960"/>
          </a:xfrm>
          <a:custGeom>
            <a:avLst/>
            <a:gdLst/>
            <a:ahLst/>
            <a:cxnLst/>
            <a:rect l="l" t="t" r="r" b="b"/>
            <a:pathLst>
              <a:path w="36194" h="45719">
                <a:moveTo>
                  <a:pt x="26961" y="45148"/>
                </a:moveTo>
                <a:lnTo>
                  <a:pt x="35765" y="0"/>
                </a:lnTo>
                <a:lnTo>
                  <a:pt x="0" y="28926"/>
                </a:lnTo>
                <a:lnTo>
                  <a:pt x="26961" y="45148"/>
                </a:lnTo>
                <a:close/>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2856500" y="3440218"/>
            <a:ext cx="988907" cy="754380"/>
          </a:xfrm>
          <a:custGeom>
            <a:avLst/>
            <a:gdLst/>
            <a:ahLst/>
            <a:cxnLst/>
            <a:rect l="l" t="t" r="r" b="b"/>
            <a:pathLst>
              <a:path w="741680" h="565785">
                <a:moveTo>
                  <a:pt x="0" y="565636"/>
                </a:moveTo>
                <a:lnTo>
                  <a:pt x="741462" y="0"/>
                </a:lnTo>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3832392" y="3405261"/>
            <a:ext cx="59267" cy="51647"/>
          </a:xfrm>
          <a:custGeom>
            <a:avLst/>
            <a:gdLst/>
            <a:ahLst/>
            <a:cxnLst/>
            <a:rect l="l" t="t" r="r" b="b"/>
            <a:pathLst>
              <a:path w="44450" h="38735">
                <a:moveTo>
                  <a:pt x="19084" y="38725"/>
                </a:moveTo>
                <a:lnTo>
                  <a:pt x="0" y="13708"/>
                </a:lnTo>
                <a:lnTo>
                  <a:pt x="43909" y="0"/>
                </a:lnTo>
                <a:lnTo>
                  <a:pt x="19084" y="38725"/>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3832392" y="3405261"/>
            <a:ext cx="59267" cy="51647"/>
          </a:xfrm>
          <a:custGeom>
            <a:avLst/>
            <a:gdLst/>
            <a:ahLst/>
            <a:cxnLst/>
            <a:rect l="l" t="t" r="r" b="b"/>
            <a:pathLst>
              <a:path w="44450" h="38735">
                <a:moveTo>
                  <a:pt x="19084" y="38725"/>
                </a:moveTo>
                <a:lnTo>
                  <a:pt x="43909" y="0"/>
                </a:lnTo>
                <a:lnTo>
                  <a:pt x="0" y="13708"/>
                </a:lnTo>
                <a:lnTo>
                  <a:pt x="19084" y="38725"/>
                </a:lnTo>
                <a:close/>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7574801" y="4441667"/>
            <a:ext cx="712047" cy="712047"/>
          </a:xfrm>
          <a:custGeom>
            <a:avLst/>
            <a:gdLst/>
            <a:ahLst/>
            <a:cxnLst/>
            <a:rect l="l" t="t" r="r" b="b"/>
            <a:pathLst>
              <a:path w="534035"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7574801" y="4441667"/>
            <a:ext cx="712047" cy="712047"/>
          </a:xfrm>
          <a:custGeom>
            <a:avLst/>
            <a:gdLst/>
            <a:ahLst/>
            <a:cxnLst/>
            <a:rect l="l" t="t" r="r" b="b"/>
            <a:pathLst>
              <a:path w="534035"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3" name="object 23"/>
          <p:cNvSpPr txBox="1"/>
          <p:nvPr/>
        </p:nvSpPr>
        <p:spPr>
          <a:xfrm>
            <a:off x="7713134" y="4523178"/>
            <a:ext cx="372533"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W</a:t>
            </a:r>
            <a:endParaRPr sz="3200">
              <a:solidFill>
                <a:prstClr val="black"/>
              </a:solidFill>
              <a:latin typeface="Times New Roman"/>
              <a:cs typeface="Times New Roman"/>
            </a:endParaRPr>
          </a:p>
        </p:txBody>
      </p:sp>
      <p:sp>
        <p:nvSpPr>
          <p:cNvPr id="24" name="object 24"/>
          <p:cNvSpPr/>
          <p:nvPr/>
        </p:nvSpPr>
        <p:spPr>
          <a:xfrm>
            <a:off x="9489267" y="3443866"/>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25" name="object 25"/>
          <p:cNvSpPr/>
          <p:nvPr/>
        </p:nvSpPr>
        <p:spPr>
          <a:xfrm>
            <a:off x="9489267" y="3443866"/>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6" name="object 26"/>
          <p:cNvSpPr txBox="1"/>
          <p:nvPr/>
        </p:nvSpPr>
        <p:spPr>
          <a:xfrm>
            <a:off x="9726733" y="3525378"/>
            <a:ext cx="237067"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b</a:t>
            </a:r>
            <a:endParaRPr sz="3200">
              <a:solidFill>
                <a:prstClr val="black"/>
              </a:solidFill>
              <a:latin typeface="Times New Roman"/>
              <a:cs typeface="Times New Roman"/>
            </a:endParaRPr>
          </a:p>
        </p:txBody>
      </p:sp>
      <p:sp>
        <p:nvSpPr>
          <p:cNvPr id="27" name="object 27"/>
          <p:cNvSpPr/>
          <p:nvPr/>
        </p:nvSpPr>
        <p:spPr>
          <a:xfrm>
            <a:off x="8873866" y="4441667"/>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B4A7D6"/>
          </a:solidFill>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8873866" y="4441667"/>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9" name="object 29"/>
          <p:cNvSpPr txBox="1"/>
          <p:nvPr/>
        </p:nvSpPr>
        <p:spPr>
          <a:xfrm>
            <a:off x="9122712" y="4467578"/>
            <a:ext cx="215053"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x</a:t>
            </a:r>
            <a:endParaRPr sz="3200">
              <a:solidFill>
                <a:prstClr val="black"/>
              </a:solidFill>
              <a:latin typeface="Times New Roman"/>
              <a:cs typeface="Times New Roman"/>
            </a:endParaRPr>
          </a:p>
        </p:txBody>
      </p:sp>
      <p:sp>
        <p:nvSpPr>
          <p:cNvPr id="30" name="object 30"/>
          <p:cNvSpPr/>
          <p:nvPr/>
        </p:nvSpPr>
        <p:spPr>
          <a:xfrm>
            <a:off x="8200466" y="3443866"/>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31" name="object 31"/>
          <p:cNvSpPr/>
          <p:nvPr/>
        </p:nvSpPr>
        <p:spPr>
          <a:xfrm>
            <a:off x="8200466" y="3443866"/>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2" name="object 32"/>
          <p:cNvSpPr txBox="1"/>
          <p:nvPr/>
        </p:nvSpPr>
        <p:spPr>
          <a:xfrm>
            <a:off x="8313764" y="3606996"/>
            <a:ext cx="485987" cy="345330"/>
          </a:xfrm>
          <a:prstGeom prst="rect">
            <a:avLst/>
          </a:prstGeom>
        </p:spPr>
        <p:txBody>
          <a:bodyPr vert="horz" wrap="square" lIns="0" tIns="16933" rIns="0" bIns="0" rtlCol="0">
            <a:spAutoFit/>
          </a:bodyPr>
          <a:lstStyle/>
          <a:p>
            <a:pPr marL="16933" defTabSz="1219170">
              <a:spcBef>
                <a:spcPts val="133"/>
              </a:spcBef>
            </a:pPr>
            <a:r>
              <a:rPr sz="2133" dirty="0">
                <a:solidFill>
                  <a:prstClr val="black"/>
                </a:solidFill>
                <a:latin typeface="Times New Roman"/>
                <a:cs typeface="Times New Roman"/>
              </a:rPr>
              <a:t>Mul</a:t>
            </a:r>
            <a:endParaRPr sz="2133">
              <a:solidFill>
                <a:prstClr val="black"/>
              </a:solidFill>
              <a:latin typeface="Times New Roman"/>
              <a:cs typeface="Times New Roman"/>
            </a:endParaRPr>
          </a:p>
        </p:txBody>
      </p:sp>
      <p:sp>
        <p:nvSpPr>
          <p:cNvPr id="33" name="object 33"/>
          <p:cNvSpPr/>
          <p:nvPr/>
        </p:nvSpPr>
        <p:spPr>
          <a:xfrm>
            <a:off x="8873866" y="2446067"/>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34" name="object 34"/>
          <p:cNvSpPr/>
          <p:nvPr/>
        </p:nvSpPr>
        <p:spPr>
          <a:xfrm>
            <a:off x="8873866" y="2446067"/>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5" name="object 35"/>
          <p:cNvSpPr txBox="1"/>
          <p:nvPr/>
        </p:nvSpPr>
        <p:spPr>
          <a:xfrm>
            <a:off x="8979715" y="2609196"/>
            <a:ext cx="501227" cy="345330"/>
          </a:xfrm>
          <a:prstGeom prst="rect">
            <a:avLst/>
          </a:prstGeom>
        </p:spPr>
        <p:txBody>
          <a:bodyPr vert="horz" wrap="square" lIns="0" tIns="16933" rIns="0" bIns="0" rtlCol="0">
            <a:spAutoFit/>
          </a:bodyPr>
          <a:lstStyle/>
          <a:p>
            <a:pPr marL="16933" defTabSz="1219170">
              <a:spcBef>
                <a:spcPts val="133"/>
              </a:spcBef>
            </a:pPr>
            <a:r>
              <a:rPr sz="2133" spc="-7" dirty="0">
                <a:solidFill>
                  <a:prstClr val="black"/>
                </a:solidFill>
                <a:latin typeface="Times New Roman"/>
                <a:cs typeface="Times New Roman"/>
              </a:rPr>
              <a:t>Add</a:t>
            </a:r>
            <a:endParaRPr sz="2133">
              <a:solidFill>
                <a:prstClr val="black"/>
              </a:solidFill>
              <a:latin typeface="Times New Roman"/>
              <a:cs typeface="Times New Roman"/>
            </a:endParaRPr>
          </a:p>
        </p:txBody>
      </p:sp>
      <p:sp>
        <p:nvSpPr>
          <p:cNvPr id="36" name="object 36"/>
          <p:cNvSpPr/>
          <p:nvPr/>
        </p:nvSpPr>
        <p:spPr>
          <a:xfrm>
            <a:off x="7930800" y="4106664"/>
            <a:ext cx="321733" cy="335280"/>
          </a:xfrm>
          <a:custGeom>
            <a:avLst/>
            <a:gdLst/>
            <a:ahLst/>
            <a:cxnLst/>
            <a:rect l="l" t="t" r="r" b="b"/>
            <a:pathLst>
              <a:path w="241300" h="251460">
                <a:moveTo>
                  <a:pt x="0" y="251251"/>
                </a:moveTo>
                <a:lnTo>
                  <a:pt x="240943"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7" name="object 37"/>
          <p:cNvSpPr/>
          <p:nvPr/>
        </p:nvSpPr>
        <p:spPr>
          <a:xfrm>
            <a:off x="8236918" y="4065067"/>
            <a:ext cx="55033" cy="56727"/>
          </a:xfrm>
          <a:custGeom>
            <a:avLst/>
            <a:gdLst/>
            <a:ahLst/>
            <a:cxnLst/>
            <a:rect l="l" t="t" r="r" b="b"/>
            <a:pathLst>
              <a:path w="41275" h="42544">
                <a:moveTo>
                  <a:pt x="22710" y="42087"/>
                </a:moveTo>
                <a:lnTo>
                  <a:pt x="0" y="20308"/>
                </a:lnTo>
                <a:lnTo>
                  <a:pt x="41273" y="0"/>
                </a:lnTo>
                <a:lnTo>
                  <a:pt x="22710" y="42087"/>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38" name="object 38"/>
          <p:cNvSpPr/>
          <p:nvPr/>
        </p:nvSpPr>
        <p:spPr>
          <a:xfrm>
            <a:off x="8236918" y="4065067"/>
            <a:ext cx="55033" cy="56727"/>
          </a:xfrm>
          <a:custGeom>
            <a:avLst/>
            <a:gdLst/>
            <a:ahLst/>
            <a:cxnLst/>
            <a:rect l="l" t="t" r="r" b="b"/>
            <a:pathLst>
              <a:path w="41275" h="42544">
                <a:moveTo>
                  <a:pt x="22710" y="42087"/>
                </a:moveTo>
                <a:lnTo>
                  <a:pt x="41273" y="0"/>
                </a:lnTo>
                <a:lnTo>
                  <a:pt x="0" y="20308"/>
                </a:lnTo>
                <a:lnTo>
                  <a:pt x="22710" y="4208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9" name="object 39"/>
          <p:cNvSpPr/>
          <p:nvPr/>
        </p:nvSpPr>
        <p:spPr>
          <a:xfrm>
            <a:off x="8864204" y="4103411"/>
            <a:ext cx="365760" cy="338667"/>
          </a:xfrm>
          <a:custGeom>
            <a:avLst/>
            <a:gdLst/>
            <a:ahLst/>
            <a:cxnLst/>
            <a:rect l="l" t="t" r="r" b="b"/>
            <a:pathLst>
              <a:path w="274320" h="254000">
                <a:moveTo>
                  <a:pt x="274246" y="253691"/>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0" name="object 40"/>
          <p:cNvSpPr/>
          <p:nvPr/>
        </p:nvSpPr>
        <p:spPr>
          <a:xfrm>
            <a:off x="8821895" y="4064274"/>
            <a:ext cx="56727" cy="55033"/>
          </a:xfrm>
          <a:custGeom>
            <a:avLst/>
            <a:gdLst/>
            <a:ahLst/>
            <a:cxnLst/>
            <a:rect l="l" t="t" r="r" b="b"/>
            <a:pathLst>
              <a:path w="42545" h="41275">
                <a:moveTo>
                  <a:pt x="21047" y="40901"/>
                </a:moveTo>
                <a:lnTo>
                  <a:pt x="0" y="0"/>
                </a:lnTo>
                <a:lnTo>
                  <a:pt x="42413" y="17803"/>
                </a:lnTo>
                <a:lnTo>
                  <a:pt x="21047" y="4090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1" name="object 41"/>
          <p:cNvSpPr/>
          <p:nvPr/>
        </p:nvSpPr>
        <p:spPr>
          <a:xfrm>
            <a:off x="8821895" y="4064274"/>
            <a:ext cx="56727" cy="55033"/>
          </a:xfrm>
          <a:custGeom>
            <a:avLst/>
            <a:gdLst/>
            <a:ahLst/>
            <a:cxnLst/>
            <a:rect l="l" t="t" r="r" b="b"/>
            <a:pathLst>
              <a:path w="42545" h="41275">
                <a:moveTo>
                  <a:pt x="42413" y="17803"/>
                </a:moveTo>
                <a:lnTo>
                  <a:pt x="0" y="0"/>
                </a:lnTo>
                <a:lnTo>
                  <a:pt x="21047" y="40901"/>
                </a:lnTo>
                <a:lnTo>
                  <a:pt x="42413" y="17803"/>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2" name="object 42"/>
          <p:cNvSpPr/>
          <p:nvPr/>
        </p:nvSpPr>
        <p:spPr>
          <a:xfrm>
            <a:off x="8556467" y="3105611"/>
            <a:ext cx="365760" cy="338667"/>
          </a:xfrm>
          <a:custGeom>
            <a:avLst/>
            <a:gdLst/>
            <a:ahLst/>
            <a:cxnLst/>
            <a:rect l="l" t="t" r="r" b="b"/>
            <a:pathLst>
              <a:path w="274320" h="254000">
                <a:moveTo>
                  <a:pt x="0" y="253691"/>
                </a:moveTo>
                <a:lnTo>
                  <a:pt x="274246"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3" name="object 43"/>
          <p:cNvSpPr/>
          <p:nvPr/>
        </p:nvSpPr>
        <p:spPr>
          <a:xfrm>
            <a:off x="8907885" y="3066474"/>
            <a:ext cx="56727" cy="55033"/>
          </a:xfrm>
          <a:custGeom>
            <a:avLst/>
            <a:gdLst/>
            <a:ahLst/>
            <a:cxnLst/>
            <a:rect l="l" t="t" r="r" b="b"/>
            <a:pathLst>
              <a:path w="42545" h="41275">
                <a:moveTo>
                  <a:pt x="21366" y="40901"/>
                </a:moveTo>
                <a:lnTo>
                  <a:pt x="0" y="17803"/>
                </a:lnTo>
                <a:lnTo>
                  <a:pt x="42413" y="0"/>
                </a:lnTo>
                <a:lnTo>
                  <a:pt x="21366" y="4090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4" name="object 44"/>
          <p:cNvSpPr/>
          <p:nvPr/>
        </p:nvSpPr>
        <p:spPr>
          <a:xfrm>
            <a:off x="8907885" y="3066474"/>
            <a:ext cx="56727" cy="55033"/>
          </a:xfrm>
          <a:custGeom>
            <a:avLst/>
            <a:gdLst/>
            <a:ahLst/>
            <a:cxnLst/>
            <a:rect l="l" t="t" r="r" b="b"/>
            <a:pathLst>
              <a:path w="42545" h="41275">
                <a:moveTo>
                  <a:pt x="21366" y="40901"/>
                </a:moveTo>
                <a:lnTo>
                  <a:pt x="42413" y="0"/>
                </a:lnTo>
                <a:lnTo>
                  <a:pt x="0" y="17803"/>
                </a:lnTo>
                <a:lnTo>
                  <a:pt x="21366" y="4090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5" name="object 45"/>
          <p:cNvSpPr/>
          <p:nvPr/>
        </p:nvSpPr>
        <p:spPr>
          <a:xfrm>
            <a:off x="9533559" y="3109532"/>
            <a:ext cx="312420" cy="334433"/>
          </a:xfrm>
          <a:custGeom>
            <a:avLst/>
            <a:gdLst/>
            <a:ahLst/>
            <a:cxnLst/>
            <a:rect l="l" t="t" r="r" b="b"/>
            <a:pathLst>
              <a:path w="234315" h="250825">
                <a:moveTo>
                  <a:pt x="233727" y="250698"/>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6" name="object 46"/>
          <p:cNvSpPr/>
          <p:nvPr/>
        </p:nvSpPr>
        <p:spPr>
          <a:xfrm>
            <a:off x="9494258" y="3067377"/>
            <a:ext cx="55033" cy="56727"/>
          </a:xfrm>
          <a:custGeom>
            <a:avLst/>
            <a:gdLst/>
            <a:ahLst/>
            <a:cxnLst/>
            <a:rect l="l" t="t" r="r" b="b"/>
            <a:pathLst>
              <a:path w="41275" h="42544">
                <a:moveTo>
                  <a:pt x="17968" y="42344"/>
                </a:moveTo>
                <a:lnTo>
                  <a:pt x="0" y="0"/>
                </a:lnTo>
                <a:lnTo>
                  <a:pt x="40983" y="20887"/>
                </a:lnTo>
                <a:lnTo>
                  <a:pt x="17968" y="42344"/>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7" name="object 47"/>
          <p:cNvSpPr/>
          <p:nvPr/>
        </p:nvSpPr>
        <p:spPr>
          <a:xfrm>
            <a:off x="9494258" y="3067377"/>
            <a:ext cx="55033" cy="56727"/>
          </a:xfrm>
          <a:custGeom>
            <a:avLst/>
            <a:gdLst/>
            <a:ahLst/>
            <a:cxnLst/>
            <a:rect l="l" t="t" r="r" b="b"/>
            <a:pathLst>
              <a:path w="41275" h="42544">
                <a:moveTo>
                  <a:pt x="40983" y="20887"/>
                </a:moveTo>
                <a:lnTo>
                  <a:pt x="0" y="0"/>
                </a:lnTo>
                <a:lnTo>
                  <a:pt x="17968" y="42344"/>
                </a:lnTo>
                <a:lnTo>
                  <a:pt x="40983" y="2088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8" name="object 48"/>
          <p:cNvSpPr/>
          <p:nvPr/>
        </p:nvSpPr>
        <p:spPr>
          <a:xfrm>
            <a:off x="9222927" y="1948259"/>
            <a:ext cx="7620" cy="497840"/>
          </a:xfrm>
          <a:custGeom>
            <a:avLst/>
            <a:gdLst/>
            <a:ahLst/>
            <a:cxnLst/>
            <a:rect l="l" t="t" r="r" b="b"/>
            <a:pathLst>
              <a:path w="5715" h="373380">
                <a:moveTo>
                  <a:pt x="5203" y="373355"/>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9" name="object 49"/>
          <p:cNvSpPr/>
          <p:nvPr/>
        </p:nvSpPr>
        <p:spPr>
          <a:xfrm>
            <a:off x="9201952" y="1890631"/>
            <a:ext cx="42333" cy="58420"/>
          </a:xfrm>
          <a:custGeom>
            <a:avLst/>
            <a:gdLst/>
            <a:ahLst/>
            <a:cxnLst/>
            <a:rect l="l" t="t" r="r" b="b"/>
            <a:pathLst>
              <a:path w="31750" h="43815">
                <a:moveTo>
                  <a:pt x="0" y="43440"/>
                </a:moveTo>
                <a:lnTo>
                  <a:pt x="15128" y="0"/>
                </a:lnTo>
                <a:lnTo>
                  <a:pt x="31462" y="43001"/>
                </a:lnTo>
                <a:lnTo>
                  <a:pt x="0" y="4344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50" name="object 50"/>
          <p:cNvSpPr/>
          <p:nvPr/>
        </p:nvSpPr>
        <p:spPr>
          <a:xfrm>
            <a:off x="9201952" y="1890631"/>
            <a:ext cx="42333" cy="58420"/>
          </a:xfrm>
          <a:custGeom>
            <a:avLst/>
            <a:gdLst/>
            <a:ahLst/>
            <a:cxnLst/>
            <a:rect l="l" t="t" r="r" b="b"/>
            <a:pathLst>
              <a:path w="31750" h="43815">
                <a:moveTo>
                  <a:pt x="31462" y="43001"/>
                </a:moveTo>
                <a:lnTo>
                  <a:pt x="15128" y="0"/>
                </a:lnTo>
                <a:lnTo>
                  <a:pt x="0" y="43440"/>
                </a:lnTo>
                <a:lnTo>
                  <a:pt x="31462" y="4300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1" name="object 51"/>
          <p:cNvSpPr/>
          <p:nvPr/>
        </p:nvSpPr>
        <p:spPr>
          <a:xfrm>
            <a:off x="9232437" y="5229823"/>
            <a:ext cx="17780" cy="516467"/>
          </a:xfrm>
          <a:custGeom>
            <a:avLst/>
            <a:gdLst/>
            <a:ahLst/>
            <a:cxnLst/>
            <a:rect l="l" t="t" r="r" b="b"/>
            <a:pathLst>
              <a:path w="13334" h="387350">
                <a:moveTo>
                  <a:pt x="13071" y="387182"/>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2" name="object 52"/>
          <p:cNvSpPr/>
          <p:nvPr/>
        </p:nvSpPr>
        <p:spPr>
          <a:xfrm>
            <a:off x="9211472" y="5172222"/>
            <a:ext cx="42333" cy="58420"/>
          </a:xfrm>
          <a:custGeom>
            <a:avLst/>
            <a:gdLst/>
            <a:ahLst/>
            <a:cxnLst/>
            <a:rect l="l" t="t" r="r" b="b"/>
            <a:pathLst>
              <a:path w="31750" h="43814">
                <a:moveTo>
                  <a:pt x="0" y="43731"/>
                </a:moveTo>
                <a:lnTo>
                  <a:pt x="14264" y="0"/>
                </a:lnTo>
                <a:lnTo>
                  <a:pt x="31447" y="42669"/>
                </a:lnTo>
                <a:lnTo>
                  <a:pt x="0" y="4373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53" name="object 53"/>
          <p:cNvSpPr/>
          <p:nvPr/>
        </p:nvSpPr>
        <p:spPr>
          <a:xfrm>
            <a:off x="9211472" y="5172222"/>
            <a:ext cx="42333" cy="58420"/>
          </a:xfrm>
          <a:custGeom>
            <a:avLst/>
            <a:gdLst/>
            <a:ahLst/>
            <a:cxnLst/>
            <a:rect l="l" t="t" r="r" b="b"/>
            <a:pathLst>
              <a:path w="31750" h="43814">
                <a:moveTo>
                  <a:pt x="31447" y="42669"/>
                </a:moveTo>
                <a:lnTo>
                  <a:pt x="14264" y="0"/>
                </a:lnTo>
                <a:lnTo>
                  <a:pt x="0" y="43731"/>
                </a:lnTo>
                <a:lnTo>
                  <a:pt x="31447" y="4266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5" name="object 2">
            <a:extLst>
              <a:ext uri="{FF2B5EF4-FFF2-40B4-BE49-F238E27FC236}">
                <a16:creationId xmlns:a16="http://schemas.microsoft.com/office/drawing/2014/main" id="{866C8176-219A-4E49-94B6-03695C602DA9}"/>
              </a:ext>
            </a:extLst>
          </p:cNvPr>
          <p:cNvSpPr txBox="1">
            <a:spLocks noGrp="1"/>
          </p:cNvSpPr>
          <p:nvPr>
            <p:ph type="title"/>
          </p:nvPr>
        </p:nvSpPr>
        <p:spPr>
          <a:xfrm>
            <a:off x="512763" y="671513"/>
            <a:ext cx="6253162" cy="592137"/>
          </a:xfrm>
          <a:prstGeom prst="rect">
            <a:avLst/>
          </a:prstGeom>
        </p:spPr>
        <p:txBody>
          <a:bodyPr vert="horz" wrap="square" lIns="0" tIns="16933" rIns="0" bIns="0" rtlCol="0">
            <a:spAutoFit/>
          </a:bodyPr>
          <a:lstStyle/>
          <a:p>
            <a:pPr marL="16933">
              <a:spcBef>
                <a:spcPts val="133"/>
              </a:spcBef>
            </a:pPr>
            <a:r>
              <a:rPr sz="4000" b="1" spc="-40" dirty="0">
                <a:latin typeface="+mj-lt"/>
                <a:cs typeface="Kokila" panose="020B0502040204020203" pitchFamily="34" charset="0"/>
              </a:rPr>
              <a:t>Basic </a:t>
            </a:r>
            <a:r>
              <a:rPr sz="4000" b="1" spc="-207" dirty="0">
                <a:latin typeface="+mj-lt"/>
                <a:cs typeface="Kokila" panose="020B0502040204020203" pitchFamily="34" charset="0"/>
              </a:rPr>
              <a:t>Code </a:t>
            </a:r>
            <a:r>
              <a:rPr sz="4000" b="1" spc="-167" dirty="0">
                <a:latin typeface="+mj-lt"/>
                <a:cs typeface="Kokila" panose="020B0502040204020203" pitchFamily="34" charset="0"/>
              </a:rPr>
              <a:t>Structure </a:t>
            </a:r>
            <a:r>
              <a:rPr sz="4000" b="1" spc="-147" dirty="0">
                <a:latin typeface="+mj-lt"/>
                <a:cs typeface="Kokila" panose="020B0502040204020203" pitchFamily="34" charset="0"/>
              </a:rPr>
              <a:t>-</a:t>
            </a:r>
            <a:r>
              <a:rPr sz="4000" b="1" spc="-740" dirty="0">
                <a:latin typeface="+mj-lt"/>
                <a:cs typeface="Kokila" panose="020B0502040204020203" pitchFamily="34" charset="0"/>
              </a:rPr>
              <a:t> </a:t>
            </a:r>
            <a:r>
              <a:rPr sz="4000" b="1" spc="-187" dirty="0">
                <a:latin typeface="+mj-lt"/>
                <a:cs typeface="Kokila" panose="020B0502040204020203" pitchFamily="34" charset="0"/>
              </a:rPr>
              <a:t>Graphs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181918" y="2620434"/>
            <a:ext cx="2261349" cy="773628"/>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2531100" y="3443847"/>
            <a:ext cx="462280" cy="403860"/>
          </a:xfrm>
          <a:custGeom>
            <a:avLst/>
            <a:gdLst/>
            <a:ahLst/>
            <a:cxnLst/>
            <a:rect l="l" t="t" r="r" b="b"/>
            <a:pathLst>
              <a:path w="346710" h="302894">
                <a:moveTo>
                  <a:pt x="0" y="302863"/>
                </a:moveTo>
                <a:lnTo>
                  <a:pt x="346092" y="0"/>
                </a:lnTo>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2978742" y="3405893"/>
            <a:ext cx="57573" cy="54187"/>
          </a:xfrm>
          <a:custGeom>
            <a:avLst/>
            <a:gdLst/>
            <a:ahLst/>
            <a:cxnLst/>
            <a:rect l="l" t="t" r="r" b="b"/>
            <a:pathLst>
              <a:path w="43180" h="40639">
                <a:moveTo>
                  <a:pt x="20721" y="40305"/>
                </a:moveTo>
                <a:lnTo>
                  <a:pt x="0" y="16626"/>
                </a:lnTo>
                <a:lnTo>
                  <a:pt x="42889" y="0"/>
                </a:lnTo>
                <a:lnTo>
                  <a:pt x="20721" y="40305"/>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2978742" y="3405893"/>
            <a:ext cx="57573" cy="54187"/>
          </a:xfrm>
          <a:custGeom>
            <a:avLst/>
            <a:gdLst/>
            <a:ahLst/>
            <a:cxnLst/>
            <a:rect l="l" t="t" r="r" b="b"/>
            <a:pathLst>
              <a:path w="43180" h="40639">
                <a:moveTo>
                  <a:pt x="20721" y="40305"/>
                </a:moveTo>
                <a:lnTo>
                  <a:pt x="42889" y="0"/>
                </a:lnTo>
                <a:lnTo>
                  <a:pt x="0" y="16626"/>
                </a:lnTo>
                <a:lnTo>
                  <a:pt x="20721" y="40305"/>
                </a:lnTo>
                <a:close/>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4330076" y="3443847"/>
            <a:ext cx="462280" cy="403860"/>
          </a:xfrm>
          <a:custGeom>
            <a:avLst/>
            <a:gdLst/>
            <a:ahLst/>
            <a:cxnLst/>
            <a:rect l="l" t="t" r="r" b="b"/>
            <a:pathLst>
              <a:path w="346710" h="302894">
                <a:moveTo>
                  <a:pt x="346092" y="302863"/>
                </a:moveTo>
                <a:lnTo>
                  <a:pt x="0" y="0"/>
                </a:lnTo>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4286704" y="3405893"/>
            <a:ext cx="57573" cy="54187"/>
          </a:xfrm>
          <a:custGeom>
            <a:avLst/>
            <a:gdLst/>
            <a:ahLst/>
            <a:cxnLst/>
            <a:rect l="l" t="t" r="r" b="b"/>
            <a:pathLst>
              <a:path w="43179" h="40639">
                <a:moveTo>
                  <a:pt x="22167" y="40305"/>
                </a:moveTo>
                <a:lnTo>
                  <a:pt x="0" y="0"/>
                </a:lnTo>
                <a:lnTo>
                  <a:pt x="42889" y="16626"/>
                </a:lnTo>
                <a:lnTo>
                  <a:pt x="22167" y="40305"/>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4286704" y="3405893"/>
            <a:ext cx="57573" cy="54187"/>
          </a:xfrm>
          <a:custGeom>
            <a:avLst/>
            <a:gdLst/>
            <a:ahLst/>
            <a:cxnLst/>
            <a:rect l="l" t="t" r="r" b="b"/>
            <a:pathLst>
              <a:path w="43179" h="40639">
                <a:moveTo>
                  <a:pt x="42889" y="16626"/>
                </a:moveTo>
                <a:lnTo>
                  <a:pt x="0" y="0"/>
                </a:lnTo>
                <a:lnTo>
                  <a:pt x="22167" y="40305"/>
                </a:lnTo>
                <a:lnTo>
                  <a:pt x="42889" y="16626"/>
                </a:lnTo>
                <a:close/>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3635618" y="3458959"/>
            <a:ext cx="449580" cy="747607"/>
          </a:xfrm>
          <a:custGeom>
            <a:avLst/>
            <a:gdLst/>
            <a:ahLst/>
            <a:cxnLst/>
            <a:rect l="l" t="t" r="r" b="b"/>
            <a:pathLst>
              <a:path w="337185" h="560705">
                <a:moveTo>
                  <a:pt x="337136" y="560330"/>
                </a:moveTo>
                <a:lnTo>
                  <a:pt x="0" y="0"/>
                </a:lnTo>
              </a:path>
            </a:pathLst>
          </a:custGeom>
          <a:ln w="9524">
            <a:solidFill>
              <a:srgbClr val="B4A7D6"/>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3605905" y="3409575"/>
            <a:ext cx="48260" cy="60960"/>
          </a:xfrm>
          <a:custGeom>
            <a:avLst/>
            <a:gdLst/>
            <a:ahLst/>
            <a:cxnLst/>
            <a:rect l="l" t="t" r="r" b="b"/>
            <a:pathLst>
              <a:path w="36194" h="45719">
                <a:moveTo>
                  <a:pt x="8803" y="45148"/>
                </a:moveTo>
                <a:lnTo>
                  <a:pt x="0" y="0"/>
                </a:lnTo>
                <a:lnTo>
                  <a:pt x="35765" y="28926"/>
                </a:lnTo>
                <a:lnTo>
                  <a:pt x="8803" y="45148"/>
                </a:lnTo>
                <a:close/>
              </a:path>
            </a:pathLst>
          </a:custGeom>
          <a:solidFill>
            <a:srgbClr val="B4A7D6"/>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3605905" y="3409575"/>
            <a:ext cx="48260" cy="60960"/>
          </a:xfrm>
          <a:custGeom>
            <a:avLst/>
            <a:gdLst/>
            <a:ahLst/>
            <a:cxnLst/>
            <a:rect l="l" t="t" r="r" b="b"/>
            <a:pathLst>
              <a:path w="36194" h="45719">
                <a:moveTo>
                  <a:pt x="35765" y="28926"/>
                </a:moveTo>
                <a:lnTo>
                  <a:pt x="0" y="0"/>
                </a:lnTo>
                <a:lnTo>
                  <a:pt x="8803" y="45148"/>
                </a:lnTo>
                <a:lnTo>
                  <a:pt x="35765" y="28926"/>
                </a:lnTo>
                <a:close/>
              </a:path>
            </a:pathLst>
          </a:custGeom>
          <a:ln w="9524">
            <a:solidFill>
              <a:srgbClr val="B4A7D6"/>
            </a:solidFill>
          </a:ln>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1394732" y="3765791"/>
            <a:ext cx="1071033" cy="386430"/>
          </a:xfrm>
          <a:prstGeom prst="rect">
            <a:avLst/>
          </a:prstGeom>
        </p:spPr>
        <p:txBody>
          <a:bodyPr vert="horz" wrap="square" lIns="0" tIns="16933" rIns="0" bIns="0" rtlCol="0">
            <a:spAutoFit/>
          </a:bodyPr>
          <a:lstStyle/>
          <a:p>
            <a:pPr marL="16933" defTabSz="1219170">
              <a:spcBef>
                <a:spcPts val="133"/>
              </a:spcBef>
            </a:pPr>
            <a:r>
              <a:rPr sz="2400" spc="-127" dirty="0">
                <a:solidFill>
                  <a:srgbClr val="78909B"/>
                </a:solidFill>
                <a:latin typeface="Lucida Sans"/>
                <a:cs typeface="Lucida Sans"/>
              </a:rPr>
              <a:t>variable</a:t>
            </a:r>
            <a:endParaRPr sz="2400">
              <a:solidFill>
                <a:prstClr val="black"/>
              </a:solidFill>
              <a:latin typeface="Lucida Sans"/>
              <a:cs typeface="Lucida Sans"/>
            </a:endParaRPr>
          </a:p>
        </p:txBody>
      </p:sp>
      <p:sp>
        <p:nvSpPr>
          <p:cNvPr id="14" name="object 14"/>
          <p:cNvSpPr txBox="1"/>
          <p:nvPr/>
        </p:nvSpPr>
        <p:spPr>
          <a:xfrm>
            <a:off x="2491553" y="3695651"/>
            <a:ext cx="3399367" cy="854635"/>
          </a:xfrm>
          <a:prstGeom prst="rect">
            <a:avLst/>
          </a:prstGeom>
        </p:spPr>
        <p:txBody>
          <a:bodyPr vert="horz" wrap="square" lIns="0" tIns="16933" rIns="0" bIns="0" rtlCol="0">
            <a:spAutoFit/>
          </a:bodyPr>
          <a:lstStyle/>
          <a:p>
            <a:pPr marL="16933" marR="6773" indent="2328275" defTabSz="1219170">
              <a:lnSpc>
                <a:spcPct val="119200"/>
              </a:lnSpc>
              <a:spcBef>
                <a:spcPts val="133"/>
              </a:spcBef>
              <a:tabLst>
                <a:tab pos="987189" algn="l"/>
              </a:tabLst>
            </a:pPr>
            <a:r>
              <a:rPr sz="2400" spc="-120" dirty="0">
                <a:solidFill>
                  <a:srgbClr val="78909B"/>
                </a:solidFill>
                <a:latin typeface="Lucida Sans"/>
                <a:cs typeface="Lucida Sans"/>
              </a:rPr>
              <a:t>variable  </a:t>
            </a:r>
            <a:r>
              <a:rPr sz="2400" spc="-113" dirty="0">
                <a:solidFill>
                  <a:srgbClr val="78909B"/>
                </a:solidFill>
                <a:latin typeface="Lucida Sans"/>
                <a:cs typeface="Lucida Sans"/>
              </a:rPr>
              <a:t>ops	</a:t>
            </a:r>
            <a:r>
              <a:rPr sz="2400" spc="-133" dirty="0">
                <a:solidFill>
                  <a:srgbClr val="78909B"/>
                </a:solidFill>
                <a:latin typeface="Lucida Sans"/>
                <a:cs typeface="Lucida Sans"/>
              </a:rPr>
              <a:t>placeholder</a:t>
            </a:r>
            <a:endParaRPr sz="2400">
              <a:solidFill>
                <a:prstClr val="black"/>
              </a:solidFill>
              <a:latin typeface="Lucida Sans"/>
              <a:cs typeface="Lucida Sans"/>
            </a:endParaRPr>
          </a:p>
        </p:txBody>
      </p:sp>
      <p:sp>
        <p:nvSpPr>
          <p:cNvPr id="15" name="object 15"/>
          <p:cNvSpPr/>
          <p:nvPr/>
        </p:nvSpPr>
        <p:spPr>
          <a:xfrm>
            <a:off x="2854966" y="3458959"/>
            <a:ext cx="449580" cy="747607"/>
          </a:xfrm>
          <a:custGeom>
            <a:avLst/>
            <a:gdLst/>
            <a:ahLst/>
            <a:cxnLst/>
            <a:rect l="l" t="t" r="r" b="b"/>
            <a:pathLst>
              <a:path w="337185" h="560705">
                <a:moveTo>
                  <a:pt x="0" y="560330"/>
                </a:moveTo>
                <a:lnTo>
                  <a:pt x="337136" y="0"/>
                </a:lnTo>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3286507" y="3409575"/>
            <a:ext cx="48260" cy="60960"/>
          </a:xfrm>
          <a:custGeom>
            <a:avLst/>
            <a:gdLst/>
            <a:ahLst/>
            <a:cxnLst/>
            <a:rect l="l" t="t" r="r" b="b"/>
            <a:pathLst>
              <a:path w="36194" h="45719">
                <a:moveTo>
                  <a:pt x="26961" y="45148"/>
                </a:moveTo>
                <a:lnTo>
                  <a:pt x="0" y="28926"/>
                </a:lnTo>
                <a:lnTo>
                  <a:pt x="35765" y="0"/>
                </a:lnTo>
                <a:lnTo>
                  <a:pt x="26961" y="45148"/>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3286507" y="3409575"/>
            <a:ext cx="48260" cy="60960"/>
          </a:xfrm>
          <a:custGeom>
            <a:avLst/>
            <a:gdLst/>
            <a:ahLst/>
            <a:cxnLst/>
            <a:rect l="l" t="t" r="r" b="b"/>
            <a:pathLst>
              <a:path w="36194" h="45719">
                <a:moveTo>
                  <a:pt x="26961" y="45148"/>
                </a:moveTo>
                <a:lnTo>
                  <a:pt x="35765" y="0"/>
                </a:lnTo>
                <a:lnTo>
                  <a:pt x="0" y="28926"/>
                </a:lnTo>
                <a:lnTo>
                  <a:pt x="26961" y="45148"/>
                </a:lnTo>
                <a:close/>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2856500" y="3440218"/>
            <a:ext cx="988907" cy="754380"/>
          </a:xfrm>
          <a:custGeom>
            <a:avLst/>
            <a:gdLst/>
            <a:ahLst/>
            <a:cxnLst/>
            <a:rect l="l" t="t" r="r" b="b"/>
            <a:pathLst>
              <a:path w="741680" h="565785">
                <a:moveTo>
                  <a:pt x="0" y="565636"/>
                </a:moveTo>
                <a:lnTo>
                  <a:pt x="741462" y="0"/>
                </a:lnTo>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3832392" y="3405261"/>
            <a:ext cx="59267" cy="51647"/>
          </a:xfrm>
          <a:custGeom>
            <a:avLst/>
            <a:gdLst/>
            <a:ahLst/>
            <a:cxnLst/>
            <a:rect l="l" t="t" r="r" b="b"/>
            <a:pathLst>
              <a:path w="44450" h="38735">
                <a:moveTo>
                  <a:pt x="19084" y="38725"/>
                </a:moveTo>
                <a:lnTo>
                  <a:pt x="0" y="13708"/>
                </a:lnTo>
                <a:lnTo>
                  <a:pt x="43909" y="0"/>
                </a:lnTo>
                <a:lnTo>
                  <a:pt x="19084" y="38725"/>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3832392" y="3405261"/>
            <a:ext cx="59267" cy="51647"/>
          </a:xfrm>
          <a:custGeom>
            <a:avLst/>
            <a:gdLst/>
            <a:ahLst/>
            <a:cxnLst/>
            <a:rect l="l" t="t" r="r" b="b"/>
            <a:pathLst>
              <a:path w="44450" h="38735">
                <a:moveTo>
                  <a:pt x="19084" y="38725"/>
                </a:moveTo>
                <a:lnTo>
                  <a:pt x="43909" y="0"/>
                </a:lnTo>
                <a:lnTo>
                  <a:pt x="0" y="13708"/>
                </a:lnTo>
                <a:lnTo>
                  <a:pt x="19084" y="38725"/>
                </a:lnTo>
                <a:close/>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7574801" y="4441667"/>
            <a:ext cx="712047" cy="712047"/>
          </a:xfrm>
          <a:custGeom>
            <a:avLst/>
            <a:gdLst/>
            <a:ahLst/>
            <a:cxnLst/>
            <a:rect l="l" t="t" r="r" b="b"/>
            <a:pathLst>
              <a:path w="534035"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7574801" y="4441667"/>
            <a:ext cx="712047" cy="712047"/>
          </a:xfrm>
          <a:custGeom>
            <a:avLst/>
            <a:gdLst/>
            <a:ahLst/>
            <a:cxnLst/>
            <a:rect l="l" t="t" r="r" b="b"/>
            <a:pathLst>
              <a:path w="534035"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3" name="object 23"/>
          <p:cNvSpPr txBox="1"/>
          <p:nvPr/>
        </p:nvSpPr>
        <p:spPr>
          <a:xfrm>
            <a:off x="7713134" y="4523178"/>
            <a:ext cx="372533"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W</a:t>
            </a:r>
            <a:endParaRPr sz="3200">
              <a:solidFill>
                <a:prstClr val="black"/>
              </a:solidFill>
              <a:latin typeface="Times New Roman"/>
              <a:cs typeface="Times New Roman"/>
            </a:endParaRPr>
          </a:p>
        </p:txBody>
      </p:sp>
      <p:sp>
        <p:nvSpPr>
          <p:cNvPr id="24" name="object 24"/>
          <p:cNvSpPr/>
          <p:nvPr/>
        </p:nvSpPr>
        <p:spPr>
          <a:xfrm>
            <a:off x="9489267" y="3443866"/>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25" name="object 25"/>
          <p:cNvSpPr/>
          <p:nvPr/>
        </p:nvSpPr>
        <p:spPr>
          <a:xfrm>
            <a:off x="9489267" y="3443866"/>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6" name="object 26"/>
          <p:cNvSpPr txBox="1"/>
          <p:nvPr/>
        </p:nvSpPr>
        <p:spPr>
          <a:xfrm>
            <a:off x="9726733" y="3525378"/>
            <a:ext cx="237067"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b</a:t>
            </a:r>
            <a:endParaRPr sz="3200">
              <a:solidFill>
                <a:prstClr val="black"/>
              </a:solidFill>
              <a:latin typeface="Times New Roman"/>
              <a:cs typeface="Times New Roman"/>
            </a:endParaRPr>
          </a:p>
        </p:txBody>
      </p:sp>
      <p:sp>
        <p:nvSpPr>
          <p:cNvPr id="27" name="object 27"/>
          <p:cNvSpPr/>
          <p:nvPr/>
        </p:nvSpPr>
        <p:spPr>
          <a:xfrm>
            <a:off x="8873866" y="4441667"/>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B4A7D6"/>
          </a:solidFill>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8873866" y="4441667"/>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9" name="object 29"/>
          <p:cNvSpPr txBox="1"/>
          <p:nvPr/>
        </p:nvSpPr>
        <p:spPr>
          <a:xfrm>
            <a:off x="9122712" y="4467578"/>
            <a:ext cx="215053"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x</a:t>
            </a:r>
            <a:endParaRPr sz="3200">
              <a:solidFill>
                <a:prstClr val="black"/>
              </a:solidFill>
              <a:latin typeface="Times New Roman"/>
              <a:cs typeface="Times New Roman"/>
            </a:endParaRPr>
          </a:p>
        </p:txBody>
      </p:sp>
      <p:sp>
        <p:nvSpPr>
          <p:cNvPr id="30" name="object 30"/>
          <p:cNvSpPr/>
          <p:nvPr/>
        </p:nvSpPr>
        <p:spPr>
          <a:xfrm>
            <a:off x="8200466" y="3443866"/>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31" name="object 31"/>
          <p:cNvSpPr/>
          <p:nvPr/>
        </p:nvSpPr>
        <p:spPr>
          <a:xfrm>
            <a:off x="8200466" y="3443866"/>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2" name="object 32"/>
          <p:cNvSpPr txBox="1"/>
          <p:nvPr/>
        </p:nvSpPr>
        <p:spPr>
          <a:xfrm>
            <a:off x="8313764" y="3606996"/>
            <a:ext cx="485987" cy="345330"/>
          </a:xfrm>
          <a:prstGeom prst="rect">
            <a:avLst/>
          </a:prstGeom>
        </p:spPr>
        <p:txBody>
          <a:bodyPr vert="horz" wrap="square" lIns="0" tIns="16933" rIns="0" bIns="0" rtlCol="0">
            <a:spAutoFit/>
          </a:bodyPr>
          <a:lstStyle/>
          <a:p>
            <a:pPr marL="16933" defTabSz="1219170">
              <a:spcBef>
                <a:spcPts val="133"/>
              </a:spcBef>
            </a:pPr>
            <a:r>
              <a:rPr sz="2133" dirty="0">
                <a:solidFill>
                  <a:prstClr val="black"/>
                </a:solidFill>
                <a:latin typeface="Times New Roman"/>
                <a:cs typeface="Times New Roman"/>
              </a:rPr>
              <a:t>Mul</a:t>
            </a:r>
            <a:endParaRPr sz="2133">
              <a:solidFill>
                <a:prstClr val="black"/>
              </a:solidFill>
              <a:latin typeface="Times New Roman"/>
              <a:cs typeface="Times New Roman"/>
            </a:endParaRPr>
          </a:p>
        </p:txBody>
      </p:sp>
      <p:sp>
        <p:nvSpPr>
          <p:cNvPr id="33" name="object 33"/>
          <p:cNvSpPr/>
          <p:nvPr/>
        </p:nvSpPr>
        <p:spPr>
          <a:xfrm>
            <a:off x="8873866" y="2446067"/>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34" name="object 34"/>
          <p:cNvSpPr/>
          <p:nvPr/>
        </p:nvSpPr>
        <p:spPr>
          <a:xfrm>
            <a:off x="8873866" y="2446067"/>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5" name="object 35"/>
          <p:cNvSpPr txBox="1"/>
          <p:nvPr/>
        </p:nvSpPr>
        <p:spPr>
          <a:xfrm>
            <a:off x="8979715" y="2609196"/>
            <a:ext cx="501227" cy="345330"/>
          </a:xfrm>
          <a:prstGeom prst="rect">
            <a:avLst/>
          </a:prstGeom>
        </p:spPr>
        <p:txBody>
          <a:bodyPr vert="horz" wrap="square" lIns="0" tIns="16933" rIns="0" bIns="0" rtlCol="0">
            <a:spAutoFit/>
          </a:bodyPr>
          <a:lstStyle/>
          <a:p>
            <a:pPr marL="16933" defTabSz="1219170">
              <a:spcBef>
                <a:spcPts val="133"/>
              </a:spcBef>
            </a:pPr>
            <a:r>
              <a:rPr sz="2133" spc="-7" dirty="0">
                <a:solidFill>
                  <a:prstClr val="black"/>
                </a:solidFill>
                <a:latin typeface="Times New Roman"/>
                <a:cs typeface="Times New Roman"/>
              </a:rPr>
              <a:t>Add</a:t>
            </a:r>
            <a:endParaRPr sz="2133">
              <a:solidFill>
                <a:prstClr val="black"/>
              </a:solidFill>
              <a:latin typeface="Times New Roman"/>
              <a:cs typeface="Times New Roman"/>
            </a:endParaRPr>
          </a:p>
        </p:txBody>
      </p:sp>
      <p:sp>
        <p:nvSpPr>
          <p:cNvPr id="36" name="object 36"/>
          <p:cNvSpPr/>
          <p:nvPr/>
        </p:nvSpPr>
        <p:spPr>
          <a:xfrm>
            <a:off x="7930800" y="4106664"/>
            <a:ext cx="321733" cy="335280"/>
          </a:xfrm>
          <a:custGeom>
            <a:avLst/>
            <a:gdLst/>
            <a:ahLst/>
            <a:cxnLst/>
            <a:rect l="l" t="t" r="r" b="b"/>
            <a:pathLst>
              <a:path w="241300" h="251460">
                <a:moveTo>
                  <a:pt x="0" y="251251"/>
                </a:moveTo>
                <a:lnTo>
                  <a:pt x="240943"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7" name="object 37"/>
          <p:cNvSpPr/>
          <p:nvPr/>
        </p:nvSpPr>
        <p:spPr>
          <a:xfrm>
            <a:off x="8236918" y="4065067"/>
            <a:ext cx="55033" cy="56727"/>
          </a:xfrm>
          <a:custGeom>
            <a:avLst/>
            <a:gdLst/>
            <a:ahLst/>
            <a:cxnLst/>
            <a:rect l="l" t="t" r="r" b="b"/>
            <a:pathLst>
              <a:path w="41275" h="42544">
                <a:moveTo>
                  <a:pt x="22710" y="42087"/>
                </a:moveTo>
                <a:lnTo>
                  <a:pt x="0" y="20308"/>
                </a:lnTo>
                <a:lnTo>
                  <a:pt x="41273" y="0"/>
                </a:lnTo>
                <a:lnTo>
                  <a:pt x="22710" y="42087"/>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38" name="object 38"/>
          <p:cNvSpPr/>
          <p:nvPr/>
        </p:nvSpPr>
        <p:spPr>
          <a:xfrm>
            <a:off x="8236918" y="4065067"/>
            <a:ext cx="55033" cy="56727"/>
          </a:xfrm>
          <a:custGeom>
            <a:avLst/>
            <a:gdLst/>
            <a:ahLst/>
            <a:cxnLst/>
            <a:rect l="l" t="t" r="r" b="b"/>
            <a:pathLst>
              <a:path w="41275" h="42544">
                <a:moveTo>
                  <a:pt x="22710" y="42087"/>
                </a:moveTo>
                <a:lnTo>
                  <a:pt x="41273" y="0"/>
                </a:lnTo>
                <a:lnTo>
                  <a:pt x="0" y="20308"/>
                </a:lnTo>
                <a:lnTo>
                  <a:pt x="22710" y="4208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9" name="object 39"/>
          <p:cNvSpPr/>
          <p:nvPr/>
        </p:nvSpPr>
        <p:spPr>
          <a:xfrm>
            <a:off x="8864204" y="4103411"/>
            <a:ext cx="365760" cy="338667"/>
          </a:xfrm>
          <a:custGeom>
            <a:avLst/>
            <a:gdLst/>
            <a:ahLst/>
            <a:cxnLst/>
            <a:rect l="l" t="t" r="r" b="b"/>
            <a:pathLst>
              <a:path w="274320" h="254000">
                <a:moveTo>
                  <a:pt x="274246" y="253691"/>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0" name="object 40"/>
          <p:cNvSpPr/>
          <p:nvPr/>
        </p:nvSpPr>
        <p:spPr>
          <a:xfrm>
            <a:off x="8821895" y="4064274"/>
            <a:ext cx="56727" cy="55033"/>
          </a:xfrm>
          <a:custGeom>
            <a:avLst/>
            <a:gdLst/>
            <a:ahLst/>
            <a:cxnLst/>
            <a:rect l="l" t="t" r="r" b="b"/>
            <a:pathLst>
              <a:path w="42545" h="41275">
                <a:moveTo>
                  <a:pt x="21047" y="40901"/>
                </a:moveTo>
                <a:lnTo>
                  <a:pt x="0" y="0"/>
                </a:lnTo>
                <a:lnTo>
                  <a:pt x="42413" y="17803"/>
                </a:lnTo>
                <a:lnTo>
                  <a:pt x="21047" y="4090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1" name="object 41"/>
          <p:cNvSpPr/>
          <p:nvPr/>
        </p:nvSpPr>
        <p:spPr>
          <a:xfrm>
            <a:off x="8821895" y="4064274"/>
            <a:ext cx="56727" cy="55033"/>
          </a:xfrm>
          <a:custGeom>
            <a:avLst/>
            <a:gdLst/>
            <a:ahLst/>
            <a:cxnLst/>
            <a:rect l="l" t="t" r="r" b="b"/>
            <a:pathLst>
              <a:path w="42545" h="41275">
                <a:moveTo>
                  <a:pt x="42413" y="17803"/>
                </a:moveTo>
                <a:lnTo>
                  <a:pt x="0" y="0"/>
                </a:lnTo>
                <a:lnTo>
                  <a:pt x="21047" y="40901"/>
                </a:lnTo>
                <a:lnTo>
                  <a:pt x="42413" y="17803"/>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2" name="object 42"/>
          <p:cNvSpPr/>
          <p:nvPr/>
        </p:nvSpPr>
        <p:spPr>
          <a:xfrm>
            <a:off x="8556467" y="3105611"/>
            <a:ext cx="365760" cy="338667"/>
          </a:xfrm>
          <a:custGeom>
            <a:avLst/>
            <a:gdLst/>
            <a:ahLst/>
            <a:cxnLst/>
            <a:rect l="l" t="t" r="r" b="b"/>
            <a:pathLst>
              <a:path w="274320" h="254000">
                <a:moveTo>
                  <a:pt x="0" y="253691"/>
                </a:moveTo>
                <a:lnTo>
                  <a:pt x="274246"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3" name="object 43"/>
          <p:cNvSpPr/>
          <p:nvPr/>
        </p:nvSpPr>
        <p:spPr>
          <a:xfrm>
            <a:off x="8907885" y="3066474"/>
            <a:ext cx="56727" cy="55033"/>
          </a:xfrm>
          <a:custGeom>
            <a:avLst/>
            <a:gdLst/>
            <a:ahLst/>
            <a:cxnLst/>
            <a:rect l="l" t="t" r="r" b="b"/>
            <a:pathLst>
              <a:path w="42545" h="41275">
                <a:moveTo>
                  <a:pt x="21366" y="40901"/>
                </a:moveTo>
                <a:lnTo>
                  <a:pt x="0" y="17803"/>
                </a:lnTo>
                <a:lnTo>
                  <a:pt x="42413" y="0"/>
                </a:lnTo>
                <a:lnTo>
                  <a:pt x="21366" y="4090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4" name="object 44"/>
          <p:cNvSpPr/>
          <p:nvPr/>
        </p:nvSpPr>
        <p:spPr>
          <a:xfrm>
            <a:off x="8907885" y="3066474"/>
            <a:ext cx="56727" cy="55033"/>
          </a:xfrm>
          <a:custGeom>
            <a:avLst/>
            <a:gdLst/>
            <a:ahLst/>
            <a:cxnLst/>
            <a:rect l="l" t="t" r="r" b="b"/>
            <a:pathLst>
              <a:path w="42545" h="41275">
                <a:moveTo>
                  <a:pt x="21366" y="40901"/>
                </a:moveTo>
                <a:lnTo>
                  <a:pt x="42413" y="0"/>
                </a:lnTo>
                <a:lnTo>
                  <a:pt x="0" y="17803"/>
                </a:lnTo>
                <a:lnTo>
                  <a:pt x="21366" y="4090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5" name="object 45"/>
          <p:cNvSpPr/>
          <p:nvPr/>
        </p:nvSpPr>
        <p:spPr>
          <a:xfrm>
            <a:off x="9533559" y="3109532"/>
            <a:ext cx="312420" cy="334433"/>
          </a:xfrm>
          <a:custGeom>
            <a:avLst/>
            <a:gdLst/>
            <a:ahLst/>
            <a:cxnLst/>
            <a:rect l="l" t="t" r="r" b="b"/>
            <a:pathLst>
              <a:path w="234315" h="250825">
                <a:moveTo>
                  <a:pt x="233727" y="250698"/>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6" name="object 46"/>
          <p:cNvSpPr/>
          <p:nvPr/>
        </p:nvSpPr>
        <p:spPr>
          <a:xfrm>
            <a:off x="9494258" y="3067377"/>
            <a:ext cx="55033" cy="56727"/>
          </a:xfrm>
          <a:custGeom>
            <a:avLst/>
            <a:gdLst/>
            <a:ahLst/>
            <a:cxnLst/>
            <a:rect l="l" t="t" r="r" b="b"/>
            <a:pathLst>
              <a:path w="41275" h="42544">
                <a:moveTo>
                  <a:pt x="17968" y="42344"/>
                </a:moveTo>
                <a:lnTo>
                  <a:pt x="0" y="0"/>
                </a:lnTo>
                <a:lnTo>
                  <a:pt x="40983" y="20887"/>
                </a:lnTo>
                <a:lnTo>
                  <a:pt x="17968" y="42344"/>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7" name="object 47"/>
          <p:cNvSpPr/>
          <p:nvPr/>
        </p:nvSpPr>
        <p:spPr>
          <a:xfrm>
            <a:off x="9494258" y="3067377"/>
            <a:ext cx="55033" cy="56727"/>
          </a:xfrm>
          <a:custGeom>
            <a:avLst/>
            <a:gdLst/>
            <a:ahLst/>
            <a:cxnLst/>
            <a:rect l="l" t="t" r="r" b="b"/>
            <a:pathLst>
              <a:path w="41275" h="42544">
                <a:moveTo>
                  <a:pt x="40983" y="20887"/>
                </a:moveTo>
                <a:lnTo>
                  <a:pt x="0" y="0"/>
                </a:lnTo>
                <a:lnTo>
                  <a:pt x="17968" y="42344"/>
                </a:lnTo>
                <a:lnTo>
                  <a:pt x="40983" y="2088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8" name="object 48"/>
          <p:cNvSpPr/>
          <p:nvPr/>
        </p:nvSpPr>
        <p:spPr>
          <a:xfrm>
            <a:off x="9222927" y="1948259"/>
            <a:ext cx="7620" cy="497840"/>
          </a:xfrm>
          <a:custGeom>
            <a:avLst/>
            <a:gdLst/>
            <a:ahLst/>
            <a:cxnLst/>
            <a:rect l="l" t="t" r="r" b="b"/>
            <a:pathLst>
              <a:path w="5715" h="373380">
                <a:moveTo>
                  <a:pt x="5203" y="373355"/>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9" name="object 49"/>
          <p:cNvSpPr/>
          <p:nvPr/>
        </p:nvSpPr>
        <p:spPr>
          <a:xfrm>
            <a:off x="9201952" y="1890631"/>
            <a:ext cx="42333" cy="58420"/>
          </a:xfrm>
          <a:custGeom>
            <a:avLst/>
            <a:gdLst/>
            <a:ahLst/>
            <a:cxnLst/>
            <a:rect l="l" t="t" r="r" b="b"/>
            <a:pathLst>
              <a:path w="31750" h="43815">
                <a:moveTo>
                  <a:pt x="0" y="43440"/>
                </a:moveTo>
                <a:lnTo>
                  <a:pt x="15128" y="0"/>
                </a:lnTo>
                <a:lnTo>
                  <a:pt x="31462" y="43001"/>
                </a:lnTo>
                <a:lnTo>
                  <a:pt x="0" y="4344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50" name="object 50"/>
          <p:cNvSpPr/>
          <p:nvPr/>
        </p:nvSpPr>
        <p:spPr>
          <a:xfrm>
            <a:off x="9201952" y="1890631"/>
            <a:ext cx="42333" cy="58420"/>
          </a:xfrm>
          <a:custGeom>
            <a:avLst/>
            <a:gdLst/>
            <a:ahLst/>
            <a:cxnLst/>
            <a:rect l="l" t="t" r="r" b="b"/>
            <a:pathLst>
              <a:path w="31750" h="43815">
                <a:moveTo>
                  <a:pt x="31462" y="43001"/>
                </a:moveTo>
                <a:lnTo>
                  <a:pt x="15128" y="0"/>
                </a:lnTo>
                <a:lnTo>
                  <a:pt x="0" y="43440"/>
                </a:lnTo>
                <a:lnTo>
                  <a:pt x="31462" y="4300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1" name="object 51"/>
          <p:cNvSpPr/>
          <p:nvPr/>
        </p:nvSpPr>
        <p:spPr>
          <a:xfrm>
            <a:off x="9232437" y="5229823"/>
            <a:ext cx="17780" cy="516467"/>
          </a:xfrm>
          <a:custGeom>
            <a:avLst/>
            <a:gdLst/>
            <a:ahLst/>
            <a:cxnLst/>
            <a:rect l="l" t="t" r="r" b="b"/>
            <a:pathLst>
              <a:path w="13334" h="387350">
                <a:moveTo>
                  <a:pt x="13071" y="387182"/>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2" name="object 52"/>
          <p:cNvSpPr/>
          <p:nvPr/>
        </p:nvSpPr>
        <p:spPr>
          <a:xfrm>
            <a:off x="9211472" y="5172222"/>
            <a:ext cx="42333" cy="58420"/>
          </a:xfrm>
          <a:custGeom>
            <a:avLst/>
            <a:gdLst/>
            <a:ahLst/>
            <a:cxnLst/>
            <a:rect l="l" t="t" r="r" b="b"/>
            <a:pathLst>
              <a:path w="31750" h="43814">
                <a:moveTo>
                  <a:pt x="0" y="43731"/>
                </a:moveTo>
                <a:lnTo>
                  <a:pt x="14264" y="0"/>
                </a:lnTo>
                <a:lnTo>
                  <a:pt x="31447" y="42669"/>
                </a:lnTo>
                <a:lnTo>
                  <a:pt x="0" y="4373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53" name="object 53"/>
          <p:cNvSpPr/>
          <p:nvPr/>
        </p:nvSpPr>
        <p:spPr>
          <a:xfrm>
            <a:off x="9211472" y="5172222"/>
            <a:ext cx="42333" cy="58420"/>
          </a:xfrm>
          <a:custGeom>
            <a:avLst/>
            <a:gdLst/>
            <a:ahLst/>
            <a:cxnLst/>
            <a:rect l="l" t="t" r="r" b="b"/>
            <a:pathLst>
              <a:path w="31750" h="43814">
                <a:moveTo>
                  <a:pt x="31447" y="42669"/>
                </a:moveTo>
                <a:lnTo>
                  <a:pt x="14264" y="0"/>
                </a:lnTo>
                <a:lnTo>
                  <a:pt x="0" y="43731"/>
                </a:lnTo>
                <a:lnTo>
                  <a:pt x="31447" y="4266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4" name="object 54"/>
          <p:cNvSpPr/>
          <p:nvPr/>
        </p:nvSpPr>
        <p:spPr>
          <a:xfrm>
            <a:off x="2984167" y="2677283"/>
            <a:ext cx="843280" cy="712047"/>
          </a:xfrm>
          <a:custGeom>
            <a:avLst/>
            <a:gdLst/>
            <a:ahLst/>
            <a:cxnLst/>
            <a:rect l="l" t="t" r="r" b="b"/>
            <a:pathLst>
              <a:path w="632460" h="534035">
                <a:moveTo>
                  <a:pt x="0" y="0"/>
                </a:moveTo>
                <a:lnTo>
                  <a:pt x="632399" y="0"/>
                </a:lnTo>
                <a:lnTo>
                  <a:pt x="632399" y="533999"/>
                </a:lnTo>
                <a:lnTo>
                  <a:pt x="0" y="533999"/>
                </a:lnTo>
                <a:lnTo>
                  <a:pt x="0" y="0"/>
                </a:lnTo>
                <a:close/>
              </a:path>
            </a:pathLst>
          </a:custGeom>
          <a:ln w="19049">
            <a:solidFill>
              <a:srgbClr val="4A86E7"/>
            </a:solidFill>
          </a:ln>
        </p:spPr>
        <p:txBody>
          <a:bodyPr wrap="square" lIns="0" tIns="0" rIns="0" bIns="0" rtlCol="0"/>
          <a:lstStyle/>
          <a:p>
            <a:pPr defTabSz="1219170"/>
            <a:endParaRPr sz="2400">
              <a:solidFill>
                <a:prstClr val="black"/>
              </a:solidFill>
              <a:latin typeface="Calibri"/>
            </a:endParaRPr>
          </a:p>
        </p:txBody>
      </p:sp>
      <p:sp>
        <p:nvSpPr>
          <p:cNvPr id="55" name="object 55"/>
          <p:cNvSpPr/>
          <p:nvPr/>
        </p:nvSpPr>
        <p:spPr>
          <a:xfrm>
            <a:off x="7080434" y="3029066"/>
            <a:ext cx="3024293" cy="2244513"/>
          </a:xfrm>
          <a:custGeom>
            <a:avLst/>
            <a:gdLst/>
            <a:ahLst/>
            <a:cxnLst/>
            <a:rect l="l" t="t" r="r" b="b"/>
            <a:pathLst>
              <a:path w="2268220" h="1683385">
                <a:moveTo>
                  <a:pt x="0" y="1682999"/>
                </a:moveTo>
                <a:lnTo>
                  <a:pt x="1098188" y="0"/>
                </a:lnTo>
                <a:lnTo>
                  <a:pt x="2267999" y="1682999"/>
                </a:lnTo>
                <a:lnTo>
                  <a:pt x="0" y="1682999"/>
                </a:lnTo>
                <a:close/>
              </a:path>
            </a:pathLst>
          </a:custGeom>
          <a:ln w="19049">
            <a:solidFill>
              <a:srgbClr val="4A86E7"/>
            </a:solidFill>
          </a:ln>
        </p:spPr>
        <p:txBody>
          <a:bodyPr wrap="square" lIns="0" tIns="0" rIns="0" bIns="0" rtlCol="0"/>
          <a:lstStyle/>
          <a:p>
            <a:pPr defTabSz="1219170"/>
            <a:endParaRPr sz="2400">
              <a:solidFill>
                <a:prstClr val="black"/>
              </a:solidFill>
              <a:latin typeface="Calibri"/>
            </a:endParaRPr>
          </a:p>
        </p:txBody>
      </p:sp>
      <p:sp>
        <p:nvSpPr>
          <p:cNvPr id="56" name="object 2">
            <a:extLst>
              <a:ext uri="{FF2B5EF4-FFF2-40B4-BE49-F238E27FC236}">
                <a16:creationId xmlns:a16="http://schemas.microsoft.com/office/drawing/2014/main" id="{A50073D4-294B-41A8-B72C-98EA8D08CBA5}"/>
              </a:ext>
            </a:extLst>
          </p:cNvPr>
          <p:cNvSpPr txBox="1">
            <a:spLocks noGrp="1"/>
          </p:cNvSpPr>
          <p:nvPr>
            <p:ph type="title"/>
          </p:nvPr>
        </p:nvSpPr>
        <p:spPr>
          <a:xfrm>
            <a:off x="512763" y="671513"/>
            <a:ext cx="6632575" cy="632651"/>
          </a:xfrm>
          <a:prstGeom prst="rect">
            <a:avLst/>
          </a:prstGeom>
        </p:spPr>
        <p:txBody>
          <a:bodyPr vert="horz" wrap="square" lIns="0" tIns="16933" rIns="0" bIns="0" rtlCol="0">
            <a:spAutoFit/>
          </a:bodyPr>
          <a:lstStyle/>
          <a:p>
            <a:pPr marL="16933">
              <a:spcBef>
                <a:spcPts val="133"/>
              </a:spcBef>
            </a:pPr>
            <a:r>
              <a:rPr sz="4000" b="1" spc="-40" dirty="0">
                <a:latin typeface="+mj-lt"/>
                <a:cs typeface="Kokila" panose="020B0502040204020203" pitchFamily="34" charset="0"/>
              </a:rPr>
              <a:t>Basic </a:t>
            </a:r>
            <a:r>
              <a:rPr sz="4000" b="1" spc="-207" dirty="0">
                <a:latin typeface="+mj-lt"/>
                <a:cs typeface="Kokila" panose="020B0502040204020203" pitchFamily="34" charset="0"/>
              </a:rPr>
              <a:t>Code </a:t>
            </a:r>
            <a:r>
              <a:rPr sz="4000" b="1" spc="-167" dirty="0">
                <a:latin typeface="+mj-lt"/>
                <a:cs typeface="Kokila" panose="020B0502040204020203" pitchFamily="34" charset="0"/>
              </a:rPr>
              <a:t>Structure </a:t>
            </a:r>
            <a:r>
              <a:rPr sz="4000" b="1" spc="-147" dirty="0">
                <a:latin typeface="+mj-lt"/>
                <a:cs typeface="Kokila" panose="020B0502040204020203" pitchFamily="34" charset="0"/>
              </a:rPr>
              <a:t>-</a:t>
            </a:r>
            <a:r>
              <a:rPr sz="4000" b="1" spc="-740" dirty="0">
                <a:latin typeface="+mj-lt"/>
                <a:cs typeface="Kokila" panose="020B0502040204020203" pitchFamily="34" charset="0"/>
              </a:rPr>
              <a:t> </a:t>
            </a:r>
            <a:r>
              <a:rPr lang="en-US" sz="4000" b="1" spc="-187" dirty="0">
                <a:latin typeface="+mj-lt"/>
                <a:cs typeface="Kokila" panose="020B0502040204020203" pitchFamily="34" charset="0"/>
              </a:rPr>
              <a:t>Sessions</a:t>
            </a:r>
            <a:endParaRPr sz="4000" b="1" spc="-187" dirty="0">
              <a:latin typeface="+mj-lt"/>
              <a:cs typeface="Kokila" panose="020B0502040204020203"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6942667" cy="591551"/>
          </a:xfrm>
          <a:prstGeom prst="rect">
            <a:avLst/>
          </a:prstGeom>
        </p:spPr>
        <p:txBody>
          <a:bodyPr vert="horz" wrap="square" lIns="0" tIns="16933" rIns="0" bIns="0" rtlCol="0">
            <a:spAutoFit/>
          </a:bodyPr>
          <a:lstStyle/>
          <a:p>
            <a:pPr marL="16933">
              <a:spcBef>
                <a:spcPts val="133"/>
              </a:spcBef>
            </a:pPr>
            <a:r>
              <a:rPr sz="3733" b="1" i="0" spc="-7" dirty="0"/>
              <a:t>TensorFlow </a:t>
            </a:r>
            <a:r>
              <a:rPr sz="3733" b="1" i="0" spc="-13" dirty="0"/>
              <a:t>Session </a:t>
            </a:r>
            <a:r>
              <a:rPr sz="3733" b="1" i="0" spc="-7" dirty="0"/>
              <a:t>Object</a:t>
            </a:r>
            <a:endParaRPr sz="3733" dirty="0"/>
          </a:p>
        </p:txBody>
      </p:sp>
      <p:sp>
        <p:nvSpPr>
          <p:cNvPr id="3" name="object 3"/>
          <p:cNvSpPr txBox="1"/>
          <p:nvPr/>
        </p:nvSpPr>
        <p:spPr>
          <a:xfrm>
            <a:off x="572299" y="1366958"/>
            <a:ext cx="10848340" cy="1101562"/>
          </a:xfrm>
          <a:prstGeom prst="rect">
            <a:avLst/>
          </a:prstGeom>
        </p:spPr>
        <p:txBody>
          <a:bodyPr vert="horz" wrap="square" lIns="0" tIns="16933" rIns="0" bIns="0" rtlCol="0">
            <a:spAutoFit/>
          </a:bodyPr>
          <a:lstStyle/>
          <a:p>
            <a:pPr marL="566406" marR="6773" lvl="0" indent="-549473" algn="l" defTabSz="1219170" rtl="0" eaLnBrk="1" fontAlgn="auto" latinLnBrk="0" hangingPunct="1">
              <a:lnSpc>
                <a:spcPct val="114599"/>
              </a:lnSpc>
              <a:spcBef>
                <a:spcPts val="133"/>
              </a:spcBef>
              <a:spcAft>
                <a:spcPts val="0"/>
              </a:spcAft>
              <a:buClrTx/>
              <a:buSzTx/>
              <a:buFontTx/>
              <a:buChar char="●"/>
              <a:tabLst>
                <a:tab pos="566406" algn="l"/>
                <a:tab pos="567252" algn="l"/>
              </a:tabLst>
              <a:defRPr/>
            </a:pPr>
            <a:r>
              <a:rPr kumimoji="0" sz="3200" b="0" i="0" u="none" strike="noStrike" kern="1200" cap="none" spc="0" normalizeH="0" baseline="0" noProof="0" dirty="0">
                <a:ln>
                  <a:noFill/>
                </a:ln>
                <a:solidFill>
                  <a:srgbClr val="595959"/>
                </a:solidFill>
                <a:effectLst/>
                <a:uLnTx/>
                <a:uFillTx/>
                <a:latin typeface="Arial"/>
                <a:ea typeface="+mn-ea"/>
                <a:cs typeface="Arial"/>
              </a:rPr>
              <a:t>“A </a:t>
            </a:r>
            <a:r>
              <a:rPr kumimoji="0" sz="3200" b="0" i="0" u="none" strike="noStrike" kern="1200" cap="none" spc="-7" normalizeH="0" baseline="0" noProof="0" dirty="0">
                <a:ln>
                  <a:noFill/>
                </a:ln>
                <a:solidFill>
                  <a:srgbClr val="595959"/>
                </a:solidFill>
                <a:effectLst/>
                <a:uLnTx/>
                <a:uFillTx/>
                <a:latin typeface="Arial"/>
                <a:ea typeface="+mn-ea"/>
                <a:cs typeface="Arial"/>
              </a:rPr>
              <a:t>Session object encapsulates the environment in which  Tensor objects are evaluated” </a:t>
            </a:r>
            <a:r>
              <a:rPr kumimoji="0" sz="3200" b="0" i="0" u="none" strike="noStrike" kern="1200" cap="none" spc="0" normalizeH="0" baseline="0" noProof="0" dirty="0">
                <a:ln>
                  <a:noFill/>
                </a:ln>
                <a:solidFill>
                  <a:srgbClr val="595959"/>
                </a:solidFill>
                <a:effectLst/>
                <a:uLnTx/>
                <a:uFillTx/>
                <a:latin typeface="Arial"/>
                <a:ea typeface="+mn-ea"/>
                <a:cs typeface="Arial"/>
              </a:rPr>
              <a:t>-</a:t>
            </a:r>
            <a:r>
              <a:rPr kumimoji="0" sz="3200" b="0" i="0" u="none" strike="noStrike" kern="1200" cap="none" spc="0" normalizeH="0" baseline="0" noProof="0" dirty="0">
                <a:ln>
                  <a:noFill/>
                </a:ln>
                <a:solidFill>
                  <a:srgbClr val="0097A7"/>
                </a:solidFill>
                <a:effectLst/>
                <a:uLnTx/>
                <a:uFillTx/>
                <a:latin typeface="Arial"/>
                <a:ea typeface="+mn-ea"/>
                <a:cs typeface="Arial"/>
              </a:rPr>
              <a:t> </a:t>
            </a:r>
            <a:r>
              <a:rPr kumimoji="0" sz="3200" b="0" i="0" u="heavy" strike="noStrike" kern="1200" cap="none" spc="-7" normalizeH="0" baseline="0" noProof="0" dirty="0">
                <a:ln>
                  <a:noFill/>
                </a:ln>
                <a:solidFill>
                  <a:srgbClr val="0097A7"/>
                </a:solidFill>
                <a:effectLst/>
                <a:uLnTx/>
                <a:uFill>
                  <a:solidFill>
                    <a:srgbClr val="0097A7"/>
                  </a:solidFill>
                </a:uFill>
                <a:latin typeface="Arial"/>
                <a:ea typeface="+mn-ea"/>
                <a:cs typeface="Arial"/>
                <a:hlinkClick r:id="rId2"/>
              </a:rPr>
              <a:t>TensorFlow</a:t>
            </a:r>
            <a:r>
              <a:rPr kumimoji="0" sz="3200" b="0" i="0" u="heavy" strike="noStrike" kern="1200" cap="none" spc="7" normalizeH="0" baseline="0" noProof="0" dirty="0">
                <a:ln>
                  <a:noFill/>
                </a:ln>
                <a:solidFill>
                  <a:srgbClr val="0097A7"/>
                </a:solidFill>
                <a:effectLst/>
                <a:uLnTx/>
                <a:uFill>
                  <a:solidFill>
                    <a:srgbClr val="0097A7"/>
                  </a:solidFill>
                </a:uFill>
                <a:latin typeface="Arial"/>
                <a:ea typeface="+mn-ea"/>
                <a:cs typeface="Arial"/>
                <a:hlinkClick r:id="rId2"/>
              </a:rPr>
              <a:t> </a:t>
            </a:r>
            <a:r>
              <a:rPr kumimoji="0" sz="3200" b="0" i="0" u="heavy" strike="noStrike" kern="1200" cap="none" spc="-7" normalizeH="0" baseline="0" noProof="0" dirty="0">
                <a:ln>
                  <a:noFill/>
                </a:ln>
                <a:solidFill>
                  <a:srgbClr val="0097A7"/>
                </a:solidFill>
                <a:effectLst/>
                <a:uLnTx/>
                <a:uFill>
                  <a:solidFill>
                    <a:srgbClr val="0097A7"/>
                  </a:solidFill>
                </a:uFill>
                <a:latin typeface="Arial"/>
                <a:ea typeface="+mn-ea"/>
                <a:cs typeface="Arial"/>
                <a:hlinkClick r:id="rId2"/>
              </a:rPr>
              <a:t>Docs</a:t>
            </a:r>
            <a:endParaRPr kumimoji="0" sz="32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txBox="1"/>
          <p:nvPr/>
        </p:nvSpPr>
        <p:spPr>
          <a:xfrm>
            <a:off x="512967" y="2829151"/>
            <a:ext cx="3811693" cy="981530"/>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1867" b="0" i="0" u="none" strike="noStrike" kern="1200" cap="none" spc="-7" normalizeH="0" baseline="0" noProof="0" dirty="0">
                <a:ln>
                  <a:noFill/>
                </a:ln>
                <a:solidFill>
                  <a:srgbClr val="660066"/>
                </a:solidFill>
                <a:effectLst/>
                <a:uLnTx/>
                <a:uFillTx/>
                <a:latin typeface="Consolas"/>
                <a:ea typeface="+mn-ea"/>
                <a:cs typeface="Consolas"/>
              </a:rPr>
              <a:t>In </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20</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a </a:t>
            </a:r>
            <a:r>
              <a:rPr kumimoji="0" sz="1867" b="0" i="0" u="none" strike="noStrike" kern="1200" cap="none" spc="0" normalizeH="0" baseline="0" noProof="0" dirty="0">
                <a:ln>
                  <a:noFill/>
                </a:ln>
                <a:solidFill>
                  <a:srgbClr val="666600"/>
                </a:solidFill>
                <a:effectLst/>
                <a:uLnTx/>
                <a:uFillTx/>
                <a:latin typeface="Consolas"/>
                <a:ea typeface="+mn-ea"/>
                <a:cs typeface="Consolas"/>
              </a:rPr>
              <a:t>=</a:t>
            </a:r>
            <a:r>
              <a:rPr kumimoji="0" sz="1867" b="0" i="0" u="none" strike="noStrike" kern="1200" cap="none" spc="-113"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prstClr val="black"/>
                </a:solidFill>
                <a:effectLst/>
                <a:uLnTx/>
                <a:uFillTx/>
                <a:latin typeface="Consolas"/>
                <a:ea typeface="+mn-ea"/>
                <a:cs typeface="Consolas"/>
              </a:rPr>
              <a:t>tf</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constant</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5.0)</a:t>
            </a:r>
            <a:endParaRPr kumimoji="0" sz="1867" b="0" i="0" u="none" strike="noStrike" kern="1200" cap="none" spc="0" normalizeH="0" baseline="0" noProof="0">
              <a:ln>
                <a:noFill/>
              </a:ln>
              <a:solidFill>
                <a:prstClr val="black"/>
              </a:solidFill>
              <a:effectLst/>
              <a:uLnTx/>
              <a:uFillTx/>
              <a:latin typeface="Consolas"/>
              <a:ea typeface="+mn-ea"/>
              <a:cs typeface="Consolas"/>
            </a:endParaRPr>
          </a:p>
          <a:p>
            <a:pPr marL="0" marR="0" lvl="0" indent="0" algn="l" defTabSz="1219170" rtl="0" eaLnBrk="1" fontAlgn="auto" latinLnBrk="0" hangingPunct="1">
              <a:lnSpc>
                <a:spcPct val="100000"/>
              </a:lnSpc>
              <a:spcBef>
                <a:spcPts val="47"/>
              </a:spcBef>
              <a:spcAft>
                <a:spcPts val="0"/>
              </a:spcAft>
              <a:buClrTx/>
              <a:buSzTx/>
              <a:buFontTx/>
              <a:buNone/>
              <a:tabLst/>
              <a:defRPr/>
            </a:pPr>
            <a:endParaRPr kumimoji="0" sz="2533" b="0" i="0" u="none" strike="noStrike" kern="1200" cap="none" spc="0" normalizeH="0" baseline="0" noProof="0">
              <a:ln>
                <a:noFill/>
              </a:ln>
              <a:solidFill>
                <a:prstClr val="black"/>
              </a:solidFill>
              <a:effectLst/>
              <a:uLnTx/>
              <a:uFillTx/>
              <a:latin typeface="Times New Roman"/>
              <a:ea typeface="+mn-ea"/>
              <a:cs typeface="Times New Roman"/>
            </a:endParaRPr>
          </a:p>
          <a:p>
            <a:pPr marL="16933" marR="0" lvl="0" indent="0" algn="l" defTabSz="1219170" rtl="0" eaLnBrk="1" fontAlgn="auto" latinLnBrk="0" hangingPunct="1">
              <a:lnSpc>
                <a:spcPct val="100000"/>
              </a:lnSpc>
              <a:spcBef>
                <a:spcPts val="0"/>
              </a:spcBef>
              <a:spcAft>
                <a:spcPts val="0"/>
              </a:spcAft>
              <a:buClrTx/>
              <a:buSzTx/>
              <a:buFontTx/>
              <a:buNone/>
              <a:tabLst/>
              <a:defRPr/>
            </a:pPr>
            <a:r>
              <a:rPr kumimoji="0" sz="1867" b="0" i="0" u="none" strike="noStrike" kern="1200" cap="none" spc="-7" normalizeH="0" baseline="0" noProof="0" dirty="0">
                <a:ln>
                  <a:noFill/>
                </a:ln>
                <a:solidFill>
                  <a:srgbClr val="660066"/>
                </a:solidFill>
                <a:effectLst/>
                <a:uLnTx/>
                <a:uFillTx/>
                <a:latin typeface="Consolas"/>
                <a:ea typeface="+mn-ea"/>
                <a:cs typeface="Consolas"/>
              </a:rPr>
              <a:t>In </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21</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b </a:t>
            </a:r>
            <a:r>
              <a:rPr kumimoji="0" sz="1867" b="0" i="0" u="none" strike="noStrike" kern="1200" cap="none" spc="0" normalizeH="0" baseline="0" noProof="0" dirty="0">
                <a:ln>
                  <a:noFill/>
                </a:ln>
                <a:solidFill>
                  <a:srgbClr val="666600"/>
                </a:solidFill>
                <a:effectLst/>
                <a:uLnTx/>
                <a:uFillTx/>
                <a:latin typeface="Consolas"/>
                <a:ea typeface="+mn-ea"/>
                <a:cs typeface="Consolas"/>
              </a:rPr>
              <a:t>=</a:t>
            </a:r>
            <a:r>
              <a:rPr kumimoji="0" sz="1867" b="0" i="0" u="none" strike="noStrike" kern="1200" cap="none" spc="-113"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prstClr val="black"/>
                </a:solidFill>
                <a:effectLst/>
                <a:uLnTx/>
                <a:uFillTx/>
                <a:latin typeface="Consolas"/>
                <a:ea typeface="+mn-ea"/>
                <a:cs typeface="Consolas"/>
              </a:rPr>
              <a:t>tf</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constant</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6.0)</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5" name="object 5"/>
          <p:cNvSpPr txBox="1"/>
          <p:nvPr/>
        </p:nvSpPr>
        <p:spPr>
          <a:xfrm>
            <a:off x="512967" y="4149951"/>
            <a:ext cx="2379133" cy="30442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1867" b="0" i="0" u="none" strike="noStrike" kern="1200" cap="none" spc="-7" normalizeH="0" baseline="0" noProof="0" dirty="0">
                <a:ln>
                  <a:noFill/>
                </a:ln>
                <a:solidFill>
                  <a:srgbClr val="660066"/>
                </a:solidFill>
                <a:effectLst/>
                <a:uLnTx/>
                <a:uFillTx/>
                <a:latin typeface="Consolas"/>
                <a:ea typeface="+mn-ea"/>
                <a:cs typeface="Consolas"/>
              </a:rPr>
              <a:t>In </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22</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c </a:t>
            </a:r>
            <a:r>
              <a:rPr kumimoji="0" sz="1867" b="0" i="0" u="none" strike="noStrike" kern="1200" cap="none" spc="0"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a </a:t>
            </a:r>
            <a:r>
              <a:rPr kumimoji="0" sz="1867" b="0" i="0" u="none" strike="noStrike" kern="1200" cap="none" spc="0" normalizeH="0" baseline="0" noProof="0" dirty="0">
                <a:ln>
                  <a:noFill/>
                </a:ln>
                <a:solidFill>
                  <a:srgbClr val="666600"/>
                </a:solidFill>
                <a:effectLst/>
                <a:uLnTx/>
                <a:uFillTx/>
                <a:latin typeface="Consolas"/>
                <a:ea typeface="+mn-ea"/>
                <a:cs typeface="Consolas"/>
              </a:rPr>
              <a:t>*</a:t>
            </a:r>
            <a:r>
              <a:rPr kumimoji="0" sz="1867" b="0" i="0" u="none" strike="noStrike" kern="1200" cap="none" spc="-140"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b</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6" name="object 6"/>
          <p:cNvSpPr txBox="1"/>
          <p:nvPr/>
        </p:nvSpPr>
        <p:spPr>
          <a:xfrm>
            <a:off x="512967" y="4810351"/>
            <a:ext cx="4593167" cy="30442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1867" b="0" i="0" u="none" strike="noStrike" kern="1200" cap="none" spc="-7" normalizeH="0" baseline="0" noProof="0" dirty="0">
                <a:ln>
                  <a:noFill/>
                </a:ln>
                <a:solidFill>
                  <a:srgbClr val="660066"/>
                </a:solidFill>
                <a:effectLst/>
                <a:uLnTx/>
                <a:uFillTx/>
                <a:latin typeface="Consolas"/>
                <a:ea typeface="+mn-ea"/>
                <a:cs typeface="Consolas"/>
              </a:rPr>
              <a:t>In </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23</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srgbClr val="000088"/>
                </a:solidFill>
                <a:effectLst/>
                <a:uLnTx/>
                <a:uFillTx/>
                <a:latin typeface="Consolas"/>
                <a:ea typeface="+mn-ea"/>
                <a:cs typeface="Consolas"/>
              </a:rPr>
              <a:t>with </a:t>
            </a:r>
            <a:r>
              <a:rPr kumimoji="0" sz="1867" b="0" i="0" u="none" strike="noStrike" kern="1200" cap="none" spc="-7" normalizeH="0" baseline="0" noProof="0" dirty="0">
                <a:ln>
                  <a:noFill/>
                </a:ln>
                <a:solidFill>
                  <a:prstClr val="black"/>
                </a:solidFill>
                <a:effectLst/>
                <a:uLnTx/>
                <a:uFillTx/>
                <a:latin typeface="Consolas"/>
                <a:ea typeface="+mn-ea"/>
                <a:cs typeface="Consolas"/>
              </a:rPr>
              <a:t>tf</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660066"/>
                </a:solidFill>
                <a:effectLst/>
                <a:uLnTx/>
                <a:uFillTx/>
                <a:latin typeface="Consolas"/>
                <a:ea typeface="+mn-ea"/>
                <a:cs typeface="Consolas"/>
              </a:rPr>
              <a:t>Session</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srgbClr val="000088"/>
                </a:solidFill>
                <a:effectLst/>
                <a:uLnTx/>
                <a:uFillTx/>
                <a:latin typeface="Consolas"/>
                <a:ea typeface="+mn-ea"/>
                <a:cs typeface="Consolas"/>
              </a:rPr>
              <a:t>as</a:t>
            </a:r>
            <a:r>
              <a:rPr kumimoji="0" sz="1867" b="0" i="0" u="none" strike="noStrike" kern="1200" cap="none" spc="-80" normalizeH="0" baseline="0" noProof="0" dirty="0">
                <a:ln>
                  <a:noFill/>
                </a:ln>
                <a:solidFill>
                  <a:srgbClr val="000088"/>
                </a:solidFill>
                <a:effectLst/>
                <a:uLnTx/>
                <a:uFillTx/>
                <a:latin typeface="Consolas"/>
                <a:ea typeface="+mn-ea"/>
                <a:cs typeface="Consolas"/>
              </a:rPr>
              <a:t> </a:t>
            </a:r>
            <a:r>
              <a:rPr kumimoji="0" sz="1867" b="0" i="0" u="none" strike="noStrike" kern="1200" cap="none" spc="-7" normalizeH="0" baseline="0" noProof="0" dirty="0">
                <a:ln>
                  <a:noFill/>
                </a:ln>
                <a:solidFill>
                  <a:prstClr val="black"/>
                </a:solidFill>
                <a:effectLst/>
                <a:uLnTx/>
                <a:uFillTx/>
                <a:latin typeface="Consolas"/>
                <a:ea typeface="+mn-ea"/>
                <a:cs typeface="Consolas"/>
              </a:rPr>
              <a:t>sess:</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7" name="object 7"/>
          <p:cNvSpPr txBox="1"/>
          <p:nvPr/>
        </p:nvSpPr>
        <p:spPr>
          <a:xfrm>
            <a:off x="2206446" y="5094830"/>
            <a:ext cx="2379133" cy="661955"/>
          </a:xfrm>
          <a:prstGeom prst="rect">
            <a:avLst/>
          </a:prstGeom>
        </p:spPr>
        <p:txBody>
          <a:bodyPr vert="horz" wrap="square" lIns="0" tIns="16933" rIns="0" bIns="0" rtlCol="0">
            <a:spAutoFit/>
          </a:bodyPr>
          <a:lstStyle/>
          <a:p>
            <a:pPr marL="16933" marR="6773" lvl="0" indent="0" algn="l" defTabSz="1219170" rtl="0" eaLnBrk="1" fontAlgn="auto" latinLnBrk="0" hangingPunct="1">
              <a:lnSpc>
                <a:spcPct val="116100"/>
              </a:lnSpc>
              <a:spcBef>
                <a:spcPts val="133"/>
              </a:spcBef>
              <a:spcAft>
                <a:spcPts val="0"/>
              </a:spcAft>
              <a:buClrTx/>
              <a:buSzTx/>
              <a:buFontTx/>
              <a:buNone/>
              <a:tabLst/>
              <a:defRPr/>
            </a:pPr>
            <a:r>
              <a:rPr kumimoji="0" sz="1867" b="0" i="0" u="none" strike="noStrike" kern="1200" cap="none" spc="-7" normalizeH="0" baseline="0" noProof="0" dirty="0">
                <a:ln>
                  <a:noFill/>
                </a:ln>
                <a:solidFill>
                  <a:srgbClr val="000088"/>
                </a:solidFill>
                <a:effectLst/>
                <a:uLnTx/>
                <a:uFillTx/>
                <a:latin typeface="Consolas"/>
                <a:ea typeface="+mn-ea"/>
                <a:cs typeface="Consolas"/>
              </a:rPr>
              <a:t>prin</a:t>
            </a:r>
            <a:r>
              <a:rPr kumimoji="0" sz="1867" b="0" i="0" u="none" strike="noStrike" kern="1200" cap="none" spc="0" normalizeH="0" baseline="0" noProof="0" dirty="0">
                <a:ln>
                  <a:noFill/>
                </a:ln>
                <a:solidFill>
                  <a:srgbClr val="000088"/>
                </a:solidFill>
                <a:effectLst/>
                <a:uLnTx/>
                <a:uFillTx/>
                <a:latin typeface="Consolas"/>
                <a:ea typeface="+mn-ea"/>
                <a:cs typeface="Consolas"/>
              </a:rPr>
              <a:t>t</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ses</a:t>
            </a:r>
            <a:r>
              <a:rPr kumimoji="0" sz="1867" b="0" i="0" u="none" strike="noStrike" kern="1200" cap="none" spc="0" normalizeH="0" baseline="0" noProof="0" dirty="0">
                <a:ln>
                  <a:noFill/>
                </a:ln>
                <a:solidFill>
                  <a:prstClr val="black"/>
                </a:solidFill>
                <a:effectLst/>
                <a:uLnTx/>
                <a:uFillTx/>
                <a:latin typeface="Consolas"/>
                <a:ea typeface="+mn-ea"/>
                <a:cs typeface="Consolas"/>
              </a:rPr>
              <a:t>s</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ru</a:t>
            </a:r>
            <a:r>
              <a:rPr kumimoji="0" sz="1867" b="0" i="0" u="none" strike="noStrike" kern="1200" cap="none" spc="0" normalizeH="0" baseline="0" noProof="0" dirty="0">
                <a:ln>
                  <a:noFill/>
                </a:ln>
                <a:solidFill>
                  <a:prstClr val="black"/>
                </a:solidFill>
                <a:effectLst/>
                <a:uLnTx/>
                <a:uFillTx/>
                <a:latin typeface="Consolas"/>
                <a:ea typeface="+mn-ea"/>
                <a:cs typeface="Consolas"/>
              </a:rPr>
              <a:t>n</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c</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srgbClr val="000088"/>
                </a:solidFill>
                <a:effectLst/>
                <a:uLnTx/>
                <a:uFillTx/>
                <a:latin typeface="Consolas"/>
                <a:ea typeface="+mn-ea"/>
                <a:cs typeface="Consolas"/>
              </a:rPr>
              <a:t>print</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c</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0088"/>
                </a:solidFill>
                <a:effectLst/>
                <a:uLnTx/>
                <a:uFillTx/>
                <a:latin typeface="Consolas"/>
                <a:ea typeface="+mn-ea"/>
                <a:cs typeface="Consolas"/>
              </a:rPr>
              <a:t>eval</a:t>
            </a:r>
            <a:r>
              <a:rPr kumimoji="0" sz="1867" b="0" i="0" u="none" strike="noStrike" kern="1200" cap="none" spc="-7" normalizeH="0" baseline="0" noProof="0" dirty="0">
                <a:ln>
                  <a:noFill/>
                </a:ln>
                <a:solidFill>
                  <a:srgbClr val="666600"/>
                </a:solidFill>
                <a:effectLst/>
                <a:uLnTx/>
                <a:uFillTx/>
                <a:latin typeface="Consolas"/>
                <a:ea typeface="+mn-ea"/>
                <a:cs typeface="Consolas"/>
              </a:rPr>
              <a:t>())</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8" name="object 8"/>
          <p:cNvSpPr txBox="1"/>
          <p:nvPr/>
        </p:nvSpPr>
        <p:spPr>
          <a:xfrm>
            <a:off x="512968" y="5094829"/>
            <a:ext cx="1076113" cy="1694417"/>
          </a:xfrm>
          <a:prstGeom prst="rect">
            <a:avLst/>
          </a:prstGeom>
        </p:spPr>
        <p:txBody>
          <a:bodyPr vert="horz" wrap="square" lIns="0" tIns="62653" rIns="0" bIns="0" rtlCol="0">
            <a:spAutoFit/>
          </a:bodyPr>
          <a:lstStyle/>
          <a:p>
            <a:pPr marL="407236" marR="0" lvl="0" indent="0" algn="l" defTabSz="1219170" rtl="0" eaLnBrk="1" fontAlgn="auto" latinLnBrk="0" hangingPunct="1">
              <a:lnSpc>
                <a:spcPct val="100000"/>
              </a:lnSpc>
              <a:spcBef>
                <a:spcPts val="493"/>
              </a:spcBef>
              <a:spcAft>
                <a:spcPts val="0"/>
              </a:spcAft>
              <a:buClrTx/>
              <a:buSzTx/>
              <a:buFontTx/>
              <a:buNone/>
              <a:tabLst/>
              <a:defRPr/>
            </a:pPr>
            <a:r>
              <a:rPr kumimoji="0" sz="1867" b="0" i="0" u="none" strike="noStrike" kern="1200" cap="none" spc="-7" normalizeH="0" baseline="0" noProof="0" dirty="0">
                <a:ln>
                  <a:noFill/>
                </a:ln>
                <a:solidFill>
                  <a:srgbClr val="666600"/>
                </a:solidFill>
                <a:effectLst/>
                <a:uLnTx/>
                <a:uFillTx/>
                <a:latin typeface="Consolas"/>
                <a:ea typeface="+mn-ea"/>
                <a:cs typeface="Consolas"/>
              </a:rPr>
              <a:t>....:</a:t>
            </a:r>
            <a:endParaRPr kumimoji="0" sz="1867" b="0" i="0" u="none" strike="noStrike" kern="1200" cap="none" spc="0" normalizeH="0" baseline="0" noProof="0">
              <a:ln>
                <a:noFill/>
              </a:ln>
              <a:solidFill>
                <a:prstClr val="black"/>
              </a:solidFill>
              <a:effectLst/>
              <a:uLnTx/>
              <a:uFillTx/>
              <a:latin typeface="Consolas"/>
              <a:ea typeface="+mn-ea"/>
              <a:cs typeface="Consolas"/>
            </a:endParaRPr>
          </a:p>
          <a:p>
            <a:pPr marL="407236" marR="0" lvl="0" indent="0" algn="l" defTabSz="1219170" rtl="0" eaLnBrk="1" fontAlgn="auto" latinLnBrk="0" hangingPunct="1">
              <a:lnSpc>
                <a:spcPct val="100000"/>
              </a:lnSpc>
              <a:spcBef>
                <a:spcPts val="360"/>
              </a:spcBef>
              <a:spcAft>
                <a:spcPts val="0"/>
              </a:spcAft>
              <a:buClrTx/>
              <a:buSzTx/>
              <a:buFontTx/>
              <a:buNone/>
              <a:tabLst/>
              <a:defRPr/>
            </a:pPr>
            <a:r>
              <a:rPr kumimoji="0" sz="1867" b="0" i="0" u="none" strike="noStrike" kern="1200" cap="none" spc="-7" normalizeH="0" baseline="0" noProof="0" dirty="0">
                <a:ln>
                  <a:noFill/>
                </a:ln>
                <a:solidFill>
                  <a:srgbClr val="666600"/>
                </a:solidFill>
                <a:effectLst/>
                <a:uLnTx/>
                <a:uFillTx/>
                <a:latin typeface="Consolas"/>
                <a:ea typeface="+mn-ea"/>
                <a:cs typeface="Consolas"/>
              </a:rPr>
              <a:t>....:</a:t>
            </a:r>
            <a:endParaRPr kumimoji="0" sz="1867" b="0" i="0" u="none" strike="noStrike" kern="1200" cap="none" spc="0" normalizeH="0" baseline="0" noProof="0">
              <a:ln>
                <a:noFill/>
              </a:ln>
              <a:solidFill>
                <a:prstClr val="black"/>
              </a:solidFill>
              <a:effectLst/>
              <a:uLnTx/>
              <a:uFillTx/>
              <a:latin typeface="Consolas"/>
              <a:ea typeface="+mn-ea"/>
              <a:cs typeface="Consolas"/>
            </a:endParaRPr>
          </a:p>
          <a:p>
            <a:pPr marL="16933" marR="6773" lvl="0" indent="390304" algn="l" defTabSz="1219170" rtl="0" eaLnBrk="1" fontAlgn="auto" latinLnBrk="0" hangingPunct="1">
              <a:lnSpc>
                <a:spcPct val="116100"/>
              </a:lnSpc>
              <a:spcBef>
                <a:spcPts val="0"/>
              </a:spcBef>
              <a:spcAft>
                <a:spcPts val="0"/>
              </a:spcAft>
              <a:buClrTx/>
              <a:buSzTx/>
              <a:buFontTx/>
              <a:buNone/>
              <a:tabLst/>
              <a:defRPr/>
            </a:pP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srgbClr val="006666"/>
                </a:solidFill>
                <a:effectLst/>
                <a:uLnTx/>
                <a:uFillTx/>
                <a:latin typeface="Consolas"/>
                <a:ea typeface="+mn-ea"/>
                <a:cs typeface="Consolas"/>
              </a:rPr>
              <a:t>30.0</a:t>
            </a:r>
            <a:endParaRPr kumimoji="0" sz="1867" b="0" i="0" u="none" strike="noStrike" kern="1200" cap="none" spc="0" normalizeH="0" baseline="0" noProof="0">
              <a:ln>
                <a:noFill/>
              </a:ln>
              <a:solidFill>
                <a:prstClr val="black"/>
              </a:solidFill>
              <a:effectLst/>
              <a:uLnTx/>
              <a:uFillTx/>
              <a:latin typeface="Consolas"/>
              <a:ea typeface="+mn-ea"/>
              <a:cs typeface="Consolas"/>
            </a:endParaRPr>
          </a:p>
          <a:p>
            <a:pPr marL="16933" marR="0" lvl="0" indent="0" algn="l" defTabSz="1219170" rtl="0" eaLnBrk="1" fontAlgn="auto" latinLnBrk="0" hangingPunct="1">
              <a:lnSpc>
                <a:spcPct val="100000"/>
              </a:lnSpc>
              <a:spcBef>
                <a:spcPts val="360"/>
              </a:spcBef>
              <a:spcAft>
                <a:spcPts val="0"/>
              </a:spcAft>
              <a:buClrTx/>
              <a:buSzTx/>
              <a:buFontTx/>
              <a:buNone/>
              <a:tabLst/>
              <a:defRPr/>
            </a:pPr>
            <a:r>
              <a:rPr kumimoji="0" sz="1867" b="0" i="0" u="none" strike="noStrike" kern="1200" cap="none" spc="-7" normalizeH="0" baseline="0" noProof="0" dirty="0">
                <a:ln>
                  <a:noFill/>
                </a:ln>
                <a:solidFill>
                  <a:srgbClr val="006666"/>
                </a:solidFill>
                <a:effectLst/>
                <a:uLnTx/>
                <a:uFillTx/>
                <a:latin typeface="Consolas"/>
                <a:ea typeface="+mn-ea"/>
                <a:cs typeface="Consolas"/>
              </a:rPr>
              <a:t>30.0</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9" name="object 9"/>
          <p:cNvSpPr txBox="1"/>
          <p:nvPr/>
        </p:nvSpPr>
        <p:spPr>
          <a:xfrm>
            <a:off x="7383367" y="3845785"/>
            <a:ext cx="3771053" cy="877163"/>
          </a:xfrm>
          <a:prstGeom prst="rect">
            <a:avLst/>
          </a:prstGeom>
        </p:spPr>
        <p:txBody>
          <a:bodyPr vert="horz" wrap="square" lIns="0" tIns="30480" rIns="0" bIns="0" rtlCol="0">
            <a:spAutoFit/>
          </a:bodyPr>
          <a:lstStyle/>
          <a:p>
            <a:pPr marL="16933" marR="6773" lvl="0" indent="0" algn="just" defTabSz="1219170" rtl="0" eaLnBrk="1" fontAlgn="auto" latinLnBrk="0" hangingPunct="1">
              <a:lnSpc>
                <a:spcPts val="2200"/>
              </a:lnSpc>
              <a:spcBef>
                <a:spcPts val="240"/>
              </a:spcBef>
              <a:spcAft>
                <a:spcPts val="0"/>
              </a:spcAft>
              <a:buClrTx/>
              <a:buSzTx/>
              <a:buFontTx/>
              <a:buNone/>
              <a:tabLst/>
              <a:defRPr/>
            </a:pPr>
            <a:r>
              <a:rPr kumimoji="0" sz="1867" b="0" i="1" u="none" strike="noStrike" kern="1200" cap="none" spc="-7" normalizeH="0" baseline="0" noProof="0" dirty="0">
                <a:ln>
                  <a:noFill/>
                </a:ln>
                <a:solidFill>
                  <a:prstClr val="black"/>
                </a:solidFill>
                <a:effectLst/>
                <a:uLnTx/>
                <a:uFillTx/>
                <a:latin typeface="Consolas"/>
                <a:ea typeface="+mn-ea"/>
                <a:cs typeface="Consolas"/>
              </a:rPr>
              <a:t>c</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7" normalizeH="0" baseline="0" noProof="0" dirty="0">
                <a:ln>
                  <a:noFill/>
                </a:ln>
                <a:solidFill>
                  <a:srgbClr val="000088"/>
                </a:solidFill>
                <a:effectLst/>
                <a:uLnTx/>
                <a:uFillTx/>
                <a:latin typeface="Consolas"/>
                <a:ea typeface="+mn-ea"/>
                <a:cs typeface="Consolas"/>
              </a:rPr>
              <a:t>eval</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620" normalizeH="0" baseline="0" noProof="0" dirty="0">
                <a:ln>
                  <a:noFill/>
                </a:ln>
                <a:solidFill>
                  <a:srgbClr val="666600"/>
                </a:solidFill>
                <a:effectLst/>
                <a:uLnTx/>
                <a:uFillTx/>
                <a:latin typeface="Consolas"/>
                <a:ea typeface="+mn-ea"/>
                <a:cs typeface="Consolas"/>
              </a:rPr>
              <a:t> </a:t>
            </a:r>
            <a:r>
              <a:rPr kumimoji="0" sz="1867" b="0" i="1" u="none" strike="noStrike" kern="1200" cap="none" spc="-7" normalizeH="0" baseline="0" noProof="0" dirty="0">
                <a:ln>
                  <a:noFill/>
                </a:ln>
                <a:solidFill>
                  <a:srgbClr val="666666"/>
                </a:solidFill>
                <a:effectLst/>
                <a:uLnTx/>
                <a:uFillTx/>
                <a:latin typeface="Arial"/>
                <a:ea typeface="+mn-ea"/>
                <a:cs typeface="Arial"/>
              </a:rPr>
              <a:t>is just </a:t>
            </a:r>
            <a:r>
              <a:rPr kumimoji="0" sz="1867" b="0" i="1" u="none" strike="noStrike" kern="1200" cap="none" spc="0" normalizeH="0" baseline="0" noProof="0" dirty="0">
                <a:ln>
                  <a:noFill/>
                </a:ln>
                <a:solidFill>
                  <a:srgbClr val="666666"/>
                </a:solidFill>
                <a:effectLst/>
                <a:uLnTx/>
                <a:uFillTx/>
                <a:latin typeface="Arial"/>
                <a:ea typeface="+mn-ea"/>
                <a:cs typeface="Arial"/>
              </a:rPr>
              <a:t>syntactic sugar </a:t>
            </a:r>
            <a:r>
              <a:rPr kumimoji="0" sz="1867" b="0" i="1" u="none" strike="noStrike" kern="1200" cap="none" spc="-7" normalizeH="0" baseline="0" noProof="0" dirty="0">
                <a:ln>
                  <a:noFill/>
                </a:ln>
                <a:solidFill>
                  <a:srgbClr val="666666"/>
                </a:solidFill>
                <a:effectLst/>
                <a:uLnTx/>
                <a:uFillTx/>
                <a:latin typeface="Arial"/>
                <a:ea typeface="+mn-ea"/>
                <a:cs typeface="Arial"/>
              </a:rPr>
              <a:t>for </a:t>
            </a:r>
            <a:r>
              <a:rPr kumimoji="0" sz="1867" b="0" i="1" u="none" strike="noStrike" kern="1200" cap="none" spc="-7" normalizeH="0" baseline="0" noProof="0" dirty="0">
                <a:ln>
                  <a:noFill/>
                </a:ln>
                <a:solidFill>
                  <a:prstClr val="black"/>
                </a:solidFill>
                <a:effectLst/>
                <a:uLnTx/>
                <a:uFillTx/>
                <a:latin typeface="Arial"/>
                <a:ea typeface="+mn-ea"/>
                <a:cs typeface="Arial"/>
              </a:rPr>
              <a:t> </a:t>
            </a:r>
            <a:r>
              <a:rPr kumimoji="0" sz="1867" b="0" i="1" u="none" strike="noStrike" kern="1200" cap="none" spc="-7" normalizeH="0" baseline="0" noProof="0" dirty="0">
                <a:ln>
                  <a:noFill/>
                </a:ln>
                <a:solidFill>
                  <a:prstClr val="black"/>
                </a:solidFill>
                <a:effectLst/>
                <a:uLnTx/>
                <a:uFillTx/>
                <a:latin typeface="Consolas"/>
                <a:ea typeface="+mn-ea"/>
                <a:cs typeface="Consolas"/>
              </a:rPr>
              <a:t>sess</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7" normalizeH="0" baseline="0" noProof="0" dirty="0">
                <a:ln>
                  <a:noFill/>
                </a:ln>
                <a:solidFill>
                  <a:prstClr val="black"/>
                </a:solidFill>
                <a:effectLst/>
                <a:uLnTx/>
                <a:uFillTx/>
                <a:latin typeface="Consolas"/>
                <a:ea typeface="+mn-ea"/>
                <a:cs typeface="Consolas"/>
              </a:rPr>
              <a:t>run</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7" normalizeH="0" baseline="0" noProof="0" dirty="0">
                <a:ln>
                  <a:noFill/>
                </a:ln>
                <a:solidFill>
                  <a:prstClr val="black"/>
                </a:solidFill>
                <a:effectLst/>
                <a:uLnTx/>
                <a:uFillTx/>
                <a:latin typeface="Consolas"/>
                <a:ea typeface="+mn-ea"/>
                <a:cs typeface="Consolas"/>
              </a:rPr>
              <a:t>c</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620" normalizeH="0" baseline="0" noProof="0" dirty="0">
                <a:ln>
                  <a:noFill/>
                </a:ln>
                <a:solidFill>
                  <a:srgbClr val="666600"/>
                </a:solidFill>
                <a:effectLst/>
                <a:uLnTx/>
                <a:uFillTx/>
                <a:latin typeface="Consolas"/>
                <a:ea typeface="+mn-ea"/>
                <a:cs typeface="Consolas"/>
              </a:rPr>
              <a:t> </a:t>
            </a:r>
            <a:r>
              <a:rPr kumimoji="0" sz="1867" b="0" i="1" u="none" strike="noStrike" kern="1200" cap="none" spc="-7" normalizeH="0" baseline="0" noProof="0" dirty="0">
                <a:ln>
                  <a:noFill/>
                </a:ln>
                <a:solidFill>
                  <a:srgbClr val="666666"/>
                </a:solidFill>
                <a:effectLst/>
                <a:uLnTx/>
                <a:uFillTx/>
                <a:latin typeface="Arial"/>
                <a:ea typeface="+mn-ea"/>
                <a:cs typeface="Arial"/>
              </a:rPr>
              <a:t>in the </a:t>
            </a:r>
            <a:r>
              <a:rPr kumimoji="0" sz="1867" b="0" i="1" u="none" strike="noStrike" kern="1200" cap="none" spc="0" normalizeH="0" baseline="0" noProof="0" dirty="0">
                <a:ln>
                  <a:noFill/>
                </a:ln>
                <a:solidFill>
                  <a:srgbClr val="666666"/>
                </a:solidFill>
                <a:effectLst/>
                <a:uLnTx/>
                <a:uFillTx/>
                <a:latin typeface="Arial"/>
                <a:ea typeface="+mn-ea"/>
                <a:cs typeface="Arial"/>
              </a:rPr>
              <a:t>currently </a:t>
            </a:r>
            <a:r>
              <a:rPr kumimoji="0" sz="1867" b="0" i="1" u="none" strike="noStrike" kern="1200" cap="none" spc="-7" normalizeH="0" baseline="0" noProof="0" dirty="0">
                <a:ln>
                  <a:noFill/>
                </a:ln>
                <a:solidFill>
                  <a:srgbClr val="666666"/>
                </a:solidFill>
                <a:effectLst/>
                <a:uLnTx/>
                <a:uFillTx/>
                <a:latin typeface="Arial"/>
                <a:ea typeface="+mn-ea"/>
                <a:cs typeface="Arial"/>
              </a:rPr>
              <a:t>active  </a:t>
            </a:r>
            <a:r>
              <a:rPr kumimoji="0" sz="1867" b="0" i="1" u="none" strike="noStrike" kern="1200" cap="none" spc="0" normalizeH="0" baseline="0" noProof="0" dirty="0">
                <a:ln>
                  <a:noFill/>
                </a:ln>
                <a:solidFill>
                  <a:srgbClr val="666666"/>
                </a:solidFill>
                <a:effectLst/>
                <a:uLnTx/>
                <a:uFillTx/>
                <a:latin typeface="Arial"/>
                <a:ea typeface="+mn-ea"/>
                <a:cs typeface="Arial"/>
              </a:rPr>
              <a:t>session!</a:t>
            </a:r>
            <a:endParaRPr kumimoji="0" sz="1867"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p:nvPr/>
        </p:nvSpPr>
        <p:spPr>
          <a:xfrm>
            <a:off x="4704856" y="4316301"/>
            <a:ext cx="2581485" cy="1104900"/>
          </a:xfrm>
          <a:custGeom>
            <a:avLst/>
            <a:gdLst/>
            <a:ahLst/>
            <a:cxnLst/>
            <a:rect l="l" t="t" r="r" b="b"/>
            <a:pathLst>
              <a:path w="1936114" h="828675">
                <a:moveTo>
                  <a:pt x="1935857" y="0"/>
                </a:moveTo>
                <a:lnTo>
                  <a:pt x="0" y="828317"/>
                </a:lnTo>
              </a:path>
            </a:pathLst>
          </a:custGeom>
          <a:ln w="9524">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4651870" y="5401439"/>
            <a:ext cx="61807" cy="42333"/>
          </a:xfrm>
          <a:custGeom>
            <a:avLst/>
            <a:gdLst/>
            <a:ahLst/>
            <a:cxnLst/>
            <a:rect l="l" t="t" r="r" b="b"/>
            <a:pathLst>
              <a:path w="46354" h="31750">
                <a:moveTo>
                  <a:pt x="0" y="31468"/>
                </a:moveTo>
                <a:lnTo>
                  <a:pt x="33550" y="0"/>
                </a:lnTo>
                <a:lnTo>
                  <a:pt x="45929" y="28928"/>
                </a:lnTo>
                <a:lnTo>
                  <a:pt x="0" y="31468"/>
                </a:lnTo>
                <a:close/>
              </a:path>
            </a:pathLst>
          </a:custGeom>
          <a:solidFill>
            <a:srgbClr val="595959"/>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4651870" y="5401439"/>
            <a:ext cx="61807" cy="42333"/>
          </a:xfrm>
          <a:custGeom>
            <a:avLst/>
            <a:gdLst/>
            <a:ahLst/>
            <a:cxnLst/>
            <a:rect l="l" t="t" r="r" b="b"/>
            <a:pathLst>
              <a:path w="46354" h="31750">
                <a:moveTo>
                  <a:pt x="33550" y="0"/>
                </a:moveTo>
                <a:lnTo>
                  <a:pt x="0" y="31468"/>
                </a:lnTo>
                <a:lnTo>
                  <a:pt x="45929" y="28928"/>
                </a:lnTo>
                <a:lnTo>
                  <a:pt x="33550" y="0"/>
                </a:lnTo>
                <a:close/>
              </a:path>
            </a:pathLst>
          </a:custGeom>
          <a:ln w="9524">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660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629487" cy="591551"/>
          </a:xfrm>
          <a:prstGeom prst="rect">
            <a:avLst/>
          </a:prstGeom>
        </p:spPr>
        <p:txBody>
          <a:bodyPr vert="horz" wrap="square" lIns="0" tIns="16933" rIns="0" bIns="0" rtlCol="0">
            <a:spAutoFit/>
          </a:bodyPr>
          <a:lstStyle/>
          <a:p>
            <a:pPr marL="16933">
              <a:spcBef>
                <a:spcPts val="133"/>
              </a:spcBef>
            </a:pPr>
            <a:r>
              <a:rPr sz="3733" b="1" i="0" spc="-7" dirty="0"/>
              <a:t>TensorFlow </a:t>
            </a:r>
            <a:r>
              <a:rPr sz="3733" b="1" i="0" spc="-13" dirty="0"/>
              <a:t>Variables</a:t>
            </a:r>
            <a:r>
              <a:rPr sz="3733" b="1" i="0" spc="-127" dirty="0"/>
              <a:t> </a:t>
            </a:r>
            <a:r>
              <a:rPr sz="3733" b="1" i="0" dirty="0"/>
              <a:t>(1)</a:t>
            </a:r>
            <a:endParaRPr sz="3733" dirty="0"/>
          </a:p>
        </p:txBody>
      </p:sp>
      <p:sp>
        <p:nvSpPr>
          <p:cNvPr id="3" name="object 3"/>
          <p:cNvSpPr txBox="1"/>
          <p:nvPr/>
        </p:nvSpPr>
        <p:spPr>
          <a:xfrm>
            <a:off x="572300" y="1546624"/>
            <a:ext cx="10402145" cy="1667871"/>
          </a:xfrm>
          <a:prstGeom prst="rect">
            <a:avLst/>
          </a:prstGeom>
        </p:spPr>
        <p:txBody>
          <a:bodyPr vert="horz" wrap="square" lIns="0" tIns="16933" rIns="0" bIns="0" rtlCol="0">
            <a:spAutoFit/>
          </a:bodyPr>
          <a:lstStyle/>
          <a:p>
            <a:pPr marL="566406" marR="6773" indent="-549473" defTabSz="1219170">
              <a:lnSpc>
                <a:spcPct val="114599"/>
              </a:lnSpc>
              <a:spcBef>
                <a:spcPts val="133"/>
              </a:spcBef>
              <a:buFontTx/>
              <a:buChar char="●"/>
              <a:tabLst>
                <a:tab pos="566406" algn="l"/>
                <a:tab pos="567252" algn="l"/>
              </a:tabLst>
            </a:pPr>
            <a:r>
              <a:rPr sz="3200" dirty="0">
                <a:solidFill>
                  <a:srgbClr val="595959"/>
                </a:solidFill>
                <a:latin typeface="Arial"/>
                <a:cs typeface="Arial"/>
              </a:rPr>
              <a:t>“When you </a:t>
            </a:r>
            <a:r>
              <a:rPr sz="3200" spc="-7" dirty="0">
                <a:solidFill>
                  <a:srgbClr val="595959"/>
                </a:solidFill>
                <a:latin typeface="Arial"/>
                <a:cs typeface="Arial"/>
              </a:rPr>
              <a:t>train </a:t>
            </a:r>
            <a:r>
              <a:rPr sz="3200" dirty="0">
                <a:solidFill>
                  <a:srgbClr val="595959"/>
                </a:solidFill>
                <a:latin typeface="Arial"/>
                <a:cs typeface="Arial"/>
              </a:rPr>
              <a:t>a model you </a:t>
            </a:r>
            <a:r>
              <a:rPr sz="3200" spc="-7" dirty="0">
                <a:solidFill>
                  <a:srgbClr val="595959"/>
                </a:solidFill>
                <a:latin typeface="Arial"/>
                <a:cs typeface="Arial"/>
              </a:rPr>
              <a:t>use </a:t>
            </a:r>
            <a:r>
              <a:rPr sz="3200" dirty="0">
                <a:solidFill>
                  <a:srgbClr val="595959"/>
                </a:solidFill>
                <a:latin typeface="Arial"/>
                <a:cs typeface="Arial"/>
              </a:rPr>
              <a:t>variables </a:t>
            </a:r>
            <a:r>
              <a:rPr sz="3200" spc="-7" dirty="0">
                <a:solidFill>
                  <a:srgbClr val="595959"/>
                </a:solidFill>
                <a:latin typeface="Arial"/>
                <a:cs typeface="Arial"/>
              </a:rPr>
              <a:t>to hold</a:t>
            </a:r>
            <a:r>
              <a:rPr sz="3200" spc="-167" dirty="0">
                <a:solidFill>
                  <a:srgbClr val="595959"/>
                </a:solidFill>
                <a:latin typeface="Arial"/>
                <a:cs typeface="Arial"/>
              </a:rPr>
              <a:t> </a:t>
            </a:r>
            <a:r>
              <a:rPr sz="3200" spc="-7" dirty="0">
                <a:solidFill>
                  <a:srgbClr val="595959"/>
                </a:solidFill>
                <a:latin typeface="Arial"/>
                <a:cs typeface="Arial"/>
              </a:rPr>
              <a:t>and  update parameters. Variables are in-memory buffers  </a:t>
            </a:r>
            <a:r>
              <a:rPr sz="3200" dirty="0">
                <a:solidFill>
                  <a:srgbClr val="595959"/>
                </a:solidFill>
                <a:latin typeface="Arial"/>
                <a:cs typeface="Arial"/>
              </a:rPr>
              <a:t>containing </a:t>
            </a:r>
            <a:r>
              <a:rPr sz="3200" spc="-7" dirty="0">
                <a:solidFill>
                  <a:srgbClr val="595959"/>
                </a:solidFill>
                <a:latin typeface="Arial"/>
                <a:cs typeface="Arial"/>
              </a:rPr>
              <a:t>tensors” </a:t>
            </a:r>
            <a:r>
              <a:rPr sz="3200" dirty="0">
                <a:solidFill>
                  <a:srgbClr val="595959"/>
                </a:solidFill>
                <a:latin typeface="Arial"/>
                <a:cs typeface="Arial"/>
              </a:rPr>
              <a:t>-</a:t>
            </a:r>
            <a:r>
              <a:rPr sz="3200" dirty="0">
                <a:solidFill>
                  <a:srgbClr val="0097A7"/>
                </a:solidFill>
                <a:latin typeface="Arial"/>
                <a:cs typeface="Arial"/>
              </a:rPr>
              <a:t> </a:t>
            </a:r>
            <a:r>
              <a:rPr sz="3200" u="heavy" spc="-7" dirty="0">
                <a:solidFill>
                  <a:srgbClr val="0097A7"/>
                </a:solidFill>
                <a:uFill>
                  <a:solidFill>
                    <a:srgbClr val="0097A7"/>
                  </a:solidFill>
                </a:uFill>
                <a:latin typeface="Arial"/>
                <a:cs typeface="Arial"/>
                <a:hlinkClick r:id="rId2"/>
              </a:rPr>
              <a:t>TensorFlow</a:t>
            </a:r>
            <a:r>
              <a:rPr sz="3200" u="heavy" dirty="0">
                <a:solidFill>
                  <a:srgbClr val="0097A7"/>
                </a:solidFill>
                <a:uFill>
                  <a:solidFill>
                    <a:srgbClr val="0097A7"/>
                  </a:solidFill>
                </a:uFill>
                <a:latin typeface="Arial"/>
                <a:cs typeface="Arial"/>
                <a:hlinkClick r:id="rId2"/>
              </a:rPr>
              <a:t> </a:t>
            </a:r>
            <a:r>
              <a:rPr sz="3200" u="heavy" spc="7" dirty="0">
                <a:solidFill>
                  <a:srgbClr val="0097A7"/>
                </a:solidFill>
                <a:uFill>
                  <a:solidFill>
                    <a:srgbClr val="0097A7"/>
                  </a:solidFill>
                </a:uFill>
                <a:latin typeface="Arial"/>
                <a:cs typeface="Arial"/>
                <a:hlinkClick r:id="rId2"/>
              </a:rPr>
              <a:t>Docs</a:t>
            </a:r>
            <a:r>
              <a:rPr sz="3200" spc="7" dirty="0">
                <a:solidFill>
                  <a:srgbClr val="595959"/>
                </a:solidFill>
                <a:latin typeface="Arial"/>
                <a:cs typeface="Arial"/>
              </a:rPr>
              <a:t>.</a:t>
            </a:r>
            <a:endParaRPr sz="3200" dirty="0">
              <a:solidFill>
                <a:prstClr val="black"/>
              </a:solidFill>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629487" cy="591551"/>
          </a:xfrm>
          <a:prstGeom prst="rect">
            <a:avLst/>
          </a:prstGeom>
        </p:spPr>
        <p:txBody>
          <a:bodyPr vert="horz" wrap="square" lIns="0" tIns="16933" rIns="0" bIns="0" rtlCol="0">
            <a:spAutoFit/>
          </a:bodyPr>
          <a:lstStyle/>
          <a:p>
            <a:pPr marL="16933">
              <a:spcBef>
                <a:spcPts val="133"/>
              </a:spcBef>
            </a:pPr>
            <a:r>
              <a:rPr sz="3733" b="1" i="0" spc="-7" dirty="0"/>
              <a:t>TensorFlow </a:t>
            </a:r>
            <a:r>
              <a:rPr sz="3733" b="1" i="0" spc="-13" dirty="0"/>
              <a:t>Variables</a:t>
            </a:r>
            <a:r>
              <a:rPr sz="3733" b="1" i="0" spc="-127" dirty="0"/>
              <a:t> </a:t>
            </a:r>
            <a:r>
              <a:rPr sz="3733" b="1" i="0" dirty="0"/>
              <a:t>(2)</a:t>
            </a:r>
            <a:endParaRPr sz="3733" dirty="0"/>
          </a:p>
        </p:txBody>
      </p:sp>
      <p:graphicFrame>
        <p:nvGraphicFramePr>
          <p:cNvPr id="3" name="object 3"/>
          <p:cNvGraphicFramePr>
            <a:graphicFrameLocks noGrp="1"/>
          </p:cNvGraphicFramePr>
          <p:nvPr/>
        </p:nvGraphicFramePr>
        <p:xfrm>
          <a:off x="487567" y="4674253"/>
          <a:ext cx="1518920" cy="1227666"/>
        </p:xfrm>
        <a:graphic>
          <a:graphicData uri="http://schemas.openxmlformats.org/drawingml/2006/table">
            <a:tbl>
              <a:tblPr firstRow="1" bandRow="1">
                <a:tableStyleId>{2D5ABB26-0587-4C30-8999-92F81FD0307C}</a:tableStyleId>
              </a:tblPr>
              <a:tblGrid>
                <a:gridCol w="368300">
                  <a:extLst>
                    <a:ext uri="{9D8B030D-6E8A-4147-A177-3AD203B41FA5}">
                      <a16:colId xmlns:a16="http://schemas.microsoft.com/office/drawing/2014/main" val="20000"/>
                    </a:ext>
                  </a:extLst>
                </a:gridCol>
                <a:gridCol w="456353">
                  <a:extLst>
                    <a:ext uri="{9D8B030D-6E8A-4147-A177-3AD203B41FA5}">
                      <a16:colId xmlns:a16="http://schemas.microsoft.com/office/drawing/2014/main" val="20001"/>
                    </a:ext>
                  </a:extLst>
                </a:gridCol>
                <a:gridCol w="694267">
                  <a:extLst>
                    <a:ext uri="{9D8B030D-6E8A-4147-A177-3AD203B41FA5}">
                      <a16:colId xmlns:a16="http://schemas.microsoft.com/office/drawing/2014/main" val="20002"/>
                    </a:ext>
                  </a:extLst>
                </a:gridCol>
              </a:tblGrid>
              <a:tr h="283633">
                <a:tc>
                  <a:txBody>
                    <a:bodyPr/>
                    <a:lstStyle/>
                    <a:p>
                      <a:pPr marR="41275" algn="r">
                        <a:lnSpc>
                          <a:spcPts val="1320"/>
                        </a:lnSpc>
                      </a:pPr>
                      <a:r>
                        <a:rPr sz="1900" spc="-5" dirty="0">
                          <a:solidFill>
                            <a:srgbClr val="666600"/>
                          </a:solidFill>
                          <a:latin typeface="Consolas"/>
                          <a:cs typeface="Consolas"/>
                        </a:rPr>
                        <a:t>[[</a:t>
                      </a:r>
                      <a:endParaRPr sz="1900">
                        <a:latin typeface="Consolas"/>
                        <a:cs typeface="Consolas"/>
                      </a:endParaRPr>
                    </a:p>
                  </a:txBody>
                  <a:tcPr marL="0" marR="0" marT="0" marB="0"/>
                </a:tc>
                <a:tc>
                  <a:txBody>
                    <a:bodyPr/>
                    <a:lstStyle/>
                    <a:p>
                      <a:pPr marL="48260">
                        <a:lnSpc>
                          <a:spcPts val="1320"/>
                        </a:lnSpc>
                      </a:pPr>
                      <a:r>
                        <a:rPr sz="1900" spc="-5" dirty="0">
                          <a:solidFill>
                            <a:srgbClr val="006666"/>
                          </a:solidFill>
                          <a:latin typeface="Consolas"/>
                          <a:cs typeface="Consolas"/>
                        </a:rPr>
                        <a:t>1.</a:t>
                      </a:r>
                      <a:endParaRPr sz="1900">
                        <a:latin typeface="Consolas"/>
                        <a:cs typeface="Consolas"/>
                      </a:endParaRPr>
                    </a:p>
                  </a:txBody>
                  <a:tcPr marL="0" marR="0" marT="0" marB="0"/>
                </a:tc>
                <a:tc>
                  <a:txBody>
                    <a:bodyPr/>
                    <a:lstStyle/>
                    <a:p>
                      <a:pPr marL="97155">
                        <a:lnSpc>
                          <a:spcPts val="1320"/>
                        </a:lnSpc>
                      </a:pPr>
                      <a:r>
                        <a:rPr sz="1900" spc="-5" dirty="0">
                          <a:solidFill>
                            <a:srgbClr val="006666"/>
                          </a:solidFill>
                          <a:latin typeface="Consolas"/>
                          <a:cs typeface="Consolas"/>
                        </a:rPr>
                        <a:t>1.]</a:t>
                      </a:r>
                      <a:endParaRPr sz="1900">
                        <a:latin typeface="Consolas"/>
                        <a:cs typeface="Consolas"/>
                      </a:endParaRPr>
                    </a:p>
                  </a:txBody>
                  <a:tcPr marL="0" marR="0" marT="0" marB="0"/>
                </a:tc>
                <a:extLst>
                  <a:ext uri="{0D108BD9-81ED-4DB2-BD59-A6C34878D82A}">
                    <a16:rowId xmlns:a16="http://schemas.microsoft.com/office/drawing/2014/main" val="10000"/>
                  </a:ext>
                </a:extLst>
              </a:tr>
              <a:tr h="330200">
                <a:tc>
                  <a:txBody>
                    <a:bodyPr/>
                    <a:lstStyle/>
                    <a:p>
                      <a:pPr marR="40640" algn="r">
                        <a:lnSpc>
                          <a:spcPts val="1595"/>
                        </a:lnSpc>
                      </a:pPr>
                      <a:r>
                        <a:rPr sz="1900" dirty="0">
                          <a:solidFill>
                            <a:srgbClr val="666600"/>
                          </a:solidFill>
                          <a:latin typeface="Consolas"/>
                          <a:cs typeface="Consolas"/>
                        </a:rPr>
                        <a:t>[</a:t>
                      </a:r>
                      <a:endParaRPr sz="1900">
                        <a:latin typeface="Consolas"/>
                        <a:cs typeface="Consolas"/>
                      </a:endParaRPr>
                    </a:p>
                  </a:txBody>
                  <a:tcPr marL="0" marR="0" marT="0" marB="0"/>
                </a:tc>
                <a:tc>
                  <a:txBody>
                    <a:bodyPr/>
                    <a:lstStyle/>
                    <a:p>
                      <a:pPr marL="48260">
                        <a:lnSpc>
                          <a:spcPts val="1595"/>
                        </a:lnSpc>
                      </a:pPr>
                      <a:r>
                        <a:rPr sz="1900" spc="-5" dirty="0">
                          <a:solidFill>
                            <a:srgbClr val="006666"/>
                          </a:solidFill>
                          <a:latin typeface="Consolas"/>
                          <a:cs typeface="Consolas"/>
                        </a:rPr>
                        <a:t>1.</a:t>
                      </a:r>
                      <a:endParaRPr sz="1900">
                        <a:latin typeface="Consolas"/>
                        <a:cs typeface="Consolas"/>
                      </a:endParaRPr>
                    </a:p>
                  </a:txBody>
                  <a:tcPr marL="0" marR="0" marT="0" marB="0"/>
                </a:tc>
                <a:tc>
                  <a:txBody>
                    <a:bodyPr/>
                    <a:lstStyle/>
                    <a:p>
                      <a:pPr marL="97155">
                        <a:lnSpc>
                          <a:spcPts val="1595"/>
                        </a:lnSpc>
                      </a:pPr>
                      <a:r>
                        <a:rPr sz="1900" spc="-5" dirty="0">
                          <a:solidFill>
                            <a:srgbClr val="006666"/>
                          </a:solidFill>
                          <a:latin typeface="Consolas"/>
                          <a:cs typeface="Consolas"/>
                        </a:rPr>
                        <a:t>1.</a:t>
                      </a:r>
                      <a:r>
                        <a:rPr sz="1900" spc="-5" dirty="0">
                          <a:solidFill>
                            <a:srgbClr val="666600"/>
                          </a:solidFill>
                          <a:latin typeface="Consolas"/>
                          <a:cs typeface="Consolas"/>
                        </a:rPr>
                        <a:t>]]</a:t>
                      </a:r>
                      <a:endParaRPr sz="1900">
                        <a:latin typeface="Consolas"/>
                        <a:cs typeface="Consolas"/>
                      </a:endParaRPr>
                    </a:p>
                  </a:txBody>
                  <a:tcPr marL="0" marR="0" marT="0" marB="0"/>
                </a:tc>
                <a:extLst>
                  <a:ext uri="{0D108BD9-81ED-4DB2-BD59-A6C34878D82A}">
                    <a16:rowId xmlns:a16="http://schemas.microsoft.com/office/drawing/2014/main" val="10001"/>
                  </a:ext>
                </a:extLst>
              </a:tr>
              <a:tr h="330200">
                <a:tc>
                  <a:txBody>
                    <a:bodyPr/>
                    <a:lstStyle/>
                    <a:p>
                      <a:pPr marR="41275" algn="r">
                        <a:lnSpc>
                          <a:spcPts val="1595"/>
                        </a:lnSpc>
                      </a:pPr>
                      <a:r>
                        <a:rPr sz="1900" spc="-5" dirty="0">
                          <a:solidFill>
                            <a:srgbClr val="666600"/>
                          </a:solidFill>
                          <a:latin typeface="Consolas"/>
                          <a:cs typeface="Consolas"/>
                        </a:rPr>
                        <a:t>[[</a:t>
                      </a:r>
                      <a:endParaRPr sz="1900">
                        <a:latin typeface="Consolas"/>
                        <a:cs typeface="Consolas"/>
                      </a:endParaRPr>
                    </a:p>
                  </a:txBody>
                  <a:tcPr marL="0" marR="0" marT="0" marB="0"/>
                </a:tc>
                <a:tc>
                  <a:txBody>
                    <a:bodyPr/>
                    <a:lstStyle/>
                    <a:p>
                      <a:pPr marL="48260">
                        <a:lnSpc>
                          <a:spcPts val="1595"/>
                        </a:lnSpc>
                      </a:pPr>
                      <a:r>
                        <a:rPr sz="1900" spc="-5" dirty="0">
                          <a:solidFill>
                            <a:srgbClr val="006666"/>
                          </a:solidFill>
                          <a:latin typeface="Consolas"/>
                          <a:cs typeface="Consolas"/>
                        </a:rPr>
                        <a:t>0.</a:t>
                      </a:r>
                      <a:endParaRPr sz="1900">
                        <a:latin typeface="Consolas"/>
                        <a:cs typeface="Consolas"/>
                      </a:endParaRPr>
                    </a:p>
                  </a:txBody>
                  <a:tcPr marL="0" marR="0" marT="0" marB="0"/>
                </a:tc>
                <a:tc>
                  <a:txBody>
                    <a:bodyPr/>
                    <a:lstStyle/>
                    <a:p>
                      <a:pPr marL="97155">
                        <a:lnSpc>
                          <a:spcPts val="1595"/>
                        </a:lnSpc>
                      </a:pPr>
                      <a:r>
                        <a:rPr sz="1900" spc="-5" dirty="0">
                          <a:solidFill>
                            <a:srgbClr val="006666"/>
                          </a:solidFill>
                          <a:latin typeface="Consolas"/>
                          <a:cs typeface="Consolas"/>
                        </a:rPr>
                        <a:t>0.]</a:t>
                      </a:r>
                      <a:endParaRPr sz="1900">
                        <a:latin typeface="Consolas"/>
                        <a:cs typeface="Consolas"/>
                      </a:endParaRPr>
                    </a:p>
                  </a:txBody>
                  <a:tcPr marL="0" marR="0" marT="0" marB="0"/>
                </a:tc>
                <a:extLst>
                  <a:ext uri="{0D108BD9-81ED-4DB2-BD59-A6C34878D82A}">
                    <a16:rowId xmlns:a16="http://schemas.microsoft.com/office/drawing/2014/main" val="10002"/>
                  </a:ext>
                </a:extLst>
              </a:tr>
              <a:tr h="283633">
                <a:tc>
                  <a:txBody>
                    <a:bodyPr/>
                    <a:lstStyle/>
                    <a:p>
                      <a:pPr marR="40640" algn="r">
                        <a:lnSpc>
                          <a:spcPts val="1575"/>
                        </a:lnSpc>
                      </a:pPr>
                      <a:r>
                        <a:rPr sz="1900" dirty="0">
                          <a:solidFill>
                            <a:srgbClr val="666600"/>
                          </a:solidFill>
                          <a:latin typeface="Consolas"/>
                          <a:cs typeface="Consolas"/>
                        </a:rPr>
                        <a:t>[</a:t>
                      </a:r>
                      <a:endParaRPr sz="1900">
                        <a:latin typeface="Consolas"/>
                        <a:cs typeface="Consolas"/>
                      </a:endParaRPr>
                    </a:p>
                  </a:txBody>
                  <a:tcPr marL="0" marR="0" marT="0" marB="0"/>
                </a:tc>
                <a:tc>
                  <a:txBody>
                    <a:bodyPr/>
                    <a:lstStyle/>
                    <a:p>
                      <a:pPr marL="48260">
                        <a:lnSpc>
                          <a:spcPts val="1575"/>
                        </a:lnSpc>
                      </a:pPr>
                      <a:r>
                        <a:rPr sz="1900" spc="-5" dirty="0">
                          <a:solidFill>
                            <a:srgbClr val="006666"/>
                          </a:solidFill>
                          <a:latin typeface="Consolas"/>
                          <a:cs typeface="Consolas"/>
                        </a:rPr>
                        <a:t>0.</a:t>
                      </a:r>
                      <a:endParaRPr sz="1900">
                        <a:latin typeface="Consolas"/>
                        <a:cs typeface="Consolas"/>
                      </a:endParaRPr>
                    </a:p>
                  </a:txBody>
                  <a:tcPr marL="0" marR="0" marT="0" marB="0"/>
                </a:tc>
                <a:tc>
                  <a:txBody>
                    <a:bodyPr/>
                    <a:lstStyle/>
                    <a:p>
                      <a:pPr marL="97155">
                        <a:lnSpc>
                          <a:spcPts val="1575"/>
                        </a:lnSpc>
                      </a:pPr>
                      <a:r>
                        <a:rPr sz="1900" spc="-5" dirty="0">
                          <a:solidFill>
                            <a:srgbClr val="006666"/>
                          </a:solidFill>
                          <a:latin typeface="Consolas"/>
                          <a:cs typeface="Consolas"/>
                        </a:rPr>
                        <a:t>0.</a:t>
                      </a:r>
                      <a:r>
                        <a:rPr sz="1900" spc="-5" dirty="0">
                          <a:solidFill>
                            <a:srgbClr val="666600"/>
                          </a:solidFill>
                          <a:latin typeface="Consolas"/>
                          <a:cs typeface="Consolas"/>
                        </a:rPr>
                        <a:t>]]</a:t>
                      </a:r>
                      <a:endParaRPr sz="1900">
                        <a:latin typeface="Consolas"/>
                        <a:cs typeface="Consolas"/>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p:nvPr/>
        </p:nvSpPr>
        <p:spPr>
          <a:xfrm>
            <a:off x="512967" y="1624517"/>
            <a:ext cx="9988973" cy="4268903"/>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32</a:t>
            </a:r>
            <a:r>
              <a:rPr sz="1867" spc="-7" dirty="0">
                <a:solidFill>
                  <a:srgbClr val="666600"/>
                </a:solidFill>
                <a:latin typeface="Consolas"/>
                <a:cs typeface="Consolas"/>
              </a:rPr>
              <a:t>]: </a:t>
            </a:r>
            <a:r>
              <a:rPr sz="1867" spc="-7" dirty="0">
                <a:solidFill>
                  <a:prstClr val="black"/>
                </a:solidFill>
                <a:latin typeface="Consolas"/>
                <a:cs typeface="Consolas"/>
              </a:rPr>
              <a:t>W1 </a:t>
            </a: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ones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a:p>
            <a:pPr marL="16933" marR="2406167" defTabSz="1219170">
              <a:lnSpc>
                <a:spcPct val="232100"/>
              </a:lnSpc>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33</a:t>
            </a:r>
            <a:r>
              <a:rPr sz="1867" spc="-7" dirty="0">
                <a:solidFill>
                  <a:srgbClr val="666600"/>
                </a:solidFill>
                <a:latin typeface="Consolas"/>
                <a:cs typeface="Consolas"/>
              </a:rPr>
              <a:t>]: </a:t>
            </a:r>
            <a:r>
              <a:rPr sz="1867" spc="-7" dirty="0">
                <a:solidFill>
                  <a:prstClr val="black"/>
                </a:solidFill>
                <a:latin typeface="Consolas"/>
                <a:cs typeface="Consolas"/>
              </a:rPr>
              <a:t>W2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Variable</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prstClr val="black"/>
                </a:solidFill>
                <a:latin typeface="Consolas"/>
                <a:cs typeface="Consolas"/>
              </a:rPr>
              <a:t>name</a:t>
            </a:r>
            <a:r>
              <a:rPr sz="1867" spc="-7" dirty="0">
                <a:solidFill>
                  <a:srgbClr val="666600"/>
                </a:solidFill>
                <a:latin typeface="Consolas"/>
                <a:cs typeface="Consolas"/>
              </a:rPr>
              <a:t>=</a:t>
            </a:r>
            <a:r>
              <a:rPr sz="1867" spc="-7" dirty="0">
                <a:solidFill>
                  <a:srgbClr val="008800"/>
                </a:solidFill>
                <a:latin typeface="Consolas"/>
                <a:cs typeface="Consolas"/>
              </a:rPr>
              <a:t>"weights")  </a:t>
            </a: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34</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20"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a:p>
            <a:pPr marL="1447764" marR="3447540" indent="847" defTabSz="1219170">
              <a:lnSpc>
                <a:spcPct val="116100"/>
              </a:lnSpc>
            </a:pP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W1</a:t>
            </a:r>
            <a:r>
              <a:rPr sz="1867" spc="-7" dirty="0">
                <a:solidFill>
                  <a:srgbClr val="666600"/>
                </a:solidFill>
                <a:latin typeface="Consolas"/>
                <a:cs typeface="Consolas"/>
              </a:rPr>
              <a:t>))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initialize_all_variables</a:t>
            </a:r>
            <a:r>
              <a:rPr sz="1867" spc="-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W2</a:t>
            </a:r>
            <a:r>
              <a:rPr sz="1867" spc="-7" dirty="0">
                <a:solidFill>
                  <a:srgbClr val="666600"/>
                </a:solidFill>
                <a:latin typeface="Consolas"/>
                <a:cs typeface="Consolas"/>
              </a:rPr>
              <a:t>))</a:t>
            </a:r>
            <a:endParaRPr sz="1867">
              <a:solidFill>
                <a:prstClr val="black"/>
              </a:solidFill>
              <a:latin typeface="Consolas"/>
              <a:cs typeface="Consolas"/>
            </a:endParaRPr>
          </a:p>
          <a:p>
            <a:pPr marL="407236"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defTabSz="1219170"/>
            <a:endParaRPr sz="1867">
              <a:solidFill>
                <a:prstClr val="black"/>
              </a:solidFill>
              <a:latin typeface="Times New Roman"/>
              <a:cs typeface="Times New Roman"/>
            </a:endParaRPr>
          </a:p>
          <a:p>
            <a:pPr defTabSz="1219170"/>
            <a:endParaRPr sz="1867">
              <a:solidFill>
                <a:prstClr val="black"/>
              </a:solidFill>
              <a:latin typeface="Times New Roman"/>
              <a:cs typeface="Times New Roman"/>
            </a:endParaRPr>
          </a:p>
          <a:p>
            <a:pPr marL="6584362" marR="6773" defTabSz="1219170">
              <a:lnSpc>
                <a:spcPts val="2200"/>
              </a:lnSpc>
              <a:spcBef>
                <a:spcPts val="1159"/>
              </a:spcBef>
            </a:pPr>
            <a:r>
              <a:rPr sz="1867" i="1" spc="-7" dirty="0">
                <a:solidFill>
                  <a:srgbClr val="666666"/>
                </a:solidFill>
                <a:latin typeface="Arial"/>
                <a:cs typeface="Arial"/>
              </a:rPr>
              <a:t>Note the initialization </a:t>
            </a:r>
            <a:r>
              <a:rPr sz="1867" i="1" dirty="0">
                <a:solidFill>
                  <a:srgbClr val="666666"/>
                </a:solidFill>
                <a:latin typeface="Arial"/>
                <a:cs typeface="Arial"/>
              </a:rPr>
              <a:t>step </a:t>
            </a:r>
            <a:r>
              <a:rPr sz="1867" i="1" spc="-7" dirty="0">
                <a:solidFill>
                  <a:prstClr val="black"/>
                </a:solidFill>
                <a:latin typeface="Consolas"/>
                <a:cs typeface="Consolas"/>
              </a:rPr>
              <a:t>tf</a:t>
            </a:r>
            <a:r>
              <a:rPr sz="1867" i="1" spc="-7" dirty="0">
                <a:solidFill>
                  <a:srgbClr val="666600"/>
                </a:solidFill>
                <a:latin typeface="Consolas"/>
                <a:cs typeface="Consolas"/>
              </a:rPr>
              <a:t>.  </a:t>
            </a:r>
            <a:r>
              <a:rPr sz="1867" i="1" spc="-7" dirty="0">
                <a:solidFill>
                  <a:prstClr val="black"/>
                </a:solidFill>
                <a:latin typeface="Consolas"/>
                <a:cs typeface="Consolas"/>
              </a:rPr>
              <a:t>initialize_all_variable</a:t>
            </a:r>
            <a:r>
              <a:rPr sz="1867" i="1" spc="20" dirty="0">
                <a:solidFill>
                  <a:prstClr val="black"/>
                </a:solidFill>
                <a:latin typeface="Consolas"/>
                <a:cs typeface="Consolas"/>
              </a:rPr>
              <a:t>s</a:t>
            </a:r>
            <a:r>
              <a:rPr sz="1867" i="1" spc="-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p:nvPr/>
        </p:nvSpPr>
        <p:spPr>
          <a:xfrm>
            <a:off x="5624132" y="4055507"/>
            <a:ext cx="1359747" cy="1562100"/>
          </a:xfrm>
          <a:custGeom>
            <a:avLst/>
            <a:gdLst/>
            <a:ahLst/>
            <a:cxnLst/>
            <a:rect l="l" t="t" r="r" b="b"/>
            <a:pathLst>
              <a:path w="1019810" h="1171575">
                <a:moveTo>
                  <a:pt x="1019375" y="1170994"/>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5586289" y="4012036"/>
            <a:ext cx="54187" cy="57573"/>
          </a:xfrm>
          <a:custGeom>
            <a:avLst/>
            <a:gdLst/>
            <a:ahLst/>
            <a:cxnLst/>
            <a:rect l="l" t="t" r="r" b="b"/>
            <a:pathLst>
              <a:path w="40639" h="43180">
                <a:moveTo>
                  <a:pt x="16515" y="42932"/>
                </a:moveTo>
                <a:lnTo>
                  <a:pt x="0" y="0"/>
                </a:lnTo>
                <a:lnTo>
                  <a:pt x="40247" y="22272"/>
                </a:lnTo>
                <a:lnTo>
                  <a:pt x="16515" y="42932"/>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5586289" y="4012036"/>
            <a:ext cx="54187" cy="57573"/>
          </a:xfrm>
          <a:custGeom>
            <a:avLst/>
            <a:gdLst/>
            <a:ahLst/>
            <a:cxnLst/>
            <a:rect l="l" t="t" r="r" b="b"/>
            <a:pathLst>
              <a:path w="40639" h="43180">
                <a:moveTo>
                  <a:pt x="40247" y="22272"/>
                </a:moveTo>
                <a:lnTo>
                  <a:pt x="0" y="0"/>
                </a:lnTo>
                <a:lnTo>
                  <a:pt x="16515" y="42932"/>
                </a:lnTo>
                <a:lnTo>
                  <a:pt x="40247" y="22272"/>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629487" cy="591551"/>
          </a:xfrm>
          <a:prstGeom prst="rect">
            <a:avLst/>
          </a:prstGeom>
        </p:spPr>
        <p:txBody>
          <a:bodyPr vert="horz" wrap="square" lIns="0" tIns="16933" rIns="0" bIns="0" rtlCol="0">
            <a:spAutoFit/>
          </a:bodyPr>
          <a:lstStyle/>
          <a:p>
            <a:pPr marL="16933">
              <a:spcBef>
                <a:spcPts val="133"/>
              </a:spcBef>
            </a:pPr>
            <a:r>
              <a:rPr sz="3733" b="1" i="0" spc="-7" dirty="0"/>
              <a:t>TensorFlow </a:t>
            </a:r>
            <a:r>
              <a:rPr sz="3733" b="1" i="0" spc="-13" dirty="0"/>
              <a:t>Variables</a:t>
            </a:r>
            <a:r>
              <a:rPr sz="3733" b="1" i="0" spc="-127" dirty="0"/>
              <a:t> </a:t>
            </a:r>
            <a:r>
              <a:rPr sz="3733" b="1" i="0" dirty="0"/>
              <a:t>(3)</a:t>
            </a:r>
            <a:endParaRPr sz="3733" dirty="0"/>
          </a:p>
        </p:txBody>
      </p:sp>
      <p:sp>
        <p:nvSpPr>
          <p:cNvPr id="3" name="object 3"/>
          <p:cNvSpPr txBox="1"/>
          <p:nvPr/>
        </p:nvSpPr>
        <p:spPr>
          <a:xfrm>
            <a:off x="572299" y="1617745"/>
            <a:ext cx="10915227" cy="509541"/>
          </a:xfrm>
          <a:prstGeom prst="rect">
            <a:avLst/>
          </a:prstGeom>
        </p:spPr>
        <p:txBody>
          <a:bodyPr vert="horz" wrap="square" lIns="0" tIns="16933" rIns="0" bIns="0" rtlCol="0">
            <a:spAutoFit/>
          </a:bodyPr>
          <a:lstStyle/>
          <a:p>
            <a:pPr marL="566406" indent="-549473" defTabSz="1219170">
              <a:spcBef>
                <a:spcPts val="133"/>
              </a:spcBef>
              <a:buFontTx/>
              <a:buChar char="●"/>
              <a:tabLst>
                <a:tab pos="566406" algn="l"/>
                <a:tab pos="567252" algn="l"/>
              </a:tabLst>
            </a:pPr>
            <a:r>
              <a:rPr sz="3200" spc="-7" dirty="0">
                <a:solidFill>
                  <a:srgbClr val="595959"/>
                </a:solidFill>
                <a:latin typeface="Arial"/>
                <a:cs typeface="Arial"/>
              </a:rPr>
              <a:t>TensorFlow </a:t>
            </a:r>
            <a:r>
              <a:rPr sz="3200" dirty="0">
                <a:solidFill>
                  <a:srgbClr val="595959"/>
                </a:solidFill>
                <a:latin typeface="Arial"/>
                <a:cs typeface="Arial"/>
              </a:rPr>
              <a:t>variables must </a:t>
            </a:r>
            <a:r>
              <a:rPr sz="3200" spc="-7" dirty="0">
                <a:solidFill>
                  <a:srgbClr val="595959"/>
                </a:solidFill>
                <a:latin typeface="Arial"/>
                <a:cs typeface="Arial"/>
              </a:rPr>
              <a:t>be initialized before they</a:t>
            </a:r>
            <a:r>
              <a:rPr sz="3200" spc="-133" dirty="0">
                <a:solidFill>
                  <a:srgbClr val="595959"/>
                </a:solidFill>
                <a:latin typeface="Arial"/>
                <a:cs typeface="Arial"/>
              </a:rPr>
              <a:t> </a:t>
            </a:r>
            <a:r>
              <a:rPr sz="3200" spc="-7" dirty="0">
                <a:solidFill>
                  <a:srgbClr val="595959"/>
                </a:solidFill>
                <a:latin typeface="Arial"/>
                <a:cs typeface="Arial"/>
              </a:rPr>
              <a:t>have</a:t>
            </a:r>
            <a:endParaRPr sz="3200">
              <a:solidFill>
                <a:prstClr val="black"/>
              </a:solidFill>
              <a:latin typeface="Arial"/>
              <a:cs typeface="Arial"/>
            </a:endParaRPr>
          </a:p>
        </p:txBody>
      </p:sp>
      <p:sp>
        <p:nvSpPr>
          <p:cNvPr id="4" name="object 4"/>
          <p:cNvSpPr txBox="1"/>
          <p:nvPr/>
        </p:nvSpPr>
        <p:spPr>
          <a:xfrm>
            <a:off x="1122567" y="2176545"/>
            <a:ext cx="7008707" cy="509541"/>
          </a:xfrm>
          <a:prstGeom prst="rect">
            <a:avLst/>
          </a:prstGeom>
        </p:spPr>
        <p:txBody>
          <a:bodyPr vert="horz" wrap="square" lIns="0" tIns="16933" rIns="0" bIns="0" rtlCol="0">
            <a:spAutoFit/>
          </a:bodyPr>
          <a:lstStyle/>
          <a:p>
            <a:pPr marL="16933" defTabSz="1219170">
              <a:spcBef>
                <a:spcPts val="133"/>
              </a:spcBef>
            </a:pPr>
            <a:r>
              <a:rPr sz="3200" dirty="0">
                <a:solidFill>
                  <a:srgbClr val="595959"/>
                </a:solidFill>
                <a:latin typeface="Arial"/>
                <a:cs typeface="Arial"/>
              </a:rPr>
              <a:t>values! </a:t>
            </a:r>
            <a:r>
              <a:rPr sz="3200" spc="-7" dirty="0">
                <a:solidFill>
                  <a:srgbClr val="595959"/>
                </a:solidFill>
                <a:latin typeface="Arial"/>
                <a:cs typeface="Arial"/>
              </a:rPr>
              <a:t>Contrast with </a:t>
            </a:r>
            <a:r>
              <a:rPr sz="3200" dirty="0">
                <a:solidFill>
                  <a:srgbClr val="595959"/>
                </a:solidFill>
                <a:latin typeface="Arial"/>
                <a:cs typeface="Arial"/>
              </a:rPr>
              <a:t>constant</a:t>
            </a:r>
            <a:r>
              <a:rPr sz="3200" spc="-127" dirty="0">
                <a:solidFill>
                  <a:srgbClr val="595959"/>
                </a:solidFill>
                <a:latin typeface="Arial"/>
                <a:cs typeface="Arial"/>
              </a:rPr>
              <a:t> </a:t>
            </a:r>
            <a:r>
              <a:rPr sz="3200" spc="-7" dirty="0">
                <a:solidFill>
                  <a:srgbClr val="595959"/>
                </a:solidFill>
                <a:latin typeface="Arial"/>
                <a:cs typeface="Arial"/>
              </a:rPr>
              <a:t>tensors.</a:t>
            </a:r>
            <a:endParaRPr sz="3200">
              <a:solidFill>
                <a:prstClr val="black"/>
              </a:solidFill>
              <a:latin typeface="Arial"/>
              <a:cs typeface="Arial"/>
            </a:endParaRPr>
          </a:p>
        </p:txBody>
      </p:sp>
      <p:sp>
        <p:nvSpPr>
          <p:cNvPr id="5" name="object 5"/>
          <p:cNvSpPr txBox="1"/>
          <p:nvPr/>
        </p:nvSpPr>
        <p:spPr>
          <a:xfrm>
            <a:off x="512967" y="3008818"/>
            <a:ext cx="7458287"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38</a:t>
            </a:r>
            <a:r>
              <a:rPr sz="1867" spc="-7" dirty="0">
                <a:solidFill>
                  <a:srgbClr val="666600"/>
                </a:solidFill>
                <a:latin typeface="Consolas"/>
                <a:cs typeface="Consolas"/>
              </a:rPr>
              <a:t>]: </a:t>
            </a:r>
            <a:r>
              <a:rPr sz="1867" dirty="0">
                <a:solidFill>
                  <a:prstClr val="black"/>
                </a:solidFill>
                <a:latin typeface="Consolas"/>
                <a:cs typeface="Consolas"/>
              </a:rPr>
              <a:t>W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Variable</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87" dirty="0">
                <a:solidFill>
                  <a:srgbClr val="666600"/>
                </a:solidFill>
                <a:latin typeface="Consolas"/>
                <a:cs typeface="Consolas"/>
              </a:rPr>
              <a:t> </a:t>
            </a:r>
            <a:r>
              <a:rPr sz="1867" spc="-7" dirty="0">
                <a:solidFill>
                  <a:prstClr val="black"/>
                </a:solidFill>
                <a:latin typeface="Consolas"/>
                <a:cs typeface="Consolas"/>
              </a:rPr>
              <a:t>name</a:t>
            </a:r>
            <a:r>
              <a:rPr sz="1867" spc="-7" dirty="0">
                <a:solidFill>
                  <a:srgbClr val="666600"/>
                </a:solidFill>
                <a:latin typeface="Consolas"/>
                <a:cs typeface="Consolas"/>
              </a:rPr>
              <a:t>=</a:t>
            </a:r>
            <a:r>
              <a:rPr sz="1867" spc="-7" dirty="0">
                <a:solidFill>
                  <a:srgbClr val="008800"/>
                </a:solidFill>
                <a:latin typeface="Consolas"/>
                <a:cs typeface="Consolas"/>
              </a:rPr>
              <a:t>"weights")</a:t>
            </a:r>
            <a:endParaRPr sz="1867">
              <a:solidFill>
                <a:prstClr val="black"/>
              </a:solidFill>
              <a:latin typeface="Consolas"/>
              <a:cs typeface="Consolas"/>
            </a:endParaRPr>
          </a:p>
        </p:txBody>
      </p:sp>
      <p:sp>
        <p:nvSpPr>
          <p:cNvPr id="6" name="object 6"/>
          <p:cNvSpPr txBox="1"/>
          <p:nvPr/>
        </p:nvSpPr>
        <p:spPr>
          <a:xfrm>
            <a:off x="512968" y="3669218"/>
            <a:ext cx="9411545" cy="981530"/>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39</a:t>
            </a:r>
            <a:r>
              <a:rPr sz="1867" spc="-7" dirty="0">
                <a:solidFill>
                  <a:srgbClr val="666600"/>
                </a:solidFill>
                <a:latin typeface="Consolas"/>
                <a:cs typeface="Consolas"/>
              </a:rPr>
              <a:t>]: </a:t>
            </a:r>
            <a:r>
              <a:rPr sz="1867" dirty="0">
                <a:solidFill>
                  <a:prstClr val="black"/>
                </a:solidFill>
                <a:latin typeface="Consolas"/>
                <a:cs typeface="Consolas"/>
              </a:rPr>
              <a:t>R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Variable</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random_normal</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80" dirty="0">
                <a:solidFill>
                  <a:srgbClr val="666600"/>
                </a:solidFill>
                <a:latin typeface="Consolas"/>
                <a:cs typeface="Consolas"/>
              </a:rPr>
              <a:t> </a:t>
            </a:r>
            <a:r>
              <a:rPr sz="1867" spc="-7" dirty="0">
                <a:solidFill>
                  <a:prstClr val="black"/>
                </a:solidFill>
                <a:latin typeface="Consolas"/>
                <a:cs typeface="Consolas"/>
              </a:rPr>
              <a:t>name</a:t>
            </a:r>
            <a:r>
              <a:rPr sz="1867" spc="-7" dirty="0">
                <a:solidFill>
                  <a:srgbClr val="666600"/>
                </a:solidFill>
                <a:latin typeface="Consolas"/>
                <a:cs typeface="Consolas"/>
              </a:rPr>
              <a:t>=</a:t>
            </a:r>
            <a:r>
              <a:rPr sz="1867" spc="-7" dirty="0">
                <a:solidFill>
                  <a:srgbClr val="008800"/>
                </a:solidFill>
                <a:latin typeface="Consolas"/>
                <a:cs typeface="Consolas"/>
              </a:rPr>
              <a:t>"random_weights")</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40</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13"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p:txBody>
      </p:sp>
      <p:sp>
        <p:nvSpPr>
          <p:cNvPr id="7" name="object 7"/>
          <p:cNvSpPr txBox="1"/>
          <p:nvPr/>
        </p:nvSpPr>
        <p:spPr>
          <a:xfrm>
            <a:off x="2205856" y="4614096"/>
            <a:ext cx="5114713" cy="1022310"/>
          </a:xfrm>
          <a:prstGeom prst="rect">
            <a:avLst/>
          </a:prstGeom>
        </p:spPr>
        <p:txBody>
          <a:bodyPr vert="horz" wrap="square" lIns="0" tIns="16933" rIns="0" bIns="0" rtlCol="0">
            <a:spAutoFit/>
          </a:bodyPr>
          <a:lstStyle/>
          <a:p>
            <a:pPr marL="16933" marR="6773" indent="-847" defTabSz="1219170">
              <a:lnSpc>
                <a:spcPct val="116100"/>
              </a:lnSpc>
              <a:spcBef>
                <a:spcPts val="133"/>
              </a:spcBef>
            </a:pP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initialize_all_variables</a:t>
            </a:r>
            <a:r>
              <a:rPr sz="1867" spc="-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W</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R</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8" name="object 8"/>
          <p:cNvSpPr txBox="1"/>
          <p:nvPr/>
        </p:nvSpPr>
        <p:spPr>
          <a:xfrm>
            <a:off x="903770" y="4614097"/>
            <a:ext cx="684953" cy="1366442"/>
          </a:xfrm>
          <a:prstGeom prst="rect">
            <a:avLst/>
          </a:prstGeom>
        </p:spPr>
        <p:txBody>
          <a:bodyPr vert="horz" wrap="square" lIns="0" tIns="62653" rIns="0" bIns="0" rtlCol="0">
            <a:spAutoFit/>
          </a:bodyPr>
          <a:lstStyle/>
          <a:p>
            <a:pPr marL="16933" defTabSz="1219170">
              <a:spcBef>
                <a:spcPts val="493"/>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9" name="object 9"/>
          <p:cNvSpPr txBox="1"/>
          <p:nvPr/>
        </p:nvSpPr>
        <p:spPr>
          <a:xfrm>
            <a:off x="8896934" y="2505731"/>
            <a:ext cx="2903220" cy="988198"/>
          </a:xfrm>
          <a:prstGeom prst="rect">
            <a:avLst/>
          </a:prstGeom>
        </p:spPr>
        <p:txBody>
          <a:bodyPr vert="horz" wrap="square" lIns="0" tIns="16933" rIns="0" bIns="0" rtlCol="0">
            <a:spAutoFit/>
          </a:bodyPr>
          <a:lstStyle/>
          <a:p>
            <a:pPr marL="16933" marR="6773" defTabSz="1219170">
              <a:lnSpc>
                <a:spcPct val="116100"/>
              </a:lnSpc>
              <a:spcBef>
                <a:spcPts val="133"/>
              </a:spcBef>
            </a:pPr>
            <a:r>
              <a:rPr sz="1867" i="1" spc="-7" dirty="0">
                <a:solidFill>
                  <a:srgbClr val="660066"/>
                </a:solidFill>
                <a:latin typeface="Consolas"/>
                <a:cs typeface="Consolas"/>
              </a:rPr>
              <a:t>Variable </a:t>
            </a:r>
            <a:r>
              <a:rPr sz="1867" i="1" spc="-7" dirty="0">
                <a:solidFill>
                  <a:srgbClr val="666666"/>
                </a:solidFill>
                <a:latin typeface="Arial"/>
                <a:cs typeface="Arial"/>
              </a:rPr>
              <a:t>objects </a:t>
            </a:r>
            <a:r>
              <a:rPr sz="1867" i="1" dirty="0">
                <a:solidFill>
                  <a:srgbClr val="666666"/>
                </a:solidFill>
                <a:latin typeface="Arial"/>
                <a:cs typeface="Arial"/>
              </a:rPr>
              <a:t>can </a:t>
            </a:r>
            <a:r>
              <a:rPr sz="1867" i="1" spc="-7" dirty="0">
                <a:solidFill>
                  <a:srgbClr val="666666"/>
                </a:solidFill>
                <a:latin typeface="Arial"/>
                <a:cs typeface="Arial"/>
              </a:rPr>
              <a:t>be  initialized from </a:t>
            </a:r>
            <a:r>
              <a:rPr sz="1867" i="1" dirty="0">
                <a:solidFill>
                  <a:srgbClr val="666666"/>
                </a:solidFill>
                <a:latin typeface="Arial"/>
                <a:cs typeface="Arial"/>
              </a:rPr>
              <a:t>constants</a:t>
            </a:r>
            <a:r>
              <a:rPr sz="1867" i="1" spc="-120" dirty="0">
                <a:solidFill>
                  <a:srgbClr val="666666"/>
                </a:solidFill>
                <a:latin typeface="Arial"/>
                <a:cs typeface="Arial"/>
              </a:rPr>
              <a:t> </a:t>
            </a:r>
            <a:r>
              <a:rPr sz="1867" i="1" spc="-7" dirty="0">
                <a:solidFill>
                  <a:srgbClr val="666666"/>
                </a:solidFill>
                <a:latin typeface="Arial"/>
                <a:cs typeface="Arial"/>
              </a:rPr>
              <a:t>or  </a:t>
            </a:r>
            <a:r>
              <a:rPr sz="1867" i="1" dirty="0">
                <a:solidFill>
                  <a:srgbClr val="666666"/>
                </a:solidFill>
                <a:latin typeface="Arial"/>
                <a:cs typeface="Arial"/>
              </a:rPr>
              <a:t>random</a:t>
            </a:r>
            <a:r>
              <a:rPr sz="1867" i="1" spc="-13" dirty="0">
                <a:solidFill>
                  <a:srgbClr val="666666"/>
                </a:solidFill>
                <a:latin typeface="Arial"/>
                <a:cs typeface="Arial"/>
              </a:rPr>
              <a:t> </a:t>
            </a:r>
            <a:r>
              <a:rPr sz="1867" i="1" dirty="0">
                <a:solidFill>
                  <a:srgbClr val="666666"/>
                </a:solidFill>
                <a:latin typeface="Arial"/>
                <a:cs typeface="Arial"/>
              </a:rPr>
              <a:t>values</a:t>
            </a:r>
            <a:endParaRPr sz="1867">
              <a:solidFill>
                <a:prstClr val="black"/>
              </a:solidFill>
              <a:latin typeface="Arial"/>
              <a:cs typeface="Arial"/>
            </a:endParaRPr>
          </a:p>
        </p:txBody>
      </p:sp>
      <p:sp>
        <p:nvSpPr>
          <p:cNvPr id="10" name="object 10"/>
          <p:cNvSpPr/>
          <p:nvPr/>
        </p:nvSpPr>
        <p:spPr>
          <a:xfrm>
            <a:off x="8060710" y="2988766"/>
            <a:ext cx="739140" cy="98213"/>
          </a:xfrm>
          <a:custGeom>
            <a:avLst/>
            <a:gdLst/>
            <a:ahLst/>
            <a:cxnLst/>
            <a:rect l="l" t="t" r="r" b="b"/>
            <a:pathLst>
              <a:path w="554354" h="73660">
                <a:moveTo>
                  <a:pt x="554142" y="0"/>
                </a:moveTo>
                <a:lnTo>
                  <a:pt x="0" y="73214"/>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8003573" y="3065590"/>
            <a:ext cx="60113" cy="42333"/>
          </a:xfrm>
          <a:custGeom>
            <a:avLst/>
            <a:gdLst/>
            <a:ahLst/>
            <a:cxnLst/>
            <a:rect l="l" t="t" r="r" b="b"/>
            <a:pathLst>
              <a:path w="45085" h="31750">
                <a:moveTo>
                  <a:pt x="44913" y="31194"/>
                </a:moveTo>
                <a:lnTo>
                  <a:pt x="0" y="21259"/>
                </a:lnTo>
                <a:lnTo>
                  <a:pt x="40792" y="0"/>
                </a:lnTo>
                <a:lnTo>
                  <a:pt x="44913" y="31194"/>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8003573" y="3065590"/>
            <a:ext cx="60113" cy="42333"/>
          </a:xfrm>
          <a:custGeom>
            <a:avLst/>
            <a:gdLst/>
            <a:ahLst/>
            <a:cxnLst/>
            <a:rect l="l" t="t" r="r" b="b"/>
            <a:pathLst>
              <a:path w="45085" h="31750">
                <a:moveTo>
                  <a:pt x="40792" y="0"/>
                </a:moveTo>
                <a:lnTo>
                  <a:pt x="0" y="21259"/>
                </a:lnTo>
                <a:lnTo>
                  <a:pt x="44913" y="31194"/>
                </a:lnTo>
                <a:lnTo>
                  <a:pt x="40792"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8536812" y="2988766"/>
            <a:ext cx="263313" cy="622300"/>
          </a:xfrm>
          <a:custGeom>
            <a:avLst/>
            <a:gdLst/>
            <a:ahLst/>
            <a:cxnLst/>
            <a:rect l="l" t="t" r="r" b="b"/>
            <a:pathLst>
              <a:path w="197484" h="466725">
                <a:moveTo>
                  <a:pt x="197066" y="0"/>
                </a:moveTo>
                <a:lnTo>
                  <a:pt x="0" y="466651"/>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8514390" y="3602809"/>
            <a:ext cx="42333" cy="61807"/>
          </a:xfrm>
          <a:custGeom>
            <a:avLst/>
            <a:gdLst/>
            <a:ahLst/>
            <a:cxnLst/>
            <a:rect l="l" t="t" r="r" b="b"/>
            <a:pathLst>
              <a:path w="31750" h="46355">
                <a:moveTo>
                  <a:pt x="0" y="45940"/>
                </a:moveTo>
                <a:lnTo>
                  <a:pt x="2322" y="0"/>
                </a:lnTo>
                <a:lnTo>
                  <a:pt x="31309" y="12241"/>
                </a:lnTo>
                <a:lnTo>
                  <a:pt x="0" y="4594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8514390" y="3602809"/>
            <a:ext cx="42333" cy="61807"/>
          </a:xfrm>
          <a:custGeom>
            <a:avLst/>
            <a:gdLst/>
            <a:ahLst/>
            <a:cxnLst/>
            <a:rect l="l" t="t" r="r" b="b"/>
            <a:pathLst>
              <a:path w="31750" h="46355">
                <a:moveTo>
                  <a:pt x="2322" y="0"/>
                </a:moveTo>
                <a:lnTo>
                  <a:pt x="0" y="45940"/>
                </a:lnTo>
                <a:lnTo>
                  <a:pt x="31309" y="12241"/>
                </a:lnTo>
                <a:lnTo>
                  <a:pt x="2322"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6" name="object 16"/>
          <p:cNvSpPr txBox="1"/>
          <p:nvPr/>
        </p:nvSpPr>
        <p:spPr>
          <a:xfrm>
            <a:off x="8552467" y="5251218"/>
            <a:ext cx="2809240"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Initializes all </a:t>
            </a:r>
            <a:r>
              <a:rPr sz="1867" i="1" dirty="0">
                <a:solidFill>
                  <a:srgbClr val="666666"/>
                </a:solidFill>
                <a:latin typeface="Arial"/>
                <a:cs typeface="Arial"/>
              </a:rPr>
              <a:t>variables</a:t>
            </a:r>
            <a:r>
              <a:rPr sz="1867" i="1" spc="-120" dirty="0">
                <a:solidFill>
                  <a:srgbClr val="666666"/>
                </a:solidFill>
                <a:latin typeface="Arial"/>
                <a:cs typeface="Arial"/>
              </a:rPr>
              <a:t> </a:t>
            </a:r>
            <a:r>
              <a:rPr sz="1867" i="1" spc="-7" dirty="0">
                <a:solidFill>
                  <a:srgbClr val="666666"/>
                </a:solidFill>
                <a:latin typeface="Arial"/>
                <a:cs typeface="Arial"/>
              </a:rPr>
              <a:t>with  </a:t>
            </a:r>
            <a:r>
              <a:rPr sz="1867" i="1" dirty="0">
                <a:solidFill>
                  <a:srgbClr val="666666"/>
                </a:solidFill>
                <a:latin typeface="Arial"/>
                <a:cs typeface="Arial"/>
              </a:rPr>
              <a:t>specified</a:t>
            </a:r>
            <a:r>
              <a:rPr sz="1867" i="1" spc="-20" dirty="0">
                <a:solidFill>
                  <a:srgbClr val="666666"/>
                </a:solidFill>
                <a:latin typeface="Arial"/>
                <a:cs typeface="Arial"/>
              </a:rPr>
              <a:t> </a:t>
            </a:r>
            <a:r>
              <a:rPr sz="1867" i="1" dirty="0">
                <a:solidFill>
                  <a:srgbClr val="666666"/>
                </a:solidFill>
                <a:latin typeface="Arial"/>
                <a:cs typeface="Arial"/>
              </a:rPr>
              <a:t>values.</a:t>
            </a:r>
            <a:endParaRPr sz="1867">
              <a:solidFill>
                <a:prstClr val="black"/>
              </a:solidFill>
              <a:latin typeface="Arial"/>
              <a:cs typeface="Arial"/>
            </a:endParaRPr>
          </a:p>
        </p:txBody>
      </p:sp>
      <p:sp>
        <p:nvSpPr>
          <p:cNvPr id="17" name="object 17"/>
          <p:cNvSpPr/>
          <p:nvPr/>
        </p:nvSpPr>
        <p:spPr>
          <a:xfrm>
            <a:off x="7458032" y="5031243"/>
            <a:ext cx="997373" cy="513927"/>
          </a:xfrm>
          <a:custGeom>
            <a:avLst/>
            <a:gdLst/>
            <a:ahLst/>
            <a:cxnLst/>
            <a:rect l="l" t="t" r="r" b="b"/>
            <a:pathLst>
              <a:path w="748029" h="385445">
                <a:moveTo>
                  <a:pt x="747800" y="385417"/>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7406803" y="5004839"/>
            <a:ext cx="60960" cy="45720"/>
          </a:xfrm>
          <a:custGeom>
            <a:avLst/>
            <a:gdLst/>
            <a:ahLst/>
            <a:cxnLst/>
            <a:rect l="l" t="t" r="r" b="b"/>
            <a:pathLst>
              <a:path w="45720" h="34289">
                <a:moveTo>
                  <a:pt x="31214" y="33787"/>
                </a:moveTo>
                <a:lnTo>
                  <a:pt x="0" y="0"/>
                </a:lnTo>
                <a:lnTo>
                  <a:pt x="45629" y="5818"/>
                </a:lnTo>
                <a:lnTo>
                  <a:pt x="31214" y="33787"/>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7406803" y="5004839"/>
            <a:ext cx="60960" cy="45720"/>
          </a:xfrm>
          <a:custGeom>
            <a:avLst/>
            <a:gdLst/>
            <a:ahLst/>
            <a:cxnLst/>
            <a:rect l="l" t="t" r="r" b="b"/>
            <a:pathLst>
              <a:path w="45720" h="34289">
                <a:moveTo>
                  <a:pt x="45629" y="5818"/>
                </a:moveTo>
                <a:lnTo>
                  <a:pt x="0" y="0"/>
                </a:lnTo>
                <a:lnTo>
                  <a:pt x="31214" y="33787"/>
                </a:lnTo>
                <a:lnTo>
                  <a:pt x="45629" y="5818"/>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21968"/>
            <a:ext cx="5344160" cy="591551"/>
          </a:xfrm>
          <a:prstGeom prst="rect">
            <a:avLst/>
          </a:prstGeom>
        </p:spPr>
        <p:txBody>
          <a:bodyPr vert="horz" wrap="square" lIns="0" tIns="16933" rIns="0" bIns="0" rtlCol="0">
            <a:spAutoFit/>
          </a:bodyPr>
          <a:lstStyle/>
          <a:p>
            <a:pPr marL="16933">
              <a:spcBef>
                <a:spcPts val="133"/>
              </a:spcBef>
            </a:pPr>
            <a:r>
              <a:rPr sz="3733" b="1" i="0" spc="-7" dirty="0"/>
              <a:t>Updating </a:t>
            </a:r>
            <a:r>
              <a:rPr sz="3733" b="1" i="0" spc="-13" dirty="0"/>
              <a:t>Variable</a:t>
            </a:r>
            <a:r>
              <a:rPr sz="3733" b="1" i="0" spc="-120" dirty="0"/>
              <a:t> </a:t>
            </a:r>
            <a:r>
              <a:rPr sz="3733" b="1" i="0" spc="-7" dirty="0"/>
              <a:t>State</a:t>
            </a:r>
            <a:endParaRPr sz="3733" dirty="0"/>
          </a:p>
        </p:txBody>
      </p:sp>
      <p:sp>
        <p:nvSpPr>
          <p:cNvPr id="3" name="object 3"/>
          <p:cNvSpPr txBox="1"/>
          <p:nvPr/>
        </p:nvSpPr>
        <p:spPr>
          <a:xfrm>
            <a:off x="512967" y="1446205"/>
            <a:ext cx="5283200" cy="263320"/>
          </a:xfrm>
          <a:prstGeom prst="rect">
            <a:avLst/>
          </a:prstGeom>
        </p:spPr>
        <p:txBody>
          <a:bodyPr vert="horz" wrap="square" lIns="0" tIns="16933" rIns="0" bIns="0" rtlCol="0">
            <a:spAutoFit/>
          </a:bodyPr>
          <a:lstStyle/>
          <a:p>
            <a:pPr marL="16933" defTabSz="1219170">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63</a:t>
            </a:r>
            <a:r>
              <a:rPr sz="1600" spc="-7" dirty="0">
                <a:solidFill>
                  <a:srgbClr val="666600"/>
                </a:solidFill>
                <a:latin typeface="Consolas"/>
                <a:cs typeface="Consolas"/>
              </a:rPr>
              <a:t>]: </a:t>
            </a:r>
            <a:r>
              <a:rPr sz="1600" spc="-7" dirty="0">
                <a:solidFill>
                  <a:prstClr val="black"/>
                </a:solidFill>
                <a:latin typeface="Consolas"/>
                <a:cs typeface="Consolas"/>
              </a:rPr>
              <a:t>state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srgbClr val="660066"/>
                </a:solidFill>
                <a:latin typeface="Consolas"/>
                <a:cs typeface="Consolas"/>
              </a:rPr>
              <a:t>Variable</a:t>
            </a:r>
            <a:r>
              <a:rPr sz="1600" spc="-7" dirty="0">
                <a:solidFill>
                  <a:srgbClr val="666600"/>
                </a:solidFill>
                <a:latin typeface="Consolas"/>
                <a:cs typeface="Consolas"/>
              </a:rPr>
              <a:t>(</a:t>
            </a:r>
            <a:r>
              <a:rPr sz="1600" spc="-7" dirty="0">
                <a:solidFill>
                  <a:srgbClr val="006666"/>
                </a:solidFill>
                <a:latin typeface="Consolas"/>
                <a:cs typeface="Consolas"/>
              </a:rPr>
              <a:t>0</a:t>
            </a:r>
            <a:r>
              <a:rPr sz="1600" spc="-7" dirty="0">
                <a:solidFill>
                  <a:srgbClr val="666600"/>
                </a:solidFill>
                <a:latin typeface="Consolas"/>
                <a:cs typeface="Consolas"/>
              </a:rPr>
              <a:t>,</a:t>
            </a:r>
            <a:r>
              <a:rPr sz="1600" spc="-27" dirty="0">
                <a:solidFill>
                  <a:srgbClr val="666600"/>
                </a:solidFill>
                <a:latin typeface="Consolas"/>
                <a:cs typeface="Consolas"/>
              </a:rPr>
              <a:t> </a:t>
            </a:r>
            <a:r>
              <a:rPr sz="1600" spc="-7" dirty="0">
                <a:solidFill>
                  <a:prstClr val="black"/>
                </a:solidFill>
                <a:latin typeface="Consolas"/>
                <a:cs typeface="Consolas"/>
              </a:rPr>
              <a:t>name</a:t>
            </a:r>
            <a:r>
              <a:rPr sz="1600" spc="-7" dirty="0">
                <a:solidFill>
                  <a:srgbClr val="666600"/>
                </a:solidFill>
                <a:latin typeface="Consolas"/>
                <a:cs typeface="Consolas"/>
              </a:rPr>
              <a:t>=</a:t>
            </a:r>
            <a:r>
              <a:rPr sz="1600" spc="-7" dirty="0">
                <a:solidFill>
                  <a:srgbClr val="008800"/>
                </a:solidFill>
                <a:latin typeface="Consolas"/>
                <a:cs typeface="Consolas"/>
              </a:rPr>
              <a:t>"counter")</a:t>
            </a:r>
            <a:endParaRPr sz="1600">
              <a:solidFill>
                <a:prstClr val="black"/>
              </a:solidFill>
              <a:latin typeface="Consolas"/>
              <a:cs typeface="Consolas"/>
            </a:endParaRPr>
          </a:p>
        </p:txBody>
      </p:sp>
      <p:sp>
        <p:nvSpPr>
          <p:cNvPr id="4" name="object 4"/>
          <p:cNvSpPr txBox="1"/>
          <p:nvPr/>
        </p:nvSpPr>
        <p:spPr>
          <a:xfrm>
            <a:off x="512967" y="2005005"/>
            <a:ext cx="5620173" cy="263320"/>
          </a:xfrm>
          <a:prstGeom prst="rect">
            <a:avLst/>
          </a:prstGeom>
        </p:spPr>
        <p:txBody>
          <a:bodyPr vert="horz" wrap="square" lIns="0" tIns="16933" rIns="0" bIns="0" rtlCol="0">
            <a:spAutoFit/>
          </a:bodyPr>
          <a:lstStyle/>
          <a:p>
            <a:pPr marL="16933" defTabSz="1219170">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64</a:t>
            </a:r>
            <a:r>
              <a:rPr sz="1600" spc="-7" dirty="0">
                <a:solidFill>
                  <a:srgbClr val="666600"/>
                </a:solidFill>
                <a:latin typeface="Consolas"/>
                <a:cs typeface="Consolas"/>
              </a:rPr>
              <a:t>]: </a:t>
            </a:r>
            <a:r>
              <a:rPr sz="1600" spc="-7" dirty="0">
                <a:solidFill>
                  <a:prstClr val="black"/>
                </a:solidFill>
                <a:latin typeface="Consolas"/>
                <a:cs typeface="Consolas"/>
              </a:rPr>
              <a:t>new_value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add</a:t>
            </a:r>
            <a:r>
              <a:rPr sz="1600" spc="-7" dirty="0">
                <a:solidFill>
                  <a:srgbClr val="666600"/>
                </a:solidFill>
                <a:latin typeface="Consolas"/>
                <a:cs typeface="Consolas"/>
              </a:rPr>
              <a:t>(</a:t>
            </a:r>
            <a:r>
              <a:rPr sz="1600" spc="-7" dirty="0">
                <a:solidFill>
                  <a:prstClr val="black"/>
                </a:solidFill>
                <a:latin typeface="Consolas"/>
                <a:cs typeface="Consolas"/>
              </a:rPr>
              <a:t>state</a:t>
            </a:r>
            <a:r>
              <a:rPr sz="1600" spc="-7" dirty="0">
                <a:solidFill>
                  <a:srgbClr val="666600"/>
                </a:solidFill>
                <a:latin typeface="Consolas"/>
                <a:cs typeface="Consolas"/>
              </a:rPr>
              <a:t>,</a:t>
            </a:r>
            <a:r>
              <a:rPr sz="1600" spc="7"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constant</a:t>
            </a:r>
            <a:r>
              <a:rPr sz="1600" spc="-7" dirty="0">
                <a:solidFill>
                  <a:srgbClr val="666600"/>
                </a:solidFill>
                <a:latin typeface="Consolas"/>
                <a:cs typeface="Consolas"/>
              </a:rPr>
              <a:t>(</a:t>
            </a:r>
            <a:r>
              <a:rPr sz="1600" spc="-7" dirty="0">
                <a:solidFill>
                  <a:srgbClr val="006666"/>
                </a:solidFill>
                <a:latin typeface="Consolas"/>
                <a:cs typeface="Consolas"/>
              </a:rPr>
              <a:t>1</a:t>
            </a:r>
            <a:r>
              <a:rPr sz="1600" spc="-7" dirty="0">
                <a:solidFill>
                  <a:srgbClr val="666600"/>
                </a:solidFill>
                <a:latin typeface="Consolas"/>
                <a:cs typeface="Consolas"/>
              </a:rPr>
              <a:t>))</a:t>
            </a:r>
            <a:endParaRPr sz="1600">
              <a:solidFill>
                <a:prstClr val="black"/>
              </a:solidFill>
              <a:latin typeface="Consolas"/>
              <a:cs typeface="Consolas"/>
            </a:endParaRPr>
          </a:p>
        </p:txBody>
      </p:sp>
      <p:sp>
        <p:nvSpPr>
          <p:cNvPr id="5" name="object 5"/>
          <p:cNvSpPr txBox="1"/>
          <p:nvPr/>
        </p:nvSpPr>
        <p:spPr>
          <a:xfrm>
            <a:off x="512967" y="2563806"/>
            <a:ext cx="5059680" cy="263320"/>
          </a:xfrm>
          <a:prstGeom prst="rect">
            <a:avLst/>
          </a:prstGeom>
        </p:spPr>
        <p:txBody>
          <a:bodyPr vert="horz" wrap="square" lIns="0" tIns="16933" rIns="0" bIns="0" rtlCol="0">
            <a:spAutoFit/>
          </a:bodyPr>
          <a:lstStyle/>
          <a:p>
            <a:pPr marL="16933" defTabSz="1219170">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65</a:t>
            </a:r>
            <a:r>
              <a:rPr sz="1600" spc="-7" dirty="0">
                <a:solidFill>
                  <a:srgbClr val="666600"/>
                </a:solidFill>
                <a:latin typeface="Consolas"/>
                <a:cs typeface="Consolas"/>
              </a:rPr>
              <a:t>]: </a:t>
            </a:r>
            <a:r>
              <a:rPr sz="1600" spc="-7" dirty="0">
                <a:solidFill>
                  <a:prstClr val="black"/>
                </a:solidFill>
                <a:latin typeface="Consolas"/>
                <a:cs typeface="Consolas"/>
              </a:rPr>
              <a:t>update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assign</a:t>
            </a:r>
            <a:r>
              <a:rPr sz="1600" spc="-7" dirty="0">
                <a:solidFill>
                  <a:srgbClr val="666600"/>
                </a:solidFill>
                <a:latin typeface="Consolas"/>
                <a:cs typeface="Consolas"/>
              </a:rPr>
              <a:t>(</a:t>
            </a:r>
            <a:r>
              <a:rPr sz="1600" spc="-7" dirty="0">
                <a:solidFill>
                  <a:prstClr val="black"/>
                </a:solidFill>
                <a:latin typeface="Consolas"/>
                <a:cs typeface="Consolas"/>
              </a:rPr>
              <a:t>state</a:t>
            </a:r>
            <a:r>
              <a:rPr sz="1600" spc="-7" dirty="0">
                <a:solidFill>
                  <a:srgbClr val="666600"/>
                </a:solidFill>
                <a:latin typeface="Consolas"/>
                <a:cs typeface="Consolas"/>
              </a:rPr>
              <a:t>,</a:t>
            </a:r>
            <a:r>
              <a:rPr sz="1600" spc="-40" dirty="0">
                <a:solidFill>
                  <a:srgbClr val="666600"/>
                </a:solidFill>
                <a:latin typeface="Consolas"/>
                <a:cs typeface="Consolas"/>
              </a:rPr>
              <a:t> </a:t>
            </a:r>
            <a:r>
              <a:rPr sz="1600" spc="-7" dirty="0">
                <a:solidFill>
                  <a:prstClr val="black"/>
                </a:solidFill>
                <a:latin typeface="Consolas"/>
                <a:cs typeface="Consolas"/>
              </a:rPr>
              <a:t>new_value)</a:t>
            </a:r>
            <a:endParaRPr sz="1600">
              <a:solidFill>
                <a:prstClr val="black"/>
              </a:solidFill>
              <a:latin typeface="Consolas"/>
              <a:cs typeface="Consolas"/>
            </a:endParaRPr>
          </a:p>
        </p:txBody>
      </p:sp>
      <p:sp>
        <p:nvSpPr>
          <p:cNvPr id="6" name="object 6"/>
          <p:cNvSpPr txBox="1"/>
          <p:nvPr/>
        </p:nvSpPr>
        <p:spPr>
          <a:xfrm>
            <a:off x="512967" y="3122606"/>
            <a:ext cx="3943773" cy="263320"/>
          </a:xfrm>
          <a:prstGeom prst="rect">
            <a:avLst/>
          </a:prstGeom>
        </p:spPr>
        <p:txBody>
          <a:bodyPr vert="horz" wrap="square" lIns="0" tIns="16933" rIns="0" bIns="0" rtlCol="0">
            <a:spAutoFit/>
          </a:bodyPr>
          <a:lstStyle/>
          <a:p>
            <a:pPr marL="16933" defTabSz="1219170">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66</a:t>
            </a:r>
            <a:r>
              <a:rPr sz="1600" spc="-7" dirty="0">
                <a:solidFill>
                  <a:srgbClr val="666600"/>
                </a:solidFill>
                <a:latin typeface="Consolas"/>
                <a:cs typeface="Consolas"/>
              </a:rPr>
              <a:t>]: </a:t>
            </a:r>
            <a:r>
              <a:rPr sz="1600" spc="-7" dirty="0">
                <a:solidFill>
                  <a:srgbClr val="000088"/>
                </a:solidFill>
                <a:latin typeface="Consolas"/>
                <a:cs typeface="Consolas"/>
              </a:rPr>
              <a:t>with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srgbClr val="660066"/>
                </a:solidFill>
                <a:latin typeface="Consolas"/>
                <a:cs typeface="Consolas"/>
              </a:rPr>
              <a:t>Session</a:t>
            </a:r>
            <a:r>
              <a:rPr sz="1600" spc="-7" dirty="0">
                <a:solidFill>
                  <a:srgbClr val="666600"/>
                </a:solidFill>
                <a:latin typeface="Consolas"/>
                <a:cs typeface="Consolas"/>
              </a:rPr>
              <a:t>() </a:t>
            </a:r>
            <a:r>
              <a:rPr sz="1600" spc="-7" dirty="0">
                <a:solidFill>
                  <a:srgbClr val="000088"/>
                </a:solidFill>
                <a:latin typeface="Consolas"/>
                <a:cs typeface="Consolas"/>
              </a:rPr>
              <a:t>as</a:t>
            </a:r>
            <a:r>
              <a:rPr sz="1600" spc="-33" dirty="0">
                <a:solidFill>
                  <a:srgbClr val="000088"/>
                </a:solidFill>
                <a:latin typeface="Consolas"/>
                <a:cs typeface="Consolas"/>
              </a:rPr>
              <a:t> </a:t>
            </a:r>
            <a:r>
              <a:rPr sz="1600" spc="-7" dirty="0">
                <a:solidFill>
                  <a:prstClr val="black"/>
                </a:solidFill>
                <a:latin typeface="Consolas"/>
                <a:cs typeface="Consolas"/>
              </a:rPr>
              <a:t>sess:</a:t>
            </a:r>
            <a:endParaRPr sz="1600">
              <a:solidFill>
                <a:prstClr val="black"/>
              </a:solidFill>
              <a:latin typeface="Consolas"/>
              <a:cs typeface="Consolas"/>
            </a:endParaRPr>
          </a:p>
        </p:txBody>
      </p:sp>
      <p:sp>
        <p:nvSpPr>
          <p:cNvPr id="7" name="object 7"/>
          <p:cNvSpPr txBox="1"/>
          <p:nvPr/>
        </p:nvSpPr>
        <p:spPr>
          <a:xfrm>
            <a:off x="1964513" y="3366446"/>
            <a:ext cx="4391660" cy="1414853"/>
          </a:xfrm>
          <a:prstGeom prst="rect">
            <a:avLst/>
          </a:prstGeom>
        </p:spPr>
        <p:txBody>
          <a:bodyPr vert="horz" wrap="square" lIns="0" tIns="16933" rIns="0" bIns="0" rtlCol="0">
            <a:spAutoFit/>
          </a:bodyPr>
          <a:lstStyle/>
          <a:p>
            <a:pPr marL="16933" marR="6773" indent="-847" defTabSz="1219170">
              <a:lnSpc>
                <a:spcPct val="114599"/>
              </a:lnSpc>
              <a:spcBef>
                <a:spcPts val="133"/>
              </a:spcBef>
            </a:pPr>
            <a:r>
              <a:rPr sz="1600" spc="-7" dirty="0">
                <a:solidFill>
                  <a:prstClr val="black"/>
                </a:solidFill>
                <a:latin typeface="Consolas"/>
                <a:cs typeface="Consolas"/>
              </a:rPr>
              <a:t>sess</a:t>
            </a:r>
            <a:r>
              <a:rPr sz="1600" spc="-7" dirty="0">
                <a:solidFill>
                  <a:srgbClr val="666600"/>
                </a:solidFill>
                <a:latin typeface="Consolas"/>
                <a:cs typeface="Consolas"/>
              </a:rPr>
              <a:t>.</a:t>
            </a:r>
            <a:r>
              <a:rPr sz="1600" spc="-7" dirty="0">
                <a:solidFill>
                  <a:prstClr val="black"/>
                </a:solidFill>
                <a:latin typeface="Consolas"/>
                <a:cs typeface="Consolas"/>
              </a:rPr>
              <a:t>run</a:t>
            </a:r>
            <a:r>
              <a:rPr sz="1600" spc="-7" dirty="0">
                <a:solidFill>
                  <a:srgbClr val="666600"/>
                </a:solidFill>
                <a:latin typeface="Consolas"/>
                <a:cs typeface="Consolas"/>
              </a:rPr>
              <a:t>(</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initialize_all_variables</a:t>
            </a:r>
            <a:r>
              <a:rPr sz="1600" spc="-7" dirty="0">
                <a:solidFill>
                  <a:srgbClr val="666600"/>
                </a:solidFill>
                <a:latin typeface="Consolas"/>
                <a:cs typeface="Consolas"/>
              </a:rPr>
              <a:t>())  </a:t>
            </a:r>
            <a:r>
              <a:rPr sz="1600" spc="-7" dirty="0">
                <a:solidFill>
                  <a:srgbClr val="000088"/>
                </a:solidFill>
                <a:latin typeface="Consolas"/>
                <a:cs typeface="Consolas"/>
              </a:rPr>
              <a:t>print</a:t>
            </a:r>
            <a:r>
              <a:rPr sz="1600" spc="-7" dirty="0">
                <a:solidFill>
                  <a:srgbClr val="666600"/>
                </a:solidFill>
                <a:latin typeface="Consolas"/>
                <a:cs typeface="Consolas"/>
              </a:rPr>
              <a:t>(</a:t>
            </a:r>
            <a:r>
              <a:rPr sz="1600" spc="-7" dirty="0">
                <a:solidFill>
                  <a:prstClr val="black"/>
                </a:solidFill>
                <a:latin typeface="Consolas"/>
                <a:cs typeface="Consolas"/>
              </a:rPr>
              <a:t>sess</a:t>
            </a:r>
            <a:r>
              <a:rPr sz="1600" spc="-7" dirty="0">
                <a:solidFill>
                  <a:srgbClr val="666600"/>
                </a:solidFill>
                <a:latin typeface="Consolas"/>
                <a:cs typeface="Consolas"/>
              </a:rPr>
              <a:t>.</a:t>
            </a:r>
            <a:r>
              <a:rPr sz="1600" spc="-7" dirty="0">
                <a:solidFill>
                  <a:prstClr val="black"/>
                </a:solidFill>
                <a:latin typeface="Consolas"/>
                <a:cs typeface="Consolas"/>
              </a:rPr>
              <a:t>run</a:t>
            </a:r>
            <a:r>
              <a:rPr sz="1600" spc="-7" dirty="0">
                <a:solidFill>
                  <a:srgbClr val="666600"/>
                </a:solidFill>
                <a:latin typeface="Consolas"/>
                <a:cs typeface="Consolas"/>
              </a:rPr>
              <a:t>(</a:t>
            </a:r>
            <a:r>
              <a:rPr sz="1600" spc="-7" dirty="0">
                <a:solidFill>
                  <a:prstClr val="black"/>
                </a:solidFill>
                <a:latin typeface="Consolas"/>
                <a:cs typeface="Consolas"/>
              </a:rPr>
              <a:t>state</a:t>
            </a:r>
            <a:r>
              <a:rPr sz="1600" spc="-7" dirty="0">
                <a:solidFill>
                  <a:srgbClr val="666600"/>
                </a:solidFill>
                <a:latin typeface="Consolas"/>
                <a:cs typeface="Consolas"/>
              </a:rPr>
              <a:t>))</a:t>
            </a:r>
            <a:endParaRPr sz="1600">
              <a:solidFill>
                <a:prstClr val="black"/>
              </a:solidFill>
              <a:latin typeface="Consolas"/>
              <a:cs typeface="Consolas"/>
            </a:endParaRPr>
          </a:p>
          <a:p>
            <a:pPr marL="463115" marR="1458770" indent="-446182" defTabSz="1219170">
              <a:lnSpc>
                <a:spcPct val="114599"/>
              </a:lnSpc>
            </a:pPr>
            <a:r>
              <a:rPr sz="1600" spc="-7" dirty="0">
                <a:solidFill>
                  <a:srgbClr val="000088"/>
                </a:solidFill>
                <a:latin typeface="Consolas"/>
                <a:cs typeface="Consolas"/>
              </a:rPr>
              <a:t>for </a:t>
            </a:r>
            <a:r>
              <a:rPr sz="1600" dirty="0">
                <a:solidFill>
                  <a:prstClr val="black"/>
                </a:solidFill>
                <a:latin typeface="Consolas"/>
                <a:cs typeface="Consolas"/>
              </a:rPr>
              <a:t>_ </a:t>
            </a:r>
            <a:r>
              <a:rPr sz="1600" spc="-7" dirty="0">
                <a:solidFill>
                  <a:srgbClr val="000088"/>
                </a:solidFill>
                <a:latin typeface="Consolas"/>
                <a:cs typeface="Consolas"/>
              </a:rPr>
              <a:t>in </a:t>
            </a:r>
            <a:r>
              <a:rPr sz="1600" spc="-7" dirty="0">
                <a:solidFill>
                  <a:prstClr val="black"/>
                </a:solidFill>
                <a:latin typeface="Consolas"/>
                <a:cs typeface="Consolas"/>
              </a:rPr>
              <a:t>range</a:t>
            </a:r>
            <a:r>
              <a:rPr sz="1600" spc="-7" dirty="0">
                <a:solidFill>
                  <a:srgbClr val="666600"/>
                </a:solidFill>
                <a:latin typeface="Consolas"/>
                <a:cs typeface="Consolas"/>
              </a:rPr>
              <a:t>(</a:t>
            </a:r>
            <a:r>
              <a:rPr sz="1600" spc="-7" dirty="0">
                <a:solidFill>
                  <a:srgbClr val="006666"/>
                </a:solidFill>
                <a:latin typeface="Consolas"/>
                <a:cs typeface="Consolas"/>
              </a:rPr>
              <a:t>3</a:t>
            </a:r>
            <a:r>
              <a:rPr sz="1600" spc="-7" dirty="0">
                <a:solidFill>
                  <a:srgbClr val="666600"/>
                </a:solidFill>
                <a:latin typeface="Consolas"/>
                <a:cs typeface="Consolas"/>
              </a:rPr>
              <a:t>):  </a:t>
            </a:r>
            <a:r>
              <a:rPr sz="1600" spc="-7" dirty="0">
                <a:solidFill>
                  <a:prstClr val="black"/>
                </a:solidFill>
                <a:latin typeface="Consolas"/>
                <a:cs typeface="Consolas"/>
              </a:rPr>
              <a:t>sess</a:t>
            </a:r>
            <a:r>
              <a:rPr sz="1600" spc="-7" dirty="0">
                <a:solidFill>
                  <a:srgbClr val="666600"/>
                </a:solidFill>
                <a:latin typeface="Consolas"/>
                <a:cs typeface="Consolas"/>
              </a:rPr>
              <a:t>.</a:t>
            </a:r>
            <a:r>
              <a:rPr sz="1600" spc="-7" dirty="0">
                <a:solidFill>
                  <a:prstClr val="black"/>
                </a:solidFill>
                <a:latin typeface="Consolas"/>
                <a:cs typeface="Consolas"/>
              </a:rPr>
              <a:t>run</a:t>
            </a:r>
            <a:r>
              <a:rPr sz="1600" spc="-7" dirty="0">
                <a:solidFill>
                  <a:srgbClr val="666600"/>
                </a:solidFill>
                <a:latin typeface="Consolas"/>
                <a:cs typeface="Consolas"/>
              </a:rPr>
              <a:t>(</a:t>
            </a:r>
            <a:r>
              <a:rPr sz="1600" spc="-7" dirty="0">
                <a:solidFill>
                  <a:prstClr val="black"/>
                </a:solidFill>
                <a:latin typeface="Consolas"/>
                <a:cs typeface="Consolas"/>
              </a:rPr>
              <a:t>update)  </a:t>
            </a:r>
            <a:r>
              <a:rPr sz="1600" spc="-7" dirty="0">
                <a:solidFill>
                  <a:srgbClr val="000088"/>
                </a:solidFill>
                <a:latin typeface="Consolas"/>
                <a:cs typeface="Consolas"/>
              </a:rPr>
              <a:t>prin</a:t>
            </a:r>
            <a:r>
              <a:rPr sz="1600" dirty="0">
                <a:solidFill>
                  <a:srgbClr val="000088"/>
                </a:solidFill>
                <a:latin typeface="Consolas"/>
                <a:cs typeface="Consolas"/>
              </a:rPr>
              <a:t>t</a:t>
            </a:r>
            <a:r>
              <a:rPr sz="1600" dirty="0">
                <a:solidFill>
                  <a:srgbClr val="666600"/>
                </a:solidFill>
                <a:latin typeface="Consolas"/>
                <a:cs typeface="Consolas"/>
              </a:rPr>
              <a:t>(</a:t>
            </a:r>
            <a:r>
              <a:rPr sz="1600" spc="-7" dirty="0">
                <a:solidFill>
                  <a:prstClr val="black"/>
                </a:solidFill>
                <a:latin typeface="Consolas"/>
                <a:cs typeface="Consolas"/>
              </a:rPr>
              <a:t>ses</a:t>
            </a:r>
            <a:r>
              <a:rPr sz="1600" dirty="0">
                <a:solidFill>
                  <a:prstClr val="black"/>
                </a:solidFill>
                <a:latin typeface="Consolas"/>
                <a:cs typeface="Consolas"/>
              </a:rPr>
              <a:t>s</a:t>
            </a:r>
            <a:r>
              <a:rPr sz="1600" dirty="0">
                <a:solidFill>
                  <a:srgbClr val="666600"/>
                </a:solidFill>
                <a:latin typeface="Consolas"/>
                <a:cs typeface="Consolas"/>
              </a:rPr>
              <a:t>.</a:t>
            </a:r>
            <a:r>
              <a:rPr sz="1600" spc="-7" dirty="0">
                <a:solidFill>
                  <a:prstClr val="black"/>
                </a:solidFill>
                <a:latin typeface="Consolas"/>
                <a:cs typeface="Consolas"/>
              </a:rPr>
              <a:t>ru</a:t>
            </a:r>
            <a:r>
              <a:rPr sz="1600" dirty="0">
                <a:solidFill>
                  <a:prstClr val="black"/>
                </a:solidFill>
                <a:latin typeface="Consolas"/>
                <a:cs typeface="Consolas"/>
              </a:rPr>
              <a:t>n</a:t>
            </a:r>
            <a:r>
              <a:rPr sz="1600" dirty="0">
                <a:solidFill>
                  <a:srgbClr val="666600"/>
                </a:solidFill>
                <a:latin typeface="Consolas"/>
                <a:cs typeface="Consolas"/>
              </a:rPr>
              <a:t>(</a:t>
            </a:r>
            <a:r>
              <a:rPr sz="1600" spc="-7" dirty="0">
                <a:solidFill>
                  <a:prstClr val="black"/>
                </a:solidFill>
                <a:latin typeface="Consolas"/>
                <a:cs typeface="Consolas"/>
              </a:rPr>
              <a:t>stat</a:t>
            </a:r>
            <a:r>
              <a:rPr sz="1600" dirty="0">
                <a:solidFill>
                  <a:prstClr val="black"/>
                </a:solidFill>
                <a:latin typeface="Consolas"/>
                <a:cs typeface="Consolas"/>
              </a:rPr>
              <a:t>e</a:t>
            </a:r>
            <a:r>
              <a:rPr sz="1600" spc="-7" dirty="0">
                <a:solidFill>
                  <a:srgbClr val="666600"/>
                </a:solidFill>
                <a:latin typeface="Consolas"/>
                <a:cs typeface="Consolas"/>
              </a:rPr>
              <a:t>))</a:t>
            </a:r>
            <a:endParaRPr sz="1600">
              <a:solidFill>
                <a:prstClr val="black"/>
              </a:solidFill>
              <a:latin typeface="Consolas"/>
              <a:cs typeface="Consolas"/>
            </a:endParaRPr>
          </a:p>
        </p:txBody>
      </p:sp>
      <p:sp>
        <p:nvSpPr>
          <p:cNvPr id="8" name="object 8"/>
          <p:cNvSpPr txBox="1"/>
          <p:nvPr/>
        </p:nvSpPr>
        <p:spPr>
          <a:xfrm>
            <a:off x="848127" y="3366446"/>
            <a:ext cx="591820" cy="1722692"/>
          </a:xfrm>
          <a:prstGeom prst="rect">
            <a:avLst/>
          </a:prstGeom>
        </p:spPr>
        <p:txBody>
          <a:bodyPr vert="horz" wrap="square" lIns="0" tIns="52492" rIns="0" bIns="0" rtlCol="0">
            <a:spAutoFit/>
          </a:bodyPr>
          <a:lstStyle/>
          <a:p>
            <a:pPr marL="16933" defTabSz="1219170">
              <a:spcBef>
                <a:spcPts val="412"/>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p:txBody>
      </p:sp>
      <p:sp>
        <p:nvSpPr>
          <p:cNvPr id="9" name="object 9"/>
          <p:cNvSpPr txBox="1"/>
          <p:nvPr/>
        </p:nvSpPr>
        <p:spPr>
          <a:xfrm>
            <a:off x="512967" y="5042846"/>
            <a:ext cx="145627" cy="1153306"/>
          </a:xfrm>
          <a:prstGeom prst="rect">
            <a:avLst/>
          </a:prstGeom>
        </p:spPr>
        <p:txBody>
          <a:bodyPr vert="horz" wrap="square" lIns="0" tIns="52492" rIns="0" bIns="0" rtlCol="0">
            <a:spAutoFit/>
          </a:bodyPr>
          <a:lstStyle/>
          <a:p>
            <a:pPr marL="16933" defTabSz="1219170">
              <a:spcBef>
                <a:spcPts val="412"/>
              </a:spcBef>
            </a:pPr>
            <a:r>
              <a:rPr sz="1600" dirty="0">
                <a:solidFill>
                  <a:prstClr val="black"/>
                </a:solidFill>
                <a:latin typeface="Consolas"/>
                <a:cs typeface="Consolas"/>
              </a:rPr>
              <a:t>0</a:t>
            </a:r>
            <a:endParaRPr sz="1600">
              <a:solidFill>
                <a:prstClr val="black"/>
              </a:solidFill>
              <a:latin typeface="Consolas"/>
              <a:cs typeface="Consolas"/>
            </a:endParaRPr>
          </a:p>
          <a:p>
            <a:pPr marL="16933" defTabSz="1219170">
              <a:spcBef>
                <a:spcPts val="279"/>
              </a:spcBef>
            </a:pPr>
            <a:r>
              <a:rPr sz="1600" dirty="0">
                <a:solidFill>
                  <a:prstClr val="black"/>
                </a:solidFill>
                <a:latin typeface="Consolas"/>
                <a:cs typeface="Consolas"/>
              </a:rPr>
              <a:t>1</a:t>
            </a:r>
            <a:endParaRPr sz="1600">
              <a:solidFill>
                <a:prstClr val="black"/>
              </a:solidFill>
              <a:latin typeface="Consolas"/>
              <a:cs typeface="Consolas"/>
            </a:endParaRPr>
          </a:p>
          <a:p>
            <a:pPr marL="16933" defTabSz="1219170">
              <a:spcBef>
                <a:spcPts val="279"/>
              </a:spcBef>
            </a:pPr>
            <a:r>
              <a:rPr sz="1600" dirty="0">
                <a:solidFill>
                  <a:prstClr val="black"/>
                </a:solidFill>
                <a:latin typeface="Consolas"/>
                <a:cs typeface="Consolas"/>
              </a:rPr>
              <a:t>2</a:t>
            </a:r>
            <a:endParaRPr sz="1600">
              <a:solidFill>
                <a:prstClr val="black"/>
              </a:solidFill>
              <a:latin typeface="Consolas"/>
              <a:cs typeface="Consolas"/>
            </a:endParaRPr>
          </a:p>
          <a:p>
            <a:pPr marL="16933" defTabSz="1219170">
              <a:spcBef>
                <a:spcPts val="279"/>
              </a:spcBef>
            </a:pPr>
            <a:r>
              <a:rPr sz="1600" dirty="0">
                <a:solidFill>
                  <a:prstClr val="black"/>
                </a:solidFill>
                <a:latin typeface="Consolas"/>
                <a:cs typeface="Consolas"/>
              </a:rPr>
              <a:t>3</a:t>
            </a:r>
            <a:endParaRPr sz="1600">
              <a:solidFill>
                <a:prstClr val="black"/>
              </a:solidFill>
              <a:latin typeface="Consolas"/>
              <a:cs typeface="Consolas"/>
            </a:endParaRPr>
          </a:p>
        </p:txBody>
      </p:sp>
      <p:sp>
        <p:nvSpPr>
          <p:cNvPr id="10" name="object 10"/>
          <p:cNvSpPr txBox="1"/>
          <p:nvPr/>
        </p:nvSpPr>
        <p:spPr>
          <a:xfrm>
            <a:off x="7539934" y="2499283"/>
            <a:ext cx="3182620" cy="304421"/>
          </a:xfrm>
          <a:prstGeom prst="rect">
            <a:avLst/>
          </a:prstGeom>
        </p:spPr>
        <p:txBody>
          <a:bodyPr vert="horz" wrap="square" lIns="0" tIns="16933" rIns="0" bIns="0" rtlCol="0">
            <a:spAutoFit/>
          </a:bodyPr>
          <a:lstStyle/>
          <a:p>
            <a:pPr marL="16933" defTabSz="1219170">
              <a:spcBef>
                <a:spcPts val="133"/>
              </a:spcBef>
            </a:pPr>
            <a:r>
              <a:rPr sz="1867" i="1" spc="-7" dirty="0">
                <a:solidFill>
                  <a:srgbClr val="666666"/>
                </a:solidFill>
                <a:latin typeface="Arial"/>
                <a:cs typeface="Arial"/>
              </a:rPr>
              <a:t>Roughly </a:t>
            </a:r>
            <a:r>
              <a:rPr sz="1867" i="1" spc="-7" dirty="0">
                <a:solidFill>
                  <a:prstClr val="black"/>
                </a:solidFill>
                <a:latin typeface="Consolas"/>
                <a:cs typeface="Consolas"/>
              </a:rPr>
              <a:t>state </a:t>
            </a:r>
            <a:r>
              <a:rPr sz="1867" i="1" dirty="0">
                <a:solidFill>
                  <a:srgbClr val="666600"/>
                </a:solidFill>
                <a:latin typeface="Consolas"/>
                <a:cs typeface="Consolas"/>
              </a:rPr>
              <a:t>=</a:t>
            </a:r>
            <a:r>
              <a:rPr sz="1867" i="1" spc="-107" dirty="0">
                <a:solidFill>
                  <a:srgbClr val="666600"/>
                </a:solidFill>
                <a:latin typeface="Consolas"/>
                <a:cs typeface="Consolas"/>
              </a:rPr>
              <a:t> </a:t>
            </a:r>
            <a:r>
              <a:rPr sz="1867" i="1" spc="-7" dirty="0">
                <a:solidFill>
                  <a:prstClr val="black"/>
                </a:solidFill>
                <a:latin typeface="Consolas"/>
                <a:cs typeface="Consolas"/>
              </a:rPr>
              <a:t>new_value</a:t>
            </a:r>
            <a:endParaRPr sz="1867">
              <a:solidFill>
                <a:prstClr val="black"/>
              </a:solidFill>
              <a:latin typeface="Consolas"/>
              <a:cs typeface="Consolas"/>
            </a:endParaRPr>
          </a:p>
        </p:txBody>
      </p:sp>
      <p:sp>
        <p:nvSpPr>
          <p:cNvPr id="11" name="object 11"/>
          <p:cNvSpPr/>
          <p:nvPr/>
        </p:nvSpPr>
        <p:spPr>
          <a:xfrm>
            <a:off x="5754632" y="2641000"/>
            <a:ext cx="1688253" cy="99907"/>
          </a:xfrm>
          <a:custGeom>
            <a:avLst/>
            <a:gdLst/>
            <a:ahLst/>
            <a:cxnLst/>
            <a:rect l="l" t="t" r="r" b="b"/>
            <a:pathLst>
              <a:path w="1266189" h="74930">
                <a:moveTo>
                  <a:pt x="1265949" y="0"/>
                </a:moveTo>
                <a:lnTo>
                  <a:pt x="0" y="74923"/>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5697100" y="2719958"/>
            <a:ext cx="59267" cy="42333"/>
          </a:xfrm>
          <a:custGeom>
            <a:avLst/>
            <a:gdLst/>
            <a:ahLst/>
            <a:cxnLst/>
            <a:rect l="l" t="t" r="r" b="b"/>
            <a:pathLst>
              <a:path w="44450" h="31750">
                <a:moveTo>
                  <a:pt x="44079" y="31410"/>
                </a:moveTo>
                <a:lnTo>
                  <a:pt x="0" y="18258"/>
                </a:lnTo>
                <a:lnTo>
                  <a:pt x="42220" y="0"/>
                </a:lnTo>
                <a:lnTo>
                  <a:pt x="44079" y="3141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5697100" y="2719958"/>
            <a:ext cx="59267" cy="42333"/>
          </a:xfrm>
          <a:custGeom>
            <a:avLst/>
            <a:gdLst/>
            <a:ahLst/>
            <a:cxnLst/>
            <a:rect l="l" t="t" r="r" b="b"/>
            <a:pathLst>
              <a:path w="44450" h="31750">
                <a:moveTo>
                  <a:pt x="42220" y="0"/>
                </a:moveTo>
                <a:lnTo>
                  <a:pt x="0" y="18258"/>
                </a:lnTo>
                <a:lnTo>
                  <a:pt x="44079" y="31410"/>
                </a:lnTo>
                <a:lnTo>
                  <a:pt x="42220"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4" name="object 14"/>
          <p:cNvSpPr txBox="1"/>
          <p:nvPr/>
        </p:nvSpPr>
        <p:spPr>
          <a:xfrm>
            <a:off x="7539934" y="1985118"/>
            <a:ext cx="3699933" cy="304421"/>
          </a:xfrm>
          <a:prstGeom prst="rect">
            <a:avLst/>
          </a:prstGeom>
        </p:spPr>
        <p:txBody>
          <a:bodyPr vert="horz" wrap="square" lIns="0" tIns="16933" rIns="0" bIns="0" rtlCol="0">
            <a:spAutoFit/>
          </a:bodyPr>
          <a:lstStyle/>
          <a:p>
            <a:pPr marL="16933" defTabSz="1219170">
              <a:spcBef>
                <a:spcPts val="133"/>
              </a:spcBef>
            </a:pPr>
            <a:r>
              <a:rPr sz="1867" i="1" spc="-7" dirty="0">
                <a:solidFill>
                  <a:srgbClr val="666666"/>
                </a:solidFill>
                <a:latin typeface="Arial"/>
                <a:cs typeface="Arial"/>
              </a:rPr>
              <a:t>Roughly </a:t>
            </a:r>
            <a:r>
              <a:rPr sz="1867" i="1" spc="-7" dirty="0">
                <a:solidFill>
                  <a:prstClr val="black"/>
                </a:solidFill>
                <a:latin typeface="Consolas"/>
                <a:cs typeface="Consolas"/>
              </a:rPr>
              <a:t>new_value </a:t>
            </a:r>
            <a:r>
              <a:rPr sz="1867" i="1" dirty="0">
                <a:solidFill>
                  <a:prstClr val="black"/>
                </a:solidFill>
                <a:latin typeface="Consolas"/>
                <a:cs typeface="Consolas"/>
              </a:rPr>
              <a:t>= </a:t>
            </a:r>
            <a:r>
              <a:rPr sz="1867" i="1" spc="-7" dirty="0">
                <a:solidFill>
                  <a:prstClr val="black"/>
                </a:solidFill>
                <a:latin typeface="Consolas"/>
                <a:cs typeface="Consolas"/>
              </a:rPr>
              <a:t>state </a:t>
            </a:r>
            <a:r>
              <a:rPr sz="1867" i="1" dirty="0">
                <a:solidFill>
                  <a:prstClr val="black"/>
                </a:solidFill>
                <a:latin typeface="Consolas"/>
                <a:cs typeface="Consolas"/>
              </a:rPr>
              <a:t>+</a:t>
            </a:r>
            <a:r>
              <a:rPr sz="1867" i="1" spc="-127" dirty="0">
                <a:solidFill>
                  <a:prstClr val="black"/>
                </a:solidFill>
                <a:latin typeface="Consolas"/>
                <a:cs typeface="Consolas"/>
              </a:rPr>
              <a:t> </a:t>
            </a:r>
            <a:r>
              <a:rPr sz="1867" i="1" dirty="0">
                <a:solidFill>
                  <a:prstClr val="black"/>
                </a:solidFill>
                <a:latin typeface="Consolas"/>
                <a:cs typeface="Consolas"/>
              </a:rPr>
              <a:t>1</a:t>
            </a:r>
            <a:endParaRPr sz="1867">
              <a:solidFill>
                <a:prstClr val="black"/>
              </a:solidFill>
              <a:latin typeface="Consolas"/>
              <a:cs typeface="Consolas"/>
            </a:endParaRPr>
          </a:p>
        </p:txBody>
      </p:sp>
      <p:sp>
        <p:nvSpPr>
          <p:cNvPr id="15" name="object 15"/>
          <p:cNvSpPr/>
          <p:nvPr/>
        </p:nvSpPr>
        <p:spPr>
          <a:xfrm>
            <a:off x="6224254" y="2100833"/>
            <a:ext cx="1218353" cy="66887"/>
          </a:xfrm>
          <a:custGeom>
            <a:avLst/>
            <a:gdLst/>
            <a:ahLst/>
            <a:cxnLst/>
            <a:rect l="l" t="t" r="r" b="b"/>
            <a:pathLst>
              <a:path w="913764" h="50164">
                <a:moveTo>
                  <a:pt x="913734" y="0"/>
                </a:moveTo>
                <a:lnTo>
                  <a:pt x="0" y="49696"/>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6166704" y="2146148"/>
            <a:ext cx="59267" cy="42333"/>
          </a:xfrm>
          <a:custGeom>
            <a:avLst/>
            <a:gdLst/>
            <a:ahLst/>
            <a:cxnLst/>
            <a:rect l="l" t="t" r="r" b="b"/>
            <a:pathLst>
              <a:path w="44450" h="31750">
                <a:moveTo>
                  <a:pt x="44015" y="31419"/>
                </a:moveTo>
                <a:lnTo>
                  <a:pt x="0" y="18056"/>
                </a:lnTo>
                <a:lnTo>
                  <a:pt x="42307" y="0"/>
                </a:lnTo>
                <a:lnTo>
                  <a:pt x="44015" y="31419"/>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6166704" y="2146148"/>
            <a:ext cx="59267" cy="42333"/>
          </a:xfrm>
          <a:custGeom>
            <a:avLst/>
            <a:gdLst/>
            <a:ahLst/>
            <a:cxnLst/>
            <a:rect l="l" t="t" r="r" b="b"/>
            <a:pathLst>
              <a:path w="44450" h="31750">
                <a:moveTo>
                  <a:pt x="42307" y="0"/>
                </a:moveTo>
                <a:lnTo>
                  <a:pt x="0" y="18056"/>
                </a:lnTo>
                <a:lnTo>
                  <a:pt x="44015" y="31419"/>
                </a:lnTo>
                <a:lnTo>
                  <a:pt x="42307"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8" name="object 18"/>
          <p:cNvSpPr txBox="1"/>
          <p:nvPr/>
        </p:nvSpPr>
        <p:spPr>
          <a:xfrm>
            <a:off x="7581701" y="3065451"/>
            <a:ext cx="2509519" cy="1898126"/>
          </a:xfrm>
          <a:prstGeom prst="rect">
            <a:avLst/>
          </a:prstGeom>
        </p:spPr>
        <p:txBody>
          <a:bodyPr vert="horz" wrap="square" lIns="0" tIns="16933" rIns="0" bIns="0" rtlCol="0">
            <a:spAutoFit/>
          </a:bodyPr>
          <a:lstStyle/>
          <a:p>
            <a:pPr marL="16933" defTabSz="1219170">
              <a:lnSpc>
                <a:spcPts val="2219"/>
              </a:lnSpc>
              <a:spcBef>
                <a:spcPts val="133"/>
              </a:spcBef>
            </a:pPr>
            <a:r>
              <a:rPr sz="1867" i="1" spc="-7" dirty="0">
                <a:solidFill>
                  <a:srgbClr val="666666"/>
                </a:solidFill>
                <a:latin typeface="Arial"/>
                <a:cs typeface="Arial"/>
              </a:rPr>
              <a:t>Roughly</a:t>
            </a:r>
            <a:endParaRPr sz="1867">
              <a:solidFill>
                <a:prstClr val="black"/>
              </a:solidFill>
              <a:latin typeface="Arial"/>
              <a:cs typeface="Arial"/>
            </a:endParaRPr>
          </a:p>
          <a:p>
            <a:pPr marL="16933" defTabSz="1219170">
              <a:lnSpc>
                <a:spcPts val="2219"/>
              </a:lnSpc>
            </a:pPr>
            <a:r>
              <a:rPr sz="1867" i="1" spc="-7" dirty="0">
                <a:solidFill>
                  <a:prstClr val="black"/>
                </a:solidFill>
                <a:latin typeface="Consolas"/>
                <a:cs typeface="Consolas"/>
              </a:rPr>
              <a:t>state </a:t>
            </a:r>
            <a:r>
              <a:rPr sz="1867" i="1" dirty="0">
                <a:solidFill>
                  <a:srgbClr val="666600"/>
                </a:solidFill>
                <a:latin typeface="Consolas"/>
                <a:cs typeface="Consolas"/>
              </a:rPr>
              <a:t>=</a:t>
            </a:r>
            <a:r>
              <a:rPr sz="1867" i="1" spc="-20" dirty="0">
                <a:solidFill>
                  <a:srgbClr val="666600"/>
                </a:solidFill>
                <a:latin typeface="Consolas"/>
                <a:cs typeface="Consolas"/>
              </a:rPr>
              <a:t> </a:t>
            </a:r>
            <a:r>
              <a:rPr sz="1867" i="1" dirty="0">
                <a:solidFill>
                  <a:prstClr val="black"/>
                </a:solidFill>
                <a:latin typeface="Consolas"/>
                <a:cs typeface="Consolas"/>
              </a:rPr>
              <a:t>0</a:t>
            </a:r>
            <a:endParaRPr sz="1867">
              <a:solidFill>
                <a:prstClr val="black"/>
              </a:solidFill>
              <a:latin typeface="Consolas"/>
              <a:cs typeface="Consolas"/>
            </a:endParaRPr>
          </a:p>
          <a:p>
            <a:pPr marL="16933" defTabSz="1219170">
              <a:spcBef>
                <a:spcPts val="360"/>
              </a:spcBef>
            </a:pPr>
            <a:r>
              <a:rPr sz="1867" i="1" spc="-7" dirty="0">
                <a:solidFill>
                  <a:srgbClr val="000088"/>
                </a:solidFill>
                <a:latin typeface="Consolas"/>
                <a:cs typeface="Consolas"/>
              </a:rPr>
              <a:t>print</a:t>
            </a:r>
            <a:r>
              <a:rPr sz="1867" i="1" spc="-7" dirty="0">
                <a:solidFill>
                  <a:srgbClr val="666600"/>
                </a:solidFill>
                <a:latin typeface="Consolas"/>
                <a:cs typeface="Consolas"/>
              </a:rPr>
              <a:t>(</a:t>
            </a:r>
            <a:r>
              <a:rPr sz="1867" i="1" spc="-7" dirty="0">
                <a:solidFill>
                  <a:prstClr val="black"/>
                </a:solidFill>
                <a:latin typeface="Consolas"/>
                <a:cs typeface="Consolas"/>
              </a:rPr>
              <a:t>state)</a:t>
            </a:r>
            <a:endParaRPr sz="1867">
              <a:solidFill>
                <a:prstClr val="black"/>
              </a:solidFill>
              <a:latin typeface="Consolas"/>
              <a:cs typeface="Consolas"/>
            </a:endParaRPr>
          </a:p>
          <a:p>
            <a:pPr marL="276853" marR="6773" indent="-260767" defTabSz="1219170">
              <a:lnSpc>
                <a:spcPct val="116100"/>
              </a:lnSpc>
            </a:pPr>
            <a:r>
              <a:rPr sz="1867" i="1" spc="-7" dirty="0">
                <a:solidFill>
                  <a:srgbClr val="000088"/>
                </a:solidFill>
                <a:latin typeface="Consolas"/>
                <a:cs typeface="Consolas"/>
              </a:rPr>
              <a:t>for </a:t>
            </a:r>
            <a:r>
              <a:rPr sz="1867" i="1" dirty="0">
                <a:solidFill>
                  <a:prstClr val="black"/>
                </a:solidFill>
                <a:latin typeface="Consolas"/>
                <a:cs typeface="Consolas"/>
              </a:rPr>
              <a:t>_ </a:t>
            </a:r>
            <a:r>
              <a:rPr sz="1867" i="1" spc="-7" dirty="0">
                <a:solidFill>
                  <a:srgbClr val="000088"/>
                </a:solidFill>
                <a:latin typeface="Consolas"/>
                <a:cs typeface="Consolas"/>
              </a:rPr>
              <a:t>in </a:t>
            </a:r>
            <a:r>
              <a:rPr sz="1867" i="1" spc="-7" dirty="0">
                <a:solidFill>
                  <a:prstClr val="black"/>
                </a:solidFill>
                <a:latin typeface="Consolas"/>
                <a:cs typeface="Consolas"/>
              </a:rPr>
              <a:t>range</a:t>
            </a:r>
            <a:r>
              <a:rPr sz="1867" i="1" spc="-7" dirty="0">
                <a:solidFill>
                  <a:srgbClr val="666600"/>
                </a:solidFill>
                <a:latin typeface="Consolas"/>
                <a:cs typeface="Consolas"/>
              </a:rPr>
              <a:t>(</a:t>
            </a:r>
            <a:r>
              <a:rPr sz="1867" i="1" spc="-7" dirty="0">
                <a:solidFill>
                  <a:srgbClr val="006666"/>
                </a:solidFill>
                <a:latin typeface="Consolas"/>
                <a:cs typeface="Consolas"/>
              </a:rPr>
              <a:t>3</a:t>
            </a:r>
            <a:r>
              <a:rPr sz="1867" i="1" spc="-7" dirty="0">
                <a:solidFill>
                  <a:srgbClr val="666600"/>
                </a:solidFill>
                <a:latin typeface="Consolas"/>
                <a:cs typeface="Consolas"/>
              </a:rPr>
              <a:t>):  </a:t>
            </a:r>
            <a:r>
              <a:rPr sz="1867" i="1" spc="-7" dirty="0">
                <a:solidFill>
                  <a:prstClr val="black"/>
                </a:solidFill>
                <a:latin typeface="Consolas"/>
                <a:cs typeface="Consolas"/>
              </a:rPr>
              <a:t>state </a:t>
            </a:r>
            <a:r>
              <a:rPr sz="1867" i="1" dirty="0">
                <a:solidFill>
                  <a:srgbClr val="666600"/>
                </a:solidFill>
                <a:latin typeface="Consolas"/>
                <a:cs typeface="Consolas"/>
              </a:rPr>
              <a:t>= </a:t>
            </a:r>
            <a:r>
              <a:rPr sz="1867" i="1" spc="-7" dirty="0">
                <a:solidFill>
                  <a:prstClr val="black"/>
                </a:solidFill>
                <a:latin typeface="Consolas"/>
                <a:cs typeface="Consolas"/>
              </a:rPr>
              <a:t>state </a:t>
            </a:r>
            <a:r>
              <a:rPr sz="1867" i="1" dirty="0">
                <a:solidFill>
                  <a:srgbClr val="666600"/>
                </a:solidFill>
                <a:latin typeface="Consolas"/>
                <a:cs typeface="Consolas"/>
              </a:rPr>
              <a:t>+</a:t>
            </a:r>
            <a:r>
              <a:rPr sz="1867" i="1" spc="-107" dirty="0">
                <a:solidFill>
                  <a:srgbClr val="666600"/>
                </a:solidFill>
                <a:latin typeface="Consolas"/>
                <a:cs typeface="Consolas"/>
              </a:rPr>
              <a:t> </a:t>
            </a:r>
            <a:r>
              <a:rPr sz="1867" i="1" dirty="0">
                <a:solidFill>
                  <a:prstClr val="black"/>
                </a:solidFill>
                <a:latin typeface="Consolas"/>
                <a:cs typeface="Consolas"/>
              </a:rPr>
              <a:t>1  </a:t>
            </a:r>
            <a:r>
              <a:rPr sz="1867" i="1" spc="-7" dirty="0">
                <a:solidFill>
                  <a:srgbClr val="000088"/>
                </a:solidFill>
                <a:latin typeface="Consolas"/>
                <a:cs typeface="Consolas"/>
              </a:rPr>
              <a:t>print</a:t>
            </a:r>
            <a:r>
              <a:rPr sz="1867" i="1" spc="-7" dirty="0">
                <a:solidFill>
                  <a:srgbClr val="666600"/>
                </a:solidFill>
                <a:latin typeface="Consolas"/>
                <a:cs typeface="Consolas"/>
              </a:rPr>
              <a:t>(</a:t>
            </a:r>
            <a:r>
              <a:rPr sz="1867" i="1" spc="-7" dirty="0">
                <a:solidFill>
                  <a:prstClr val="black"/>
                </a:solidFill>
                <a:latin typeface="Consolas"/>
                <a:cs typeface="Consolas"/>
              </a:rPr>
              <a:t>state)</a:t>
            </a:r>
            <a:endParaRPr sz="1867">
              <a:solidFill>
                <a:prstClr val="black"/>
              </a:solidFill>
              <a:latin typeface="Consolas"/>
              <a:cs typeface="Consolas"/>
            </a:endParaRPr>
          </a:p>
        </p:txBody>
      </p:sp>
      <p:sp>
        <p:nvSpPr>
          <p:cNvPr id="19" name="object 19"/>
          <p:cNvSpPr/>
          <p:nvPr/>
        </p:nvSpPr>
        <p:spPr>
          <a:xfrm>
            <a:off x="5671248" y="4016168"/>
            <a:ext cx="1813560" cy="85513"/>
          </a:xfrm>
          <a:custGeom>
            <a:avLst/>
            <a:gdLst/>
            <a:ahLst/>
            <a:cxnLst/>
            <a:rect l="l" t="t" r="r" b="b"/>
            <a:pathLst>
              <a:path w="1360170" h="64135">
                <a:moveTo>
                  <a:pt x="1359812" y="0"/>
                </a:moveTo>
                <a:lnTo>
                  <a:pt x="0" y="63916"/>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5613679" y="4080435"/>
            <a:ext cx="59267" cy="42333"/>
          </a:xfrm>
          <a:custGeom>
            <a:avLst/>
            <a:gdLst/>
            <a:ahLst/>
            <a:cxnLst/>
            <a:rect l="l" t="t" r="r" b="b"/>
            <a:pathLst>
              <a:path w="44450" h="31750">
                <a:moveTo>
                  <a:pt x="43916" y="31430"/>
                </a:moveTo>
                <a:lnTo>
                  <a:pt x="0" y="17744"/>
                </a:lnTo>
                <a:lnTo>
                  <a:pt x="42438" y="0"/>
                </a:lnTo>
                <a:lnTo>
                  <a:pt x="43916" y="3143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5613679" y="4080435"/>
            <a:ext cx="59267" cy="42333"/>
          </a:xfrm>
          <a:custGeom>
            <a:avLst/>
            <a:gdLst/>
            <a:ahLst/>
            <a:cxnLst/>
            <a:rect l="l" t="t" r="r" b="b"/>
            <a:pathLst>
              <a:path w="44450" h="31750">
                <a:moveTo>
                  <a:pt x="42438" y="0"/>
                </a:moveTo>
                <a:lnTo>
                  <a:pt x="0" y="17744"/>
                </a:lnTo>
                <a:lnTo>
                  <a:pt x="43916" y="31430"/>
                </a:lnTo>
                <a:lnTo>
                  <a:pt x="42438"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969000" cy="591551"/>
          </a:xfrm>
          <a:prstGeom prst="rect">
            <a:avLst/>
          </a:prstGeom>
        </p:spPr>
        <p:txBody>
          <a:bodyPr vert="horz" wrap="square" lIns="0" tIns="16933" rIns="0" bIns="0" rtlCol="0">
            <a:spAutoFit/>
          </a:bodyPr>
          <a:lstStyle/>
          <a:p>
            <a:pPr marL="16933">
              <a:spcBef>
                <a:spcPts val="133"/>
              </a:spcBef>
            </a:pPr>
            <a:r>
              <a:rPr sz="3733" b="1" i="0" spc="-7" dirty="0"/>
              <a:t>Fetching </a:t>
            </a:r>
            <a:r>
              <a:rPr sz="3733" b="1" i="0" spc="-13" dirty="0"/>
              <a:t>Variable State</a:t>
            </a:r>
            <a:r>
              <a:rPr sz="3733" b="1" i="0" spc="-120" dirty="0"/>
              <a:t> </a:t>
            </a:r>
            <a:r>
              <a:rPr sz="3733" b="1" i="0" dirty="0"/>
              <a:t>(1)</a:t>
            </a:r>
            <a:endParaRPr sz="3733" dirty="0"/>
          </a:p>
        </p:txBody>
      </p:sp>
      <p:sp>
        <p:nvSpPr>
          <p:cNvPr id="3" name="object 3"/>
          <p:cNvSpPr txBox="1"/>
          <p:nvPr/>
        </p:nvSpPr>
        <p:spPr>
          <a:xfrm>
            <a:off x="6577767" y="2039564"/>
            <a:ext cx="5436447" cy="1321494"/>
          </a:xfrm>
          <a:prstGeom prst="rect">
            <a:avLst/>
          </a:prstGeom>
        </p:spPr>
        <p:txBody>
          <a:bodyPr vert="horz" wrap="square" lIns="0" tIns="16933" rIns="0" bIns="0" rtlCol="0">
            <a:spAutoFit/>
          </a:bodyPr>
          <a:lstStyle/>
          <a:p>
            <a:pPr marL="16933" marR="6773" defTabSz="1219170">
              <a:lnSpc>
                <a:spcPct val="116100"/>
              </a:lnSpc>
              <a:spcBef>
                <a:spcPts val="133"/>
              </a:spcBef>
            </a:pPr>
            <a:r>
              <a:rPr sz="1867" spc="-7" dirty="0">
                <a:solidFill>
                  <a:srgbClr val="595959"/>
                </a:solidFill>
                <a:latin typeface="Arial"/>
                <a:cs typeface="Arial"/>
              </a:rPr>
              <a:t>Calling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var</a:t>
            </a:r>
            <a:r>
              <a:rPr sz="1867" spc="-7" dirty="0">
                <a:solidFill>
                  <a:srgbClr val="666600"/>
                </a:solidFill>
                <a:latin typeface="Consolas"/>
                <a:cs typeface="Consolas"/>
              </a:rPr>
              <a:t>) </a:t>
            </a:r>
            <a:r>
              <a:rPr sz="1867" spc="-7" dirty="0">
                <a:solidFill>
                  <a:srgbClr val="595959"/>
                </a:solidFill>
                <a:latin typeface="Arial"/>
                <a:cs typeface="Arial"/>
              </a:rPr>
              <a:t>on </a:t>
            </a:r>
            <a:r>
              <a:rPr sz="1867" dirty="0">
                <a:solidFill>
                  <a:srgbClr val="595959"/>
                </a:solidFill>
                <a:latin typeface="Arial"/>
                <a:cs typeface="Arial"/>
              </a:rPr>
              <a:t>a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a:t>
            </a:r>
            <a:r>
              <a:rPr sz="1867" spc="-573" dirty="0">
                <a:solidFill>
                  <a:srgbClr val="666600"/>
                </a:solidFill>
                <a:latin typeface="Consolas"/>
                <a:cs typeface="Consolas"/>
              </a:rPr>
              <a:t> </a:t>
            </a:r>
            <a:r>
              <a:rPr sz="1867" spc="-7" dirty="0">
                <a:solidFill>
                  <a:srgbClr val="595959"/>
                </a:solidFill>
                <a:latin typeface="Arial"/>
                <a:cs typeface="Arial"/>
              </a:rPr>
              <a:t>object  </a:t>
            </a:r>
            <a:r>
              <a:rPr sz="1867" dirty="0">
                <a:solidFill>
                  <a:srgbClr val="595959"/>
                </a:solidFill>
                <a:latin typeface="Arial"/>
                <a:cs typeface="Arial"/>
              </a:rPr>
              <a:t>retrieves </a:t>
            </a:r>
            <a:r>
              <a:rPr sz="1867" spc="-7" dirty="0">
                <a:solidFill>
                  <a:srgbClr val="595959"/>
                </a:solidFill>
                <a:latin typeface="Arial"/>
                <a:cs typeface="Arial"/>
              </a:rPr>
              <a:t>its </a:t>
            </a:r>
            <a:r>
              <a:rPr sz="1867" dirty="0">
                <a:solidFill>
                  <a:srgbClr val="595959"/>
                </a:solidFill>
                <a:latin typeface="Arial"/>
                <a:cs typeface="Arial"/>
              </a:rPr>
              <a:t>value. </a:t>
            </a:r>
            <a:r>
              <a:rPr sz="1867" spc="-7" dirty="0">
                <a:solidFill>
                  <a:srgbClr val="595959"/>
                </a:solidFill>
                <a:latin typeface="Arial"/>
                <a:cs typeface="Arial"/>
              </a:rPr>
              <a:t>Can </a:t>
            </a:r>
            <a:r>
              <a:rPr sz="1867" dirty="0">
                <a:solidFill>
                  <a:srgbClr val="595959"/>
                </a:solidFill>
                <a:latin typeface="Arial"/>
                <a:cs typeface="Arial"/>
              </a:rPr>
              <a:t>retrieve multiple variables  simultaneously </a:t>
            </a:r>
            <a:r>
              <a:rPr sz="1867" spc="-7" dirty="0">
                <a:solidFill>
                  <a:srgbClr val="595959"/>
                </a:solidFill>
                <a:latin typeface="Arial"/>
                <a:cs typeface="Arial"/>
              </a:rPr>
              <a:t>with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var1, var2]</a:t>
            </a:r>
            <a:r>
              <a:rPr sz="1867" spc="-7" dirty="0">
                <a:solidFill>
                  <a:srgbClr val="666600"/>
                </a:solidFill>
                <a:latin typeface="Consolas"/>
                <a:cs typeface="Consolas"/>
              </a:rPr>
              <a:t>)  </a:t>
            </a:r>
            <a:r>
              <a:rPr sz="1867" dirty="0">
                <a:solidFill>
                  <a:srgbClr val="595959"/>
                </a:solidFill>
                <a:latin typeface="Arial"/>
                <a:cs typeface="Arial"/>
              </a:rPr>
              <a:t>(See </a:t>
            </a:r>
            <a:r>
              <a:rPr sz="1867" i="1" spc="-7" dirty="0">
                <a:solidFill>
                  <a:srgbClr val="595959"/>
                </a:solidFill>
                <a:latin typeface="Arial"/>
                <a:cs typeface="Arial"/>
              </a:rPr>
              <a:t>Fetches </a:t>
            </a:r>
            <a:r>
              <a:rPr sz="1867" spc="-7" dirty="0">
                <a:solidFill>
                  <a:srgbClr val="595959"/>
                </a:solidFill>
                <a:latin typeface="Arial"/>
                <a:cs typeface="Arial"/>
              </a:rPr>
              <a:t>in TF</a:t>
            </a:r>
            <a:r>
              <a:rPr sz="1867" spc="-20" dirty="0">
                <a:solidFill>
                  <a:srgbClr val="595959"/>
                </a:solidFill>
                <a:latin typeface="Arial"/>
                <a:cs typeface="Arial"/>
              </a:rPr>
              <a:t> </a:t>
            </a:r>
            <a:r>
              <a:rPr sz="1867" spc="-7" dirty="0">
                <a:solidFill>
                  <a:srgbClr val="595959"/>
                </a:solidFill>
                <a:latin typeface="Arial"/>
                <a:cs typeface="Arial"/>
              </a:rPr>
              <a:t>docs)</a:t>
            </a:r>
            <a:endParaRPr sz="1867">
              <a:solidFill>
                <a:prstClr val="black"/>
              </a:solidFill>
              <a:latin typeface="Arial"/>
              <a:cs typeface="Arial"/>
            </a:endParaRPr>
          </a:p>
        </p:txBody>
      </p:sp>
      <p:sp>
        <p:nvSpPr>
          <p:cNvPr id="4" name="object 4"/>
          <p:cNvSpPr txBox="1"/>
          <p:nvPr/>
        </p:nvSpPr>
        <p:spPr>
          <a:xfrm>
            <a:off x="512967" y="2051078"/>
            <a:ext cx="4725247" cy="1717564"/>
          </a:xfrm>
          <a:prstGeom prst="rect">
            <a:avLst/>
          </a:prstGeom>
        </p:spPr>
        <p:txBody>
          <a:bodyPr vert="horz" wrap="square" lIns="0" tIns="16933" rIns="0" bIns="0" rtlCol="0">
            <a:spAutoFit/>
          </a:bodyPr>
          <a:lstStyle/>
          <a:p>
            <a:pPr marL="16933" marR="899138" algn="just" defTabSz="1219170">
              <a:lnSpc>
                <a:spcPct val="114599"/>
              </a:lnSpc>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82</a:t>
            </a:r>
            <a:r>
              <a:rPr sz="1600" spc="-7" dirty="0">
                <a:solidFill>
                  <a:srgbClr val="666600"/>
                </a:solidFill>
                <a:latin typeface="Consolas"/>
                <a:cs typeface="Consolas"/>
              </a:rPr>
              <a:t>]: </a:t>
            </a:r>
            <a:r>
              <a:rPr sz="1600" spc="-7" dirty="0">
                <a:solidFill>
                  <a:prstClr val="black"/>
                </a:solidFill>
                <a:latin typeface="Consolas"/>
                <a:cs typeface="Consolas"/>
              </a:rPr>
              <a:t>input1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constant</a:t>
            </a:r>
            <a:r>
              <a:rPr sz="1600" spc="-7" dirty="0">
                <a:solidFill>
                  <a:srgbClr val="666600"/>
                </a:solidFill>
                <a:latin typeface="Consolas"/>
                <a:cs typeface="Consolas"/>
              </a:rPr>
              <a:t>(</a:t>
            </a:r>
            <a:r>
              <a:rPr sz="1600" spc="-7" dirty="0">
                <a:solidFill>
                  <a:srgbClr val="006666"/>
                </a:solidFill>
                <a:latin typeface="Consolas"/>
                <a:cs typeface="Consolas"/>
              </a:rPr>
              <a:t>3.0)  </a:t>
            </a: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83</a:t>
            </a:r>
            <a:r>
              <a:rPr sz="1600" spc="-7" dirty="0">
                <a:solidFill>
                  <a:srgbClr val="666600"/>
                </a:solidFill>
                <a:latin typeface="Consolas"/>
                <a:cs typeface="Consolas"/>
              </a:rPr>
              <a:t>]: </a:t>
            </a:r>
            <a:r>
              <a:rPr sz="1600" spc="-7" dirty="0">
                <a:solidFill>
                  <a:prstClr val="black"/>
                </a:solidFill>
                <a:latin typeface="Consolas"/>
                <a:cs typeface="Consolas"/>
              </a:rPr>
              <a:t>input2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constant</a:t>
            </a:r>
            <a:r>
              <a:rPr sz="1600" spc="-7" dirty="0">
                <a:solidFill>
                  <a:srgbClr val="666600"/>
                </a:solidFill>
                <a:latin typeface="Consolas"/>
                <a:cs typeface="Consolas"/>
              </a:rPr>
              <a:t>(</a:t>
            </a:r>
            <a:r>
              <a:rPr sz="1600" spc="-7" dirty="0">
                <a:solidFill>
                  <a:srgbClr val="006666"/>
                </a:solidFill>
                <a:latin typeface="Consolas"/>
                <a:cs typeface="Consolas"/>
              </a:rPr>
              <a:t>2.0)  </a:t>
            </a: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84</a:t>
            </a:r>
            <a:r>
              <a:rPr sz="1600" spc="-7" dirty="0">
                <a:solidFill>
                  <a:srgbClr val="666600"/>
                </a:solidFill>
                <a:latin typeface="Consolas"/>
                <a:cs typeface="Consolas"/>
              </a:rPr>
              <a:t>]: </a:t>
            </a:r>
            <a:r>
              <a:rPr sz="1600" spc="-7" dirty="0">
                <a:solidFill>
                  <a:prstClr val="black"/>
                </a:solidFill>
                <a:latin typeface="Consolas"/>
                <a:cs typeface="Consolas"/>
              </a:rPr>
              <a:t>input3 </a:t>
            </a:r>
            <a:r>
              <a:rPr sz="1600" dirty="0">
                <a:solidFill>
                  <a:srgbClr val="666600"/>
                </a:solidFill>
                <a:latin typeface="Consolas"/>
                <a:cs typeface="Consolas"/>
              </a:rPr>
              <a:t>=</a:t>
            </a:r>
            <a:r>
              <a:rPr sz="1600" spc="-4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constant</a:t>
            </a:r>
            <a:r>
              <a:rPr sz="1600" spc="-7" dirty="0">
                <a:solidFill>
                  <a:srgbClr val="666600"/>
                </a:solidFill>
                <a:latin typeface="Consolas"/>
                <a:cs typeface="Consolas"/>
              </a:rPr>
              <a:t>(</a:t>
            </a:r>
            <a:r>
              <a:rPr sz="1600" spc="-7" dirty="0">
                <a:solidFill>
                  <a:srgbClr val="006666"/>
                </a:solidFill>
                <a:latin typeface="Consolas"/>
                <a:cs typeface="Consolas"/>
              </a:rPr>
              <a:t>5.0)</a:t>
            </a:r>
            <a:endParaRPr sz="1600">
              <a:solidFill>
                <a:prstClr val="black"/>
              </a:solidFill>
              <a:latin typeface="Consolas"/>
              <a:cs typeface="Consolas"/>
            </a:endParaRPr>
          </a:p>
          <a:p>
            <a:pPr marL="16933" marR="6773" defTabSz="1219170">
              <a:lnSpc>
                <a:spcPct val="114599"/>
              </a:lnSpc>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85</a:t>
            </a:r>
            <a:r>
              <a:rPr sz="1600" spc="-7" dirty="0">
                <a:solidFill>
                  <a:srgbClr val="666600"/>
                </a:solidFill>
                <a:latin typeface="Consolas"/>
                <a:cs typeface="Consolas"/>
              </a:rPr>
              <a:t>]: </a:t>
            </a:r>
            <a:r>
              <a:rPr sz="1600" spc="-7" dirty="0">
                <a:solidFill>
                  <a:prstClr val="black"/>
                </a:solidFill>
                <a:latin typeface="Consolas"/>
                <a:cs typeface="Consolas"/>
              </a:rPr>
              <a:t>intermed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add</a:t>
            </a:r>
            <a:r>
              <a:rPr sz="1600" spc="-7" dirty="0">
                <a:solidFill>
                  <a:srgbClr val="666600"/>
                </a:solidFill>
                <a:latin typeface="Consolas"/>
                <a:cs typeface="Consolas"/>
              </a:rPr>
              <a:t>(</a:t>
            </a:r>
            <a:r>
              <a:rPr sz="1600" spc="-7" dirty="0">
                <a:solidFill>
                  <a:prstClr val="black"/>
                </a:solidFill>
                <a:latin typeface="Consolas"/>
                <a:cs typeface="Consolas"/>
              </a:rPr>
              <a:t>input2</a:t>
            </a:r>
            <a:r>
              <a:rPr sz="1600" spc="-7" dirty="0">
                <a:solidFill>
                  <a:srgbClr val="666600"/>
                </a:solidFill>
                <a:latin typeface="Consolas"/>
                <a:cs typeface="Consolas"/>
              </a:rPr>
              <a:t>, </a:t>
            </a:r>
            <a:r>
              <a:rPr sz="1600" spc="-7" dirty="0">
                <a:solidFill>
                  <a:prstClr val="black"/>
                </a:solidFill>
                <a:latin typeface="Consolas"/>
                <a:cs typeface="Consolas"/>
              </a:rPr>
              <a:t>input3)  </a:t>
            </a: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86</a:t>
            </a:r>
            <a:r>
              <a:rPr sz="1600" spc="-7" dirty="0">
                <a:solidFill>
                  <a:srgbClr val="666600"/>
                </a:solidFill>
                <a:latin typeface="Consolas"/>
                <a:cs typeface="Consolas"/>
              </a:rPr>
              <a:t>]: </a:t>
            </a:r>
            <a:r>
              <a:rPr sz="1600" spc="-7" dirty="0">
                <a:solidFill>
                  <a:prstClr val="black"/>
                </a:solidFill>
                <a:latin typeface="Consolas"/>
                <a:cs typeface="Consolas"/>
              </a:rPr>
              <a:t>mul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mul</a:t>
            </a:r>
            <a:r>
              <a:rPr sz="1600" spc="-7" dirty="0">
                <a:solidFill>
                  <a:srgbClr val="666600"/>
                </a:solidFill>
                <a:latin typeface="Consolas"/>
                <a:cs typeface="Consolas"/>
              </a:rPr>
              <a:t>(</a:t>
            </a:r>
            <a:r>
              <a:rPr sz="1600" spc="-7" dirty="0">
                <a:solidFill>
                  <a:prstClr val="black"/>
                </a:solidFill>
                <a:latin typeface="Consolas"/>
                <a:cs typeface="Consolas"/>
              </a:rPr>
              <a:t>input1</a:t>
            </a:r>
            <a:r>
              <a:rPr sz="1600" spc="-7" dirty="0">
                <a:solidFill>
                  <a:srgbClr val="666600"/>
                </a:solidFill>
                <a:latin typeface="Consolas"/>
                <a:cs typeface="Consolas"/>
              </a:rPr>
              <a:t>,</a:t>
            </a:r>
            <a:r>
              <a:rPr sz="1600" spc="-33" dirty="0">
                <a:solidFill>
                  <a:srgbClr val="666600"/>
                </a:solidFill>
                <a:latin typeface="Consolas"/>
                <a:cs typeface="Consolas"/>
              </a:rPr>
              <a:t> </a:t>
            </a:r>
            <a:r>
              <a:rPr sz="1600" spc="-7" dirty="0">
                <a:solidFill>
                  <a:prstClr val="black"/>
                </a:solidFill>
                <a:latin typeface="Consolas"/>
                <a:cs typeface="Consolas"/>
              </a:rPr>
              <a:t>intermed)</a:t>
            </a:r>
            <a:endParaRPr sz="1600">
              <a:solidFill>
                <a:prstClr val="black"/>
              </a:solidFill>
              <a:latin typeface="Consolas"/>
              <a:cs typeface="Consolas"/>
            </a:endParaRPr>
          </a:p>
          <a:p>
            <a:pPr marL="16933" algn="just" defTabSz="1219170">
              <a:spcBef>
                <a:spcPts val="279"/>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87</a:t>
            </a:r>
            <a:r>
              <a:rPr sz="1600" spc="-7" dirty="0">
                <a:solidFill>
                  <a:srgbClr val="666600"/>
                </a:solidFill>
                <a:latin typeface="Consolas"/>
                <a:cs typeface="Consolas"/>
              </a:rPr>
              <a:t>]: </a:t>
            </a:r>
            <a:r>
              <a:rPr sz="1600" spc="-7" dirty="0">
                <a:solidFill>
                  <a:srgbClr val="000088"/>
                </a:solidFill>
                <a:latin typeface="Consolas"/>
                <a:cs typeface="Consolas"/>
              </a:rPr>
              <a:t>with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srgbClr val="660066"/>
                </a:solidFill>
                <a:latin typeface="Consolas"/>
                <a:cs typeface="Consolas"/>
              </a:rPr>
              <a:t>Session</a:t>
            </a:r>
            <a:r>
              <a:rPr sz="1600" spc="-7" dirty="0">
                <a:solidFill>
                  <a:srgbClr val="666600"/>
                </a:solidFill>
                <a:latin typeface="Consolas"/>
                <a:cs typeface="Consolas"/>
              </a:rPr>
              <a:t>() </a:t>
            </a:r>
            <a:r>
              <a:rPr sz="1600" spc="-7" dirty="0">
                <a:solidFill>
                  <a:srgbClr val="000088"/>
                </a:solidFill>
                <a:latin typeface="Consolas"/>
                <a:cs typeface="Consolas"/>
              </a:rPr>
              <a:t>as</a:t>
            </a:r>
            <a:r>
              <a:rPr sz="1600" dirty="0">
                <a:solidFill>
                  <a:srgbClr val="000088"/>
                </a:solidFill>
                <a:latin typeface="Consolas"/>
                <a:cs typeface="Consolas"/>
              </a:rPr>
              <a:t> </a:t>
            </a:r>
            <a:r>
              <a:rPr sz="1600" spc="-7" dirty="0">
                <a:solidFill>
                  <a:prstClr val="black"/>
                </a:solidFill>
                <a:latin typeface="Consolas"/>
                <a:cs typeface="Consolas"/>
              </a:rPr>
              <a:t>sess:</a:t>
            </a:r>
            <a:endParaRPr sz="1600">
              <a:solidFill>
                <a:prstClr val="black"/>
              </a:solidFill>
              <a:latin typeface="Consolas"/>
              <a:cs typeface="Consolas"/>
            </a:endParaRPr>
          </a:p>
        </p:txBody>
      </p:sp>
      <p:sp>
        <p:nvSpPr>
          <p:cNvPr id="5" name="object 5"/>
          <p:cNvSpPr txBox="1"/>
          <p:nvPr/>
        </p:nvSpPr>
        <p:spPr>
          <a:xfrm>
            <a:off x="2187627" y="3727479"/>
            <a:ext cx="3833707" cy="565390"/>
          </a:xfrm>
          <a:prstGeom prst="rect">
            <a:avLst/>
          </a:prstGeom>
        </p:spPr>
        <p:txBody>
          <a:bodyPr vert="horz" wrap="square" lIns="0" tIns="16933" rIns="0" bIns="0" rtlCol="0">
            <a:spAutoFit/>
          </a:bodyPr>
          <a:lstStyle/>
          <a:p>
            <a:pPr marL="17780" marR="6773" indent="-1693" defTabSz="1219170">
              <a:lnSpc>
                <a:spcPct val="114599"/>
              </a:lnSpc>
              <a:spcBef>
                <a:spcPts val="133"/>
              </a:spcBef>
            </a:pPr>
            <a:r>
              <a:rPr sz="1600" spc="-7" dirty="0">
                <a:solidFill>
                  <a:prstClr val="black"/>
                </a:solidFill>
                <a:latin typeface="Consolas"/>
                <a:cs typeface="Consolas"/>
              </a:rPr>
              <a:t>result </a:t>
            </a:r>
            <a:r>
              <a:rPr sz="1600" dirty="0">
                <a:solidFill>
                  <a:srgbClr val="666600"/>
                </a:solidFill>
                <a:latin typeface="Consolas"/>
                <a:cs typeface="Consolas"/>
              </a:rPr>
              <a:t>= </a:t>
            </a:r>
            <a:r>
              <a:rPr sz="1600" spc="-7" dirty="0">
                <a:solidFill>
                  <a:prstClr val="black"/>
                </a:solidFill>
                <a:latin typeface="Consolas"/>
                <a:cs typeface="Consolas"/>
              </a:rPr>
              <a:t>sess</a:t>
            </a:r>
            <a:r>
              <a:rPr sz="1600" spc="-7" dirty="0">
                <a:solidFill>
                  <a:srgbClr val="666600"/>
                </a:solidFill>
                <a:latin typeface="Consolas"/>
                <a:cs typeface="Consolas"/>
              </a:rPr>
              <a:t>.</a:t>
            </a:r>
            <a:r>
              <a:rPr sz="1600" spc="-7" dirty="0">
                <a:solidFill>
                  <a:prstClr val="black"/>
                </a:solidFill>
                <a:latin typeface="Consolas"/>
                <a:cs typeface="Consolas"/>
              </a:rPr>
              <a:t>run</a:t>
            </a:r>
            <a:r>
              <a:rPr sz="1600" spc="-7" dirty="0">
                <a:solidFill>
                  <a:srgbClr val="666600"/>
                </a:solidFill>
                <a:latin typeface="Consolas"/>
                <a:cs typeface="Consolas"/>
              </a:rPr>
              <a:t>([</a:t>
            </a:r>
            <a:r>
              <a:rPr sz="1600" spc="-7" dirty="0">
                <a:solidFill>
                  <a:prstClr val="black"/>
                </a:solidFill>
                <a:latin typeface="Consolas"/>
                <a:cs typeface="Consolas"/>
              </a:rPr>
              <a:t>mul</a:t>
            </a:r>
            <a:r>
              <a:rPr sz="1600" spc="-7" dirty="0">
                <a:solidFill>
                  <a:srgbClr val="666600"/>
                </a:solidFill>
                <a:latin typeface="Consolas"/>
                <a:cs typeface="Consolas"/>
              </a:rPr>
              <a:t>, </a:t>
            </a:r>
            <a:r>
              <a:rPr sz="1600" spc="-7" dirty="0">
                <a:solidFill>
                  <a:prstClr val="black"/>
                </a:solidFill>
                <a:latin typeface="Consolas"/>
                <a:cs typeface="Consolas"/>
              </a:rPr>
              <a:t>intermed</a:t>
            </a:r>
            <a:r>
              <a:rPr sz="1600" spc="-7" dirty="0">
                <a:solidFill>
                  <a:srgbClr val="666600"/>
                </a:solidFill>
                <a:latin typeface="Consolas"/>
                <a:cs typeface="Consolas"/>
              </a:rPr>
              <a:t>])  </a:t>
            </a:r>
            <a:r>
              <a:rPr sz="1600" spc="-7" dirty="0">
                <a:solidFill>
                  <a:srgbClr val="000088"/>
                </a:solidFill>
                <a:latin typeface="Consolas"/>
                <a:cs typeface="Consolas"/>
              </a:rPr>
              <a:t>print</a:t>
            </a:r>
            <a:r>
              <a:rPr sz="1600" spc="-7" dirty="0">
                <a:solidFill>
                  <a:srgbClr val="666600"/>
                </a:solidFill>
                <a:latin typeface="Consolas"/>
                <a:cs typeface="Consolas"/>
              </a:rPr>
              <a:t>(</a:t>
            </a:r>
            <a:r>
              <a:rPr sz="1600" spc="-7" dirty="0">
                <a:solidFill>
                  <a:prstClr val="black"/>
                </a:solidFill>
                <a:latin typeface="Consolas"/>
                <a:cs typeface="Consolas"/>
              </a:rPr>
              <a:t>result)</a:t>
            </a:r>
            <a:endParaRPr sz="1600">
              <a:solidFill>
                <a:prstClr val="black"/>
              </a:solidFill>
              <a:latin typeface="Consolas"/>
              <a:cs typeface="Consolas"/>
            </a:endParaRPr>
          </a:p>
        </p:txBody>
      </p:sp>
      <p:sp>
        <p:nvSpPr>
          <p:cNvPr id="6" name="object 6"/>
          <p:cNvSpPr txBox="1"/>
          <p:nvPr/>
        </p:nvSpPr>
        <p:spPr>
          <a:xfrm>
            <a:off x="512967" y="3727479"/>
            <a:ext cx="1262380" cy="1153306"/>
          </a:xfrm>
          <a:prstGeom prst="rect">
            <a:avLst/>
          </a:prstGeom>
        </p:spPr>
        <p:txBody>
          <a:bodyPr vert="horz" wrap="square" lIns="0" tIns="52492" rIns="0" bIns="0" rtlCol="0">
            <a:spAutoFit/>
          </a:bodyPr>
          <a:lstStyle/>
          <a:p>
            <a:pPr algn="ctr" defTabSz="1219170">
              <a:spcBef>
                <a:spcPts val="412"/>
              </a:spcBef>
            </a:pPr>
            <a:r>
              <a:rPr sz="1600" spc="-7" dirty="0">
                <a:solidFill>
                  <a:srgbClr val="666600"/>
                </a:solidFill>
                <a:latin typeface="Consolas"/>
                <a:cs typeface="Consolas"/>
              </a:rPr>
              <a:t>....:</a:t>
            </a:r>
            <a:endParaRPr sz="1600">
              <a:solidFill>
                <a:prstClr val="black"/>
              </a:solidFill>
              <a:latin typeface="Consolas"/>
              <a:cs typeface="Consolas"/>
            </a:endParaRPr>
          </a:p>
          <a:p>
            <a:pPr algn="ctr"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algn="ctr"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algn="ctr" defTabSz="1219170">
              <a:spcBef>
                <a:spcPts val="279"/>
              </a:spcBef>
            </a:pPr>
            <a:r>
              <a:rPr sz="1600" spc="-7" dirty="0">
                <a:solidFill>
                  <a:srgbClr val="666600"/>
                </a:solidFill>
                <a:latin typeface="Consolas"/>
                <a:cs typeface="Consolas"/>
              </a:rPr>
              <a:t>[</a:t>
            </a:r>
            <a:r>
              <a:rPr sz="1600" spc="-7" dirty="0">
                <a:solidFill>
                  <a:srgbClr val="006666"/>
                </a:solidFill>
                <a:latin typeface="Consolas"/>
                <a:cs typeface="Consolas"/>
              </a:rPr>
              <a:t>21.0</a:t>
            </a:r>
            <a:r>
              <a:rPr sz="1600" spc="-7" dirty="0">
                <a:solidFill>
                  <a:srgbClr val="666600"/>
                </a:solidFill>
                <a:latin typeface="Consolas"/>
                <a:cs typeface="Consolas"/>
              </a:rPr>
              <a:t>,</a:t>
            </a:r>
            <a:r>
              <a:rPr sz="1600" spc="-100" dirty="0">
                <a:solidFill>
                  <a:srgbClr val="666600"/>
                </a:solidFill>
                <a:latin typeface="Consolas"/>
                <a:cs typeface="Consolas"/>
              </a:rPr>
              <a:t> </a:t>
            </a:r>
            <a:r>
              <a:rPr sz="1600" spc="-7" dirty="0">
                <a:solidFill>
                  <a:srgbClr val="006666"/>
                </a:solidFill>
                <a:latin typeface="Consolas"/>
                <a:cs typeface="Consolas"/>
              </a:rPr>
              <a:t>7.0]</a:t>
            </a:r>
            <a:endParaRPr sz="1600">
              <a:solidFill>
                <a:prstClr val="black"/>
              </a:solidFill>
              <a:latin typeface="Consolas"/>
              <a:cs typeface="Consolas"/>
            </a:endParaRPr>
          </a:p>
        </p:txBody>
      </p:sp>
      <p:sp>
        <p:nvSpPr>
          <p:cNvPr id="7" name="object 7"/>
          <p:cNvSpPr/>
          <p:nvPr/>
        </p:nvSpPr>
        <p:spPr>
          <a:xfrm>
            <a:off x="4814666" y="2661901"/>
            <a:ext cx="1689100" cy="1025313"/>
          </a:xfrm>
          <a:custGeom>
            <a:avLst/>
            <a:gdLst/>
            <a:ahLst/>
            <a:cxnLst/>
            <a:rect l="l" t="t" r="r" b="b"/>
            <a:pathLst>
              <a:path w="1266825" h="768985">
                <a:moveTo>
                  <a:pt x="1266350" y="0"/>
                </a:moveTo>
                <a:lnTo>
                  <a:pt x="0" y="768937"/>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4765403" y="3669221"/>
            <a:ext cx="60960" cy="48260"/>
          </a:xfrm>
          <a:custGeom>
            <a:avLst/>
            <a:gdLst/>
            <a:ahLst/>
            <a:cxnLst/>
            <a:rect l="l" t="t" r="r" b="b"/>
            <a:pathLst>
              <a:path w="45720" h="36194">
                <a:moveTo>
                  <a:pt x="0" y="35882"/>
                </a:moveTo>
                <a:lnTo>
                  <a:pt x="28781" y="0"/>
                </a:lnTo>
                <a:lnTo>
                  <a:pt x="45112" y="26895"/>
                </a:lnTo>
                <a:lnTo>
                  <a:pt x="0" y="35882"/>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4765403" y="3669221"/>
            <a:ext cx="60960" cy="48260"/>
          </a:xfrm>
          <a:custGeom>
            <a:avLst/>
            <a:gdLst/>
            <a:ahLst/>
            <a:cxnLst/>
            <a:rect l="l" t="t" r="r" b="b"/>
            <a:pathLst>
              <a:path w="45720" h="36194">
                <a:moveTo>
                  <a:pt x="28781" y="0"/>
                </a:moveTo>
                <a:lnTo>
                  <a:pt x="0" y="35882"/>
                </a:lnTo>
                <a:lnTo>
                  <a:pt x="45112" y="26895"/>
                </a:lnTo>
                <a:lnTo>
                  <a:pt x="28781"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366967"/>
            <a:ext cx="5969000" cy="591551"/>
          </a:xfrm>
          <a:prstGeom prst="rect">
            <a:avLst/>
          </a:prstGeom>
        </p:spPr>
        <p:txBody>
          <a:bodyPr vert="horz" wrap="square" lIns="0" tIns="16933" rIns="0" bIns="0" rtlCol="0">
            <a:spAutoFit/>
          </a:bodyPr>
          <a:lstStyle/>
          <a:p>
            <a:pPr marL="16933">
              <a:spcBef>
                <a:spcPts val="133"/>
              </a:spcBef>
            </a:pPr>
            <a:r>
              <a:rPr sz="3733" b="1" i="0" spc="-7" dirty="0"/>
              <a:t>Fetching </a:t>
            </a:r>
            <a:r>
              <a:rPr sz="3733" b="1" i="0" spc="-13" dirty="0"/>
              <a:t>Variable State</a:t>
            </a:r>
            <a:r>
              <a:rPr sz="3733" b="1" i="0" spc="-120" dirty="0"/>
              <a:t> </a:t>
            </a:r>
            <a:r>
              <a:rPr sz="3733" b="1" i="0" dirty="0"/>
              <a:t>(2)</a:t>
            </a:r>
            <a:endParaRPr sz="3733" dirty="0"/>
          </a:p>
        </p:txBody>
      </p:sp>
      <p:sp>
        <p:nvSpPr>
          <p:cNvPr id="3" name="object 3"/>
          <p:cNvSpPr/>
          <p:nvPr/>
        </p:nvSpPr>
        <p:spPr>
          <a:xfrm>
            <a:off x="1270033" y="0"/>
            <a:ext cx="9143999" cy="662116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E28E927-A5B9-4752-B90E-6C018A8C03F5}"/>
              </a:ext>
            </a:extLst>
          </p:cNvPr>
          <p:cNvSpPr>
            <a:spLocks noGrp="1" noChangeArrowheads="1"/>
          </p:cNvSpPr>
          <p:nvPr>
            <p:ph type="title"/>
          </p:nvPr>
        </p:nvSpPr>
        <p:spPr>
          <a:xfrm>
            <a:off x="2286000" y="228600"/>
            <a:ext cx="7772400" cy="1143000"/>
          </a:xfrm>
        </p:spPr>
        <p:txBody>
          <a:bodyPr/>
          <a:lstStyle/>
          <a:p>
            <a:r>
              <a:rPr lang="en-GB" altLang="en-US" b="0"/>
              <a:t>Feed-forward nets</a:t>
            </a:r>
          </a:p>
        </p:txBody>
      </p:sp>
      <p:pic>
        <p:nvPicPr>
          <p:cNvPr id="16387" name="Picture 3" descr="ANN structure">
            <a:extLst>
              <a:ext uri="{FF2B5EF4-FFF2-40B4-BE49-F238E27FC236}">
                <a16:creationId xmlns:a16="http://schemas.microsoft.com/office/drawing/2014/main" id="{CB7E622D-E816-44DA-9DD5-642C2561B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1" r="12852"/>
          <a:stretch>
            <a:fillRect/>
          </a:stretch>
        </p:blipFill>
        <p:spPr bwMode="auto">
          <a:xfrm>
            <a:off x="5735639" y="1196976"/>
            <a:ext cx="4321175" cy="5133975"/>
          </a:xfrm>
          <a:prstGeom prst="rect">
            <a:avLst/>
          </a:prstGeom>
          <a:noFill/>
          <a:extLst>
            <a:ext uri="{909E8E84-426E-40DD-AFC4-6F175D3DCCD1}">
              <a14:hiddenFill xmlns:a14="http://schemas.microsoft.com/office/drawing/2010/main">
                <a:solidFill>
                  <a:srgbClr val="FFFFFF"/>
                </a:solidFill>
              </a14:hiddenFill>
            </a:ext>
          </a:extLst>
        </p:spPr>
      </p:pic>
      <p:sp>
        <p:nvSpPr>
          <p:cNvPr id="16388" name="Text Box 4">
            <a:extLst>
              <a:ext uri="{FF2B5EF4-FFF2-40B4-BE49-F238E27FC236}">
                <a16:creationId xmlns:a16="http://schemas.microsoft.com/office/drawing/2014/main" id="{FDCF8A29-A20A-4BD8-9BF5-FAE1768F130E}"/>
              </a:ext>
            </a:extLst>
          </p:cNvPr>
          <p:cNvSpPr txBox="1">
            <a:spLocks noChangeArrowheads="1"/>
          </p:cNvSpPr>
          <p:nvPr/>
        </p:nvSpPr>
        <p:spPr bwMode="auto">
          <a:xfrm>
            <a:off x="1992314" y="2349500"/>
            <a:ext cx="4103687"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Tx/>
              <a:buChar char="•"/>
            </a:pPr>
            <a:r>
              <a:rPr lang="en-GB" altLang="en-US" sz="1600">
                <a:solidFill>
                  <a:srgbClr val="000000"/>
                </a:solidFill>
                <a:latin typeface="Arial" panose="020B0604020202020204" pitchFamily="34" charset="0"/>
              </a:rPr>
              <a:t> Information flow is unidirectional</a:t>
            </a:r>
          </a:p>
          <a:p>
            <a:pPr lvl="1" fontAlgn="base">
              <a:spcBef>
                <a:spcPct val="50000"/>
              </a:spcBef>
              <a:spcAft>
                <a:spcPct val="0"/>
              </a:spcAft>
              <a:buFontTx/>
              <a:buChar char="•"/>
            </a:pPr>
            <a:r>
              <a:rPr lang="en-GB" altLang="en-US" sz="1400">
                <a:solidFill>
                  <a:srgbClr val="000000"/>
                </a:solidFill>
                <a:latin typeface="Arial" panose="020B0604020202020204" pitchFamily="34" charset="0"/>
              </a:rPr>
              <a:t> Data is presented to </a:t>
            </a:r>
            <a:r>
              <a:rPr lang="en-GB" altLang="en-US" sz="1400" i="1">
                <a:solidFill>
                  <a:srgbClr val="000000"/>
                </a:solidFill>
                <a:latin typeface="Arial" panose="020B0604020202020204" pitchFamily="34" charset="0"/>
              </a:rPr>
              <a:t>Input layer</a:t>
            </a:r>
          </a:p>
          <a:p>
            <a:pPr lvl="1" fontAlgn="base">
              <a:spcBef>
                <a:spcPct val="50000"/>
              </a:spcBef>
              <a:spcAft>
                <a:spcPct val="0"/>
              </a:spcAft>
              <a:buFontTx/>
              <a:buChar char="•"/>
            </a:pPr>
            <a:r>
              <a:rPr lang="en-GB" altLang="en-US" sz="1400">
                <a:solidFill>
                  <a:srgbClr val="000000"/>
                </a:solidFill>
                <a:latin typeface="Arial" panose="020B0604020202020204" pitchFamily="34" charset="0"/>
              </a:rPr>
              <a:t> Passed on to </a:t>
            </a:r>
            <a:r>
              <a:rPr lang="en-GB" altLang="en-US" sz="1400" i="1">
                <a:solidFill>
                  <a:srgbClr val="000000"/>
                </a:solidFill>
                <a:latin typeface="Arial" panose="020B0604020202020204" pitchFamily="34" charset="0"/>
              </a:rPr>
              <a:t>Hidden Layer</a:t>
            </a:r>
          </a:p>
          <a:p>
            <a:pPr lvl="1" fontAlgn="base">
              <a:spcBef>
                <a:spcPct val="50000"/>
              </a:spcBef>
              <a:spcAft>
                <a:spcPct val="0"/>
              </a:spcAft>
              <a:buFontTx/>
              <a:buChar char="•"/>
            </a:pPr>
            <a:r>
              <a:rPr lang="en-GB" altLang="en-US" sz="1400">
                <a:solidFill>
                  <a:srgbClr val="000000"/>
                </a:solidFill>
                <a:latin typeface="Arial" panose="020B0604020202020204" pitchFamily="34" charset="0"/>
              </a:rPr>
              <a:t> Passed on to </a:t>
            </a:r>
            <a:r>
              <a:rPr lang="en-GB" altLang="en-US" sz="1400" i="1">
                <a:solidFill>
                  <a:srgbClr val="000000"/>
                </a:solidFill>
                <a:latin typeface="Arial" panose="020B0604020202020204" pitchFamily="34" charset="0"/>
              </a:rPr>
              <a:t>Output layer</a:t>
            </a:r>
          </a:p>
          <a:p>
            <a:pPr lvl="1" fontAlgn="base">
              <a:spcBef>
                <a:spcPct val="50000"/>
              </a:spcBef>
              <a:spcAft>
                <a:spcPct val="0"/>
              </a:spcAft>
              <a:buFontTx/>
              <a:buChar char="•"/>
            </a:pPr>
            <a:endParaRPr lang="en-GB" altLang="en-US" sz="1400">
              <a:solidFill>
                <a:srgbClr val="000000"/>
              </a:solidFill>
              <a:latin typeface="Arial" panose="020B0604020202020204" pitchFamily="34" charset="0"/>
            </a:endParaRPr>
          </a:p>
          <a:p>
            <a:pPr fontAlgn="base">
              <a:spcBef>
                <a:spcPct val="50000"/>
              </a:spcBef>
              <a:spcAft>
                <a:spcPct val="0"/>
              </a:spcAft>
              <a:buFontTx/>
              <a:buChar char="•"/>
            </a:pPr>
            <a:r>
              <a:rPr lang="en-GB" altLang="en-US" sz="1600">
                <a:solidFill>
                  <a:srgbClr val="000000"/>
                </a:solidFill>
                <a:latin typeface="Arial" panose="020B0604020202020204" pitchFamily="34" charset="0"/>
              </a:rPr>
              <a:t> Information is distributed</a:t>
            </a:r>
          </a:p>
          <a:p>
            <a:pPr fontAlgn="base">
              <a:spcBef>
                <a:spcPct val="50000"/>
              </a:spcBef>
              <a:spcAft>
                <a:spcPct val="0"/>
              </a:spcAft>
              <a:buFontTx/>
              <a:buChar char="•"/>
            </a:pPr>
            <a:endParaRPr lang="en-GB" altLang="en-US" sz="1600">
              <a:solidFill>
                <a:srgbClr val="000000"/>
              </a:solidFill>
              <a:latin typeface="Arial" panose="020B0604020202020204" pitchFamily="34" charset="0"/>
            </a:endParaRPr>
          </a:p>
          <a:p>
            <a:pPr fontAlgn="base">
              <a:spcBef>
                <a:spcPct val="50000"/>
              </a:spcBef>
              <a:spcAft>
                <a:spcPct val="0"/>
              </a:spcAft>
              <a:buFontTx/>
              <a:buChar char="•"/>
            </a:pPr>
            <a:r>
              <a:rPr lang="en-GB" altLang="en-US" sz="1600">
                <a:solidFill>
                  <a:srgbClr val="000000"/>
                </a:solidFill>
                <a:latin typeface="Arial" panose="020B0604020202020204" pitchFamily="34" charset="0"/>
              </a:rPr>
              <a:t> Information processing is parallel</a:t>
            </a:r>
          </a:p>
          <a:p>
            <a:pPr fontAlgn="base">
              <a:spcBef>
                <a:spcPct val="50000"/>
              </a:spcBef>
              <a:spcAft>
                <a:spcPct val="0"/>
              </a:spcAft>
              <a:buFontTx/>
              <a:buChar char="•"/>
            </a:pPr>
            <a:endParaRPr lang="en-GB" altLang="en-US" sz="1600">
              <a:solidFill>
                <a:srgbClr val="000000"/>
              </a:solidFill>
              <a:latin typeface="Arial" panose="020B0604020202020204" pitchFamily="34" charset="0"/>
            </a:endParaRPr>
          </a:p>
        </p:txBody>
      </p:sp>
      <p:sp>
        <p:nvSpPr>
          <p:cNvPr id="16390" name="Rectangle 6">
            <a:extLst>
              <a:ext uri="{FF2B5EF4-FFF2-40B4-BE49-F238E27FC236}">
                <a16:creationId xmlns:a16="http://schemas.microsoft.com/office/drawing/2014/main" id="{0A1A6497-B329-4087-B348-538C9B269BB1}"/>
              </a:ext>
            </a:extLst>
          </p:cNvPr>
          <p:cNvSpPr>
            <a:spLocks noChangeArrowheads="1"/>
          </p:cNvSpPr>
          <p:nvPr/>
        </p:nvSpPr>
        <p:spPr bwMode="auto">
          <a:xfrm>
            <a:off x="1847850" y="2133601"/>
            <a:ext cx="36004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143000" indent="-2286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fontAlgn="base">
              <a:spcBef>
                <a:spcPct val="20000"/>
              </a:spcBef>
              <a:spcAft>
                <a:spcPct val="0"/>
              </a:spcAft>
              <a:buFontTx/>
              <a:buChar char="•"/>
            </a:pPr>
            <a:endParaRPr lang="en-US" altLang="en-US" sz="1800">
              <a:solidFill>
                <a:srgbClr val="000000"/>
              </a:solidFill>
              <a:latin typeface="Arial" panose="020B0604020202020204" pitchFamily="34" charset="0"/>
            </a:endParaRPr>
          </a:p>
        </p:txBody>
      </p:sp>
      <p:sp>
        <p:nvSpPr>
          <p:cNvPr id="16389" name="Rectangle 5">
            <a:extLst>
              <a:ext uri="{FF2B5EF4-FFF2-40B4-BE49-F238E27FC236}">
                <a16:creationId xmlns:a16="http://schemas.microsoft.com/office/drawing/2014/main" id="{46ACADD5-115D-49DB-BE86-4CF10A5B0734}"/>
              </a:ext>
            </a:extLst>
          </p:cNvPr>
          <p:cNvSpPr>
            <a:spLocks noChangeArrowheads="1"/>
          </p:cNvSpPr>
          <p:nvPr/>
        </p:nvSpPr>
        <p:spPr bwMode="auto">
          <a:xfrm>
            <a:off x="1919289" y="2276476"/>
            <a:ext cx="3455987" cy="288131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6391" name="Text Box 7">
            <a:extLst>
              <a:ext uri="{FF2B5EF4-FFF2-40B4-BE49-F238E27FC236}">
                <a16:creationId xmlns:a16="http://schemas.microsoft.com/office/drawing/2014/main" id="{7C23A378-4AC5-4773-B128-58659234A233}"/>
              </a:ext>
            </a:extLst>
          </p:cNvPr>
          <p:cNvSpPr txBox="1">
            <a:spLocks noChangeArrowheads="1"/>
          </p:cNvSpPr>
          <p:nvPr/>
        </p:nvSpPr>
        <p:spPr bwMode="auto">
          <a:xfrm>
            <a:off x="1919288" y="5734051"/>
            <a:ext cx="3816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GB" altLang="en-US" sz="1000">
                <a:solidFill>
                  <a:srgbClr val="000000"/>
                </a:solidFill>
                <a:latin typeface="Arial" panose="020B0604020202020204" pitchFamily="34" charset="0"/>
              </a:rPr>
              <a:t>Internal representation (interpretation) of data</a:t>
            </a:r>
          </a:p>
        </p:txBody>
      </p:sp>
      <p:sp>
        <p:nvSpPr>
          <p:cNvPr id="16392" name="Line 8">
            <a:extLst>
              <a:ext uri="{FF2B5EF4-FFF2-40B4-BE49-F238E27FC236}">
                <a16:creationId xmlns:a16="http://schemas.microsoft.com/office/drawing/2014/main" id="{65D55151-C508-4FAA-B5A8-970AA797E591}"/>
              </a:ext>
            </a:extLst>
          </p:cNvPr>
          <p:cNvSpPr>
            <a:spLocks noChangeShapeType="1"/>
          </p:cNvSpPr>
          <p:nvPr/>
        </p:nvSpPr>
        <p:spPr bwMode="auto">
          <a:xfrm flipV="1">
            <a:off x="5375275" y="4868864"/>
            <a:ext cx="2305050" cy="86518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3213100" cy="591551"/>
          </a:xfrm>
          <a:prstGeom prst="rect">
            <a:avLst/>
          </a:prstGeom>
        </p:spPr>
        <p:txBody>
          <a:bodyPr vert="horz" wrap="square" lIns="0" tIns="16933" rIns="0" bIns="0" rtlCol="0">
            <a:spAutoFit/>
          </a:bodyPr>
          <a:lstStyle/>
          <a:p>
            <a:pPr marL="16933">
              <a:spcBef>
                <a:spcPts val="133"/>
              </a:spcBef>
            </a:pPr>
            <a:r>
              <a:rPr sz="3733" b="1" i="0" spc="-7" dirty="0"/>
              <a:t>Inputting</a:t>
            </a:r>
            <a:r>
              <a:rPr sz="3733" b="1" i="0" spc="-127" dirty="0"/>
              <a:t> </a:t>
            </a:r>
            <a:r>
              <a:rPr sz="3733" b="1" i="0" spc="-7" dirty="0"/>
              <a:t>Data</a:t>
            </a:r>
            <a:endParaRPr sz="3733" dirty="0"/>
          </a:p>
        </p:txBody>
      </p:sp>
      <p:sp>
        <p:nvSpPr>
          <p:cNvPr id="3" name="object 3"/>
          <p:cNvSpPr txBox="1"/>
          <p:nvPr/>
        </p:nvSpPr>
        <p:spPr>
          <a:xfrm>
            <a:off x="572299" y="1546625"/>
            <a:ext cx="10262445" cy="1719103"/>
          </a:xfrm>
          <a:prstGeom prst="rect">
            <a:avLst/>
          </a:prstGeom>
        </p:spPr>
        <p:txBody>
          <a:bodyPr vert="horz" wrap="square" lIns="0" tIns="16933" rIns="0" bIns="0" rtlCol="0">
            <a:spAutoFit/>
          </a:bodyPr>
          <a:lstStyle/>
          <a:p>
            <a:pPr marL="566406" marR="6773" indent="-549473" defTabSz="1219170">
              <a:lnSpc>
                <a:spcPct val="114599"/>
              </a:lnSpc>
              <a:spcBef>
                <a:spcPts val="133"/>
              </a:spcBef>
              <a:buFontTx/>
              <a:buChar char="●"/>
              <a:tabLst>
                <a:tab pos="566406" algn="l"/>
                <a:tab pos="567252" algn="l"/>
              </a:tabLst>
            </a:pPr>
            <a:r>
              <a:rPr sz="3200" spc="-7" dirty="0">
                <a:solidFill>
                  <a:srgbClr val="595959"/>
                </a:solidFill>
                <a:latin typeface="Arial"/>
                <a:cs typeface="Arial"/>
              </a:rPr>
              <a:t>All previous examples have </a:t>
            </a:r>
            <a:r>
              <a:rPr sz="3200" dirty="0">
                <a:solidFill>
                  <a:srgbClr val="595959"/>
                </a:solidFill>
                <a:latin typeface="Arial"/>
                <a:cs typeface="Arial"/>
              </a:rPr>
              <a:t>manually </a:t>
            </a:r>
            <a:r>
              <a:rPr sz="3200" spc="-7" dirty="0">
                <a:solidFill>
                  <a:srgbClr val="595959"/>
                </a:solidFill>
                <a:latin typeface="Arial"/>
                <a:cs typeface="Arial"/>
              </a:rPr>
              <a:t>defined tensors.  How </a:t>
            </a:r>
            <a:r>
              <a:rPr sz="3200" dirty="0">
                <a:solidFill>
                  <a:srgbClr val="595959"/>
                </a:solidFill>
                <a:latin typeface="Arial"/>
                <a:cs typeface="Arial"/>
              </a:rPr>
              <a:t>can </a:t>
            </a:r>
            <a:r>
              <a:rPr sz="3200" spc="-7" dirty="0">
                <a:solidFill>
                  <a:srgbClr val="595959"/>
                </a:solidFill>
                <a:latin typeface="Arial"/>
                <a:cs typeface="Arial"/>
              </a:rPr>
              <a:t>we input external data into</a:t>
            </a:r>
            <a:r>
              <a:rPr sz="3200" spc="-60" dirty="0">
                <a:solidFill>
                  <a:srgbClr val="595959"/>
                </a:solidFill>
                <a:latin typeface="Arial"/>
                <a:cs typeface="Arial"/>
              </a:rPr>
              <a:t> </a:t>
            </a:r>
            <a:r>
              <a:rPr sz="3200" spc="-7" dirty="0">
                <a:solidFill>
                  <a:srgbClr val="595959"/>
                </a:solidFill>
                <a:latin typeface="Arial"/>
                <a:cs typeface="Arial"/>
              </a:rPr>
              <a:t>TensorFlow?</a:t>
            </a:r>
            <a:endParaRPr sz="3200">
              <a:solidFill>
                <a:prstClr val="black"/>
              </a:solidFill>
              <a:latin typeface="Arial"/>
              <a:cs typeface="Arial"/>
            </a:endParaRPr>
          </a:p>
          <a:p>
            <a:pPr marL="566406" indent="-549473" defTabSz="1219170">
              <a:spcBef>
                <a:spcPts val="560"/>
              </a:spcBef>
              <a:buFontTx/>
              <a:buChar char="●"/>
              <a:tabLst>
                <a:tab pos="566406" algn="l"/>
                <a:tab pos="567252" algn="l"/>
              </a:tabLst>
            </a:pPr>
            <a:r>
              <a:rPr sz="3200" spc="-7" dirty="0">
                <a:solidFill>
                  <a:srgbClr val="595959"/>
                </a:solidFill>
                <a:latin typeface="Arial"/>
                <a:cs typeface="Arial"/>
              </a:rPr>
              <a:t>Simple </a:t>
            </a:r>
            <a:r>
              <a:rPr sz="3200" dirty="0">
                <a:solidFill>
                  <a:srgbClr val="595959"/>
                </a:solidFill>
                <a:latin typeface="Arial"/>
                <a:cs typeface="Arial"/>
              </a:rPr>
              <a:t>solution: </a:t>
            </a:r>
            <a:r>
              <a:rPr sz="3200" spc="-7" dirty="0">
                <a:solidFill>
                  <a:srgbClr val="595959"/>
                </a:solidFill>
                <a:latin typeface="Arial"/>
                <a:cs typeface="Arial"/>
              </a:rPr>
              <a:t>Import from</a:t>
            </a:r>
            <a:r>
              <a:rPr sz="3200" spc="-53" dirty="0">
                <a:solidFill>
                  <a:srgbClr val="595959"/>
                </a:solidFill>
                <a:latin typeface="Arial"/>
                <a:cs typeface="Arial"/>
              </a:rPr>
              <a:t> </a:t>
            </a:r>
            <a:r>
              <a:rPr sz="3200" spc="-7" dirty="0">
                <a:solidFill>
                  <a:srgbClr val="595959"/>
                </a:solidFill>
                <a:latin typeface="Arial"/>
                <a:cs typeface="Arial"/>
              </a:rPr>
              <a:t>Numpy:</a:t>
            </a:r>
            <a:endParaRPr sz="3200">
              <a:solidFill>
                <a:prstClr val="black"/>
              </a:solidFill>
              <a:latin typeface="Arial"/>
              <a:cs typeface="Arial"/>
            </a:endParaRPr>
          </a:p>
        </p:txBody>
      </p:sp>
      <p:sp>
        <p:nvSpPr>
          <p:cNvPr id="4" name="object 4"/>
          <p:cNvSpPr txBox="1"/>
          <p:nvPr/>
        </p:nvSpPr>
        <p:spPr>
          <a:xfrm>
            <a:off x="588167" y="3654397"/>
            <a:ext cx="4853939" cy="2710272"/>
          </a:xfrm>
          <a:prstGeom prst="rect">
            <a:avLst/>
          </a:prstGeom>
        </p:spPr>
        <p:txBody>
          <a:bodyPr vert="horz" wrap="square" lIns="0" tIns="62653" rIns="0" bIns="0" rtlCol="0">
            <a:spAutoFit/>
          </a:bodyPr>
          <a:lstStyle/>
          <a:p>
            <a:pPr marL="16933" defTabSz="1219170">
              <a:spcBef>
                <a:spcPts val="49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93</a:t>
            </a:r>
            <a:r>
              <a:rPr sz="1867" spc="-7" dirty="0">
                <a:solidFill>
                  <a:srgbClr val="666600"/>
                </a:solidFill>
                <a:latin typeface="Consolas"/>
                <a:cs typeface="Consolas"/>
              </a:rPr>
              <a:t>]: </a:t>
            </a:r>
            <a:r>
              <a:rPr sz="1867" dirty="0">
                <a:solidFill>
                  <a:prstClr val="black"/>
                </a:solidFill>
                <a:latin typeface="Consolas"/>
                <a:cs typeface="Consolas"/>
              </a:rPr>
              <a:t>a </a:t>
            </a:r>
            <a:r>
              <a:rPr sz="1867" dirty="0">
                <a:solidFill>
                  <a:srgbClr val="666600"/>
                </a:solidFill>
                <a:latin typeface="Consolas"/>
                <a:cs typeface="Consolas"/>
              </a:rPr>
              <a:t>=</a:t>
            </a:r>
            <a:r>
              <a:rPr sz="1867" spc="-4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3</a:t>
            </a:r>
            <a:r>
              <a:rPr sz="1867" spc="-7" dirty="0">
                <a:solidFill>
                  <a:srgbClr val="666600"/>
                </a:solidFill>
                <a:latin typeface="Consolas"/>
                <a:cs typeface="Consolas"/>
              </a:rPr>
              <a:t>,</a:t>
            </a:r>
            <a:r>
              <a:rPr sz="1867" spc="-7" dirty="0">
                <a:solidFill>
                  <a:srgbClr val="006666"/>
                </a:solidFill>
                <a:latin typeface="Consolas"/>
                <a:cs typeface="Consolas"/>
              </a:rPr>
              <a:t>3</a:t>
            </a:r>
            <a:r>
              <a:rPr sz="1867" spc="-7" dirty="0">
                <a:solidFill>
                  <a:srgbClr val="666600"/>
                </a:solidFill>
                <a:latin typeface="Consolas"/>
                <a:cs typeface="Consolas"/>
              </a:rPr>
              <a:t>))</a:t>
            </a:r>
            <a:endParaRPr sz="1867">
              <a:solidFill>
                <a:prstClr val="black"/>
              </a:solidFill>
              <a:latin typeface="Consolas"/>
              <a:cs typeface="Consolas"/>
            </a:endParaRPr>
          </a:p>
          <a:p>
            <a:pPr marL="16933" marR="6773" defTabSz="1219170">
              <a:lnSpc>
                <a:spcPct val="116100"/>
              </a:lnSpc>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94</a:t>
            </a:r>
            <a:r>
              <a:rPr sz="1867" spc="-7" dirty="0">
                <a:solidFill>
                  <a:srgbClr val="666600"/>
                </a:solidFill>
                <a:latin typeface="Consolas"/>
                <a:cs typeface="Consolas"/>
              </a:rPr>
              <a:t>]: </a:t>
            </a:r>
            <a:r>
              <a:rPr sz="1867" spc="-7" dirty="0">
                <a:solidFill>
                  <a:prstClr val="black"/>
                </a:solidFill>
                <a:latin typeface="Consolas"/>
                <a:cs typeface="Consolas"/>
              </a:rPr>
              <a:t>ta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convert_to_tensor</a:t>
            </a:r>
            <a:r>
              <a:rPr sz="1867" spc="-7" dirty="0">
                <a:solidFill>
                  <a:srgbClr val="666600"/>
                </a:solidFill>
                <a:latin typeface="Consolas"/>
                <a:cs typeface="Consolas"/>
              </a:rPr>
              <a:t>(</a:t>
            </a:r>
            <a:r>
              <a:rPr sz="1867" spc="-7" dirty="0">
                <a:solidFill>
                  <a:prstClr val="black"/>
                </a:solidFill>
                <a:latin typeface="Consolas"/>
                <a:cs typeface="Consolas"/>
              </a:rPr>
              <a:t>a)  </a:t>
            </a: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95</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60"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a:p>
            <a:pPr marL="407236" defTabSz="1219170">
              <a:spcBef>
                <a:spcPts val="360"/>
              </a:spcBef>
              <a:tabLst>
                <a:tab pos="1710224" algn="l"/>
              </a:tabLst>
            </a:pPr>
            <a:r>
              <a:rPr sz="1867" spc="-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ta</a:t>
            </a:r>
            <a:r>
              <a:rPr sz="1867" spc="-7" dirty="0">
                <a:solidFill>
                  <a:srgbClr val="666600"/>
                </a:solidFill>
                <a:latin typeface="Consolas"/>
                <a:cs typeface="Consolas"/>
              </a:rPr>
              <a:t>))</a:t>
            </a:r>
            <a:endParaRPr sz="1867">
              <a:solidFill>
                <a:prstClr val="black"/>
              </a:solidFill>
              <a:latin typeface="Consolas"/>
              <a:cs typeface="Consolas"/>
            </a:endParaRPr>
          </a:p>
          <a:p>
            <a:pPr marL="407236"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tabLst>
                <a:tab pos="927923" algn="l"/>
                <a:tab pos="1449457" algn="l"/>
              </a:tabLst>
            </a:pPr>
            <a:r>
              <a:rPr sz="1867" spc="-7" dirty="0">
                <a:solidFill>
                  <a:srgbClr val="666600"/>
                </a:solidFill>
                <a:latin typeface="Consolas"/>
                <a:cs typeface="Consolas"/>
              </a:rPr>
              <a:t>[[ </a:t>
            </a:r>
            <a:r>
              <a:rPr sz="1867" spc="-7" dirty="0">
                <a:solidFill>
                  <a:srgbClr val="006666"/>
                </a:solidFill>
                <a:latin typeface="Consolas"/>
                <a:cs typeface="Consolas"/>
              </a:rPr>
              <a:t>0.	0.	0.]</a:t>
            </a:r>
            <a:endParaRPr sz="1867">
              <a:solidFill>
                <a:prstClr val="black"/>
              </a:solidFill>
              <a:latin typeface="Consolas"/>
              <a:cs typeface="Consolas"/>
            </a:endParaRPr>
          </a:p>
          <a:p>
            <a:pPr marR="2855735" algn="ctr" defTabSz="1219170">
              <a:spcBef>
                <a:spcPts val="360"/>
              </a:spcBef>
              <a:tabLst>
                <a:tab pos="781454" algn="l"/>
                <a:tab pos="1302141" algn="l"/>
              </a:tabLst>
            </a:pP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0.	0.	0.]</a:t>
            </a:r>
            <a:endParaRPr sz="1867">
              <a:solidFill>
                <a:prstClr val="black"/>
              </a:solidFill>
              <a:latin typeface="Consolas"/>
              <a:cs typeface="Consolas"/>
            </a:endParaRPr>
          </a:p>
          <a:p>
            <a:pPr marL="146470" defTabSz="1219170">
              <a:spcBef>
                <a:spcPts val="360"/>
              </a:spcBef>
              <a:tabLst>
                <a:tab pos="927923" algn="l"/>
                <a:tab pos="1449457" algn="l"/>
              </a:tabLst>
            </a:pP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0.	0.	0.</a:t>
            </a:r>
            <a:r>
              <a:rPr sz="1867" spc="-7" dirty="0">
                <a:solidFill>
                  <a:srgbClr val="666600"/>
                </a:solidFill>
                <a:latin typeface="Consolas"/>
                <a:cs typeface="Consolas"/>
              </a:rPr>
              <a:t>]]</a:t>
            </a:r>
            <a:endParaRPr sz="1867">
              <a:solidFill>
                <a:prstClr val="black"/>
              </a:solidFill>
              <a:latin typeface="Consolas"/>
              <a:cs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8737600" cy="591551"/>
          </a:xfrm>
          <a:prstGeom prst="rect">
            <a:avLst/>
          </a:prstGeom>
        </p:spPr>
        <p:txBody>
          <a:bodyPr vert="horz" wrap="square" lIns="0" tIns="16933" rIns="0" bIns="0" rtlCol="0">
            <a:spAutoFit/>
          </a:bodyPr>
          <a:lstStyle/>
          <a:p>
            <a:pPr marL="16933">
              <a:spcBef>
                <a:spcPts val="133"/>
              </a:spcBef>
            </a:pPr>
            <a:r>
              <a:rPr sz="3733" b="1" i="0" spc="-13" dirty="0"/>
              <a:t>Placeholders </a:t>
            </a:r>
            <a:r>
              <a:rPr sz="3733" b="1" i="0" spc="-7" dirty="0"/>
              <a:t>and Feed Dictionaries</a:t>
            </a:r>
            <a:r>
              <a:rPr sz="3733" b="1" i="0" spc="-113" dirty="0"/>
              <a:t> </a:t>
            </a:r>
            <a:r>
              <a:rPr sz="3733" b="1" i="0" dirty="0"/>
              <a:t>(1)</a:t>
            </a:r>
            <a:endParaRPr sz="3733" dirty="0"/>
          </a:p>
        </p:txBody>
      </p:sp>
      <p:sp>
        <p:nvSpPr>
          <p:cNvPr id="3" name="object 3"/>
          <p:cNvSpPr txBox="1"/>
          <p:nvPr/>
        </p:nvSpPr>
        <p:spPr>
          <a:xfrm>
            <a:off x="572299" y="1546624"/>
            <a:ext cx="11044767" cy="3933107"/>
          </a:xfrm>
          <a:prstGeom prst="rect">
            <a:avLst/>
          </a:prstGeom>
        </p:spPr>
        <p:txBody>
          <a:bodyPr vert="horz" wrap="square" lIns="0" tIns="16933" rIns="0" bIns="0" rtlCol="0">
            <a:spAutoFit/>
          </a:bodyPr>
          <a:lstStyle/>
          <a:p>
            <a:pPr marL="566406" marR="1761869" indent="-549473" defTabSz="1219170">
              <a:lnSpc>
                <a:spcPct val="114599"/>
              </a:lnSpc>
              <a:spcBef>
                <a:spcPts val="133"/>
              </a:spcBef>
              <a:buFontTx/>
              <a:buChar char="●"/>
              <a:tabLst>
                <a:tab pos="566406" algn="l"/>
                <a:tab pos="567252" algn="l"/>
              </a:tabLst>
            </a:pPr>
            <a:r>
              <a:rPr sz="3200" spc="-7" dirty="0">
                <a:solidFill>
                  <a:srgbClr val="595959"/>
                </a:solidFill>
                <a:latin typeface="Arial"/>
                <a:cs typeface="Arial"/>
              </a:rPr>
              <a:t>Inputting data with </a:t>
            </a:r>
            <a:r>
              <a:rPr sz="3200" spc="-7" dirty="0">
                <a:solidFill>
                  <a:prstClr val="black"/>
                </a:solidFill>
                <a:latin typeface="Consolas"/>
                <a:cs typeface="Consolas"/>
              </a:rPr>
              <a:t>tf</a:t>
            </a:r>
            <a:r>
              <a:rPr sz="3200" spc="-7" dirty="0">
                <a:solidFill>
                  <a:srgbClr val="666600"/>
                </a:solidFill>
                <a:latin typeface="Consolas"/>
                <a:cs typeface="Consolas"/>
              </a:rPr>
              <a:t>.</a:t>
            </a:r>
            <a:r>
              <a:rPr sz="3200" spc="-7" dirty="0">
                <a:solidFill>
                  <a:prstClr val="black"/>
                </a:solidFill>
                <a:latin typeface="Consolas"/>
                <a:cs typeface="Consolas"/>
              </a:rPr>
              <a:t>convert_to_tensor</a:t>
            </a:r>
            <a:r>
              <a:rPr sz="3200" spc="-7" dirty="0">
                <a:solidFill>
                  <a:srgbClr val="666600"/>
                </a:solidFill>
                <a:latin typeface="Consolas"/>
                <a:cs typeface="Consolas"/>
              </a:rPr>
              <a:t>()</a:t>
            </a:r>
            <a:r>
              <a:rPr sz="3200" spc="-1087" dirty="0">
                <a:solidFill>
                  <a:srgbClr val="666600"/>
                </a:solidFill>
                <a:latin typeface="Consolas"/>
                <a:cs typeface="Consolas"/>
              </a:rPr>
              <a:t> </a:t>
            </a:r>
            <a:r>
              <a:rPr sz="3200" spc="-7" dirty="0">
                <a:solidFill>
                  <a:srgbClr val="595959"/>
                </a:solidFill>
                <a:latin typeface="Arial"/>
                <a:cs typeface="Arial"/>
              </a:rPr>
              <a:t>is  </a:t>
            </a:r>
            <a:r>
              <a:rPr sz="3200" dirty="0">
                <a:solidFill>
                  <a:srgbClr val="595959"/>
                </a:solidFill>
                <a:latin typeface="Arial"/>
                <a:cs typeface="Arial"/>
              </a:rPr>
              <a:t>convenient, </a:t>
            </a:r>
            <a:r>
              <a:rPr sz="3200" spc="-7" dirty="0">
                <a:solidFill>
                  <a:srgbClr val="595959"/>
                </a:solidFill>
                <a:latin typeface="Arial"/>
                <a:cs typeface="Arial"/>
              </a:rPr>
              <a:t>but doesn’t</a:t>
            </a:r>
            <a:r>
              <a:rPr sz="3200" spc="-27" dirty="0">
                <a:solidFill>
                  <a:srgbClr val="595959"/>
                </a:solidFill>
                <a:latin typeface="Arial"/>
                <a:cs typeface="Arial"/>
              </a:rPr>
              <a:t> </a:t>
            </a:r>
            <a:r>
              <a:rPr sz="3200" dirty="0">
                <a:solidFill>
                  <a:srgbClr val="595959"/>
                </a:solidFill>
                <a:latin typeface="Arial"/>
                <a:cs typeface="Arial"/>
              </a:rPr>
              <a:t>scale.</a:t>
            </a:r>
            <a:endParaRPr sz="3200">
              <a:solidFill>
                <a:prstClr val="black"/>
              </a:solidFill>
              <a:latin typeface="Arial"/>
              <a:cs typeface="Arial"/>
            </a:endParaRPr>
          </a:p>
          <a:p>
            <a:pPr marL="566406" marR="942316" indent="-549473" defTabSz="1219170">
              <a:lnSpc>
                <a:spcPct val="114599"/>
              </a:lnSpc>
              <a:buFontTx/>
              <a:buChar char="●"/>
              <a:tabLst>
                <a:tab pos="566406" algn="l"/>
                <a:tab pos="567252" algn="l"/>
              </a:tabLst>
            </a:pPr>
            <a:r>
              <a:rPr sz="3200" spc="-7" dirty="0">
                <a:solidFill>
                  <a:srgbClr val="595959"/>
                </a:solidFill>
                <a:latin typeface="Arial"/>
                <a:cs typeface="Arial"/>
              </a:rPr>
              <a:t>Use </a:t>
            </a:r>
            <a:r>
              <a:rPr sz="3200" spc="-7" dirty="0">
                <a:solidFill>
                  <a:prstClr val="black"/>
                </a:solidFill>
                <a:latin typeface="Consolas"/>
                <a:cs typeface="Consolas"/>
              </a:rPr>
              <a:t>tf</a:t>
            </a:r>
            <a:r>
              <a:rPr sz="3200" spc="-7" dirty="0">
                <a:solidFill>
                  <a:srgbClr val="666600"/>
                </a:solidFill>
                <a:latin typeface="Consolas"/>
                <a:cs typeface="Consolas"/>
              </a:rPr>
              <a:t>.</a:t>
            </a:r>
            <a:r>
              <a:rPr sz="3200" spc="-7" dirty="0">
                <a:solidFill>
                  <a:prstClr val="black"/>
                </a:solidFill>
                <a:latin typeface="Consolas"/>
                <a:cs typeface="Consolas"/>
              </a:rPr>
              <a:t>placeholder </a:t>
            </a:r>
            <a:r>
              <a:rPr sz="3200" dirty="0">
                <a:solidFill>
                  <a:srgbClr val="595959"/>
                </a:solidFill>
                <a:latin typeface="Arial"/>
                <a:cs typeface="Arial"/>
              </a:rPr>
              <a:t>variables (dummy </a:t>
            </a:r>
            <a:r>
              <a:rPr sz="3200" spc="-7" dirty="0">
                <a:solidFill>
                  <a:srgbClr val="595959"/>
                </a:solidFill>
                <a:latin typeface="Arial"/>
                <a:cs typeface="Arial"/>
              </a:rPr>
              <a:t>nodes that  provide entry points for data to </a:t>
            </a:r>
            <a:r>
              <a:rPr sz="3200" dirty="0">
                <a:solidFill>
                  <a:srgbClr val="595959"/>
                </a:solidFill>
                <a:latin typeface="Arial"/>
                <a:cs typeface="Arial"/>
              </a:rPr>
              <a:t>computational</a:t>
            </a:r>
            <a:r>
              <a:rPr sz="3200" spc="-113" dirty="0">
                <a:solidFill>
                  <a:srgbClr val="595959"/>
                </a:solidFill>
                <a:latin typeface="Arial"/>
                <a:cs typeface="Arial"/>
              </a:rPr>
              <a:t> </a:t>
            </a:r>
            <a:r>
              <a:rPr sz="3200" spc="-7" dirty="0">
                <a:solidFill>
                  <a:srgbClr val="595959"/>
                </a:solidFill>
                <a:latin typeface="Arial"/>
                <a:cs typeface="Arial"/>
              </a:rPr>
              <a:t>graph).</a:t>
            </a:r>
            <a:endParaRPr sz="3200">
              <a:solidFill>
                <a:prstClr val="black"/>
              </a:solidFill>
              <a:latin typeface="Arial"/>
              <a:cs typeface="Arial"/>
            </a:endParaRPr>
          </a:p>
          <a:p>
            <a:pPr marL="566406" marR="6773" indent="-549473" defTabSz="1219170">
              <a:lnSpc>
                <a:spcPct val="114599"/>
              </a:lnSpc>
              <a:buFontTx/>
              <a:buChar char="●"/>
              <a:tabLst>
                <a:tab pos="566406" algn="l"/>
                <a:tab pos="567252" algn="l"/>
              </a:tabLst>
            </a:pPr>
            <a:r>
              <a:rPr sz="3200" dirty="0">
                <a:solidFill>
                  <a:srgbClr val="595959"/>
                </a:solidFill>
                <a:latin typeface="Arial"/>
                <a:cs typeface="Arial"/>
              </a:rPr>
              <a:t>A </a:t>
            </a:r>
            <a:r>
              <a:rPr sz="3200" spc="-7" dirty="0">
                <a:solidFill>
                  <a:prstClr val="black"/>
                </a:solidFill>
                <a:latin typeface="Consolas"/>
                <a:cs typeface="Consolas"/>
              </a:rPr>
              <a:t>feed_dict </a:t>
            </a:r>
            <a:r>
              <a:rPr sz="3200" spc="-7" dirty="0">
                <a:solidFill>
                  <a:srgbClr val="595959"/>
                </a:solidFill>
                <a:latin typeface="Arial"/>
                <a:cs typeface="Arial"/>
              </a:rPr>
              <a:t>is </a:t>
            </a:r>
            <a:r>
              <a:rPr sz="3200" dirty="0">
                <a:solidFill>
                  <a:srgbClr val="595959"/>
                </a:solidFill>
                <a:latin typeface="Arial"/>
                <a:cs typeface="Arial"/>
              </a:rPr>
              <a:t>a </a:t>
            </a:r>
            <a:r>
              <a:rPr sz="3200" spc="-7" dirty="0">
                <a:solidFill>
                  <a:srgbClr val="595959"/>
                </a:solidFill>
                <a:latin typeface="Arial"/>
                <a:cs typeface="Arial"/>
              </a:rPr>
              <a:t>python dictionary </a:t>
            </a:r>
            <a:r>
              <a:rPr sz="3200" dirty="0">
                <a:solidFill>
                  <a:srgbClr val="595959"/>
                </a:solidFill>
                <a:latin typeface="Arial"/>
                <a:cs typeface="Arial"/>
              </a:rPr>
              <a:t>mapping </a:t>
            </a:r>
            <a:r>
              <a:rPr sz="3200" spc="-7" dirty="0">
                <a:solidFill>
                  <a:srgbClr val="595959"/>
                </a:solidFill>
                <a:latin typeface="Arial"/>
                <a:cs typeface="Arial"/>
              </a:rPr>
              <a:t>from </a:t>
            </a:r>
            <a:r>
              <a:rPr sz="3200" spc="-7" dirty="0">
                <a:solidFill>
                  <a:prstClr val="black"/>
                </a:solidFill>
                <a:latin typeface="Consolas"/>
                <a:cs typeface="Consolas"/>
              </a:rPr>
              <a:t>tf</a:t>
            </a:r>
            <a:r>
              <a:rPr sz="3200" spc="-7" dirty="0">
                <a:solidFill>
                  <a:srgbClr val="666600"/>
                </a:solidFill>
                <a:latin typeface="Consolas"/>
                <a:cs typeface="Consolas"/>
              </a:rPr>
              <a:t>. </a:t>
            </a:r>
            <a:r>
              <a:rPr sz="3200" spc="-7" dirty="0">
                <a:solidFill>
                  <a:prstClr val="black"/>
                </a:solidFill>
                <a:latin typeface="Consolas"/>
                <a:cs typeface="Consolas"/>
              </a:rPr>
              <a:t> placeholder</a:t>
            </a:r>
            <a:r>
              <a:rPr sz="3200" spc="-1213" dirty="0">
                <a:solidFill>
                  <a:prstClr val="black"/>
                </a:solidFill>
                <a:latin typeface="Consolas"/>
                <a:cs typeface="Consolas"/>
              </a:rPr>
              <a:t> </a:t>
            </a:r>
            <a:r>
              <a:rPr sz="3200" dirty="0">
                <a:solidFill>
                  <a:srgbClr val="595959"/>
                </a:solidFill>
                <a:latin typeface="Arial"/>
                <a:cs typeface="Arial"/>
              </a:rPr>
              <a:t>vars (or </a:t>
            </a:r>
            <a:r>
              <a:rPr sz="3200" spc="-7" dirty="0">
                <a:solidFill>
                  <a:srgbClr val="595959"/>
                </a:solidFill>
                <a:latin typeface="Arial"/>
                <a:cs typeface="Arial"/>
              </a:rPr>
              <a:t>their names) to data </a:t>
            </a:r>
            <a:r>
              <a:rPr sz="3200" dirty="0">
                <a:solidFill>
                  <a:srgbClr val="595959"/>
                </a:solidFill>
                <a:latin typeface="Arial"/>
                <a:cs typeface="Arial"/>
              </a:rPr>
              <a:t>(numpy </a:t>
            </a:r>
            <a:r>
              <a:rPr sz="3200" spc="-7" dirty="0">
                <a:solidFill>
                  <a:srgbClr val="595959"/>
                </a:solidFill>
                <a:latin typeface="Arial"/>
                <a:cs typeface="Arial"/>
              </a:rPr>
              <a:t>arrays,  lists,</a:t>
            </a:r>
            <a:r>
              <a:rPr sz="3200" spc="-13" dirty="0">
                <a:solidFill>
                  <a:srgbClr val="595959"/>
                </a:solidFill>
                <a:latin typeface="Arial"/>
                <a:cs typeface="Arial"/>
              </a:rPr>
              <a:t> </a:t>
            </a:r>
            <a:r>
              <a:rPr sz="3200" spc="-7" dirty="0">
                <a:solidFill>
                  <a:srgbClr val="595959"/>
                </a:solidFill>
                <a:latin typeface="Arial"/>
                <a:cs typeface="Arial"/>
              </a:rPr>
              <a:t>etc.).</a:t>
            </a:r>
            <a:endParaRPr sz="3200">
              <a:solidFill>
                <a:prstClr val="black"/>
              </a:solidFill>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8737600" cy="591551"/>
          </a:xfrm>
          <a:prstGeom prst="rect">
            <a:avLst/>
          </a:prstGeom>
        </p:spPr>
        <p:txBody>
          <a:bodyPr vert="horz" wrap="square" lIns="0" tIns="16933" rIns="0" bIns="0" rtlCol="0">
            <a:spAutoFit/>
          </a:bodyPr>
          <a:lstStyle/>
          <a:p>
            <a:pPr marL="16933">
              <a:spcBef>
                <a:spcPts val="133"/>
              </a:spcBef>
            </a:pPr>
            <a:r>
              <a:rPr sz="3733" b="1" i="0" spc="-13" dirty="0"/>
              <a:t>Placeholders </a:t>
            </a:r>
            <a:r>
              <a:rPr sz="3733" b="1" i="0" spc="-7" dirty="0"/>
              <a:t>and Feed Dictionaries</a:t>
            </a:r>
            <a:r>
              <a:rPr sz="3733" b="1" i="0" spc="-113" dirty="0"/>
              <a:t> </a:t>
            </a:r>
            <a:r>
              <a:rPr sz="3733" b="1" i="0" dirty="0"/>
              <a:t>(2)</a:t>
            </a:r>
            <a:endParaRPr sz="3733" dirty="0"/>
          </a:p>
        </p:txBody>
      </p:sp>
      <p:sp>
        <p:nvSpPr>
          <p:cNvPr id="3" name="object 3"/>
          <p:cNvSpPr txBox="1"/>
          <p:nvPr/>
        </p:nvSpPr>
        <p:spPr>
          <a:xfrm>
            <a:off x="512967" y="1624518"/>
            <a:ext cx="5765800"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96</a:t>
            </a:r>
            <a:r>
              <a:rPr sz="1867" spc="-7" dirty="0">
                <a:solidFill>
                  <a:srgbClr val="666600"/>
                </a:solidFill>
                <a:latin typeface="Consolas"/>
                <a:cs typeface="Consolas"/>
              </a:rPr>
              <a:t>]: </a:t>
            </a:r>
            <a:r>
              <a:rPr sz="1867" spc="-7" dirty="0">
                <a:solidFill>
                  <a:prstClr val="black"/>
                </a:solidFill>
                <a:latin typeface="Consolas"/>
                <a:cs typeface="Consolas"/>
              </a:rPr>
              <a:t>input1 </a:t>
            </a:r>
            <a:r>
              <a:rPr sz="1867" dirty="0">
                <a:solidFill>
                  <a:srgbClr val="666600"/>
                </a:solidFill>
                <a:latin typeface="Consolas"/>
                <a:cs typeface="Consolas"/>
              </a:rPr>
              <a:t>=</a:t>
            </a:r>
            <a:r>
              <a:rPr sz="1867" spc="-60"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4" name="object 4"/>
          <p:cNvSpPr txBox="1"/>
          <p:nvPr/>
        </p:nvSpPr>
        <p:spPr>
          <a:xfrm>
            <a:off x="512967" y="2284918"/>
            <a:ext cx="5765800"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97</a:t>
            </a:r>
            <a:r>
              <a:rPr sz="1867" spc="-7" dirty="0">
                <a:solidFill>
                  <a:srgbClr val="666600"/>
                </a:solidFill>
                <a:latin typeface="Consolas"/>
                <a:cs typeface="Consolas"/>
              </a:rPr>
              <a:t>]: </a:t>
            </a:r>
            <a:r>
              <a:rPr sz="1867" spc="-7" dirty="0">
                <a:solidFill>
                  <a:prstClr val="black"/>
                </a:solidFill>
                <a:latin typeface="Consolas"/>
                <a:cs typeface="Consolas"/>
              </a:rPr>
              <a:t>input2 </a:t>
            </a:r>
            <a:r>
              <a:rPr sz="1867" dirty="0">
                <a:solidFill>
                  <a:srgbClr val="666600"/>
                </a:solidFill>
                <a:latin typeface="Consolas"/>
                <a:cs typeface="Consolas"/>
              </a:rPr>
              <a:t>=</a:t>
            </a:r>
            <a:r>
              <a:rPr sz="1867" spc="-60"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txBox="1"/>
          <p:nvPr/>
        </p:nvSpPr>
        <p:spPr>
          <a:xfrm>
            <a:off x="512967" y="2945317"/>
            <a:ext cx="10194712" cy="2335875"/>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98</a:t>
            </a:r>
            <a:r>
              <a:rPr sz="1867" spc="-7" dirty="0">
                <a:solidFill>
                  <a:srgbClr val="666600"/>
                </a:solidFill>
                <a:latin typeface="Consolas"/>
                <a:cs typeface="Consolas"/>
              </a:rPr>
              <a:t>]: </a:t>
            </a:r>
            <a:r>
              <a:rPr sz="1867" spc="-7" dirty="0">
                <a:solidFill>
                  <a:prstClr val="black"/>
                </a:solidFill>
                <a:latin typeface="Consolas"/>
                <a:cs typeface="Consolas"/>
              </a:rPr>
              <a:t>output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mul</a:t>
            </a:r>
            <a:r>
              <a:rPr sz="1867" spc="-7" dirty="0">
                <a:solidFill>
                  <a:srgbClr val="666600"/>
                </a:solidFill>
                <a:latin typeface="Consolas"/>
                <a:cs typeface="Consolas"/>
              </a:rPr>
              <a:t>(</a:t>
            </a:r>
            <a:r>
              <a:rPr sz="1867" spc="-7" dirty="0">
                <a:solidFill>
                  <a:prstClr val="black"/>
                </a:solidFill>
                <a:latin typeface="Consolas"/>
                <a:cs typeface="Consolas"/>
              </a:rPr>
              <a:t>input1</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input2</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99</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13" dirty="0">
                <a:solidFill>
                  <a:srgbClr val="000088"/>
                </a:solidFill>
                <a:latin typeface="Consolas"/>
                <a:cs typeface="Consolas"/>
              </a:rPr>
              <a:t> </a:t>
            </a:r>
            <a:r>
              <a:rPr sz="1867" spc="-7" dirty="0">
                <a:solidFill>
                  <a:prstClr val="black"/>
                </a:solidFill>
                <a:latin typeface="Consolas"/>
                <a:cs typeface="Consolas"/>
              </a:rPr>
              <a:t>sess</a:t>
            </a:r>
            <a:r>
              <a:rPr sz="1867" spc="-7" dirty="0">
                <a:solidFill>
                  <a:srgbClr val="666600"/>
                </a:solidFill>
                <a:latin typeface="Consolas"/>
                <a:cs typeface="Consolas"/>
              </a:rPr>
              <a:t>:</a:t>
            </a:r>
            <a:endParaRPr sz="1867">
              <a:solidFill>
                <a:prstClr val="black"/>
              </a:solidFill>
              <a:latin typeface="Consolas"/>
              <a:cs typeface="Consolas"/>
            </a:endParaRPr>
          </a:p>
          <a:p>
            <a:pPr marL="407236" defTabSz="1219170">
              <a:spcBef>
                <a:spcPts val="360"/>
              </a:spcBef>
              <a:tabLst>
                <a:tab pos="1970144" algn="l"/>
              </a:tabLst>
            </a:pPr>
            <a:r>
              <a:rPr sz="1867" spc="-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output</a:t>
            </a:r>
            <a:r>
              <a:rPr sz="1867" spc="-7" dirty="0">
                <a:solidFill>
                  <a:srgbClr val="666600"/>
                </a:solidFill>
                <a:latin typeface="Consolas"/>
                <a:cs typeface="Consolas"/>
              </a:rPr>
              <a:t>], </a:t>
            </a:r>
            <a:r>
              <a:rPr sz="1867" spc="-7" dirty="0">
                <a:solidFill>
                  <a:prstClr val="black"/>
                </a:solidFill>
                <a:latin typeface="Consolas"/>
                <a:cs typeface="Consolas"/>
              </a:rPr>
              <a:t>feed_dict</a:t>
            </a:r>
            <a:r>
              <a:rPr sz="1867" spc="-7" dirty="0">
                <a:solidFill>
                  <a:srgbClr val="666600"/>
                </a:solidFill>
                <a:latin typeface="Consolas"/>
                <a:cs typeface="Consolas"/>
              </a:rPr>
              <a:t>={</a:t>
            </a:r>
            <a:r>
              <a:rPr sz="1867" spc="-7" dirty="0">
                <a:solidFill>
                  <a:prstClr val="black"/>
                </a:solidFill>
                <a:latin typeface="Consolas"/>
                <a:cs typeface="Consolas"/>
              </a:rPr>
              <a:t>input1</a:t>
            </a:r>
            <a:r>
              <a:rPr sz="1867" spc="-7" dirty="0">
                <a:solidFill>
                  <a:srgbClr val="666600"/>
                </a:solidFill>
                <a:latin typeface="Consolas"/>
                <a:cs typeface="Consolas"/>
              </a:rPr>
              <a:t>:[</a:t>
            </a:r>
            <a:r>
              <a:rPr sz="1867" spc="-7" dirty="0">
                <a:solidFill>
                  <a:srgbClr val="006666"/>
                </a:solidFill>
                <a:latin typeface="Consolas"/>
                <a:cs typeface="Consolas"/>
              </a:rPr>
              <a:t>7.</a:t>
            </a:r>
            <a:r>
              <a:rPr sz="1867" spc="-7" dirty="0">
                <a:solidFill>
                  <a:srgbClr val="666600"/>
                </a:solidFill>
                <a:latin typeface="Consolas"/>
                <a:cs typeface="Consolas"/>
              </a:rPr>
              <a:t>],</a:t>
            </a:r>
            <a:r>
              <a:rPr sz="1867" spc="-33" dirty="0">
                <a:solidFill>
                  <a:srgbClr val="666600"/>
                </a:solidFill>
                <a:latin typeface="Consolas"/>
                <a:cs typeface="Consolas"/>
              </a:rPr>
              <a:t> </a:t>
            </a:r>
            <a:r>
              <a:rPr sz="1867" spc="-7" dirty="0">
                <a:solidFill>
                  <a:prstClr val="black"/>
                </a:solidFill>
                <a:latin typeface="Consolas"/>
                <a:cs typeface="Consolas"/>
              </a:rPr>
              <a:t>input2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a:p>
            <a:pPr marL="407236"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6600"/>
                </a:solidFill>
                <a:latin typeface="Consolas"/>
                <a:cs typeface="Consolas"/>
              </a:rPr>
              <a:t>[</a:t>
            </a:r>
            <a:r>
              <a:rPr sz="1867" spc="-7" dirty="0">
                <a:solidFill>
                  <a:prstClr val="black"/>
                </a:solidFill>
                <a:latin typeface="Consolas"/>
                <a:cs typeface="Consolas"/>
              </a:rPr>
              <a:t>array</a:t>
            </a:r>
            <a:r>
              <a:rPr sz="1867" spc="-7" dirty="0">
                <a:solidFill>
                  <a:srgbClr val="666600"/>
                </a:solidFill>
                <a:latin typeface="Consolas"/>
                <a:cs typeface="Consolas"/>
              </a:rPr>
              <a:t>([ </a:t>
            </a:r>
            <a:r>
              <a:rPr sz="1867" spc="-7" dirty="0">
                <a:solidFill>
                  <a:srgbClr val="006666"/>
                </a:solidFill>
                <a:latin typeface="Consolas"/>
                <a:cs typeface="Consolas"/>
              </a:rPr>
              <a:t>14.</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dtype</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6" name="object 6"/>
          <p:cNvSpPr txBox="1"/>
          <p:nvPr/>
        </p:nvSpPr>
        <p:spPr>
          <a:xfrm>
            <a:off x="4533667" y="5829017"/>
            <a:ext cx="2601807"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Fetch </a:t>
            </a:r>
            <a:r>
              <a:rPr sz="1867" i="1" dirty="0">
                <a:solidFill>
                  <a:srgbClr val="666666"/>
                </a:solidFill>
                <a:latin typeface="Arial"/>
                <a:cs typeface="Arial"/>
              </a:rPr>
              <a:t>value </a:t>
            </a:r>
            <a:r>
              <a:rPr sz="1867" i="1" spc="-7" dirty="0">
                <a:solidFill>
                  <a:srgbClr val="666666"/>
                </a:solidFill>
                <a:latin typeface="Arial"/>
                <a:cs typeface="Arial"/>
              </a:rPr>
              <a:t>of output  from </a:t>
            </a:r>
            <a:r>
              <a:rPr sz="1867" i="1" dirty="0">
                <a:solidFill>
                  <a:srgbClr val="666666"/>
                </a:solidFill>
                <a:latin typeface="Arial"/>
                <a:cs typeface="Arial"/>
              </a:rPr>
              <a:t>computation</a:t>
            </a:r>
            <a:r>
              <a:rPr sz="1867" i="1" spc="-127" dirty="0">
                <a:solidFill>
                  <a:srgbClr val="666666"/>
                </a:solidFill>
                <a:latin typeface="Arial"/>
                <a:cs typeface="Arial"/>
              </a:rPr>
              <a:t> </a:t>
            </a:r>
            <a:r>
              <a:rPr sz="1867" i="1" spc="-7" dirty="0">
                <a:solidFill>
                  <a:srgbClr val="666666"/>
                </a:solidFill>
                <a:latin typeface="Arial"/>
                <a:cs typeface="Arial"/>
              </a:rPr>
              <a:t>graph.</a:t>
            </a:r>
            <a:endParaRPr sz="1867">
              <a:solidFill>
                <a:prstClr val="black"/>
              </a:solidFill>
              <a:latin typeface="Arial"/>
              <a:cs typeface="Arial"/>
            </a:endParaRPr>
          </a:p>
        </p:txBody>
      </p:sp>
      <p:sp>
        <p:nvSpPr>
          <p:cNvPr id="7" name="object 7"/>
          <p:cNvSpPr/>
          <p:nvPr/>
        </p:nvSpPr>
        <p:spPr>
          <a:xfrm>
            <a:off x="5331191" y="4465406"/>
            <a:ext cx="514773" cy="1275925"/>
          </a:xfrm>
          <a:custGeom>
            <a:avLst/>
            <a:gdLst/>
            <a:ahLst/>
            <a:cxnLst/>
            <a:rect l="l" t="t" r="r" b="b"/>
            <a:pathLst>
              <a:path w="386079" h="956945">
                <a:moveTo>
                  <a:pt x="385731" y="956795"/>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5309642" y="4411953"/>
            <a:ext cx="41487" cy="61807"/>
          </a:xfrm>
          <a:custGeom>
            <a:avLst/>
            <a:gdLst/>
            <a:ahLst/>
            <a:cxnLst/>
            <a:rect l="l" t="t" r="r" b="b"/>
            <a:pathLst>
              <a:path w="31114" h="46354">
                <a:moveTo>
                  <a:pt x="1570" y="45972"/>
                </a:moveTo>
                <a:lnTo>
                  <a:pt x="0" y="0"/>
                </a:lnTo>
                <a:lnTo>
                  <a:pt x="30753" y="34207"/>
                </a:lnTo>
                <a:lnTo>
                  <a:pt x="1570" y="45972"/>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5309642" y="4411953"/>
            <a:ext cx="41487" cy="61807"/>
          </a:xfrm>
          <a:custGeom>
            <a:avLst/>
            <a:gdLst/>
            <a:ahLst/>
            <a:cxnLst/>
            <a:rect l="l" t="t" r="r" b="b"/>
            <a:pathLst>
              <a:path w="31114" h="46354">
                <a:moveTo>
                  <a:pt x="30753" y="34207"/>
                </a:moveTo>
                <a:lnTo>
                  <a:pt x="0" y="0"/>
                </a:lnTo>
                <a:lnTo>
                  <a:pt x="1570" y="45972"/>
                </a:lnTo>
                <a:lnTo>
                  <a:pt x="30753" y="3420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0" name="object 10"/>
          <p:cNvSpPr txBox="1"/>
          <p:nvPr/>
        </p:nvSpPr>
        <p:spPr>
          <a:xfrm>
            <a:off x="8166366" y="5829017"/>
            <a:ext cx="2063327"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Feed data into  </a:t>
            </a:r>
            <a:r>
              <a:rPr sz="1867" i="1" dirty="0">
                <a:solidFill>
                  <a:srgbClr val="666666"/>
                </a:solidFill>
                <a:latin typeface="Arial"/>
                <a:cs typeface="Arial"/>
              </a:rPr>
              <a:t>computation</a:t>
            </a:r>
            <a:r>
              <a:rPr sz="1867" i="1" spc="-127" dirty="0">
                <a:solidFill>
                  <a:srgbClr val="666666"/>
                </a:solidFill>
                <a:latin typeface="Arial"/>
                <a:cs typeface="Arial"/>
              </a:rPr>
              <a:t> </a:t>
            </a:r>
            <a:r>
              <a:rPr sz="1867" i="1" spc="-7" dirty="0">
                <a:solidFill>
                  <a:srgbClr val="666666"/>
                </a:solidFill>
                <a:latin typeface="Arial"/>
                <a:cs typeface="Arial"/>
              </a:rPr>
              <a:t>graph.</a:t>
            </a:r>
            <a:endParaRPr sz="1867">
              <a:solidFill>
                <a:prstClr val="black"/>
              </a:solidFill>
              <a:latin typeface="Arial"/>
              <a:cs typeface="Arial"/>
            </a:endParaRPr>
          </a:p>
        </p:txBody>
      </p:sp>
      <p:sp>
        <p:nvSpPr>
          <p:cNvPr id="11" name="object 11"/>
          <p:cNvSpPr/>
          <p:nvPr/>
        </p:nvSpPr>
        <p:spPr>
          <a:xfrm>
            <a:off x="8988618" y="4411294"/>
            <a:ext cx="625687" cy="1330113"/>
          </a:xfrm>
          <a:custGeom>
            <a:avLst/>
            <a:gdLst/>
            <a:ahLst/>
            <a:cxnLst/>
            <a:rect l="l" t="t" r="r" b="b"/>
            <a:pathLst>
              <a:path w="469265" h="997585">
                <a:moveTo>
                  <a:pt x="468885" y="997379"/>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8964099" y="4359135"/>
            <a:ext cx="44027" cy="61807"/>
          </a:xfrm>
          <a:custGeom>
            <a:avLst/>
            <a:gdLst/>
            <a:ahLst/>
            <a:cxnLst/>
            <a:rect l="l" t="t" r="r" b="b"/>
            <a:pathLst>
              <a:path w="33020" h="46354">
                <a:moveTo>
                  <a:pt x="4152" y="45811"/>
                </a:moveTo>
                <a:lnTo>
                  <a:pt x="0" y="0"/>
                </a:lnTo>
                <a:lnTo>
                  <a:pt x="32628" y="32424"/>
                </a:lnTo>
                <a:lnTo>
                  <a:pt x="4152" y="4581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8964099" y="4359135"/>
            <a:ext cx="44027" cy="61807"/>
          </a:xfrm>
          <a:custGeom>
            <a:avLst/>
            <a:gdLst/>
            <a:ahLst/>
            <a:cxnLst/>
            <a:rect l="l" t="t" r="r" b="b"/>
            <a:pathLst>
              <a:path w="33020" h="46354">
                <a:moveTo>
                  <a:pt x="32628" y="32424"/>
                </a:moveTo>
                <a:lnTo>
                  <a:pt x="0" y="0"/>
                </a:lnTo>
                <a:lnTo>
                  <a:pt x="4152" y="45811"/>
                </a:lnTo>
                <a:lnTo>
                  <a:pt x="32628" y="32424"/>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4" name="object 14"/>
          <p:cNvSpPr txBox="1"/>
          <p:nvPr/>
        </p:nvSpPr>
        <p:spPr>
          <a:xfrm>
            <a:off x="8077301" y="1838783"/>
            <a:ext cx="2605193" cy="581355"/>
          </a:xfrm>
          <a:prstGeom prst="rect">
            <a:avLst/>
          </a:prstGeom>
        </p:spPr>
        <p:txBody>
          <a:bodyPr vert="horz" wrap="square" lIns="0" tIns="16933" rIns="0" bIns="0" rtlCol="0">
            <a:spAutoFit/>
          </a:bodyPr>
          <a:lstStyle/>
          <a:p>
            <a:pPr marL="16933" defTabSz="1219170">
              <a:lnSpc>
                <a:spcPts val="2219"/>
              </a:lnSpc>
              <a:spcBef>
                <a:spcPts val="133"/>
              </a:spcBef>
            </a:pPr>
            <a:r>
              <a:rPr sz="1867" i="1" spc="-7" dirty="0">
                <a:solidFill>
                  <a:srgbClr val="666666"/>
                </a:solidFill>
                <a:latin typeface="Arial"/>
                <a:cs typeface="Arial"/>
              </a:rPr>
              <a:t>Define</a:t>
            </a:r>
            <a:r>
              <a:rPr sz="1867" i="1" spc="-93" dirty="0">
                <a:solidFill>
                  <a:srgbClr val="666666"/>
                </a:solidFill>
                <a:latin typeface="Arial"/>
                <a:cs typeface="Arial"/>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endParaRPr sz="1867">
              <a:solidFill>
                <a:prstClr val="black"/>
              </a:solidFill>
              <a:latin typeface="Consolas"/>
              <a:cs typeface="Consolas"/>
            </a:endParaRPr>
          </a:p>
          <a:p>
            <a:pPr marL="16933" defTabSz="1219170">
              <a:lnSpc>
                <a:spcPts val="2219"/>
              </a:lnSpc>
            </a:pPr>
            <a:r>
              <a:rPr sz="1867" i="1" spc="-7" dirty="0">
                <a:solidFill>
                  <a:srgbClr val="666666"/>
                </a:solidFill>
                <a:latin typeface="Arial"/>
                <a:cs typeface="Arial"/>
              </a:rPr>
              <a:t>objects for data</a:t>
            </a:r>
            <a:r>
              <a:rPr sz="1867" i="1" spc="-53" dirty="0">
                <a:solidFill>
                  <a:srgbClr val="666666"/>
                </a:solidFill>
                <a:latin typeface="Arial"/>
                <a:cs typeface="Arial"/>
              </a:rPr>
              <a:t> </a:t>
            </a:r>
            <a:r>
              <a:rPr sz="1867" i="1" spc="-7" dirty="0">
                <a:solidFill>
                  <a:srgbClr val="666666"/>
                </a:solidFill>
                <a:latin typeface="Arial"/>
                <a:cs typeface="Arial"/>
              </a:rPr>
              <a:t>entry.</a:t>
            </a:r>
            <a:endParaRPr sz="1867">
              <a:solidFill>
                <a:prstClr val="black"/>
              </a:solidFill>
              <a:latin typeface="Arial"/>
              <a:cs typeface="Arial"/>
            </a:endParaRPr>
          </a:p>
        </p:txBody>
      </p:sp>
      <p:sp>
        <p:nvSpPr>
          <p:cNvPr id="15" name="object 15"/>
          <p:cNvSpPr/>
          <p:nvPr/>
        </p:nvSpPr>
        <p:spPr>
          <a:xfrm>
            <a:off x="6192917" y="2132700"/>
            <a:ext cx="1787313" cy="37253"/>
          </a:xfrm>
          <a:custGeom>
            <a:avLst/>
            <a:gdLst/>
            <a:ahLst/>
            <a:cxnLst/>
            <a:rect l="l" t="t" r="r" b="b"/>
            <a:pathLst>
              <a:path w="1340485" h="27939">
                <a:moveTo>
                  <a:pt x="1340262" y="0"/>
                </a:moveTo>
                <a:lnTo>
                  <a:pt x="0" y="2791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6135295" y="2148940"/>
            <a:ext cx="58420" cy="42333"/>
          </a:xfrm>
          <a:custGeom>
            <a:avLst/>
            <a:gdLst/>
            <a:ahLst/>
            <a:cxnLst/>
            <a:rect l="l" t="t" r="r" b="b"/>
            <a:pathLst>
              <a:path w="43814" h="31750">
                <a:moveTo>
                  <a:pt x="43543" y="31458"/>
                </a:moveTo>
                <a:lnTo>
                  <a:pt x="0" y="16629"/>
                </a:lnTo>
                <a:lnTo>
                  <a:pt x="42888" y="0"/>
                </a:lnTo>
                <a:lnTo>
                  <a:pt x="43543" y="31458"/>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6135295" y="2148940"/>
            <a:ext cx="58420" cy="42333"/>
          </a:xfrm>
          <a:custGeom>
            <a:avLst/>
            <a:gdLst/>
            <a:ahLst/>
            <a:cxnLst/>
            <a:rect l="l" t="t" r="r" b="b"/>
            <a:pathLst>
              <a:path w="43814" h="31750">
                <a:moveTo>
                  <a:pt x="42888" y="0"/>
                </a:moveTo>
                <a:lnTo>
                  <a:pt x="0" y="16629"/>
                </a:lnTo>
                <a:lnTo>
                  <a:pt x="43543" y="31458"/>
                </a:lnTo>
                <a:lnTo>
                  <a:pt x="42888"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476221"/>
            <a:ext cx="8737600" cy="591551"/>
          </a:xfrm>
          <a:prstGeom prst="rect">
            <a:avLst/>
          </a:prstGeom>
        </p:spPr>
        <p:txBody>
          <a:bodyPr vert="horz" wrap="square" lIns="0" tIns="16933" rIns="0" bIns="0" rtlCol="0">
            <a:spAutoFit/>
          </a:bodyPr>
          <a:lstStyle/>
          <a:p>
            <a:pPr marL="16933">
              <a:spcBef>
                <a:spcPts val="133"/>
              </a:spcBef>
            </a:pPr>
            <a:r>
              <a:rPr sz="3733" b="1" i="0" spc="-13" dirty="0"/>
              <a:t>Placeholders </a:t>
            </a:r>
            <a:r>
              <a:rPr sz="3733" b="1" i="0" spc="-7" dirty="0"/>
              <a:t>and Feed Dictionaries</a:t>
            </a:r>
            <a:r>
              <a:rPr sz="3733" b="1" i="0" spc="-113" dirty="0"/>
              <a:t> </a:t>
            </a:r>
            <a:r>
              <a:rPr sz="3733" b="1" i="0" dirty="0"/>
              <a:t>(3)</a:t>
            </a:r>
            <a:endParaRPr sz="3733" dirty="0"/>
          </a:p>
        </p:txBody>
      </p:sp>
      <p:sp>
        <p:nvSpPr>
          <p:cNvPr id="3" name="object 3"/>
          <p:cNvSpPr/>
          <p:nvPr/>
        </p:nvSpPr>
        <p:spPr>
          <a:xfrm>
            <a:off x="1492034" y="320567"/>
            <a:ext cx="9143999" cy="653743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(1)</a:t>
            </a:r>
            <a:endParaRPr sz="3733" dirty="0"/>
          </a:p>
        </p:txBody>
      </p:sp>
      <p:sp>
        <p:nvSpPr>
          <p:cNvPr id="3" name="object 3"/>
          <p:cNvSpPr txBox="1"/>
          <p:nvPr/>
        </p:nvSpPr>
        <p:spPr>
          <a:xfrm>
            <a:off x="512967" y="1985198"/>
            <a:ext cx="5244253" cy="3034271"/>
          </a:xfrm>
          <a:prstGeom prst="rect">
            <a:avLst/>
          </a:prstGeom>
        </p:spPr>
        <p:txBody>
          <a:bodyPr vert="horz" wrap="square" lIns="0" tIns="16933" rIns="0" bIns="0" rtlCol="0">
            <a:spAutoFit/>
          </a:bodyPr>
          <a:lstStyle/>
          <a:p>
            <a:pPr marL="16933" marR="2871822" defTabSz="1219170">
              <a:lnSpc>
                <a:spcPct val="116100"/>
              </a:lnSpc>
              <a:spcBef>
                <a:spcPts val="133"/>
              </a:spcBef>
            </a:pPr>
            <a:r>
              <a:rPr sz="1867" spc="-7" dirty="0">
                <a:solidFill>
                  <a:srgbClr val="000088"/>
                </a:solidFill>
                <a:latin typeface="Consolas"/>
                <a:cs typeface="Consolas"/>
              </a:rPr>
              <a:t>import </a:t>
            </a:r>
            <a:r>
              <a:rPr sz="1867" spc="-7" dirty="0">
                <a:solidFill>
                  <a:prstClr val="black"/>
                </a:solidFill>
                <a:latin typeface="Consolas"/>
                <a:cs typeface="Consolas"/>
              </a:rPr>
              <a:t>numpy </a:t>
            </a:r>
            <a:r>
              <a:rPr sz="1867" spc="-7" dirty="0">
                <a:solidFill>
                  <a:srgbClr val="000088"/>
                </a:solidFill>
                <a:latin typeface="Consolas"/>
                <a:cs typeface="Consolas"/>
              </a:rPr>
              <a:t>as</a:t>
            </a:r>
            <a:r>
              <a:rPr sz="1867" spc="-100" dirty="0">
                <a:solidFill>
                  <a:srgbClr val="000088"/>
                </a:solidFill>
                <a:latin typeface="Consolas"/>
                <a:cs typeface="Consolas"/>
              </a:rPr>
              <a:t> </a:t>
            </a:r>
            <a:r>
              <a:rPr sz="1867" spc="-7" dirty="0">
                <a:solidFill>
                  <a:prstClr val="black"/>
                </a:solidFill>
                <a:latin typeface="Consolas"/>
                <a:cs typeface="Consolas"/>
              </a:rPr>
              <a:t>np  </a:t>
            </a:r>
            <a:r>
              <a:rPr sz="1867" spc="-7" dirty="0">
                <a:solidFill>
                  <a:srgbClr val="000088"/>
                </a:solidFill>
                <a:latin typeface="Consolas"/>
                <a:cs typeface="Consolas"/>
              </a:rPr>
              <a:t>import</a:t>
            </a:r>
            <a:r>
              <a:rPr sz="1867" spc="-27" dirty="0">
                <a:solidFill>
                  <a:srgbClr val="000088"/>
                </a:solidFill>
                <a:latin typeface="Consolas"/>
                <a:cs typeface="Consolas"/>
              </a:rPr>
              <a:t> </a:t>
            </a:r>
            <a:r>
              <a:rPr sz="1867" spc="-7" dirty="0">
                <a:solidFill>
                  <a:prstClr val="black"/>
                </a:solidFill>
                <a:latin typeface="Consolas"/>
                <a:cs typeface="Consolas"/>
              </a:rPr>
              <a:t>seaborn</a:t>
            </a:r>
            <a:endParaRPr sz="1867" dirty="0">
              <a:solidFill>
                <a:prstClr val="black"/>
              </a:solidFill>
              <a:latin typeface="Consolas"/>
              <a:cs typeface="Consolas"/>
            </a:endParaRPr>
          </a:p>
          <a:p>
            <a:pPr defTabSz="1219170">
              <a:spcBef>
                <a:spcPts val="40"/>
              </a:spcBef>
            </a:pPr>
            <a:endParaRPr sz="2533" dirty="0">
              <a:solidFill>
                <a:prstClr val="black"/>
              </a:solidFill>
              <a:latin typeface="Times New Roman"/>
              <a:cs typeface="Times New Roman"/>
            </a:endParaRPr>
          </a:p>
          <a:p>
            <a:pPr marL="16933" defTabSz="1219170">
              <a:spcBef>
                <a:spcPts val="7"/>
              </a:spcBef>
            </a:pPr>
            <a:r>
              <a:rPr sz="1867" dirty="0">
                <a:solidFill>
                  <a:srgbClr val="880000"/>
                </a:solidFill>
                <a:latin typeface="Consolas"/>
                <a:cs typeface="Consolas"/>
              </a:rPr>
              <a:t># </a:t>
            </a:r>
            <a:r>
              <a:rPr sz="1867" spc="-7" dirty="0">
                <a:solidFill>
                  <a:srgbClr val="880000"/>
                </a:solidFill>
                <a:latin typeface="Consolas"/>
                <a:cs typeface="Consolas"/>
              </a:rPr>
              <a:t>Define input</a:t>
            </a:r>
            <a:r>
              <a:rPr sz="1867" spc="-33" dirty="0">
                <a:solidFill>
                  <a:srgbClr val="880000"/>
                </a:solidFill>
                <a:latin typeface="Consolas"/>
                <a:cs typeface="Consolas"/>
              </a:rPr>
              <a:t> </a:t>
            </a:r>
            <a:r>
              <a:rPr sz="1867" spc="-7" dirty="0">
                <a:solidFill>
                  <a:srgbClr val="880000"/>
                </a:solidFill>
                <a:latin typeface="Consolas"/>
                <a:cs typeface="Consolas"/>
              </a:rPr>
              <a:t>data</a:t>
            </a:r>
            <a:endParaRPr sz="1867" dirty="0">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X_data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arange</a:t>
            </a:r>
            <a:r>
              <a:rPr sz="1867" spc="-7" dirty="0">
                <a:solidFill>
                  <a:srgbClr val="666600"/>
                </a:solidFill>
                <a:latin typeface="Consolas"/>
                <a:cs typeface="Consolas"/>
              </a:rPr>
              <a:t>(</a:t>
            </a:r>
            <a:r>
              <a:rPr sz="1867" spc="-7" dirty="0">
                <a:solidFill>
                  <a:srgbClr val="006666"/>
                </a:solidFill>
                <a:latin typeface="Consolas"/>
                <a:cs typeface="Consolas"/>
              </a:rPr>
              <a:t>100</a:t>
            </a:r>
            <a:r>
              <a:rPr sz="1867" spc="-7" dirty="0">
                <a:solidFill>
                  <a:srgbClr val="666600"/>
                </a:solidFill>
                <a:latin typeface="Consolas"/>
                <a:cs typeface="Consolas"/>
              </a:rPr>
              <a:t>,</a:t>
            </a:r>
            <a:r>
              <a:rPr sz="1867" spc="-27" dirty="0">
                <a:solidFill>
                  <a:srgbClr val="666600"/>
                </a:solidFill>
                <a:latin typeface="Consolas"/>
                <a:cs typeface="Consolas"/>
              </a:rPr>
              <a:t> </a:t>
            </a:r>
            <a:r>
              <a:rPr sz="1867" spc="-7" dirty="0">
                <a:solidFill>
                  <a:prstClr val="black"/>
                </a:solidFill>
                <a:latin typeface="Consolas"/>
                <a:cs typeface="Consolas"/>
              </a:rPr>
              <a:t>step</a:t>
            </a:r>
            <a:r>
              <a:rPr sz="1867" spc="-7" dirty="0">
                <a:solidFill>
                  <a:srgbClr val="666600"/>
                </a:solidFill>
                <a:latin typeface="Consolas"/>
                <a:cs typeface="Consolas"/>
              </a:rPr>
              <a:t>=.</a:t>
            </a:r>
            <a:r>
              <a:rPr sz="1867" spc="-7" dirty="0">
                <a:solidFill>
                  <a:srgbClr val="006666"/>
                </a:solidFill>
                <a:latin typeface="Consolas"/>
                <a:cs typeface="Consolas"/>
              </a:rPr>
              <a:t>1)</a:t>
            </a:r>
            <a:endParaRPr sz="1867" dirty="0">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y_data </a:t>
            </a:r>
            <a:r>
              <a:rPr sz="1867" dirty="0">
                <a:solidFill>
                  <a:srgbClr val="666600"/>
                </a:solidFill>
                <a:latin typeface="Consolas"/>
                <a:cs typeface="Consolas"/>
              </a:rPr>
              <a:t>= </a:t>
            </a:r>
            <a:r>
              <a:rPr sz="1867" spc="-7" dirty="0">
                <a:solidFill>
                  <a:prstClr val="black"/>
                </a:solidFill>
                <a:latin typeface="Consolas"/>
                <a:cs typeface="Consolas"/>
              </a:rPr>
              <a:t>X_data </a:t>
            </a:r>
            <a:r>
              <a:rPr sz="1867" dirty="0">
                <a:solidFill>
                  <a:srgbClr val="666600"/>
                </a:solidFill>
                <a:latin typeface="Consolas"/>
                <a:cs typeface="Consolas"/>
              </a:rPr>
              <a:t>+ </a:t>
            </a:r>
            <a:r>
              <a:rPr sz="1867" spc="-7" dirty="0">
                <a:solidFill>
                  <a:srgbClr val="006666"/>
                </a:solidFill>
                <a:latin typeface="Consolas"/>
                <a:cs typeface="Consolas"/>
              </a:rPr>
              <a:t>20 </a:t>
            </a:r>
            <a:r>
              <a:rPr sz="1867" dirty="0">
                <a:solidFill>
                  <a:srgbClr val="666600"/>
                </a:solidFill>
                <a:latin typeface="Consolas"/>
                <a:cs typeface="Consolas"/>
              </a:rPr>
              <a:t>*</a:t>
            </a:r>
            <a:r>
              <a:rPr sz="1867" spc="-8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sin</a:t>
            </a:r>
            <a:r>
              <a:rPr sz="1867" spc="-7" dirty="0">
                <a:solidFill>
                  <a:srgbClr val="666600"/>
                </a:solidFill>
                <a:latin typeface="Consolas"/>
                <a:cs typeface="Consolas"/>
              </a:rPr>
              <a:t>(</a:t>
            </a:r>
            <a:r>
              <a:rPr sz="1867" spc="-7" dirty="0">
                <a:solidFill>
                  <a:prstClr val="black"/>
                </a:solidFill>
                <a:latin typeface="Consolas"/>
                <a:cs typeface="Consolas"/>
              </a:rPr>
              <a:t>X_data</a:t>
            </a:r>
            <a:r>
              <a:rPr sz="1867" spc="-7" dirty="0">
                <a:solidFill>
                  <a:srgbClr val="666600"/>
                </a:solidFill>
                <a:latin typeface="Consolas"/>
                <a:cs typeface="Consolas"/>
              </a:rPr>
              <a:t>/</a:t>
            </a:r>
            <a:r>
              <a:rPr sz="1867" spc="-7" dirty="0">
                <a:solidFill>
                  <a:srgbClr val="006666"/>
                </a:solidFill>
                <a:latin typeface="Consolas"/>
                <a:cs typeface="Consolas"/>
              </a:rPr>
              <a:t>10)</a:t>
            </a:r>
            <a:endParaRPr sz="1867" dirty="0">
              <a:solidFill>
                <a:prstClr val="black"/>
              </a:solidFill>
              <a:latin typeface="Consolas"/>
              <a:cs typeface="Consolas"/>
            </a:endParaRPr>
          </a:p>
          <a:p>
            <a:pPr defTabSz="1219170">
              <a:spcBef>
                <a:spcPts val="67"/>
              </a:spcBef>
            </a:pPr>
            <a:endParaRPr sz="2200" dirty="0">
              <a:solidFill>
                <a:prstClr val="black"/>
              </a:solidFill>
              <a:latin typeface="Times New Roman"/>
              <a:cs typeface="Times New Roman"/>
            </a:endParaRPr>
          </a:p>
          <a:p>
            <a:pPr marL="16933" marR="1700064" defTabSz="1219170">
              <a:lnSpc>
                <a:spcPct val="116100"/>
              </a:lnSpc>
            </a:pPr>
            <a:r>
              <a:rPr sz="1867" dirty="0">
                <a:solidFill>
                  <a:srgbClr val="880000"/>
                </a:solidFill>
                <a:latin typeface="Consolas"/>
                <a:cs typeface="Consolas"/>
              </a:rPr>
              <a:t># </a:t>
            </a:r>
            <a:r>
              <a:rPr sz="1867" spc="-7" dirty="0">
                <a:solidFill>
                  <a:srgbClr val="880000"/>
                </a:solidFill>
                <a:latin typeface="Consolas"/>
                <a:cs typeface="Consolas"/>
              </a:rPr>
              <a:t>Plot input data  </a:t>
            </a:r>
            <a:r>
              <a:rPr sz="1867" spc="-7" dirty="0">
                <a:solidFill>
                  <a:prstClr val="black"/>
                </a:solidFill>
                <a:latin typeface="Consolas"/>
                <a:cs typeface="Consolas"/>
              </a:rPr>
              <a:t>plt</a:t>
            </a:r>
            <a:r>
              <a:rPr sz="1867" spc="-7" dirty="0">
                <a:solidFill>
                  <a:srgbClr val="666600"/>
                </a:solidFill>
                <a:latin typeface="Consolas"/>
                <a:cs typeface="Consolas"/>
              </a:rPr>
              <a:t>.</a:t>
            </a:r>
            <a:r>
              <a:rPr sz="1867" spc="-7" dirty="0">
                <a:solidFill>
                  <a:prstClr val="black"/>
                </a:solidFill>
                <a:latin typeface="Consolas"/>
                <a:cs typeface="Consolas"/>
              </a:rPr>
              <a:t>scatter</a:t>
            </a:r>
            <a:r>
              <a:rPr sz="1867" spc="-7" dirty="0">
                <a:solidFill>
                  <a:srgbClr val="666600"/>
                </a:solidFill>
                <a:latin typeface="Consolas"/>
                <a:cs typeface="Consolas"/>
              </a:rPr>
              <a:t>(</a:t>
            </a:r>
            <a:r>
              <a:rPr sz="1867" spc="-7" dirty="0">
                <a:solidFill>
                  <a:prstClr val="black"/>
                </a:solidFill>
                <a:latin typeface="Consolas"/>
                <a:cs typeface="Consolas"/>
              </a:rPr>
              <a:t>X_data</a:t>
            </a:r>
            <a:r>
              <a:rPr sz="1867" spc="-7" dirty="0">
                <a:solidFill>
                  <a:srgbClr val="666600"/>
                </a:solidFill>
                <a:latin typeface="Consolas"/>
                <a:cs typeface="Consolas"/>
              </a:rPr>
              <a:t>,</a:t>
            </a:r>
            <a:r>
              <a:rPr sz="1867" spc="-100" dirty="0">
                <a:solidFill>
                  <a:srgbClr val="666600"/>
                </a:solidFill>
                <a:latin typeface="Consolas"/>
                <a:cs typeface="Consolas"/>
              </a:rPr>
              <a:t> </a:t>
            </a:r>
            <a:r>
              <a:rPr sz="1867" spc="-7" dirty="0">
                <a:solidFill>
                  <a:prstClr val="black"/>
                </a:solidFill>
                <a:latin typeface="Consolas"/>
                <a:cs typeface="Consolas"/>
              </a:rPr>
              <a:t>y_data)</a:t>
            </a:r>
            <a:endParaRPr sz="1867" dirty="0">
              <a:solidFill>
                <a:prstClr val="black"/>
              </a:solidFill>
              <a:latin typeface="Consolas"/>
              <a:cs typeface="Consolas"/>
            </a:endParaRPr>
          </a:p>
        </p:txBody>
      </p:sp>
      <p:sp>
        <p:nvSpPr>
          <p:cNvPr id="4" name="object 4"/>
          <p:cNvSpPr/>
          <p:nvPr/>
        </p:nvSpPr>
        <p:spPr>
          <a:xfrm>
            <a:off x="6592017" y="2059889"/>
            <a:ext cx="4657631" cy="327143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(2)</a:t>
            </a:r>
            <a:endParaRPr sz="3733" dirty="0"/>
          </a:p>
        </p:txBody>
      </p:sp>
      <p:sp>
        <p:nvSpPr>
          <p:cNvPr id="3" name="object 3"/>
          <p:cNvSpPr txBox="1"/>
          <p:nvPr/>
        </p:nvSpPr>
        <p:spPr>
          <a:xfrm>
            <a:off x="512967" y="1399132"/>
            <a:ext cx="6937587" cy="3695541"/>
          </a:xfrm>
          <a:prstGeom prst="rect">
            <a:avLst/>
          </a:prstGeom>
        </p:spPr>
        <p:txBody>
          <a:bodyPr vert="horz" wrap="square" lIns="0" tIns="16933" rIns="0" bIns="0" rtlCol="0">
            <a:spAutoFit/>
          </a:bodyPr>
          <a:lstStyle/>
          <a:p>
            <a:pPr marL="16933" marR="2619520" defTabSz="1219170">
              <a:lnSpc>
                <a:spcPct val="116100"/>
              </a:lnSpc>
              <a:spcBef>
                <a:spcPts val="133"/>
              </a:spcBef>
            </a:pPr>
            <a:r>
              <a:rPr sz="1867" dirty="0">
                <a:solidFill>
                  <a:srgbClr val="880000"/>
                </a:solidFill>
                <a:latin typeface="Consolas"/>
                <a:cs typeface="Consolas"/>
              </a:rPr>
              <a:t># </a:t>
            </a:r>
            <a:r>
              <a:rPr sz="1867" spc="-7" dirty="0">
                <a:solidFill>
                  <a:srgbClr val="880000"/>
                </a:solidFill>
                <a:latin typeface="Consolas"/>
                <a:cs typeface="Consolas"/>
              </a:rPr>
              <a:t>Define data size and batch</a:t>
            </a:r>
            <a:r>
              <a:rPr sz="1867" spc="-113" dirty="0">
                <a:solidFill>
                  <a:srgbClr val="880000"/>
                </a:solidFill>
                <a:latin typeface="Consolas"/>
                <a:cs typeface="Consolas"/>
              </a:rPr>
              <a:t> </a:t>
            </a:r>
            <a:r>
              <a:rPr sz="1867" spc="-7" dirty="0">
                <a:solidFill>
                  <a:srgbClr val="880000"/>
                </a:solidFill>
                <a:latin typeface="Consolas"/>
                <a:cs typeface="Consolas"/>
              </a:rPr>
              <a:t>size  </a:t>
            </a:r>
            <a:r>
              <a:rPr sz="1867" spc="-7" dirty="0">
                <a:solidFill>
                  <a:prstClr val="black"/>
                </a:solidFill>
                <a:latin typeface="Consolas"/>
                <a:cs typeface="Consolas"/>
              </a:rPr>
              <a:t>n_samples </a:t>
            </a:r>
            <a:r>
              <a:rPr sz="1867" dirty="0">
                <a:solidFill>
                  <a:srgbClr val="666600"/>
                </a:solidFill>
                <a:latin typeface="Consolas"/>
                <a:cs typeface="Consolas"/>
              </a:rPr>
              <a:t>= </a:t>
            </a:r>
            <a:r>
              <a:rPr sz="1867" spc="-7" dirty="0">
                <a:solidFill>
                  <a:srgbClr val="006666"/>
                </a:solidFill>
                <a:latin typeface="Consolas"/>
                <a:cs typeface="Consolas"/>
              </a:rPr>
              <a:t>1000</a:t>
            </a:r>
            <a:endParaRPr sz="1867">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batch_size </a:t>
            </a:r>
            <a:r>
              <a:rPr sz="1867" dirty="0">
                <a:solidFill>
                  <a:srgbClr val="666600"/>
                </a:solidFill>
                <a:latin typeface="Consolas"/>
                <a:cs typeface="Consolas"/>
              </a:rPr>
              <a:t>=</a:t>
            </a:r>
            <a:r>
              <a:rPr sz="1867" spc="-107" dirty="0">
                <a:solidFill>
                  <a:srgbClr val="666600"/>
                </a:solidFill>
                <a:latin typeface="Consolas"/>
                <a:cs typeface="Consolas"/>
              </a:rPr>
              <a:t> </a:t>
            </a:r>
            <a:r>
              <a:rPr sz="1867" spc="-7" dirty="0">
                <a:solidFill>
                  <a:srgbClr val="006666"/>
                </a:solidFill>
                <a:latin typeface="Consolas"/>
                <a:cs typeface="Consolas"/>
              </a:rPr>
              <a:t>100</a:t>
            </a:r>
            <a:endParaRPr sz="1867">
              <a:solidFill>
                <a:prstClr val="black"/>
              </a:solidFill>
              <a:latin typeface="Consolas"/>
              <a:cs typeface="Consolas"/>
            </a:endParaRPr>
          </a:p>
          <a:p>
            <a:pPr defTabSz="1219170">
              <a:spcBef>
                <a:spcPts val="67"/>
              </a:spcBef>
            </a:pPr>
            <a:endParaRPr sz="2200">
              <a:solidFill>
                <a:prstClr val="black"/>
              </a:solidFill>
              <a:latin typeface="Times New Roman"/>
              <a:cs typeface="Times New Roman"/>
            </a:endParaRPr>
          </a:p>
          <a:p>
            <a:pPr marL="16933" marR="799233" defTabSz="1219170">
              <a:lnSpc>
                <a:spcPct val="116100"/>
              </a:lnSpc>
            </a:pPr>
            <a:r>
              <a:rPr sz="1867" dirty="0">
                <a:solidFill>
                  <a:srgbClr val="880000"/>
                </a:solidFill>
                <a:latin typeface="Consolas"/>
                <a:cs typeface="Consolas"/>
              </a:rPr>
              <a:t># </a:t>
            </a:r>
            <a:r>
              <a:rPr sz="1867" spc="-7" dirty="0">
                <a:solidFill>
                  <a:srgbClr val="880000"/>
                </a:solidFill>
                <a:latin typeface="Consolas"/>
                <a:cs typeface="Consolas"/>
              </a:rPr>
              <a:t>Tensorflow is finicky about shapes, so resize  </a:t>
            </a:r>
            <a:r>
              <a:rPr sz="1867" spc="-7" dirty="0">
                <a:solidFill>
                  <a:prstClr val="black"/>
                </a:solidFill>
                <a:latin typeface="Consolas"/>
                <a:cs typeface="Consolas"/>
              </a:rPr>
              <a:t>X_data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reshape</a:t>
            </a:r>
            <a:r>
              <a:rPr sz="1867" spc="-7" dirty="0">
                <a:solidFill>
                  <a:srgbClr val="666600"/>
                </a:solidFill>
                <a:latin typeface="Consolas"/>
                <a:cs typeface="Consolas"/>
              </a:rPr>
              <a:t>(</a:t>
            </a:r>
            <a:r>
              <a:rPr sz="1867" spc="-7" dirty="0">
                <a:solidFill>
                  <a:prstClr val="black"/>
                </a:solidFill>
                <a:latin typeface="Consolas"/>
                <a:cs typeface="Consolas"/>
              </a:rPr>
              <a:t>X_data</a:t>
            </a:r>
            <a:r>
              <a:rPr sz="1867" spc="-7" dirty="0">
                <a:solidFill>
                  <a:srgbClr val="666600"/>
                </a:solidFill>
                <a:latin typeface="Consolas"/>
                <a:cs typeface="Consolas"/>
              </a:rPr>
              <a:t>, (</a:t>
            </a:r>
            <a:r>
              <a:rPr sz="1867" spc="-7" dirty="0">
                <a:solidFill>
                  <a:prstClr val="black"/>
                </a:solidFill>
                <a:latin typeface="Consolas"/>
                <a:cs typeface="Consolas"/>
              </a:rPr>
              <a:t>n_samples</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  </a:t>
            </a:r>
            <a:r>
              <a:rPr sz="1867" spc="-7" dirty="0">
                <a:solidFill>
                  <a:prstClr val="black"/>
                </a:solidFill>
                <a:latin typeface="Consolas"/>
                <a:cs typeface="Consolas"/>
              </a:rPr>
              <a:t>y_data </a:t>
            </a:r>
            <a:r>
              <a:rPr sz="1867" dirty="0">
                <a:solidFill>
                  <a:prstClr val="black"/>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reshape</a:t>
            </a:r>
            <a:r>
              <a:rPr sz="1867" spc="-7" dirty="0">
                <a:solidFill>
                  <a:srgbClr val="666600"/>
                </a:solidFill>
                <a:latin typeface="Consolas"/>
                <a:cs typeface="Consolas"/>
              </a:rPr>
              <a:t>(</a:t>
            </a:r>
            <a:r>
              <a:rPr sz="1867" spc="-7" dirty="0">
                <a:solidFill>
                  <a:prstClr val="black"/>
                </a:solidFill>
                <a:latin typeface="Consolas"/>
                <a:cs typeface="Consolas"/>
              </a:rPr>
              <a:t>y_data</a:t>
            </a:r>
            <a:r>
              <a:rPr sz="1867" spc="-7" dirty="0">
                <a:solidFill>
                  <a:srgbClr val="666600"/>
                </a:solidFill>
                <a:latin typeface="Consolas"/>
                <a:cs typeface="Consolas"/>
              </a:rPr>
              <a:t>,</a:t>
            </a:r>
            <a:r>
              <a:rPr sz="1867" spc="-47" dirty="0">
                <a:solidFill>
                  <a:srgbClr val="666600"/>
                </a:solidFill>
                <a:latin typeface="Consolas"/>
                <a:cs typeface="Consolas"/>
              </a:rPr>
              <a:t> </a:t>
            </a:r>
            <a:r>
              <a:rPr sz="1867" spc="-7" dirty="0">
                <a:solidFill>
                  <a:srgbClr val="666600"/>
                </a:solidFill>
                <a:latin typeface="Consolas"/>
                <a:cs typeface="Consolas"/>
              </a:rPr>
              <a:t>(</a:t>
            </a:r>
            <a:r>
              <a:rPr sz="1867" spc="-7" dirty="0">
                <a:solidFill>
                  <a:prstClr val="black"/>
                </a:solidFill>
                <a:latin typeface="Consolas"/>
                <a:cs typeface="Consolas"/>
              </a:rPr>
              <a:t>n_samples</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dirty="0">
                <a:solidFill>
                  <a:srgbClr val="880000"/>
                </a:solidFill>
                <a:latin typeface="Consolas"/>
                <a:cs typeface="Consolas"/>
              </a:rPr>
              <a:t># </a:t>
            </a:r>
            <a:r>
              <a:rPr sz="1867" spc="-7" dirty="0">
                <a:solidFill>
                  <a:srgbClr val="880000"/>
                </a:solidFill>
                <a:latin typeface="Consolas"/>
                <a:cs typeface="Consolas"/>
              </a:rPr>
              <a:t>Define placeholders for</a:t>
            </a:r>
            <a:r>
              <a:rPr sz="1867" spc="-33" dirty="0">
                <a:solidFill>
                  <a:srgbClr val="880000"/>
                </a:solidFill>
                <a:latin typeface="Consolas"/>
                <a:cs typeface="Consolas"/>
              </a:rPr>
              <a:t> </a:t>
            </a:r>
            <a:r>
              <a:rPr sz="1867" spc="-7" dirty="0">
                <a:solidFill>
                  <a:srgbClr val="880000"/>
                </a:solidFill>
                <a:latin typeface="Consolas"/>
                <a:cs typeface="Consolas"/>
              </a:rPr>
              <a:t>input</a:t>
            </a:r>
            <a:endParaRPr sz="1867">
              <a:solidFill>
                <a:prstClr val="black"/>
              </a:solidFill>
              <a:latin typeface="Consolas"/>
              <a:cs typeface="Consolas"/>
            </a:endParaRPr>
          </a:p>
          <a:p>
            <a:pPr marL="16933" marR="6773" defTabSz="1219170">
              <a:lnSpc>
                <a:spcPct val="116100"/>
              </a:lnSpc>
            </a:pPr>
            <a:r>
              <a:rPr sz="1867" dirty="0">
                <a:solidFill>
                  <a:prstClr val="black"/>
                </a:solidFill>
                <a:latin typeface="Consolas"/>
                <a:cs typeface="Consolas"/>
              </a:rPr>
              <a:t>X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 </a:t>
            </a:r>
            <a:r>
              <a:rPr sz="1867" spc="-7" dirty="0">
                <a:solidFill>
                  <a:prstClr val="black"/>
                </a:solidFill>
                <a:latin typeface="Consolas"/>
                <a:cs typeface="Consolas"/>
              </a:rPr>
              <a:t>shape</a:t>
            </a:r>
            <a:r>
              <a:rPr sz="1867" spc="-7" dirty="0">
                <a:solidFill>
                  <a:srgbClr val="666600"/>
                </a:solidFill>
                <a:latin typeface="Consolas"/>
                <a:cs typeface="Consolas"/>
              </a:rPr>
              <a:t>=(</a:t>
            </a:r>
            <a:r>
              <a:rPr sz="1867" spc="-7" dirty="0">
                <a:solidFill>
                  <a:prstClr val="black"/>
                </a:solidFill>
                <a:latin typeface="Consolas"/>
                <a:cs typeface="Consolas"/>
              </a:rPr>
              <a:t>batch_size</a:t>
            </a:r>
            <a:r>
              <a:rPr sz="1867" spc="-7"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  </a:t>
            </a:r>
            <a:r>
              <a:rPr sz="1867" dirty="0">
                <a:solidFill>
                  <a:prstClr val="black"/>
                </a:solidFill>
                <a:latin typeface="Consolas"/>
                <a:cs typeface="Consolas"/>
              </a:rPr>
              <a:t>y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 </a:t>
            </a:r>
            <a:r>
              <a:rPr sz="1867" spc="-7" dirty="0">
                <a:solidFill>
                  <a:prstClr val="black"/>
                </a:solidFill>
                <a:latin typeface="Consolas"/>
                <a:cs typeface="Consolas"/>
              </a:rPr>
              <a:t>shape</a:t>
            </a:r>
            <a:r>
              <a:rPr sz="1867" spc="-7" dirty="0">
                <a:solidFill>
                  <a:srgbClr val="666600"/>
                </a:solidFill>
                <a:latin typeface="Consolas"/>
                <a:cs typeface="Consolas"/>
              </a:rPr>
              <a:t>=(</a:t>
            </a:r>
            <a:r>
              <a:rPr sz="1867" spc="-7" dirty="0">
                <a:solidFill>
                  <a:prstClr val="black"/>
                </a:solidFill>
                <a:latin typeface="Consolas"/>
                <a:cs typeface="Consolas"/>
              </a:rPr>
              <a:t>batch_size</a:t>
            </a:r>
            <a:r>
              <a:rPr sz="1867" spc="-7" dirty="0">
                <a:solidFill>
                  <a:srgbClr val="666600"/>
                </a:solidFill>
                <a:latin typeface="Consolas"/>
                <a:cs typeface="Consolas"/>
              </a:rPr>
              <a:t>,</a:t>
            </a:r>
            <a:r>
              <a:rPr sz="1867" spc="-80"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a:t>
            </a:r>
            <a:endParaRPr sz="1867">
              <a:solidFill>
                <a:prstClr val="black"/>
              </a:solidFill>
              <a:latin typeface="Consolas"/>
              <a:cs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(3)</a:t>
            </a:r>
            <a:endParaRPr sz="3733" dirty="0"/>
          </a:p>
        </p:txBody>
      </p:sp>
      <p:sp>
        <p:nvSpPr>
          <p:cNvPr id="3" name="object 3"/>
          <p:cNvSpPr txBox="1"/>
          <p:nvPr/>
        </p:nvSpPr>
        <p:spPr>
          <a:xfrm>
            <a:off x="512967" y="1578797"/>
            <a:ext cx="5765800" cy="995443"/>
          </a:xfrm>
          <a:prstGeom prst="rect">
            <a:avLst/>
          </a:prstGeom>
        </p:spPr>
        <p:txBody>
          <a:bodyPr vert="horz" wrap="square" lIns="0" tIns="62653" rIns="0" bIns="0" rtlCol="0">
            <a:spAutoFit/>
          </a:bodyPr>
          <a:lstStyle/>
          <a:p>
            <a:pPr marL="16933" defTabSz="1219170">
              <a:spcBef>
                <a:spcPts val="493"/>
              </a:spcBef>
            </a:pPr>
            <a:r>
              <a:rPr sz="1867" dirty="0">
                <a:solidFill>
                  <a:srgbClr val="880000"/>
                </a:solidFill>
                <a:latin typeface="Consolas"/>
                <a:cs typeface="Consolas"/>
              </a:rPr>
              <a:t># </a:t>
            </a:r>
            <a:r>
              <a:rPr sz="1867" spc="-7" dirty="0">
                <a:solidFill>
                  <a:srgbClr val="880000"/>
                </a:solidFill>
                <a:latin typeface="Consolas"/>
                <a:cs typeface="Consolas"/>
              </a:rPr>
              <a:t>Define variables to be</a:t>
            </a:r>
            <a:r>
              <a:rPr sz="1867" spc="-47" dirty="0">
                <a:solidFill>
                  <a:srgbClr val="880000"/>
                </a:solidFill>
                <a:latin typeface="Consolas"/>
                <a:cs typeface="Consolas"/>
              </a:rPr>
              <a:t> </a:t>
            </a:r>
            <a:r>
              <a:rPr sz="1867" spc="-7" dirty="0">
                <a:solidFill>
                  <a:srgbClr val="880000"/>
                </a:solidFill>
                <a:latin typeface="Consolas"/>
                <a:cs typeface="Consolas"/>
              </a:rPr>
              <a:t>learned</a:t>
            </a:r>
            <a:endParaRPr sz="1867">
              <a:solidFill>
                <a:prstClr val="black"/>
              </a:solidFill>
              <a:latin typeface="Consolas"/>
              <a:cs typeface="Consolas"/>
            </a:endParaRPr>
          </a:p>
          <a:p>
            <a:pPr marL="276853" marR="6773" indent="-260767" defTabSz="1219170">
              <a:lnSpc>
                <a:spcPct val="116100"/>
              </a:lnSpc>
            </a:pP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variable_scope</a:t>
            </a:r>
            <a:r>
              <a:rPr sz="1867" spc="-7" dirty="0">
                <a:solidFill>
                  <a:srgbClr val="666600"/>
                </a:solidFill>
                <a:latin typeface="Consolas"/>
                <a:cs typeface="Consolas"/>
              </a:rPr>
              <a:t>(</a:t>
            </a:r>
            <a:r>
              <a:rPr sz="1867" spc="-7" dirty="0">
                <a:solidFill>
                  <a:srgbClr val="008800"/>
                </a:solidFill>
                <a:latin typeface="Consolas"/>
                <a:cs typeface="Consolas"/>
              </a:rPr>
              <a:t>"linear-regression"</a:t>
            </a:r>
            <a:r>
              <a:rPr sz="1867" spc="-7" dirty="0">
                <a:solidFill>
                  <a:srgbClr val="666600"/>
                </a:solidFill>
                <a:latin typeface="Consolas"/>
                <a:cs typeface="Consolas"/>
              </a:rPr>
              <a:t>):  </a:t>
            </a:r>
            <a:r>
              <a:rPr sz="1867" dirty="0">
                <a:solidFill>
                  <a:prstClr val="black"/>
                </a:solidFill>
                <a:latin typeface="Consolas"/>
                <a:cs typeface="Consolas"/>
              </a:rPr>
              <a:t>W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get_variable</a:t>
            </a:r>
            <a:r>
              <a:rPr sz="1867" spc="-7" dirty="0">
                <a:solidFill>
                  <a:srgbClr val="666600"/>
                </a:solidFill>
                <a:latin typeface="Consolas"/>
                <a:cs typeface="Consolas"/>
              </a:rPr>
              <a:t>(</a:t>
            </a:r>
            <a:r>
              <a:rPr sz="1867" spc="-7" dirty="0">
                <a:solidFill>
                  <a:srgbClr val="008800"/>
                </a:solidFill>
                <a:latin typeface="Consolas"/>
                <a:cs typeface="Consolas"/>
              </a:rPr>
              <a:t>"weights"</a:t>
            </a:r>
            <a:r>
              <a:rPr sz="1867" spc="-7"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a:t>
            </a:r>
            <a:r>
              <a:rPr sz="1867" spc="-60"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4" name="object 4"/>
          <p:cNvSpPr txBox="1"/>
          <p:nvPr/>
        </p:nvSpPr>
        <p:spPr>
          <a:xfrm>
            <a:off x="773266" y="2569398"/>
            <a:ext cx="8240607" cy="1688903"/>
          </a:xfrm>
          <a:prstGeom prst="rect">
            <a:avLst/>
          </a:prstGeom>
        </p:spPr>
        <p:txBody>
          <a:bodyPr vert="horz" wrap="square" lIns="0" tIns="16933" rIns="0" bIns="0" rtlCol="0">
            <a:spAutoFit/>
          </a:bodyPr>
          <a:lstStyle/>
          <a:p>
            <a:pPr marL="16933" marR="6773" indent="2602587" defTabSz="1219170">
              <a:lnSpc>
                <a:spcPct val="116100"/>
              </a:lnSpc>
              <a:spcBef>
                <a:spcPts val="133"/>
              </a:spcBef>
            </a:pPr>
            <a:r>
              <a:rPr sz="1867" spc="-7" dirty="0">
                <a:solidFill>
                  <a:prstClr val="black"/>
                </a:solidFill>
                <a:latin typeface="Consolas"/>
                <a:cs typeface="Consolas"/>
              </a:rPr>
              <a:t>initializer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random_normal_initializer</a:t>
            </a:r>
            <a:r>
              <a:rPr sz="1867" spc="-7" dirty="0">
                <a:solidFill>
                  <a:srgbClr val="666600"/>
                </a:solidFill>
                <a:latin typeface="Consolas"/>
                <a:cs typeface="Consolas"/>
              </a:rPr>
              <a:t>())  </a:t>
            </a:r>
            <a:r>
              <a:rPr sz="1867" dirty="0">
                <a:solidFill>
                  <a:prstClr val="black"/>
                </a:solidFill>
                <a:latin typeface="Consolas"/>
                <a:cs typeface="Consolas"/>
              </a:rPr>
              <a:t>b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get_variable</a:t>
            </a:r>
            <a:r>
              <a:rPr sz="1867" spc="-7" dirty="0">
                <a:solidFill>
                  <a:srgbClr val="666600"/>
                </a:solidFill>
                <a:latin typeface="Consolas"/>
                <a:cs typeface="Consolas"/>
              </a:rPr>
              <a:t>(</a:t>
            </a:r>
            <a:r>
              <a:rPr sz="1867" spc="-7" dirty="0">
                <a:solidFill>
                  <a:srgbClr val="008800"/>
                </a:solidFill>
                <a:latin typeface="Consolas"/>
                <a:cs typeface="Consolas"/>
              </a:rPr>
              <a:t>"bias"</a:t>
            </a:r>
            <a:r>
              <a:rPr sz="1867" spc="-7" dirty="0">
                <a:solidFill>
                  <a:srgbClr val="666600"/>
                </a:solidFill>
                <a:latin typeface="Consolas"/>
                <a:cs typeface="Consolas"/>
              </a:rPr>
              <a:t>,</a:t>
            </a:r>
            <a:r>
              <a:rPr sz="1867" spc="-27" dirty="0">
                <a:solidFill>
                  <a:srgbClr val="666600"/>
                </a:solidFill>
                <a:latin typeface="Consolas"/>
                <a:cs typeface="Consolas"/>
              </a:rPr>
              <a:t> </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a:t>
            </a:r>
            <a:endParaRPr sz="1867">
              <a:solidFill>
                <a:prstClr val="black"/>
              </a:solidFill>
              <a:latin typeface="Consolas"/>
              <a:cs typeface="Consolas"/>
            </a:endParaRPr>
          </a:p>
          <a:p>
            <a:pPr marL="16933" marR="266693" indent="2602587" defTabSz="1219170">
              <a:lnSpc>
                <a:spcPct val="116100"/>
              </a:lnSpc>
            </a:pPr>
            <a:r>
              <a:rPr sz="1867" spc="-7" dirty="0">
                <a:solidFill>
                  <a:prstClr val="black"/>
                </a:solidFill>
                <a:latin typeface="Consolas"/>
                <a:cs typeface="Consolas"/>
              </a:rPr>
              <a:t>initializer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constant_initializer</a:t>
            </a:r>
            <a:r>
              <a:rPr sz="1867" spc="-7" dirty="0">
                <a:solidFill>
                  <a:srgbClr val="666600"/>
                </a:solidFill>
                <a:latin typeface="Consolas"/>
                <a:cs typeface="Consolas"/>
              </a:rPr>
              <a:t>(</a:t>
            </a:r>
            <a:r>
              <a:rPr sz="1867" spc="-7" dirty="0">
                <a:solidFill>
                  <a:srgbClr val="006666"/>
                </a:solidFill>
                <a:latin typeface="Consolas"/>
                <a:cs typeface="Consolas"/>
              </a:rPr>
              <a:t>0.0</a:t>
            </a:r>
            <a:r>
              <a:rPr sz="1867" spc="-7" dirty="0">
                <a:solidFill>
                  <a:srgbClr val="666600"/>
                </a:solidFill>
                <a:latin typeface="Consolas"/>
                <a:cs typeface="Consolas"/>
              </a:rPr>
              <a:t>))  </a:t>
            </a:r>
            <a:r>
              <a:rPr sz="1867" spc="-7" dirty="0">
                <a:solidFill>
                  <a:prstClr val="black"/>
                </a:solidFill>
                <a:latin typeface="Consolas"/>
                <a:cs typeface="Consolas"/>
              </a:rPr>
              <a:t>y_pred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matmul</a:t>
            </a:r>
            <a:r>
              <a:rPr sz="1867" spc="-7" dirty="0">
                <a:solidFill>
                  <a:srgbClr val="666600"/>
                </a:solidFill>
                <a:latin typeface="Consolas"/>
                <a:cs typeface="Consolas"/>
              </a:rPr>
              <a:t>(</a:t>
            </a:r>
            <a:r>
              <a:rPr sz="1867" spc="-7" dirty="0">
                <a:solidFill>
                  <a:prstClr val="black"/>
                </a:solidFill>
                <a:latin typeface="Consolas"/>
                <a:cs typeface="Consolas"/>
              </a:rPr>
              <a:t>X</a:t>
            </a:r>
            <a:r>
              <a:rPr sz="1867" spc="-7" dirty="0">
                <a:solidFill>
                  <a:srgbClr val="666600"/>
                </a:solidFill>
                <a:latin typeface="Consolas"/>
                <a:cs typeface="Consolas"/>
              </a:rPr>
              <a:t>, </a:t>
            </a:r>
            <a:r>
              <a:rPr sz="1867" dirty="0">
                <a:solidFill>
                  <a:prstClr val="black"/>
                </a:solidFill>
                <a:latin typeface="Consolas"/>
                <a:cs typeface="Consolas"/>
              </a:rPr>
              <a:t>W</a:t>
            </a:r>
            <a:r>
              <a:rPr sz="1867" dirty="0">
                <a:solidFill>
                  <a:srgbClr val="666600"/>
                </a:solidFill>
                <a:latin typeface="Consolas"/>
                <a:cs typeface="Consolas"/>
              </a:rPr>
              <a:t>) +</a:t>
            </a:r>
            <a:r>
              <a:rPr sz="1867" spc="-27" dirty="0">
                <a:solidFill>
                  <a:srgbClr val="666600"/>
                </a:solidFill>
                <a:latin typeface="Consolas"/>
                <a:cs typeface="Consolas"/>
              </a:rPr>
              <a:t> </a:t>
            </a:r>
            <a:r>
              <a:rPr sz="1867" dirty="0">
                <a:solidFill>
                  <a:prstClr val="black"/>
                </a:solidFill>
                <a:latin typeface="Consolas"/>
                <a:cs typeface="Consolas"/>
              </a:rPr>
              <a:t>b</a:t>
            </a:r>
            <a:endParaRPr sz="1867">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loss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reduce_sum</a:t>
            </a:r>
            <a:r>
              <a:rPr sz="1867" spc="-7" dirty="0">
                <a:solidFill>
                  <a:srgbClr val="666600"/>
                </a:solidFill>
                <a:latin typeface="Consolas"/>
                <a:cs typeface="Consolas"/>
              </a:rPr>
              <a:t>((</a:t>
            </a:r>
            <a:r>
              <a:rPr sz="1867" spc="-7" dirty="0">
                <a:solidFill>
                  <a:prstClr val="black"/>
                </a:solidFill>
                <a:latin typeface="Consolas"/>
                <a:cs typeface="Consolas"/>
              </a:rPr>
              <a:t>y </a:t>
            </a:r>
            <a:r>
              <a:rPr sz="1867" dirty="0">
                <a:solidFill>
                  <a:srgbClr val="666600"/>
                </a:solidFill>
                <a:latin typeface="Consolas"/>
                <a:cs typeface="Consolas"/>
              </a:rPr>
              <a:t>-</a:t>
            </a:r>
            <a:r>
              <a:rPr sz="1867" spc="-20" dirty="0">
                <a:solidFill>
                  <a:srgbClr val="666600"/>
                </a:solidFill>
                <a:latin typeface="Consolas"/>
                <a:cs typeface="Consolas"/>
              </a:rPr>
              <a:t> </a:t>
            </a:r>
            <a:r>
              <a:rPr sz="1867" spc="-7" dirty="0">
                <a:solidFill>
                  <a:prstClr val="black"/>
                </a:solidFill>
                <a:latin typeface="Consolas"/>
                <a:cs typeface="Consolas"/>
              </a:rPr>
              <a:t>y_pred</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prstClr val="black"/>
                </a:solidFill>
                <a:latin typeface="Consolas"/>
                <a:cs typeface="Consolas"/>
              </a:rPr>
              <a:t>n_samples)</a:t>
            </a:r>
            <a:endParaRPr sz="1867">
              <a:solidFill>
                <a:prstClr val="black"/>
              </a:solidFill>
              <a:latin typeface="Consolas"/>
              <a:cs typeface="Consolas"/>
            </a:endParaRPr>
          </a:p>
        </p:txBody>
      </p:sp>
      <p:sp>
        <p:nvSpPr>
          <p:cNvPr id="5" name="object 5"/>
          <p:cNvSpPr/>
          <p:nvPr/>
        </p:nvSpPr>
        <p:spPr>
          <a:xfrm>
            <a:off x="7724434" y="5415401"/>
            <a:ext cx="3971365" cy="8691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5474111" y="4365638"/>
            <a:ext cx="2148840" cy="1383453"/>
          </a:xfrm>
          <a:custGeom>
            <a:avLst/>
            <a:gdLst/>
            <a:ahLst/>
            <a:cxnLst/>
            <a:rect l="l" t="t" r="r" b="b"/>
            <a:pathLst>
              <a:path w="1611629" h="1037589">
                <a:moveTo>
                  <a:pt x="1611541" y="1037072"/>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5425646" y="4334448"/>
            <a:ext cx="60113" cy="49107"/>
          </a:xfrm>
          <a:custGeom>
            <a:avLst/>
            <a:gdLst/>
            <a:ahLst/>
            <a:cxnLst/>
            <a:rect l="l" t="t" r="r" b="b"/>
            <a:pathLst>
              <a:path w="45085" h="36829">
                <a:moveTo>
                  <a:pt x="27835" y="36621"/>
                </a:moveTo>
                <a:lnTo>
                  <a:pt x="0" y="0"/>
                </a:lnTo>
                <a:lnTo>
                  <a:pt x="44862" y="10161"/>
                </a:lnTo>
                <a:lnTo>
                  <a:pt x="27835" y="3662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5425646" y="4334448"/>
            <a:ext cx="60113" cy="49107"/>
          </a:xfrm>
          <a:custGeom>
            <a:avLst/>
            <a:gdLst/>
            <a:ahLst/>
            <a:cxnLst/>
            <a:rect l="l" t="t" r="r" b="b"/>
            <a:pathLst>
              <a:path w="45085" h="36829">
                <a:moveTo>
                  <a:pt x="44862" y="10161"/>
                </a:moveTo>
                <a:lnTo>
                  <a:pt x="0" y="0"/>
                </a:lnTo>
                <a:lnTo>
                  <a:pt x="27835" y="36621"/>
                </a:lnTo>
                <a:lnTo>
                  <a:pt x="44862" y="1016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9" name="object 9"/>
          <p:cNvSpPr txBox="1"/>
          <p:nvPr/>
        </p:nvSpPr>
        <p:spPr>
          <a:xfrm>
            <a:off x="8782100" y="1612017"/>
            <a:ext cx="2367280" cy="877163"/>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Note </a:t>
            </a:r>
            <a:r>
              <a:rPr sz="1867" i="1" spc="-7" dirty="0">
                <a:solidFill>
                  <a:prstClr val="black"/>
                </a:solidFill>
                <a:latin typeface="Consolas"/>
                <a:cs typeface="Consolas"/>
              </a:rPr>
              <a:t>reuse</a:t>
            </a:r>
            <a:r>
              <a:rPr sz="1867" i="1" spc="-7" dirty="0">
                <a:solidFill>
                  <a:srgbClr val="666600"/>
                </a:solidFill>
                <a:latin typeface="Consolas"/>
                <a:cs typeface="Consolas"/>
              </a:rPr>
              <a:t>=</a:t>
            </a:r>
            <a:r>
              <a:rPr sz="1867" i="1" spc="-7" dirty="0">
                <a:solidFill>
                  <a:srgbClr val="000088"/>
                </a:solidFill>
                <a:latin typeface="Consolas"/>
                <a:cs typeface="Consolas"/>
              </a:rPr>
              <a:t>False</a:t>
            </a:r>
            <a:r>
              <a:rPr sz="1867" i="1" spc="-473" dirty="0">
                <a:solidFill>
                  <a:srgbClr val="000088"/>
                </a:solidFill>
                <a:latin typeface="Consolas"/>
                <a:cs typeface="Consolas"/>
              </a:rPr>
              <a:t> </a:t>
            </a:r>
            <a:r>
              <a:rPr sz="1867" i="1" dirty="0">
                <a:solidFill>
                  <a:srgbClr val="666666"/>
                </a:solidFill>
                <a:latin typeface="Arial"/>
                <a:cs typeface="Arial"/>
              </a:rPr>
              <a:t>so  </a:t>
            </a:r>
            <a:r>
              <a:rPr sz="1867" i="1" spc="-7" dirty="0">
                <a:solidFill>
                  <a:srgbClr val="666666"/>
                </a:solidFill>
                <a:latin typeface="Arial"/>
                <a:cs typeface="Arial"/>
              </a:rPr>
              <a:t>these tensors are  </a:t>
            </a:r>
            <a:r>
              <a:rPr sz="1867" i="1" dirty="0">
                <a:solidFill>
                  <a:srgbClr val="666666"/>
                </a:solidFill>
                <a:latin typeface="Arial"/>
                <a:cs typeface="Arial"/>
              </a:rPr>
              <a:t>created</a:t>
            </a:r>
            <a:r>
              <a:rPr sz="1867" i="1" spc="-20" dirty="0">
                <a:solidFill>
                  <a:srgbClr val="666666"/>
                </a:solidFill>
                <a:latin typeface="Arial"/>
                <a:cs typeface="Arial"/>
              </a:rPr>
              <a:t> </a:t>
            </a:r>
            <a:r>
              <a:rPr sz="1867" i="1" spc="-7" dirty="0">
                <a:solidFill>
                  <a:srgbClr val="666666"/>
                </a:solidFill>
                <a:latin typeface="Arial"/>
                <a:cs typeface="Arial"/>
              </a:rPr>
              <a:t>anew</a:t>
            </a:r>
            <a:endParaRPr sz="1867">
              <a:solidFill>
                <a:prstClr val="black"/>
              </a:solidFill>
              <a:latin typeface="Arial"/>
              <a:cs typeface="Arial"/>
            </a:endParaRPr>
          </a:p>
        </p:txBody>
      </p:sp>
      <p:sp>
        <p:nvSpPr>
          <p:cNvPr id="10" name="object 10"/>
          <p:cNvSpPr/>
          <p:nvPr/>
        </p:nvSpPr>
        <p:spPr>
          <a:xfrm>
            <a:off x="6378955" y="1952133"/>
            <a:ext cx="2306319" cy="535940"/>
          </a:xfrm>
          <a:custGeom>
            <a:avLst/>
            <a:gdLst/>
            <a:ahLst/>
            <a:cxnLst/>
            <a:rect l="l" t="t" r="r" b="b"/>
            <a:pathLst>
              <a:path w="1729740" h="401955">
                <a:moveTo>
                  <a:pt x="1729333" y="0"/>
                </a:moveTo>
                <a:lnTo>
                  <a:pt x="0" y="401961"/>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6322816" y="2467650"/>
            <a:ext cx="60960" cy="41487"/>
          </a:xfrm>
          <a:custGeom>
            <a:avLst/>
            <a:gdLst/>
            <a:ahLst/>
            <a:cxnLst/>
            <a:rect l="l" t="t" r="r" b="b"/>
            <a:pathLst>
              <a:path w="45720" h="31114">
                <a:moveTo>
                  <a:pt x="45664" y="30648"/>
                </a:moveTo>
                <a:lnTo>
                  <a:pt x="0" y="25110"/>
                </a:lnTo>
                <a:lnTo>
                  <a:pt x="38541" y="0"/>
                </a:lnTo>
                <a:lnTo>
                  <a:pt x="45664" y="30648"/>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6322816" y="2467650"/>
            <a:ext cx="60960" cy="41487"/>
          </a:xfrm>
          <a:custGeom>
            <a:avLst/>
            <a:gdLst/>
            <a:ahLst/>
            <a:cxnLst/>
            <a:rect l="l" t="t" r="r" b="b"/>
            <a:pathLst>
              <a:path w="45720" h="31114">
                <a:moveTo>
                  <a:pt x="38541" y="0"/>
                </a:moveTo>
                <a:lnTo>
                  <a:pt x="0" y="25110"/>
                </a:lnTo>
                <a:lnTo>
                  <a:pt x="45664" y="30648"/>
                </a:lnTo>
                <a:lnTo>
                  <a:pt x="38541"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(4)</a:t>
            </a:r>
            <a:endParaRPr sz="3733" dirty="0"/>
          </a:p>
        </p:txBody>
      </p:sp>
      <p:sp>
        <p:nvSpPr>
          <p:cNvPr id="3" name="object 3"/>
          <p:cNvSpPr txBox="1"/>
          <p:nvPr/>
        </p:nvSpPr>
        <p:spPr>
          <a:xfrm>
            <a:off x="512968" y="1578798"/>
            <a:ext cx="6405033" cy="661955"/>
          </a:xfrm>
          <a:prstGeom prst="rect">
            <a:avLst/>
          </a:prstGeom>
        </p:spPr>
        <p:txBody>
          <a:bodyPr vert="horz" wrap="square" lIns="0" tIns="16933" rIns="0" bIns="0" rtlCol="0">
            <a:spAutoFit/>
          </a:bodyPr>
          <a:lstStyle/>
          <a:p>
            <a:pPr marL="16933" marR="6773" defTabSz="1219170">
              <a:lnSpc>
                <a:spcPct val="116100"/>
              </a:lnSpc>
              <a:spcBef>
                <a:spcPts val="133"/>
              </a:spcBef>
            </a:pPr>
            <a:r>
              <a:rPr sz="1867" dirty="0">
                <a:solidFill>
                  <a:srgbClr val="880000"/>
                </a:solidFill>
                <a:latin typeface="Consolas"/>
                <a:cs typeface="Consolas"/>
              </a:rPr>
              <a:t># </a:t>
            </a:r>
            <a:r>
              <a:rPr sz="1867" spc="-7" dirty="0">
                <a:solidFill>
                  <a:srgbClr val="880000"/>
                </a:solidFill>
                <a:latin typeface="Consolas"/>
                <a:cs typeface="Consolas"/>
              </a:rPr>
              <a:t>Sample code to run one step of gradient descent  </a:t>
            </a: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136</a:t>
            </a:r>
            <a:r>
              <a:rPr sz="1867" spc="-7" dirty="0">
                <a:solidFill>
                  <a:srgbClr val="666600"/>
                </a:solidFill>
                <a:latin typeface="Consolas"/>
                <a:cs typeface="Consolas"/>
              </a:rPr>
              <a:t>]: </a:t>
            </a:r>
            <a:r>
              <a:rPr sz="1867" spc="-7" dirty="0">
                <a:solidFill>
                  <a:prstClr val="black"/>
                </a:solidFill>
                <a:latin typeface="Consolas"/>
                <a:cs typeface="Consolas"/>
              </a:rPr>
              <a:t>opt </a:t>
            </a:r>
            <a:r>
              <a:rPr sz="1867" dirty="0">
                <a:solidFill>
                  <a:srgbClr val="666600"/>
                </a:solidFill>
                <a:latin typeface="Consolas"/>
                <a:cs typeface="Consolas"/>
              </a:rPr>
              <a:t>=</a:t>
            </a:r>
            <a:r>
              <a:rPr sz="1867" spc="-2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train</a:t>
            </a:r>
            <a:r>
              <a:rPr sz="1867" spc="-7" dirty="0">
                <a:solidFill>
                  <a:srgbClr val="666600"/>
                </a:solidFill>
                <a:latin typeface="Consolas"/>
                <a:cs typeface="Consolas"/>
              </a:rPr>
              <a:t>.</a:t>
            </a:r>
            <a:r>
              <a:rPr sz="1867" spc="-7" dirty="0">
                <a:solidFill>
                  <a:srgbClr val="660066"/>
                </a:solidFill>
                <a:latin typeface="Consolas"/>
                <a:cs typeface="Consolas"/>
              </a:rPr>
              <a:t>AdamOptimizer</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4" name="object 4"/>
          <p:cNvSpPr txBox="1"/>
          <p:nvPr/>
        </p:nvSpPr>
        <p:spPr>
          <a:xfrm>
            <a:off x="512967" y="2615117"/>
            <a:ext cx="5765800" cy="981530"/>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137</a:t>
            </a:r>
            <a:r>
              <a:rPr sz="1867" spc="-7" dirty="0">
                <a:solidFill>
                  <a:srgbClr val="666600"/>
                </a:solidFill>
                <a:latin typeface="Consolas"/>
                <a:cs typeface="Consolas"/>
              </a:rPr>
              <a:t>]: </a:t>
            </a:r>
            <a:r>
              <a:rPr sz="1867" spc="-7" dirty="0">
                <a:solidFill>
                  <a:prstClr val="black"/>
                </a:solidFill>
                <a:latin typeface="Consolas"/>
                <a:cs typeface="Consolas"/>
              </a:rPr>
              <a:t>opt_operation </a:t>
            </a:r>
            <a:r>
              <a:rPr sz="1867" dirty="0">
                <a:solidFill>
                  <a:srgbClr val="666600"/>
                </a:solidFill>
                <a:latin typeface="Consolas"/>
                <a:cs typeface="Consolas"/>
              </a:rPr>
              <a:t>=</a:t>
            </a:r>
            <a:r>
              <a:rPr sz="1867" spc="-53" dirty="0">
                <a:solidFill>
                  <a:srgbClr val="666600"/>
                </a:solidFill>
                <a:latin typeface="Consolas"/>
                <a:cs typeface="Consolas"/>
              </a:rPr>
              <a:t> </a:t>
            </a:r>
            <a:r>
              <a:rPr sz="1867" spc="-7" dirty="0">
                <a:solidFill>
                  <a:prstClr val="black"/>
                </a:solidFill>
                <a:latin typeface="Consolas"/>
                <a:cs typeface="Consolas"/>
              </a:rPr>
              <a:t>opt</a:t>
            </a:r>
            <a:r>
              <a:rPr sz="1867" spc="-7" dirty="0">
                <a:solidFill>
                  <a:srgbClr val="666600"/>
                </a:solidFill>
                <a:latin typeface="Consolas"/>
                <a:cs typeface="Consolas"/>
              </a:rPr>
              <a:t>.</a:t>
            </a:r>
            <a:r>
              <a:rPr sz="1867" spc="-7" dirty="0">
                <a:solidFill>
                  <a:prstClr val="black"/>
                </a:solidFill>
                <a:latin typeface="Consolas"/>
                <a:cs typeface="Consolas"/>
              </a:rPr>
              <a:t>minimize</a:t>
            </a:r>
            <a:r>
              <a:rPr sz="1867" spc="-7" dirty="0">
                <a:solidFill>
                  <a:srgbClr val="666600"/>
                </a:solidFill>
                <a:latin typeface="Consolas"/>
                <a:cs typeface="Consolas"/>
              </a:rPr>
              <a:t>(</a:t>
            </a:r>
            <a:r>
              <a:rPr sz="1867" spc="-7" dirty="0">
                <a:solidFill>
                  <a:prstClr val="black"/>
                </a:solidFill>
                <a:latin typeface="Consolas"/>
                <a:cs typeface="Consolas"/>
              </a:rPr>
              <a:t>loss</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138</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33"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p:txBody>
      </p:sp>
      <p:sp>
        <p:nvSpPr>
          <p:cNvPr id="5" name="object 5"/>
          <p:cNvSpPr txBox="1"/>
          <p:nvPr/>
        </p:nvSpPr>
        <p:spPr>
          <a:xfrm>
            <a:off x="2336124" y="3559998"/>
            <a:ext cx="7720753" cy="661955"/>
          </a:xfrm>
          <a:prstGeom prst="rect">
            <a:avLst/>
          </a:prstGeom>
        </p:spPr>
        <p:txBody>
          <a:bodyPr vert="horz" wrap="square" lIns="0" tIns="16933" rIns="0" bIns="0" rtlCol="0">
            <a:spAutoFit/>
          </a:bodyPr>
          <a:lstStyle/>
          <a:p>
            <a:pPr marL="16933" marR="6773" defTabSz="1219170">
              <a:lnSpc>
                <a:spcPct val="116100"/>
              </a:lnSpc>
              <a:spcBef>
                <a:spcPts val="133"/>
              </a:spcBef>
            </a:pP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initialize_all_variables</a:t>
            </a:r>
            <a:r>
              <a:rPr sz="1867" spc="-7" dirty="0">
                <a:solidFill>
                  <a:srgbClr val="666600"/>
                </a:solidFill>
                <a:latin typeface="Consolas"/>
                <a:cs typeface="Consolas"/>
              </a:rPr>
              <a:t>())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opt_operation</a:t>
            </a:r>
            <a:r>
              <a:rPr sz="1867" spc="-7" dirty="0">
                <a:solidFill>
                  <a:srgbClr val="666600"/>
                </a:solidFill>
                <a:latin typeface="Consolas"/>
                <a:cs typeface="Consolas"/>
              </a:rPr>
              <a:t>], </a:t>
            </a:r>
            <a:r>
              <a:rPr sz="1867" spc="-7" dirty="0">
                <a:solidFill>
                  <a:prstClr val="black"/>
                </a:solidFill>
                <a:latin typeface="Consolas"/>
                <a:cs typeface="Consolas"/>
              </a:rPr>
              <a:t>feed_dict</a:t>
            </a:r>
            <a:r>
              <a:rPr sz="1867" spc="-7" dirty="0">
                <a:solidFill>
                  <a:srgbClr val="666600"/>
                </a:solidFill>
                <a:latin typeface="Consolas"/>
                <a:cs typeface="Consolas"/>
              </a:rPr>
              <a:t>={</a:t>
            </a:r>
            <a:r>
              <a:rPr sz="1867" spc="-7" dirty="0">
                <a:solidFill>
                  <a:prstClr val="black"/>
                </a:solidFill>
                <a:latin typeface="Consolas"/>
                <a:cs typeface="Consolas"/>
              </a:rPr>
              <a:t>X</a:t>
            </a:r>
            <a:r>
              <a:rPr sz="1867" spc="-7" dirty="0">
                <a:solidFill>
                  <a:srgbClr val="666600"/>
                </a:solidFill>
                <a:latin typeface="Consolas"/>
                <a:cs typeface="Consolas"/>
              </a:rPr>
              <a:t>: </a:t>
            </a:r>
            <a:r>
              <a:rPr sz="1867" spc="-7" dirty="0">
                <a:solidFill>
                  <a:prstClr val="black"/>
                </a:solidFill>
                <a:latin typeface="Consolas"/>
                <a:cs typeface="Consolas"/>
              </a:rPr>
              <a:t>X_data</a:t>
            </a:r>
            <a:r>
              <a:rPr sz="1867" spc="-7" dirty="0">
                <a:solidFill>
                  <a:srgbClr val="666600"/>
                </a:solidFill>
                <a:latin typeface="Consolas"/>
                <a:cs typeface="Consolas"/>
              </a:rPr>
              <a:t>, </a:t>
            </a:r>
            <a:r>
              <a:rPr sz="1867" dirty="0">
                <a:solidFill>
                  <a:prstClr val="black"/>
                </a:solidFill>
                <a:latin typeface="Consolas"/>
                <a:cs typeface="Consolas"/>
              </a:rPr>
              <a:t>y</a:t>
            </a:r>
            <a:r>
              <a:rPr sz="1867" dirty="0">
                <a:solidFill>
                  <a:srgbClr val="666600"/>
                </a:solidFill>
                <a:latin typeface="Consolas"/>
                <a:cs typeface="Consolas"/>
              </a:rPr>
              <a:t>:</a:t>
            </a:r>
            <a:r>
              <a:rPr sz="1867" spc="-47" dirty="0">
                <a:solidFill>
                  <a:srgbClr val="666600"/>
                </a:solidFill>
                <a:latin typeface="Consolas"/>
                <a:cs typeface="Consolas"/>
              </a:rPr>
              <a:t> </a:t>
            </a:r>
            <a:r>
              <a:rPr sz="1867" spc="-7" dirty="0">
                <a:solidFill>
                  <a:prstClr val="black"/>
                </a:solidFill>
                <a:latin typeface="Consolas"/>
                <a:cs typeface="Consolas"/>
              </a:rPr>
              <a:t>y_data</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6" name="object 6"/>
          <p:cNvSpPr txBox="1"/>
          <p:nvPr/>
        </p:nvSpPr>
        <p:spPr>
          <a:xfrm>
            <a:off x="903770" y="3559998"/>
            <a:ext cx="815340" cy="1027824"/>
          </a:xfrm>
          <a:prstGeom prst="rect">
            <a:avLst/>
          </a:prstGeom>
        </p:spPr>
        <p:txBody>
          <a:bodyPr vert="horz" wrap="square" lIns="0" tIns="62653" rIns="0" bIns="0" rtlCol="0">
            <a:spAutoFit/>
          </a:bodyPr>
          <a:lstStyle/>
          <a:p>
            <a:pPr marL="16933" defTabSz="1219170">
              <a:spcBef>
                <a:spcPts val="493"/>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9" name="object 9"/>
          <p:cNvSpPr/>
          <p:nvPr/>
        </p:nvSpPr>
        <p:spPr>
          <a:xfrm>
            <a:off x="4033895" y="4361468"/>
            <a:ext cx="45719" cy="45719"/>
          </a:xfrm>
          <a:custGeom>
            <a:avLst/>
            <a:gdLst/>
            <a:ahLst/>
            <a:cxnLst/>
            <a:rect l="l" t="t" r="r" b="b"/>
            <a:pathLst>
              <a:path w="44450" h="38100">
                <a:moveTo>
                  <a:pt x="26337" y="37712"/>
                </a:moveTo>
                <a:lnTo>
                  <a:pt x="0" y="0"/>
                </a:lnTo>
                <a:lnTo>
                  <a:pt x="44417" y="11960"/>
                </a:lnTo>
                <a:lnTo>
                  <a:pt x="26337" y="37712"/>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8124501" y="1820783"/>
            <a:ext cx="2886287" cy="877163"/>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Note TensorFlow </a:t>
            </a:r>
            <a:r>
              <a:rPr sz="1867" i="1" dirty="0">
                <a:solidFill>
                  <a:srgbClr val="666666"/>
                </a:solidFill>
                <a:latin typeface="Arial"/>
                <a:cs typeface="Arial"/>
              </a:rPr>
              <a:t>scope </a:t>
            </a:r>
            <a:r>
              <a:rPr sz="1867" i="1" spc="-7" dirty="0">
                <a:solidFill>
                  <a:srgbClr val="666666"/>
                </a:solidFill>
                <a:latin typeface="Arial"/>
                <a:cs typeface="Arial"/>
              </a:rPr>
              <a:t>is  not python </a:t>
            </a:r>
            <a:r>
              <a:rPr sz="1867" i="1" dirty="0">
                <a:solidFill>
                  <a:srgbClr val="666666"/>
                </a:solidFill>
                <a:latin typeface="Arial"/>
                <a:cs typeface="Arial"/>
              </a:rPr>
              <a:t>scope! </a:t>
            </a:r>
            <a:r>
              <a:rPr sz="1867" i="1" spc="-7" dirty="0">
                <a:solidFill>
                  <a:srgbClr val="666666"/>
                </a:solidFill>
                <a:latin typeface="Arial"/>
                <a:cs typeface="Arial"/>
              </a:rPr>
              <a:t>Python  </a:t>
            </a:r>
            <a:r>
              <a:rPr sz="1867" i="1" dirty="0">
                <a:solidFill>
                  <a:srgbClr val="666666"/>
                </a:solidFill>
                <a:latin typeface="Arial"/>
                <a:cs typeface="Arial"/>
              </a:rPr>
              <a:t>variable </a:t>
            </a:r>
            <a:r>
              <a:rPr sz="1867" i="1" spc="-7" dirty="0">
                <a:solidFill>
                  <a:prstClr val="black"/>
                </a:solidFill>
                <a:latin typeface="Consolas"/>
                <a:cs typeface="Consolas"/>
              </a:rPr>
              <a:t>loss</a:t>
            </a:r>
            <a:r>
              <a:rPr sz="1867" i="1" spc="-645" dirty="0">
                <a:solidFill>
                  <a:prstClr val="black"/>
                </a:solidFill>
                <a:latin typeface="Consolas"/>
                <a:cs typeface="Consolas"/>
              </a:rPr>
              <a:t> </a:t>
            </a:r>
            <a:r>
              <a:rPr sz="1867" i="1" spc="-7" dirty="0">
                <a:solidFill>
                  <a:srgbClr val="666666"/>
                </a:solidFill>
                <a:latin typeface="Arial"/>
                <a:cs typeface="Arial"/>
              </a:rPr>
              <a:t>is </a:t>
            </a:r>
            <a:r>
              <a:rPr sz="1867" i="1" dirty="0">
                <a:solidFill>
                  <a:srgbClr val="666666"/>
                </a:solidFill>
                <a:latin typeface="Arial"/>
                <a:cs typeface="Arial"/>
              </a:rPr>
              <a:t>still visible.</a:t>
            </a:r>
            <a:endParaRPr sz="1867">
              <a:solidFill>
                <a:prstClr val="black"/>
              </a:solidFill>
              <a:latin typeface="Arial"/>
              <a:cs typeface="Arial"/>
            </a:endParaRPr>
          </a:p>
        </p:txBody>
      </p:sp>
      <p:sp>
        <p:nvSpPr>
          <p:cNvPr id="12" name="object 12"/>
          <p:cNvSpPr/>
          <p:nvPr/>
        </p:nvSpPr>
        <p:spPr>
          <a:xfrm>
            <a:off x="6379366" y="2348701"/>
            <a:ext cx="1648460" cy="339513"/>
          </a:xfrm>
          <a:custGeom>
            <a:avLst/>
            <a:gdLst/>
            <a:ahLst/>
            <a:cxnLst/>
            <a:rect l="l" t="t" r="r" b="b"/>
            <a:pathLst>
              <a:path w="1236345" h="254635">
                <a:moveTo>
                  <a:pt x="1235825" y="0"/>
                </a:moveTo>
                <a:lnTo>
                  <a:pt x="0" y="254569"/>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6322917" y="2667581"/>
            <a:ext cx="60960" cy="41487"/>
          </a:xfrm>
          <a:custGeom>
            <a:avLst/>
            <a:gdLst/>
            <a:ahLst/>
            <a:cxnLst/>
            <a:rect l="l" t="t" r="r" b="b"/>
            <a:pathLst>
              <a:path w="45720" h="31114">
                <a:moveTo>
                  <a:pt x="45510" y="30818"/>
                </a:moveTo>
                <a:lnTo>
                  <a:pt x="0" y="24130"/>
                </a:lnTo>
                <a:lnTo>
                  <a:pt x="39162" y="0"/>
                </a:lnTo>
                <a:lnTo>
                  <a:pt x="45510" y="30818"/>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6322917" y="2667581"/>
            <a:ext cx="60960" cy="41487"/>
          </a:xfrm>
          <a:custGeom>
            <a:avLst/>
            <a:gdLst/>
            <a:ahLst/>
            <a:cxnLst/>
            <a:rect l="l" t="t" r="r" b="b"/>
            <a:pathLst>
              <a:path w="45720" h="31114">
                <a:moveTo>
                  <a:pt x="39162" y="0"/>
                </a:moveTo>
                <a:lnTo>
                  <a:pt x="0" y="24130"/>
                </a:lnTo>
                <a:lnTo>
                  <a:pt x="45510" y="30818"/>
                </a:lnTo>
                <a:lnTo>
                  <a:pt x="39162"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(4)</a:t>
            </a:r>
            <a:endParaRPr sz="3733" dirty="0"/>
          </a:p>
        </p:txBody>
      </p:sp>
      <p:sp>
        <p:nvSpPr>
          <p:cNvPr id="3" name="object 3"/>
          <p:cNvSpPr txBox="1"/>
          <p:nvPr/>
        </p:nvSpPr>
        <p:spPr>
          <a:xfrm>
            <a:off x="512967" y="1578797"/>
            <a:ext cx="7198360" cy="1022310"/>
          </a:xfrm>
          <a:prstGeom prst="rect">
            <a:avLst/>
          </a:prstGeom>
        </p:spPr>
        <p:txBody>
          <a:bodyPr vert="horz" wrap="square" lIns="0" tIns="16933" rIns="0" bIns="0" rtlCol="0">
            <a:spAutoFit/>
          </a:bodyPr>
          <a:lstStyle/>
          <a:p>
            <a:pPr marL="16933" marR="1578994" defTabSz="1219170">
              <a:lnSpc>
                <a:spcPct val="116100"/>
              </a:lnSpc>
              <a:spcBef>
                <a:spcPts val="133"/>
              </a:spcBef>
            </a:pPr>
            <a:r>
              <a:rPr sz="1867" dirty="0">
                <a:solidFill>
                  <a:srgbClr val="880000"/>
                </a:solidFill>
                <a:latin typeface="Consolas"/>
                <a:cs typeface="Consolas"/>
              </a:rPr>
              <a:t># </a:t>
            </a:r>
            <a:r>
              <a:rPr sz="1867" spc="-7" dirty="0">
                <a:solidFill>
                  <a:srgbClr val="880000"/>
                </a:solidFill>
                <a:latin typeface="Consolas"/>
                <a:cs typeface="Consolas"/>
              </a:rPr>
              <a:t>Sample code to run full gradient descent:  </a:t>
            </a:r>
            <a:r>
              <a:rPr sz="1867" dirty="0">
                <a:solidFill>
                  <a:srgbClr val="880000"/>
                </a:solidFill>
                <a:latin typeface="Consolas"/>
                <a:cs typeface="Consolas"/>
              </a:rPr>
              <a:t># </a:t>
            </a:r>
            <a:r>
              <a:rPr sz="1867" spc="-7" dirty="0">
                <a:solidFill>
                  <a:srgbClr val="880000"/>
                </a:solidFill>
                <a:latin typeface="Consolas"/>
                <a:cs typeface="Consolas"/>
              </a:rPr>
              <a:t>Define optimizer</a:t>
            </a:r>
            <a:r>
              <a:rPr sz="1867" spc="-33" dirty="0">
                <a:solidFill>
                  <a:srgbClr val="880000"/>
                </a:solidFill>
                <a:latin typeface="Consolas"/>
                <a:cs typeface="Consolas"/>
              </a:rPr>
              <a:t> </a:t>
            </a:r>
            <a:r>
              <a:rPr sz="1867" spc="-7" dirty="0">
                <a:solidFill>
                  <a:srgbClr val="880000"/>
                </a:solidFill>
                <a:latin typeface="Consolas"/>
                <a:cs typeface="Consolas"/>
              </a:rPr>
              <a:t>operation</a:t>
            </a:r>
            <a:endParaRPr sz="1867">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opt_operation </a:t>
            </a:r>
            <a:r>
              <a:rPr sz="1867" dirty="0">
                <a:solidFill>
                  <a:srgbClr val="666600"/>
                </a:solidFill>
                <a:latin typeface="Consolas"/>
                <a:cs typeface="Consolas"/>
              </a:rPr>
              <a:t>=</a:t>
            </a:r>
            <a:r>
              <a:rPr sz="1867" spc="-4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train</a:t>
            </a:r>
            <a:r>
              <a:rPr sz="1867" spc="-7" dirty="0">
                <a:solidFill>
                  <a:srgbClr val="666600"/>
                </a:solidFill>
                <a:latin typeface="Consolas"/>
                <a:cs typeface="Consolas"/>
              </a:rPr>
              <a:t>.</a:t>
            </a:r>
            <a:r>
              <a:rPr sz="1867" spc="-7" dirty="0">
                <a:solidFill>
                  <a:srgbClr val="660066"/>
                </a:solidFill>
                <a:latin typeface="Consolas"/>
                <a:cs typeface="Consolas"/>
              </a:rPr>
              <a:t>AdamOptimizer</a:t>
            </a:r>
            <a:r>
              <a:rPr sz="1867" spc="-7" dirty="0">
                <a:solidFill>
                  <a:srgbClr val="666600"/>
                </a:solidFill>
                <a:latin typeface="Consolas"/>
                <a:cs typeface="Consolas"/>
              </a:rPr>
              <a:t>().</a:t>
            </a:r>
            <a:r>
              <a:rPr sz="1867" spc="-7" dirty="0">
                <a:solidFill>
                  <a:prstClr val="black"/>
                </a:solidFill>
                <a:latin typeface="Consolas"/>
                <a:cs typeface="Consolas"/>
              </a:rPr>
              <a:t>minimize</a:t>
            </a:r>
            <a:r>
              <a:rPr sz="1867" spc="-7" dirty="0">
                <a:solidFill>
                  <a:srgbClr val="666600"/>
                </a:solidFill>
                <a:latin typeface="Consolas"/>
                <a:cs typeface="Consolas"/>
              </a:rPr>
              <a:t>(</a:t>
            </a:r>
            <a:r>
              <a:rPr sz="1867" spc="-7" dirty="0">
                <a:solidFill>
                  <a:prstClr val="black"/>
                </a:solidFill>
                <a:latin typeface="Consolas"/>
                <a:cs typeface="Consolas"/>
              </a:rPr>
              <a:t>loss)</a:t>
            </a:r>
            <a:endParaRPr sz="1867">
              <a:solidFill>
                <a:prstClr val="black"/>
              </a:solidFill>
              <a:latin typeface="Consolas"/>
              <a:cs typeface="Consolas"/>
            </a:endParaRPr>
          </a:p>
        </p:txBody>
      </p:sp>
      <p:sp>
        <p:nvSpPr>
          <p:cNvPr id="4" name="object 4"/>
          <p:cNvSpPr txBox="1"/>
          <p:nvPr/>
        </p:nvSpPr>
        <p:spPr>
          <a:xfrm>
            <a:off x="512967" y="2899598"/>
            <a:ext cx="7198360" cy="3000544"/>
          </a:xfrm>
          <a:prstGeom prst="rect">
            <a:avLst/>
          </a:prstGeom>
        </p:spPr>
        <p:txBody>
          <a:bodyPr vert="horz" wrap="square" lIns="0" tIns="62653" rIns="0" bIns="0" rtlCol="0">
            <a:spAutoFit/>
          </a:bodyPr>
          <a:lstStyle/>
          <a:p>
            <a:pPr marL="16933" defTabSz="1219170">
              <a:spcBef>
                <a:spcPts val="493"/>
              </a:spcBef>
            </a:pP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13"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a:p>
            <a:pPr marL="276853" marR="1829601" defTabSz="1219170">
              <a:lnSpc>
                <a:spcPct val="116100"/>
              </a:lnSpc>
            </a:pPr>
            <a:r>
              <a:rPr sz="1867" dirty="0">
                <a:solidFill>
                  <a:srgbClr val="880000"/>
                </a:solidFill>
                <a:latin typeface="Consolas"/>
                <a:cs typeface="Consolas"/>
              </a:rPr>
              <a:t># </a:t>
            </a:r>
            <a:r>
              <a:rPr sz="1867" spc="-7" dirty="0">
                <a:solidFill>
                  <a:srgbClr val="880000"/>
                </a:solidFill>
                <a:latin typeface="Consolas"/>
                <a:cs typeface="Consolas"/>
              </a:rPr>
              <a:t>Initialize Variables in graph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initialize_all_variables</a:t>
            </a:r>
            <a:r>
              <a:rPr sz="1867" spc="-7" dirty="0">
                <a:solidFill>
                  <a:srgbClr val="666600"/>
                </a:solidFill>
                <a:latin typeface="Consolas"/>
                <a:cs typeface="Consolas"/>
              </a:rPr>
              <a:t>())  </a:t>
            </a:r>
            <a:r>
              <a:rPr sz="1867" dirty="0">
                <a:solidFill>
                  <a:srgbClr val="880000"/>
                </a:solidFill>
                <a:latin typeface="Consolas"/>
                <a:cs typeface="Consolas"/>
              </a:rPr>
              <a:t># </a:t>
            </a:r>
            <a:r>
              <a:rPr sz="1867" spc="-7" dirty="0">
                <a:solidFill>
                  <a:srgbClr val="880000"/>
                </a:solidFill>
                <a:latin typeface="Consolas"/>
                <a:cs typeface="Consolas"/>
              </a:rPr>
              <a:t>Gradient descent loop for 500 steps  </a:t>
            </a:r>
            <a:r>
              <a:rPr sz="1867" spc="-7" dirty="0">
                <a:solidFill>
                  <a:srgbClr val="000088"/>
                </a:solidFill>
                <a:latin typeface="Consolas"/>
                <a:cs typeface="Consolas"/>
              </a:rPr>
              <a:t>for </a:t>
            </a:r>
            <a:r>
              <a:rPr sz="1867" dirty="0">
                <a:solidFill>
                  <a:prstClr val="black"/>
                </a:solidFill>
                <a:latin typeface="Consolas"/>
                <a:cs typeface="Consolas"/>
              </a:rPr>
              <a:t>_ </a:t>
            </a:r>
            <a:r>
              <a:rPr sz="1867" spc="-7" dirty="0">
                <a:solidFill>
                  <a:srgbClr val="000088"/>
                </a:solidFill>
                <a:latin typeface="Consolas"/>
                <a:cs typeface="Consolas"/>
              </a:rPr>
              <a:t>in</a:t>
            </a:r>
            <a:r>
              <a:rPr sz="1867" spc="-33" dirty="0">
                <a:solidFill>
                  <a:srgbClr val="000088"/>
                </a:solidFill>
                <a:latin typeface="Consolas"/>
                <a:cs typeface="Consolas"/>
              </a:rPr>
              <a:t> </a:t>
            </a:r>
            <a:r>
              <a:rPr sz="1867" spc="-7" dirty="0">
                <a:solidFill>
                  <a:prstClr val="black"/>
                </a:solidFill>
                <a:latin typeface="Consolas"/>
                <a:cs typeface="Consolas"/>
              </a:rPr>
              <a:t>range</a:t>
            </a:r>
            <a:r>
              <a:rPr sz="1867" spc="-7" dirty="0">
                <a:solidFill>
                  <a:srgbClr val="666600"/>
                </a:solidFill>
                <a:latin typeface="Consolas"/>
                <a:cs typeface="Consolas"/>
              </a:rPr>
              <a:t>(</a:t>
            </a:r>
            <a:r>
              <a:rPr sz="1867" spc="-7" dirty="0">
                <a:solidFill>
                  <a:srgbClr val="006666"/>
                </a:solidFill>
                <a:latin typeface="Consolas"/>
                <a:cs typeface="Consolas"/>
              </a:rPr>
              <a:t>500</a:t>
            </a:r>
            <a:r>
              <a:rPr sz="1867" spc="-7" dirty="0">
                <a:solidFill>
                  <a:srgbClr val="666600"/>
                </a:solidFill>
                <a:latin typeface="Consolas"/>
                <a:cs typeface="Consolas"/>
              </a:rPr>
              <a:t>):</a:t>
            </a:r>
            <a:endParaRPr sz="1867">
              <a:solidFill>
                <a:prstClr val="black"/>
              </a:solidFill>
              <a:latin typeface="Consolas"/>
              <a:cs typeface="Consolas"/>
            </a:endParaRPr>
          </a:p>
          <a:p>
            <a:pPr marL="537620" defTabSz="1219170">
              <a:spcBef>
                <a:spcPts val="360"/>
              </a:spcBef>
            </a:pPr>
            <a:r>
              <a:rPr sz="1867" dirty="0">
                <a:solidFill>
                  <a:srgbClr val="880000"/>
                </a:solidFill>
                <a:latin typeface="Consolas"/>
                <a:cs typeface="Consolas"/>
              </a:rPr>
              <a:t># </a:t>
            </a:r>
            <a:r>
              <a:rPr sz="1867" spc="-7" dirty="0">
                <a:solidFill>
                  <a:srgbClr val="880000"/>
                </a:solidFill>
                <a:latin typeface="Consolas"/>
                <a:cs typeface="Consolas"/>
              </a:rPr>
              <a:t>Select random</a:t>
            </a:r>
            <a:r>
              <a:rPr sz="1867" spc="-27" dirty="0">
                <a:solidFill>
                  <a:srgbClr val="880000"/>
                </a:solidFill>
                <a:latin typeface="Consolas"/>
                <a:cs typeface="Consolas"/>
              </a:rPr>
              <a:t> </a:t>
            </a:r>
            <a:r>
              <a:rPr sz="1867" spc="-7" dirty="0">
                <a:solidFill>
                  <a:srgbClr val="880000"/>
                </a:solidFill>
                <a:latin typeface="Consolas"/>
                <a:cs typeface="Consolas"/>
              </a:rPr>
              <a:t>minibatch</a:t>
            </a:r>
            <a:endParaRPr sz="1867">
              <a:solidFill>
                <a:prstClr val="black"/>
              </a:solidFill>
              <a:latin typeface="Consolas"/>
              <a:cs typeface="Consolas"/>
            </a:endParaRPr>
          </a:p>
          <a:p>
            <a:pPr marL="536773" marR="6773" defTabSz="1219170">
              <a:lnSpc>
                <a:spcPct val="116100"/>
              </a:lnSpc>
            </a:pPr>
            <a:r>
              <a:rPr sz="1867" spc="-7" dirty="0">
                <a:solidFill>
                  <a:prstClr val="black"/>
                </a:solidFill>
                <a:latin typeface="Consolas"/>
                <a:cs typeface="Consolas"/>
              </a:rPr>
              <a:t>indices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random</a:t>
            </a:r>
            <a:r>
              <a:rPr sz="1867" spc="-7" dirty="0">
                <a:solidFill>
                  <a:srgbClr val="666600"/>
                </a:solidFill>
                <a:latin typeface="Consolas"/>
                <a:cs typeface="Consolas"/>
              </a:rPr>
              <a:t>.</a:t>
            </a:r>
            <a:r>
              <a:rPr sz="1867" spc="-7" dirty="0">
                <a:solidFill>
                  <a:prstClr val="black"/>
                </a:solidFill>
                <a:latin typeface="Consolas"/>
                <a:cs typeface="Consolas"/>
              </a:rPr>
              <a:t>choice</a:t>
            </a:r>
            <a:r>
              <a:rPr sz="1867" spc="-7" dirty="0">
                <a:solidFill>
                  <a:srgbClr val="666600"/>
                </a:solidFill>
                <a:latin typeface="Consolas"/>
                <a:cs typeface="Consolas"/>
              </a:rPr>
              <a:t>(</a:t>
            </a:r>
            <a:r>
              <a:rPr sz="1867" spc="-7" dirty="0">
                <a:solidFill>
                  <a:prstClr val="black"/>
                </a:solidFill>
                <a:latin typeface="Consolas"/>
                <a:cs typeface="Consolas"/>
              </a:rPr>
              <a:t>n_samples</a:t>
            </a:r>
            <a:r>
              <a:rPr sz="1867" spc="-7" dirty="0">
                <a:solidFill>
                  <a:srgbClr val="666600"/>
                </a:solidFill>
                <a:latin typeface="Consolas"/>
                <a:cs typeface="Consolas"/>
              </a:rPr>
              <a:t>, </a:t>
            </a:r>
            <a:r>
              <a:rPr sz="1867" spc="-7" dirty="0">
                <a:solidFill>
                  <a:prstClr val="black"/>
                </a:solidFill>
                <a:latin typeface="Consolas"/>
                <a:cs typeface="Consolas"/>
              </a:rPr>
              <a:t>batch_size)  X_batch</a:t>
            </a:r>
            <a:r>
              <a:rPr sz="1867" spc="-7" dirty="0">
                <a:solidFill>
                  <a:srgbClr val="666600"/>
                </a:solidFill>
                <a:latin typeface="Consolas"/>
                <a:cs typeface="Consolas"/>
              </a:rPr>
              <a:t>, </a:t>
            </a:r>
            <a:r>
              <a:rPr sz="1867" spc="-7" dirty="0">
                <a:solidFill>
                  <a:prstClr val="black"/>
                </a:solidFill>
                <a:latin typeface="Consolas"/>
                <a:cs typeface="Consolas"/>
              </a:rPr>
              <a:t>y_batch </a:t>
            </a:r>
            <a:r>
              <a:rPr sz="1867" dirty="0">
                <a:solidFill>
                  <a:srgbClr val="666600"/>
                </a:solidFill>
                <a:latin typeface="Consolas"/>
                <a:cs typeface="Consolas"/>
              </a:rPr>
              <a:t>= </a:t>
            </a:r>
            <a:r>
              <a:rPr sz="1867" spc="-7" dirty="0">
                <a:solidFill>
                  <a:prstClr val="black"/>
                </a:solidFill>
                <a:latin typeface="Consolas"/>
                <a:cs typeface="Consolas"/>
              </a:rPr>
              <a:t>X_data</a:t>
            </a:r>
            <a:r>
              <a:rPr sz="1867" spc="-7" dirty="0">
                <a:solidFill>
                  <a:srgbClr val="666600"/>
                </a:solidFill>
                <a:latin typeface="Consolas"/>
                <a:cs typeface="Consolas"/>
              </a:rPr>
              <a:t>[</a:t>
            </a:r>
            <a:r>
              <a:rPr sz="1867" spc="-7" dirty="0">
                <a:solidFill>
                  <a:prstClr val="black"/>
                </a:solidFill>
                <a:latin typeface="Consolas"/>
                <a:cs typeface="Consolas"/>
              </a:rPr>
              <a:t>indices</a:t>
            </a:r>
            <a:r>
              <a:rPr sz="1867" spc="-7" dirty="0">
                <a:solidFill>
                  <a:srgbClr val="666600"/>
                </a:solidFill>
                <a:latin typeface="Consolas"/>
                <a:cs typeface="Consolas"/>
              </a:rPr>
              <a:t>], </a:t>
            </a:r>
            <a:r>
              <a:rPr sz="1867" spc="-7" dirty="0">
                <a:solidFill>
                  <a:prstClr val="black"/>
                </a:solidFill>
                <a:latin typeface="Consolas"/>
                <a:cs typeface="Consolas"/>
              </a:rPr>
              <a:t>y_data</a:t>
            </a:r>
            <a:r>
              <a:rPr sz="1867" spc="-7" dirty="0">
                <a:solidFill>
                  <a:srgbClr val="666600"/>
                </a:solidFill>
                <a:latin typeface="Consolas"/>
                <a:cs typeface="Consolas"/>
              </a:rPr>
              <a:t>[</a:t>
            </a:r>
            <a:r>
              <a:rPr sz="1867" spc="-7" dirty="0">
                <a:solidFill>
                  <a:prstClr val="black"/>
                </a:solidFill>
                <a:latin typeface="Consolas"/>
                <a:cs typeface="Consolas"/>
              </a:rPr>
              <a:t>indices]  </a:t>
            </a:r>
            <a:r>
              <a:rPr sz="1867" dirty="0">
                <a:solidFill>
                  <a:srgbClr val="880000"/>
                </a:solidFill>
                <a:latin typeface="Consolas"/>
                <a:cs typeface="Consolas"/>
              </a:rPr>
              <a:t># </a:t>
            </a:r>
            <a:r>
              <a:rPr sz="1867" spc="-7" dirty="0">
                <a:solidFill>
                  <a:srgbClr val="880000"/>
                </a:solidFill>
                <a:latin typeface="Consolas"/>
                <a:cs typeface="Consolas"/>
              </a:rPr>
              <a:t>Do gradient descent</a:t>
            </a:r>
            <a:r>
              <a:rPr sz="1867" spc="-33" dirty="0">
                <a:solidFill>
                  <a:srgbClr val="880000"/>
                </a:solidFill>
                <a:latin typeface="Consolas"/>
                <a:cs typeface="Consolas"/>
              </a:rPr>
              <a:t> </a:t>
            </a:r>
            <a:r>
              <a:rPr sz="1867" spc="-7" dirty="0">
                <a:solidFill>
                  <a:srgbClr val="880000"/>
                </a:solidFill>
                <a:latin typeface="Consolas"/>
                <a:cs typeface="Consolas"/>
              </a:rPr>
              <a:t>step</a:t>
            </a:r>
            <a:endParaRPr sz="1867">
              <a:solidFill>
                <a:prstClr val="black"/>
              </a:solidFill>
              <a:latin typeface="Consolas"/>
              <a:cs typeface="Consolas"/>
            </a:endParaRPr>
          </a:p>
        </p:txBody>
      </p:sp>
      <p:sp>
        <p:nvSpPr>
          <p:cNvPr id="5" name="object 5"/>
          <p:cNvSpPr txBox="1"/>
          <p:nvPr/>
        </p:nvSpPr>
        <p:spPr>
          <a:xfrm>
            <a:off x="1033565" y="5917118"/>
            <a:ext cx="10585873" cy="304421"/>
          </a:xfrm>
          <a:prstGeom prst="rect">
            <a:avLst/>
          </a:prstGeom>
        </p:spPr>
        <p:txBody>
          <a:bodyPr vert="horz" wrap="square" lIns="0" tIns="16933" rIns="0" bIns="0" rtlCol="0">
            <a:spAutoFit/>
          </a:bodyPr>
          <a:lstStyle/>
          <a:p>
            <a:pPr marL="16933" defTabSz="1219170">
              <a:spcBef>
                <a:spcPts val="133"/>
              </a:spcBef>
            </a:pPr>
            <a:r>
              <a:rPr sz="1867" dirty="0">
                <a:solidFill>
                  <a:prstClr val="black"/>
                </a:solidFill>
                <a:latin typeface="Consolas"/>
                <a:cs typeface="Consolas"/>
              </a:rPr>
              <a:t>_</a:t>
            </a:r>
            <a:r>
              <a:rPr sz="1867" dirty="0">
                <a:solidFill>
                  <a:srgbClr val="666600"/>
                </a:solidFill>
                <a:latin typeface="Consolas"/>
                <a:cs typeface="Consolas"/>
              </a:rPr>
              <a:t>, </a:t>
            </a:r>
            <a:r>
              <a:rPr sz="1867" spc="-7" dirty="0">
                <a:solidFill>
                  <a:prstClr val="black"/>
                </a:solidFill>
                <a:latin typeface="Consolas"/>
                <a:cs typeface="Consolas"/>
              </a:rPr>
              <a:t>loss_val </a:t>
            </a:r>
            <a:r>
              <a:rPr sz="1867" dirty="0">
                <a:solidFill>
                  <a:srgbClr val="666600"/>
                </a:solidFill>
                <a:latin typeface="Consolas"/>
                <a:cs typeface="Consolas"/>
              </a:rPr>
              <a:t>=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opt_operation</a:t>
            </a:r>
            <a:r>
              <a:rPr sz="1867" spc="-7" dirty="0">
                <a:solidFill>
                  <a:srgbClr val="666600"/>
                </a:solidFill>
                <a:latin typeface="Consolas"/>
                <a:cs typeface="Consolas"/>
              </a:rPr>
              <a:t>, </a:t>
            </a:r>
            <a:r>
              <a:rPr sz="1867" spc="-7" dirty="0">
                <a:solidFill>
                  <a:prstClr val="black"/>
                </a:solidFill>
                <a:latin typeface="Consolas"/>
                <a:cs typeface="Consolas"/>
              </a:rPr>
              <a:t>loss</a:t>
            </a:r>
            <a:r>
              <a:rPr sz="1867" spc="-7" dirty="0">
                <a:solidFill>
                  <a:srgbClr val="666600"/>
                </a:solidFill>
                <a:latin typeface="Consolas"/>
                <a:cs typeface="Consolas"/>
              </a:rPr>
              <a:t>], </a:t>
            </a:r>
            <a:r>
              <a:rPr sz="1867" spc="-7" dirty="0">
                <a:solidFill>
                  <a:prstClr val="black"/>
                </a:solidFill>
                <a:latin typeface="Consolas"/>
                <a:cs typeface="Consolas"/>
              </a:rPr>
              <a:t>feed_dict</a:t>
            </a:r>
            <a:r>
              <a:rPr sz="1867" spc="-7" dirty="0">
                <a:solidFill>
                  <a:srgbClr val="666600"/>
                </a:solidFill>
                <a:latin typeface="Consolas"/>
                <a:cs typeface="Consolas"/>
              </a:rPr>
              <a:t>={</a:t>
            </a:r>
            <a:r>
              <a:rPr sz="1867" spc="-7" dirty="0">
                <a:solidFill>
                  <a:prstClr val="black"/>
                </a:solidFill>
                <a:latin typeface="Consolas"/>
                <a:cs typeface="Consolas"/>
              </a:rPr>
              <a:t>X</a:t>
            </a:r>
            <a:r>
              <a:rPr sz="1867" spc="-7" dirty="0">
                <a:solidFill>
                  <a:srgbClr val="666600"/>
                </a:solidFill>
                <a:latin typeface="Consolas"/>
                <a:cs typeface="Consolas"/>
              </a:rPr>
              <a:t>: </a:t>
            </a:r>
            <a:r>
              <a:rPr sz="1867" spc="-7" dirty="0">
                <a:solidFill>
                  <a:prstClr val="black"/>
                </a:solidFill>
                <a:latin typeface="Consolas"/>
                <a:cs typeface="Consolas"/>
              </a:rPr>
              <a:t>X_batch</a:t>
            </a:r>
            <a:r>
              <a:rPr sz="1867" spc="-7" dirty="0">
                <a:solidFill>
                  <a:srgbClr val="666600"/>
                </a:solidFill>
                <a:latin typeface="Consolas"/>
                <a:cs typeface="Consolas"/>
              </a:rPr>
              <a:t>, </a:t>
            </a:r>
            <a:r>
              <a:rPr sz="1867" dirty="0">
                <a:solidFill>
                  <a:prstClr val="black"/>
                </a:solidFill>
                <a:latin typeface="Consolas"/>
                <a:cs typeface="Consolas"/>
              </a:rPr>
              <a:t>y</a:t>
            </a:r>
            <a:r>
              <a:rPr sz="1867" dirty="0">
                <a:solidFill>
                  <a:srgbClr val="666600"/>
                </a:solidFill>
                <a:latin typeface="Consolas"/>
                <a:cs typeface="Consolas"/>
              </a:rPr>
              <a:t>:</a:t>
            </a:r>
            <a:r>
              <a:rPr sz="1867" spc="-27" dirty="0">
                <a:solidFill>
                  <a:srgbClr val="666600"/>
                </a:solidFill>
                <a:latin typeface="Consolas"/>
                <a:cs typeface="Consolas"/>
              </a:rPr>
              <a:t> </a:t>
            </a:r>
            <a:r>
              <a:rPr sz="1867" spc="-7" dirty="0">
                <a:solidFill>
                  <a:prstClr val="black"/>
                </a:solidFill>
                <a:latin typeface="Consolas"/>
                <a:cs typeface="Consolas"/>
              </a:rPr>
              <a:t>y_batch</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6" name="object 6"/>
          <p:cNvSpPr txBox="1"/>
          <p:nvPr/>
        </p:nvSpPr>
        <p:spPr>
          <a:xfrm>
            <a:off x="8385467" y="3104683"/>
            <a:ext cx="1943100" cy="877163"/>
          </a:xfrm>
          <a:prstGeom prst="rect">
            <a:avLst/>
          </a:prstGeom>
        </p:spPr>
        <p:txBody>
          <a:bodyPr vert="horz" wrap="square" lIns="0" tIns="30480" rIns="0" bIns="0" rtlCol="0">
            <a:spAutoFit/>
          </a:bodyPr>
          <a:lstStyle/>
          <a:p>
            <a:pPr marL="16933" marR="6773" algn="just" defTabSz="1219170">
              <a:lnSpc>
                <a:spcPts val="2200"/>
              </a:lnSpc>
              <a:spcBef>
                <a:spcPts val="240"/>
              </a:spcBef>
            </a:pPr>
            <a:r>
              <a:rPr sz="1867" i="1" spc="-7" dirty="0">
                <a:solidFill>
                  <a:srgbClr val="666666"/>
                </a:solidFill>
                <a:latin typeface="Arial"/>
                <a:cs typeface="Arial"/>
              </a:rPr>
              <a:t>Let’s do </a:t>
            </a:r>
            <a:r>
              <a:rPr sz="1867" i="1" dirty="0">
                <a:solidFill>
                  <a:srgbClr val="666666"/>
                </a:solidFill>
                <a:latin typeface="Arial"/>
                <a:cs typeface="Arial"/>
              </a:rPr>
              <a:t>a </a:t>
            </a:r>
            <a:r>
              <a:rPr sz="1867" i="1" spc="-7" dirty="0">
                <a:solidFill>
                  <a:srgbClr val="666666"/>
                </a:solidFill>
                <a:latin typeface="Arial"/>
                <a:cs typeface="Arial"/>
              </a:rPr>
              <a:t>deeper.  graphical dive</a:t>
            </a:r>
            <a:r>
              <a:rPr sz="1867" i="1" spc="-120" dirty="0">
                <a:solidFill>
                  <a:srgbClr val="666666"/>
                </a:solidFill>
                <a:latin typeface="Arial"/>
                <a:cs typeface="Arial"/>
              </a:rPr>
              <a:t> </a:t>
            </a:r>
            <a:r>
              <a:rPr sz="1867" i="1" spc="-7" dirty="0">
                <a:solidFill>
                  <a:srgbClr val="666666"/>
                </a:solidFill>
                <a:latin typeface="Arial"/>
                <a:cs typeface="Arial"/>
              </a:rPr>
              <a:t>into  this</a:t>
            </a:r>
            <a:r>
              <a:rPr sz="1867" i="1" spc="-27" dirty="0">
                <a:solidFill>
                  <a:srgbClr val="666666"/>
                </a:solidFill>
                <a:latin typeface="Arial"/>
                <a:cs typeface="Arial"/>
              </a:rPr>
              <a:t> </a:t>
            </a:r>
            <a:r>
              <a:rPr sz="1867" i="1" spc="-7" dirty="0">
                <a:solidFill>
                  <a:srgbClr val="666666"/>
                </a:solidFill>
                <a:latin typeface="Arial"/>
                <a:cs typeface="Arial"/>
              </a:rPr>
              <a:t>operation</a:t>
            </a:r>
            <a:endParaRPr sz="1867">
              <a:solidFill>
                <a:prstClr val="black"/>
              </a:solidFill>
              <a:latin typeface="Arial"/>
              <a:cs typeface="Arial"/>
            </a:endParaRPr>
          </a:p>
        </p:txBody>
      </p:sp>
      <p:sp>
        <p:nvSpPr>
          <p:cNvPr id="7" name="object 7"/>
          <p:cNvSpPr/>
          <p:nvPr/>
        </p:nvSpPr>
        <p:spPr>
          <a:xfrm>
            <a:off x="7613894" y="4112799"/>
            <a:ext cx="1943100" cy="1765300"/>
          </a:xfrm>
          <a:custGeom>
            <a:avLst/>
            <a:gdLst/>
            <a:ahLst/>
            <a:cxnLst/>
            <a:rect l="l" t="t" r="r" b="b"/>
            <a:pathLst>
              <a:path w="1457325" h="1323975">
                <a:moveTo>
                  <a:pt x="1456804" y="0"/>
                </a:moveTo>
                <a:lnTo>
                  <a:pt x="0" y="1323864"/>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7571240" y="5862429"/>
            <a:ext cx="57573" cy="55033"/>
          </a:xfrm>
          <a:custGeom>
            <a:avLst/>
            <a:gdLst/>
            <a:ahLst/>
            <a:cxnLst/>
            <a:rect l="l" t="t" r="r" b="b"/>
            <a:pathLst>
              <a:path w="43179" h="41275">
                <a:moveTo>
                  <a:pt x="0" y="40713"/>
                </a:moveTo>
                <a:lnTo>
                  <a:pt x="21408" y="0"/>
                </a:lnTo>
                <a:lnTo>
                  <a:pt x="42570" y="23286"/>
                </a:lnTo>
                <a:lnTo>
                  <a:pt x="0" y="40713"/>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7571240" y="5862429"/>
            <a:ext cx="57573" cy="55033"/>
          </a:xfrm>
          <a:custGeom>
            <a:avLst/>
            <a:gdLst/>
            <a:ahLst/>
            <a:cxnLst/>
            <a:rect l="l" t="t" r="r" b="b"/>
            <a:pathLst>
              <a:path w="43179" h="41275">
                <a:moveTo>
                  <a:pt x="21408" y="0"/>
                </a:moveTo>
                <a:lnTo>
                  <a:pt x="0" y="40713"/>
                </a:lnTo>
                <a:lnTo>
                  <a:pt x="42570" y="23286"/>
                </a:lnTo>
                <a:lnTo>
                  <a:pt x="21408"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21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(5)</a:t>
            </a:r>
            <a:endParaRPr sz="3733" dirty="0"/>
          </a:p>
        </p:txBody>
      </p:sp>
      <p:sp>
        <p:nvSpPr>
          <p:cNvPr id="3" name="object 3"/>
          <p:cNvSpPr/>
          <p:nvPr/>
        </p:nvSpPr>
        <p:spPr>
          <a:xfrm>
            <a:off x="1776311" y="702267"/>
            <a:ext cx="8207653" cy="615573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8074467" y="4089734"/>
            <a:ext cx="3971365" cy="86919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9643629" y="4958933"/>
            <a:ext cx="416560" cy="242147"/>
          </a:xfrm>
          <a:custGeom>
            <a:avLst/>
            <a:gdLst/>
            <a:ahLst/>
            <a:cxnLst/>
            <a:rect l="l" t="t" r="r" b="b"/>
            <a:pathLst>
              <a:path w="312420" h="181610">
                <a:moveTo>
                  <a:pt x="312390" y="0"/>
                </a:moveTo>
                <a:lnTo>
                  <a:pt x="0" y="181579"/>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9593800" y="5182906"/>
            <a:ext cx="60960" cy="47413"/>
          </a:xfrm>
          <a:custGeom>
            <a:avLst/>
            <a:gdLst/>
            <a:ahLst/>
            <a:cxnLst/>
            <a:rect l="l" t="t" r="r" b="b"/>
            <a:pathLst>
              <a:path w="45720" h="35560">
                <a:moveTo>
                  <a:pt x="0" y="35323"/>
                </a:moveTo>
                <a:lnTo>
                  <a:pt x="29464" y="0"/>
                </a:lnTo>
                <a:lnTo>
                  <a:pt x="45277" y="27203"/>
                </a:lnTo>
                <a:lnTo>
                  <a:pt x="0" y="35323"/>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9593800" y="5182906"/>
            <a:ext cx="60960" cy="47413"/>
          </a:xfrm>
          <a:custGeom>
            <a:avLst/>
            <a:gdLst/>
            <a:ahLst/>
            <a:cxnLst/>
            <a:rect l="l" t="t" r="r" b="b"/>
            <a:pathLst>
              <a:path w="45720" h="35560">
                <a:moveTo>
                  <a:pt x="29464" y="0"/>
                </a:moveTo>
                <a:lnTo>
                  <a:pt x="0" y="35323"/>
                </a:lnTo>
                <a:lnTo>
                  <a:pt x="45277" y="27203"/>
                </a:lnTo>
                <a:lnTo>
                  <a:pt x="29464"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4CDA0D-04D8-44D0-B5DB-1BEAD1D27CCB}"/>
              </a:ext>
            </a:extLst>
          </p:cNvPr>
          <p:cNvSpPr>
            <a:spLocks noGrp="1" noChangeArrowheads="1"/>
          </p:cNvSpPr>
          <p:nvPr>
            <p:ph type="title"/>
          </p:nvPr>
        </p:nvSpPr>
        <p:spPr>
          <a:xfrm>
            <a:off x="533400" y="533400"/>
            <a:ext cx="7772400" cy="5334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t>Modelling a Neuron</a:t>
            </a:r>
            <a:endParaRPr lang="en-GB" altLang="en-US" dirty="0"/>
          </a:p>
        </p:txBody>
      </p:sp>
      <p:graphicFrame>
        <p:nvGraphicFramePr>
          <p:cNvPr id="5" name="Object 4">
            <a:extLst>
              <a:ext uri="{FF2B5EF4-FFF2-40B4-BE49-F238E27FC236}">
                <a16:creationId xmlns:a16="http://schemas.microsoft.com/office/drawing/2014/main" id="{ED9898AA-75F2-4771-BBF4-26929460CCF1}"/>
              </a:ext>
            </a:extLst>
          </p:cNvPr>
          <p:cNvGraphicFramePr>
            <a:graphicFrameLocks noChangeAspect="1"/>
          </p:cNvGraphicFramePr>
          <p:nvPr/>
        </p:nvGraphicFramePr>
        <p:xfrm>
          <a:off x="304800" y="1143000"/>
          <a:ext cx="8077200" cy="2762250"/>
        </p:xfrm>
        <a:graphic>
          <a:graphicData uri="http://schemas.openxmlformats.org/presentationml/2006/ole">
            <mc:AlternateContent xmlns:mc="http://schemas.openxmlformats.org/markup-compatibility/2006">
              <mc:Choice xmlns:v="urn:schemas-microsoft-com:vml" Requires="v">
                <p:oleObj spid="_x0000_s12309" name="Bitmap Image" r:id="rId3" imgW="5114286" imgH="2190476" progId="Paint.Picture">
                  <p:embed/>
                </p:oleObj>
              </mc:Choice>
              <mc:Fallback>
                <p:oleObj name="Bitmap Image" r:id="rId3" imgW="5114286" imgH="2190476" progId="Paint.Picture">
                  <p:embed/>
                  <p:pic>
                    <p:nvPicPr>
                      <p:cNvPr id="217092" name="Object 4">
                        <a:extLst>
                          <a:ext uri="{FF2B5EF4-FFF2-40B4-BE49-F238E27FC236}">
                            <a16:creationId xmlns:a16="http://schemas.microsoft.com/office/drawing/2014/main" id="{9F941864-2849-42A0-8772-DC0BB12E7E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077200" cy="2762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a:extLst>
              <a:ext uri="{FF2B5EF4-FFF2-40B4-BE49-F238E27FC236}">
                <a16:creationId xmlns:a16="http://schemas.microsoft.com/office/drawing/2014/main" id="{2BA0C005-9388-47DE-9C4C-BD41D8DD874B}"/>
              </a:ext>
            </a:extLst>
          </p:cNvPr>
          <p:cNvGraphicFramePr>
            <a:graphicFrameLocks noChangeAspect="1"/>
          </p:cNvGraphicFramePr>
          <p:nvPr/>
        </p:nvGraphicFramePr>
        <p:xfrm>
          <a:off x="304800" y="4038600"/>
          <a:ext cx="2005013" cy="612775"/>
        </p:xfrm>
        <a:graphic>
          <a:graphicData uri="http://schemas.openxmlformats.org/presentationml/2006/ole">
            <mc:AlternateContent xmlns:mc="http://schemas.openxmlformats.org/markup-compatibility/2006">
              <mc:Choice xmlns:v="urn:schemas-microsoft-com:vml" Requires="v">
                <p:oleObj spid="_x0000_s12310" r:id="rId5" imgW="914400" imgH="279360" progId="">
                  <p:embed/>
                </p:oleObj>
              </mc:Choice>
              <mc:Fallback>
                <p:oleObj r:id="rId5" imgW="914400" imgH="279360" progId="">
                  <p:embed/>
                  <p:pic>
                    <p:nvPicPr>
                      <p:cNvPr id="217094" name="Object 6">
                        <a:extLst>
                          <a:ext uri="{FF2B5EF4-FFF2-40B4-BE49-F238E27FC236}">
                            <a16:creationId xmlns:a16="http://schemas.microsoft.com/office/drawing/2014/main" id="{7CD00891-5304-4F41-80DA-A36055207C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038600"/>
                        <a:ext cx="2005013" cy="612775"/>
                      </a:xfrm>
                      <a:prstGeom prst="rect">
                        <a:avLst/>
                      </a:prstGeom>
                      <a:solidFill>
                        <a:srgbClr val="FFFF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3F3E14A9-71D9-4245-A8D5-B7B650688539}"/>
              </a:ext>
            </a:extLst>
          </p:cNvPr>
          <p:cNvSpPr/>
          <p:nvPr/>
        </p:nvSpPr>
        <p:spPr>
          <a:xfrm>
            <a:off x="2833816" y="4344987"/>
            <a:ext cx="6096000" cy="1477328"/>
          </a:xfrm>
          <a:prstGeom prst="rect">
            <a:avLst/>
          </a:prstGeom>
        </p:spPr>
        <p:txBody>
          <a:bodyPr>
            <a:spAutoFit/>
          </a:bodyPr>
          <a:lstStyle/>
          <a:p>
            <a:pPr>
              <a:tabLst>
                <a:tab pos="952500" algn="l"/>
              </a:tabLst>
            </a:pPr>
            <a:r>
              <a:rPr lang="en-US" altLang="en-US" b="1" dirty="0" err="1"/>
              <a:t>a</a:t>
            </a:r>
            <a:r>
              <a:rPr lang="en-US" altLang="en-US" b="1" baseline="-25000" dirty="0" err="1"/>
              <a:t>j</a:t>
            </a:r>
            <a:r>
              <a:rPr lang="en-US" altLang="en-US" b="1" dirty="0"/>
              <a:t>	:Activation value of unit j</a:t>
            </a:r>
          </a:p>
          <a:p>
            <a:pPr>
              <a:tabLst>
                <a:tab pos="952500" algn="l"/>
              </a:tabLst>
            </a:pPr>
            <a:r>
              <a:rPr lang="en-US" altLang="en-US" b="1" dirty="0" err="1"/>
              <a:t>w</a:t>
            </a:r>
            <a:r>
              <a:rPr lang="en-US" altLang="en-US" b="1" baseline="-25000" dirty="0" err="1"/>
              <a:t>j,I</a:t>
            </a:r>
            <a:r>
              <a:rPr lang="en-US" altLang="en-US" b="1" dirty="0"/>
              <a:t>	:Weight on the link from unit j to unit </a:t>
            </a:r>
            <a:r>
              <a:rPr lang="en-US" altLang="en-US" b="1" dirty="0" err="1"/>
              <a:t>i</a:t>
            </a:r>
            <a:endParaRPr lang="en-US" altLang="en-US" b="1" dirty="0"/>
          </a:p>
          <a:p>
            <a:pPr>
              <a:tabLst>
                <a:tab pos="952500" algn="l"/>
              </a:tabLst>
            </a:pPr>
            <a:r>
              <a:rPr lang="en-US" altLang="en-US" b="1" dirty="0" err="1"/>
              <a:t>in</a:t>
            </a:r>
            <a:r>
              <a:rPr lang="en-US" altLang="en-US" b="1" baseline="-25000" dirty="0" err="1"/>
              <a:t>I</a:t>
            </a:r>
            <a:r>
              <a:rPr lang="en-US" altLang="en-US" b="1" dirty="0"/>
              <a:t>	:Weighted sum of inputs to unit </a:t>
            </a:r>
            <a:r>
              <a:rPr lang="en-US" altLang="en-US" b="1" dirty="0" err="1"/>
              <a:t>i</a:t>
            </a:r>
            <a:endParaRPr lang="en-US" altLang="en-US" b="1" dirty="0"/>
          </a:p>
          <a:p>
            <a:pPr>
              <a:tabLst>
                <a:tab pos="952500" algn="l"/>
              </a:tabLst>
            </a:pPr>
            <a:r>
              <a:rPr lang="en-US" altLang="en-US" b="1" dirty="0" err="1"/>
              <a:t>a</a:t>
            </a:r>
            <a:r>
              <a:rPr lang="en-US" altLang="en-US" b="1" baseline="-25000" dirty="0" err="1"/>
              <a:t>I</a:t>
            </a:r>
            <a:r>
              <a:rPr lang="en-US" altLang="en-US" b="1" dirty="0"/>
              <a:t>	:Activation value of unit </a:t>
            </a:r>
            <a:r>
              <a:rPr lang="en-US" altLang="en-US" b="1" dirty="0" err="1"/>
              <a:t>i</a:t>
            </a:r>
            <a:endParaRPr lang="en-US" altLang="en-US" b="1" dirty="0"/>
          </a:p>
          <a:p>
            <a:pPr>
              <a:tabLst>
                <a:tab pos="952500" algn="l"/>
              </a:tabLst>
            </a:pPr>
            <a:r>
              <a:rPr lang="en-US" altLang="en-US" b="1" dirty="0"/>
              <a:t>g	:Activation function</a:t>
            </a:r>
            <a:endParaRPr lang="en-GB" altLang="en-US" b="1" dirty="0"/>
          </a:p>
        </p:txBody>
      </p:sp>
    </p:spTree>
    <p:extLst>
      <p:ext uri="{BB962C8B-B14F-4D97-AF65-F5344CB8AC3E}">
        <p14:creationId xmlns:p14="http://schemas.microsoft.com/office/powerpoint/2010/main" val="32231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3669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(6)</a:t>
            </a:r>
            <a:endParaRPr sz="3733" dirty="0"/>
          </a:p>
        </p:txBody>
      </p:sp>
      <p:sp>
        <p:nvSpPr>
          <p:cNvPr id="3" name="object 3"/>
          <p:cNvSpPr/>
          <p:nvPr/>
        </p:nvSpPr>
        <p:spPr>
          <a:xfrm>
            <a:off x="1488061" y="1892297"/>
            <a:ext cx="6162443" cy="427746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8583767" y="2781083"/>
            <a:ext cx="2773680"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Learned </a:t>
            </a:r>
            <a:r>
              <a:rPr sz="1867" i="1" dirty="0">
                <a:solidFill>
                  <a:srgbClr val="666666"/>
                </a:solidFill>
                <a:latin typeface="Arial"/>
                <a:cs typeface="Arial"/>
              </a:rPr>
              <a:t>model </a:t>
            </a:r>
            <a:r>
              <a:rPr sz="1867" i="1" spc="-7" dirty="0">
                <a:solidFill>
                  <a:srgbClr val="666666"/>
                </a:solidFill>
                <a:latin typeface="Arial"/>
                <a:cs typeface="Arial"/>
              </a:rPr>
              <a:t>offers</a:t>
            </a:r>
            <a:r>
              <a:rPr sz="1867" i="1" spc="-127" dirty="0">
                <a:solidFill>
                  <a:srgbClr val="666666"/>
                </a:solidFill>
                <a:latin typeface="Arial"/>
                <a:cs typeface="Arial"/>
              </a:rPr>
              <a:t> </a:t>
            </a:r>
            <a:r>
              <a:rPr sz="1867" i="1" spc="-7" dirty="0">
                <a:solidFill>
                  <a:srgbClr val="666666"/>
                </a:solidFill>
                <a:latin typeface="Arial"/>
                <a:cs typeface="Arial"/>
              </a:rPr>
              <a:t>nice  fit to</a:t>
            </a:r>
            <a:r>
              <a:rPr sz="1867" i="1" spc="-20" dirty="0">
                <a:solidFill>
                  <a:srgbClr val="666666"/>
                </a:solidFill>
                <a:latin typeface="Arial"/>
                <a:cs typeface="Arial"/>
              </a:rPr>
              <a:t> </a:t>
            </a:r>
            <a:r>
              <a:rPr sz="1867" i="1" spc="-7" dirty="0">
                <a:solidFill>
                  <a:srgbClr val="666666"/>
                </a:solidFill>
                <a:latin typeface="Arial"/>
                <a:cs typeface="Arial"/>
              </a:rPr>
              <a:t>data.</a:t>
            </a:r>
            <a:endParaRPr sz="1867">
              <a:solidFill>
                <a:prstClr val="black"/>
              </a:solidFill>
              <a:latin typeface="Arial"/>
              <a:cs typeface="Arial"/>
            </a:endParaRPr>
          </a:p>
        </p:txBody>
      </p:sp>
      <p:sp>
        <p:nvSpPr>
          <p:cNvPr id="5" name="object 5"/>
          <p:cNvSpPr/>
          <p:nvPr/>
        </p:nvSpPr>
        <p:spPr>
          <a:xfrm>
            <a:off x="7769401" y="3110800"/>
            <a:ext cx="717127" cy="0"/>
          </a:xfrm>
          <a:custGeom>
            <a:avLst/>
            <a:gdLst/>
            <a:ahLst/>
            <a:cxnLst/>
            <a:rect l="l" t="t" r="r" b="b"/>
            <a:pathLst>
              <a:path w="537845">
                <a:moveTo>
                  <a:pt x="537749" y="0"/>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7711766" y="3089823"/>
            <a:ext cx="58420" cy="42333"/>
          </a:xfrm>
          <a:custGeom>
            <a:avLst/>
            <a:gdLst/>
            <a:ahLst/>
            <a:cxnLst/>
            <a:rect l="l" t="t" r="r" b="b"/>
            <a:pathLst>
              <a:path w="43814" h="31750">
                <a:moveTo>
                  <a:pt x="43225" y="31465"/>
                </a:moveTo>
                <a:lnTo>
                  <a:pt x="0" y="15732"/>
                </a:lnTo>
                <a:lnTo>
                  <a:pt x="43225" y="0"/>
                </a:lnTo>
                <a:lnTo>
                  <a:pt x="43225" y="31465"/>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7711766" y="3089823"/>
            <a:ext cx="58420" cy="42333"/>
          </a:xfrm>
          <a:custGeom>
            <a:avLst/>
            <a:gdLst/>
            <a:ahLst/>
            <a:cxnLst/>
            <a:rect l="l" t="t" r="r" b="b"/>
            <a:pathLst>
              <a:path w="43814" h="31750">
                <a:moveTo>
                  <a:pt x="43225" y="0"/>
                </a:moveTo>
                <a:lnTo>
                  <a:pt x="0" y="15732"/>
                </a:lnTo>
                <a:lnTo>
                  <a:pt x="43225" y="31465"/>
                </a:lnTo>
                <a:lnTo>
                  <a:pt x="43225"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69CB-5B01-4E0C-B63D-9F600DD7D4E7}"/>
              </a:ext>
            </a:extLst>
          </p:cNvPr>
          <p:cNvSpPr>
            <a:spLocks noGrp="1"/>
          </p:cNvSpPr>
          <p:nvPr>
            <p:ph type="ctrTitle"/>
          </p:nvPr>
        </p:nvSpPr>
        <p:spPr/>
        <p:txBody>
          <a:bodyPr>
            <a:normAutofit fontScale="90000"/>
          </a:bodyPr>
          <a:lstStyle/>
          <a:p>
            <a:r>
              <a:rPr lang="en-US" dirty="0"/>
              <a:t>Visualizing </a:t>
            </a:r>
            <a:r>
              <a:rPr lang="en-US" dirty="0" err="1"/>
              <a:t>Tensorflow</a:t>
            </a:r>
            <a:r>
              <a:rPr lang="en-US" dirty="0"/>
              <a:t> using </a:t>
            </a:r>
            <a:r>
              <a:rPr lang="en-US" dirty="0" err="1"/>
              <a:t>Tensorboard</a:t>
            </a:r>
            <a:br>
              <a:rPr lang="en-US" dirty="0"/>
            </a:br>
            <a:endParaRPr lang="en-US" dirty="0"/>
          </a:p>
        </p:txBody>
      </p:sp>
      <p:sp>
        <p:nvSpPr>
          <p:cNvPr id="4" name="Subtitle 3">
            <a:extLst>
              <a:ext uri="{FF2B5EF4-FFF2-40B4-BE49-F238E27FC236}">
                <a16:creationId xmlns:a16="http://schemas.microsoft.com/office/drawing/2014/main" id="{15D0252A-8A0E-4DD3-8D8C-8C4D2AEB63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3979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3508-EA5C-4FA5-BAD4-B9B3F8198C2D}"/>
              </a:ext>
            </a:extLst>
          </p:cNvPr>
          <p:cNvSpPr>
            <a:spLocks noGrp="1"/>
          </p:cNvSpPr>
          <p:nvPr>
            <p:ph type="title"/>
          </p:nvPr>
        </p:nvSpPr>
        <p:spPr/>
        <p:txBody>
          <a:bodyPr/>
          <a:lstStyle/>
          <a:p>
            <a:r>
              <a:rPr lang="en-US" dirty="0" err="1"/>
              <a:t>TensorBoard</a:t>
            </a:r>
            <a:r>
              <a:rPr lang="en-US" dirty="0"/>
              <a:t>: Visualizing Learning</a:t>
            </a:r>
            <a:br>
              <a:rPr lang="en-US" dirty="0"/>
            </a:br>
            <a:endParaRPr lang="en-US" dirty="0"/>
          </a:p>
        </p:txBody>
      </p:sp>
      <p:pic>
        <p:nvPicPr>
          <p:cNvPr id="4" name="Content Placeholder 3">
            <a:extLst>
              <a:ext uri="{FF2B5EF4-FFF2-40B4-BE49-F238E27FC236}">
                <a16:creationId xmlns:a16="http://schemas.microsoft.com/office/drawing/2014/main" id="{EF2D0569-979B-4E0A-999A-F34E76F6600D}"/>
              </a:ext>
            </a:extLst>
          </p:cNvPr>
          <p:cNvPicPr>
            <a:picLocks noGrp="1" noChangeAspect="1"/>
          </p:cNvPicPr>
          <p:nvPr>
            <p:ph idx="1"/>
          </p:nvPr>
        </p:nvPicPr>
        <p:blipFill>
          <a:blip r:embed="rId2"/>
          <a:stretch>
            <a:fillRect/>
          </a:stretch>
        </p:blipFill>
        <p:spPr>
          <a:xfrm>
            <a:off x="981075" y="1027906"/>
            <a:ext cx="10610850" cy="5553869"/>
          </a:xfrm>
          <a:prstGeom prst="rect">
            <a:avLst/>
          </a:prstGeom>
        </p:spPr>
      </p:pic>
    </p:spTree>
    <p:extLst>
      <p:ext uri="{BB962C8B-B14F-4D97-AF65-F5344CB8AC3E}">
        <p14:creationId xmlns:p14="http://schemas.microsoft.com/office/powerpoint/2010/main" val="3169348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927911-844E-4905-90AF-2B1E62306FF0}"/>
              </a:ext>
            </a:extLst>
          </p:cNvPr>
          <p:cNvPicPr>
            <a:picLocks noChangeAspect="1"/>
          </p:cNvPicPr>
          <p:nvPr/>
        </p:nvPicPr>
        <p:blipFill>
          <a:blip r:embed="rId2"/>
          <a:stretch>
            <a:fillRect/>
          </a:stretch>
        </p:blipFill>
        <p:spPr>
          <a:xfrm>
            <a:off x="215898" y="1389711"/>
            <a:ext cx="11760203" cy="4078577"/>
          </a:xfrm>
          <a:prstGeom prst="rect">
            <a:avLst/>
          </a:prstGeom>
        </p:spPr>
      </p:pic>
    </p:spTree>
    <p:extLst>
      <p:ext uri="{BB962C8B-B14F-4D97-AF65-F5344CB8AC3E}">
        <p14:creationId xmlns:p14="http://schemas.microsoft.com/office/powerpoint/2010/main" val="2490972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F219-76B6-406D-8BF9-1406565B4B5C}"/>
              </a:ext>
            </a:extLst>
          </p:cNvPr>
          <p:cNvSpPr>
            <a:spLocks noGrp="1"/>
          </p:cNvSpPr>
          <p:nvPr>
            <p:ph type="title"/>
          </p:nvPr>
        </p:nvSpPr>
        <p:spPr>
          <a:xfrm>
            <a:off x="233680" y="620352"/>
            <a:ext cx="11816080" cy="375328"/>
          </a:xfrm>
        </p:spPr>
        <p:txBody>
          <a:bodyPr>
            <a:noAutofit/>
          </a:bodyPr>
          <a:lstStyle/>
          <a:p>
            <a:pPr algn="ctr"/>
            <a:r>
              <a:rPr lang="en-US" sz="2400" i="1" dirty="0"/>
              <a:t>TensorFlow creates a default graph for you, so we don’t need the first two lines of the code above.</a:t>
            </a:r>
            <a:endParaRPr lang="en-US" sz="2400" dirty="0"/>
          </a:p>
        </p:txBody>
      </p:sp>
      <p:sp>
        <p:nvSpPr>
          <p:cNvPr id="3" name="Content Placeholder 2">
            <a:extLst>
              <a:ext uri="{FF2B5EF4-FFF2-40B4-BE49-F238E27FC236}">
                <a16:creationId xmlns:a16="http://schemas.microsoft.com/office/drawing/2014/main" id="{1F4FC092-5800-4071-B1C6-1106F9343CC8}"/>
              </a:ext>
            </a:extLst>
          </p:cNvPr>
          <p:cNvSpPr>
            <a:spLocks noGrp="1"/>
          </p:cNvSpPr>
          <p:nvPr>
            <p:ph idx="1"/>
          </p:nvPr>
        </p:nvSpPr>
        <p:spPr>
          <a:xfrm>
            <a:off x="427614" y="3212864"/>
            <a:ext cx="11113252" cy="2462213"/>
          </a:xfrm>
        </p:spPr>
        <p:txBody>
          <a:bodyPr/>
          <a:lstStyle/>
          <a:p>
            <a:r>
              <a:rPr lang="en-US" dirty="0"/>
              <a:t>graph = </a:t>
            </a:r>
            <a:r>
              <a:rPr lang="en-US" dirty="0" err="1"/>
              <a:t>tf.Graph</a:t>
            </a:r>
            <a:r>
              <a:rPr lang="en-US" dirty="0"/>
              <a:t>()</a:t>
            </a:r>
          </a:p>
          <a:p>
            <a:r>
              <a:rPr lang="en-US" dirty="0"/>
              <a:t>with </a:t>
            </a:r>
            <a:r>
              <a:rPr lang="en-US" dirty="0" err="1"/>
              <a:t>graph.as_default</a:t>
            </a:r>
            <a:r>
              <a:rPr lang="en-US" dirty="0"/>
              <a:t>():</a:t>
            </a:r>
          </a:p>
          <a:p>
            <a:r>
              <a:rPr lang="en-US" dirty="0"/>
              <a:t>  	variable = </a:t>
            </a:r>
            <a:r>
              <a:rPr lang="en-US" dirty="0" err="1"/>
              <a:t>tf.Variable</a:t>
            </a:r>
            <a:r>
              <a:rPr lang="en-US" dirty="0"/>
              <a:t>(42, name='foo')</a:t>
            </a:r>
          </a:p>
          <a:p>
            <a:r>
              <a:rPr lang="en-US" dirty="0"/>
              <a:t>  	initialize = </a:t>
            </a:r>
            <a:r>
              <a:rPr lang="en-US" dirty="0" err="1"/>
              <a:t>tf.global_variables_initializer</a:t>
            </a:r>
            <a:r>
              <a:rPr lang="en-US" dirty="0"/>
              <a:t>()</a:t>
            </a:r>
          </a:p>
          <a:p>
            <a:r>
              <a:rPr lang="en-US" dirty="0"/>
              <a:t>  	assign = </a:t>
            </a:r>
            <a:r>
              <a:rPr lang="en-US" dirty="0" err="1"/>
              <a:t>variable.assign</a:t>
            </a:r>
            <a:r>
              <a:rPr lang="en-US" dirty="0"/>
              <a:t>(13)</a:t>
            </a:r>
          </a:p>
        </p:txBody>
      </p:sp>
    </p:spTree>
    <p:extLst>
      <p:ext uri="{BB962C8B-B14F-4D97-AF65-F5344CB8AC3E}">
        <p14:creationId xmlns:p14="http://schemas.microsoft.com/office/powerpoint/2010/main" val="1698640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1A90-D2E5-4245-8F4B-3E0C5009F2A3}"/>
              </a:ext>
            </a:extLst>
          </p:cNvPr>
          <p:cNvSpPr>
            <a:spLocks noGrp="1"/>
          </p:cNvSpPr>
          <p:nvPr>
            <p:ph type="title"/>
          </p:nvPr>
        </p:nvSpPr>
        <p:spPr>
          <a:xfrm>
            <a:off x="1696720" y="620352"/>
            <a:ext cx="9316720" cy="718210"/>
          </a:xfrm>
        </p:spPr>
        <p:txBody>
          <a:bodyPr/>
          <a:lstStyle/>
          <a:p>
            <a:pPr algn="ctr"/>
            <a:r>
              <a:rPr lang="en-US" sz="2800" b="1" dirty="0"/>
              <a:t>Running Computations in a Session</a:t>
            </a:r>
            <a:br>
              <a:rPr lang="en-US" b="1" dirty="0"/>
            </a:br>
            <a:endParaRPr lang="en-US" b="1" dirty="0"/>
          </a:p>
        </p:txBody>
      </p:sp>
      <p:sp>
        <p:nvSpPr>
          <p:cNvPr id="3" name="Content Placeholder 2">
            <a:extLst>
              <a:ext uri="{FF2B5EF4-FFF2-40B4-BE49-F238E27FC236}">
                <a16:creationId xmlns:a16="http://schemas.microsoft.com/office/drawing/2014/main" id="{03584562-989A-426D-82B4-1DC3ABEE1887}"/>
              </a:ext>
            </a:extLst>
          </p:cNvPr>
          <p:cNvSpPr>
            <a:spLocks noGrp="1"/>
          </p:cNvSpPr>
          <p:nvPr>
            <p:ph idx="1"/>
          </p:nvPr>
        </p:nvSpPr>
        <p:spPr>
          <a:xfrm>
            <a:off x="539374" y="1546624"/>
            <a:ext cx="11113252" cy="3447098"/>
          </a:xfrm>
        </p:spPr>
        <p:txBody>
          <a:bodyPr/>
          <a:lstStyle/>
          <a:p>
            <a:r>
              <a:rPr lang="en-US" sz="2800" dirty="0"/>
              <a:t>To run any of the three defined operations, we need to create a session for that graph. The session will also allocate memory to store the current value of the variable.</a:t>
            </a:r>
          </a:p>
          <a:p>
            <a:endParaRPr lang="en-US" sz="2800" dirty="0"/>
          </a:p>
          <a:p>
            <a:r>
              <a:rPr lang="en-US" sz="2800" dirty="0"/>
              <a:t>with </a:t>
            </a:r>
            <a:r>
              <a:rPr lang="en-US" sz="2800" dirty="0" err="1"/>
              <a:t>tf.Session</a:t>
            </a:r>
            <a:r>
              <a:rPr lang="en-US" sz="2800" dirty="0"/>
              <a:t>(graph=graph) as </a:t>
            </a:r>
            <a:r>
              <a:rPr lang="en-US" sz="2800" dirty="0" err="1"/>
              <a:t>sess</a:t>
            </a:r>
            <a:r>
              <a:rPr lang="en-US" sz="2800" dirty="0"/>
              <a:t>:</a:t>
            </a:r>
          </a:p>
          <a:p>
            <a:r>
              <a:rPr lang="en-US" sz="2800" dirty="0"/>
              <a:t>  	</a:t>
            </a:r>
            <a:r>
              <a:rPr lang="en-US" sz="2800" dirty="0" err="1"/>
              <a:t>sess.run</a:t>
            </a:r>
            <a:r>
              <a:rPr lang="en-US" sz="2800" dirty="0"/>
              <a:t>(initialize)</a:t>
            </a:r>
          </a:p>
          <a:p>
            <a:r>
              <a:rPr lang="en-US" sz="2800" dirty="0"/>
              <a:t>  	</a:t>
            </a:r>
            <a:r>
              <a:rPr lang="en-US" sz="2800" dirty="0" err="1"/>
              <a:t>sess.run</a:t>
            </a:r>
            <a:r>
              <a:rPr lang="en-US" sz="2800" dirty="0"/>
              <a:t>(assign)</a:t>
            </a:r>
          </a:p>
          <a:p>
            <a:r>
              <a:rPr lang="en-US" sz="2800" dirty="0"/>
              <a:t>  	print(</a:t>
            </a:r>
            <a:r>
              <a:rPr lang="en-US" sz="2800" dirty="0" err="1"/>
              <a:t>sess.run</a:t>
            </a:r>
            <a:r>
              <a:rPr lang="en-US" sz="2800" dirty="0"/>
              <a:t>(variable))</a:t>
            </a:r>
          </a:p>
        </p:txBody>
      </p:sp>
    </p:spTree>
    <p:extLst>
      <p:ext uri="{BB962C8B-B14F-4D97-AF65-F5344CB8AC3E}">
        <p14:creationId xmlns:p14="http://schemas.microsoft.com/office/powerpoint/2010/main" val="965542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D53598-E2DF-447F-9D58-7F652F503F06}"/>
              </a:ext>
            </a:extLst>
          </p:cNvPr>
          <p:cNvSpPr>
            <a:spLocks noGrp="1"/>
          </p:cNvSpPr>
          <p:nvPr>
            <p:ph type="body" idx="1"/>
          </p:nvPr>
        </p:nvSpPr>
        <p:spPr>
          <a:xfrm>
            <a:off x="539374" y="1546624"/>
            <a:ext cx="11113252" cy="923330"/>
          </a:xfrm>
        </p:spPr>
        <p:txBody>
          <a:bodyPr/>
          <a:lstStyle/>
          <a:p>
            <a:pPr algn="ctr"/>
            <a:r>
              <a:rPr lang="en-US" sz="6000" dirty="0"/>
              <a:t>DEMO</a:t>
            </a:r>
          </a:p>
        </p:txBody>
      </p:sp>
    </p:spTree>
    <p:extLst>
      <p:ext uri="{BB962C8B-B14F-4D97-AF65-F5344CB8AC3E}">
        <p14:creationId xmlns:p14="http://schemas.microsoft.com/office/powerpoint/2010/main" val="3198603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2DE6-9D5A-4647-BCD5-D1575AE57E3B}"/>
              </a:ext>
            </a:extLst>
          </p:cNvPr>
          <p:cNvSpPr>
            <a:spLocks noGrp="1"/>
          </p:cNvSpPr>
          <p:nvPr>
            <p:ph type="title"/>
          </p:nvPr>
        </p:nvSpPr>
        <p:spPr>
          <a:xfrm>
            <a:off x="3982454" y="620352"/>
            <a:ext cx="4227092" cy="574644"/>
          </a:xfrm>
        </p:spPr>
        <p:txBody>
          <a:bodyPr/>
          <a:lstStyle/>
          <a:p>
            <a:r>
              <a:rPr lang="en-US" dirty="0"/>
              <a:t>SCALARS TAB</a:t>
            </a:r>
            <a:br>
              <a:rPr lang="en-US" dirty="0"/>
            </a:br>
            <a:endParaRPr lang="en-US" dirty="0"/>
          </a:p>
        </p:txBody>
      </p:sp>
      <p:sp>
        <p:nvSpPr>
          <p:cNvPr id="3" name="Text Placeholder 2">
            <a:extLst>
              <a:ext uri="{FF2B5EF4-FFF2-40B4-BE49-F238E27FC236}">
                <a16:creationId xmlns:a16="http://schemas.microsoft.com/office/drawing/2014/main" id="{D9CC1CFA-466B-401C-A73E-DF778A18D539}"/>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B9EBC084-2621-4F4A-80B4-9163441DD5BF}"/>
              </a:ext>
            </a:extLst>
          </p:cNvPr>
          <p:cNvPicPr/>
          <p:nvPr/>
        </p:nvPicPr>
        <p:blipFill>
          <a:blip r:embed="rId2"/>
          <a:stretch>
            <a:fillRect/>
          </a:stretch>
        </p:blipFill>
        <p:spPr>
          <a:xfrm>
            <a:off x="264160" y="995680"/>
            <a:ext cx="11927840" cy="5354320"/>
          </a:xfrm>
          <a:prstGeom prst="rect">
            <a:avLst/>
          </a:prstGeom>
        </p:spPr>
      </p:pic>
    </p:spTree>
    <p:extLst>
      <p:ext uri="{BB962C8B-B14F-4D97-AF65-F5344CB8AC3E}">
        <p14:creationId xmlns:p14="http://schemas.microsoft.com/office/powerpoint/2010/main" val="1404682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72C6-8303-4539-8362-65188EE19DFE}"/>
              </a:ext>
            </a:extLst>
          </p:cNvPr>
          <p:cNvSpPr>
            <a:spLocks noGrp="1"/>
          </p:cNvSpPr>
          <p:nvPr>
            <p:ph type="title"/>
          </p:nvPr>
        </p:nvSpPr>
        <p:spPr>
          <a:xfrm>
            <a:off x="3982454" y="620352"/>
            <a:ext cx="4227092" cy="287323"/>
          </a:xfrm>
        </p:spPr>
        <p:txBody>
          <a:bodyPr/>
          <a:lstStyle/>
          <a:p>
            <a:r>
              <a:rPr lang="en-US" dirty="0"/>
              <a:t>IMAGES TAB</a:t>
            </a:r>
          </a:p>
        </p:txBody>
      </p:sp>
      <p:sp>
        <p:nvSpPr>
          <p:cNvPr id="3" name="Text Placeholder 2">
            <a:extLst>
              <a:ext uri="{FF2B5EF4-FFF2-40B4-BE49-F238E27FC236}">
                <a16:creationId xmlns:a16="http://schemas.microsoft.com/office/drawing/2014/main" id="{5277BDDB-C2B3-4F50-8427-01149AA6523F}"/>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4C78353D-6629-4F75-A232-D14C3229BCBC}"/>
              </a:ext>
            </a:extLst>
          </p:cNvPr>
          <p:cNvPicPr/>
          <p:nvPr/>
        </p:nvPicPr>
        <p:blipFill>
          <a:blip r:embed="rId2"/>
          <a:stretch>
            <a:fillRect/>
          </a:stretch>
        </p:blipFill>
        <p:spPr>
          <a:xfrm>
            <a:off x="375920" y="907676"/>
            <a:ext cx="11643360" cy="5442324"/>
          </a:xfrm>
          <a:prstGeom prst="rect">
            <a:avLst/>
          </a:prstGeom>
        </p:spPr>
      </p:pic>
    </p:spTree>
    <p:extLst>
      <p:ext uri="{BB962C8B-B14F-4D97-AF65-F5344CB8AC3E}">
        <p14:creationId xmlns:p14="http://schemas.microsoft.com/office/powerpoint/2010/main" val="12994422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BD8D-261F-48DC-BE95-552FA7393DED}"/>
              </a:ext>
            </a:extLst>
          </p:cNvPr>
          <p:cNvSpPr>
            <a:spLocks noGrp="1"/>
          </p:cNvSpPr>
          <p:nvPr>
            <p:ph type="title"/>
          </p:nvPr>
        </p:nvSpPr>
        <p:spPr>
          <a:xfrm>
            <a:off x="3982454" y="620352"/>
            <a:ext cx="1615706" cy="375328"/>
          </a:xfrm>
        </p:spPr>
        <p:txBody>
          <a:bodyPr/>
          <a:lstStyle/>
          <a:p>
            <a:r>
              <a:rPr lang="en-US" dirty="0"/>
              <a:t>GRAPHS TAB</a:t>
            </a:r>
          </a:p>
        </p:txBody>
      </p:sp>
      <p:sp>
        <p:nvSpPr>
          <p:cNvPr id="3" name="Text Placeholder 2">
            <a:extLst>
              <a:ext uri="{FF2B5EF4-FFF2-40B4-BE49-F238E27FC236}">
                <a16:creationId xmlns:a16="http://schemas.microsoft.com/office/drawing/2014/main" id="{3807F6DB-8430-4005-BBB3-7FDDF8EC0239}"/>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90D0FC5D-14FE-45EF-83AF-05E890DFE678}"/>
              </a:ext>
            </a:extLst>
          </p:cNvPr>
          <p:cNvPicPr/>
          <p:nvPr/>
        </p:nvPicPr>
        <p:blipFill>
          <a:blip r:embed="rId2"/>
          <a:stretch>
            <a:fillRect/>
          </a:stretch>
        </p:blipFill>
        <p:spPr>
          <a:xfrm>
            <a:off x="539374" y="995681"/>
            <a:ext cx="11276706" cy="5140960"/>
          </a:xfrm>
          <a:prstGeom prst="rect">
            <a:avLst/>
          </a:prstGeom>
        </p:spPr>
      </p:pic>
    </p:spTree>
    <p:extLst>
      <p:ext uri="{BB962C8B-B14F-4D97-AF65-F5344CB8AC3E}">
        <p14:creationId xmlns:p14="http://schemas.microsoft.com/office/powerpoint/2010/main" val="37286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27AD99F-901C-4E91-84FA-934FCBC25FF5}"/>
              </a:ext>
            </a:extLst>
          </p:cNvPr>
          <p:cNvSpPr>
            <a:spLocks noGrp="1" noChangeArrowheads="1"/>
          </p:cNvSpPr>
          <p:nvPr>
            <p:ph type="body" idx="1"/>
          </p:nvPr>
        </p:nvSpPr>
        <p:spPr>
          <a:xfrm>
            <a:off x="2209800" y="609600"/>
            <a:ext cx="7772400" cy="4876800"/>
          </a:xfrm>
        </p:spPr>
        <p:txBody>
          <a:bodyPr/>
          <a:lstStyle/>
          <a:p>
            <a:r>
              <a:rPr lang="en-GB" altLang="en-US" sz="2800"/>
              <a:t>Feeding data through the net:</a:t>
            </a:r>
          </a:p>
          <a:p>
            <a:endParaRPr lang="en-GB" altLang="en-US" sz="2800"/>
          </a:p>
          <a:p>
            <a:endParaRPr lang="en-GB" altLang="en-US" sz="2800"/>
          </a:p>
          <a:p>
            <a:endParaRPr lang="en-GB" altLang="en-US" sz="2800"/>
          </a:p>
          <a:p>
            <a:endParaRPr lang="en-GB" altLang="en-US" sz="2800"/>
          </a:p>
          <a:p>
            <a:endParaRPr lang="en-GB" altLang="en-US" sz="2800"/>
          </a:p>
          <a:p>
            <a:endParaRPr lang="en-GB" altLang="en-US" sz="2800"/>
          </a:p>
          <a:p>
            <a:pPr>
              <a:buFontTx/>
              <a:buNone/>
            </a:pPr>
            <a:r>
              <a:rPr lang="en-GB" altLang="en-US">
                <a:cs typeface="Times New Roman" panose="02020603050405020304" pitchFamily="18" charset="0"/>
              </a:rPr>
              <a:t>(1 </a:t>
            </a:r>
            <a:r>
              <a:rPr lang="en-GB" altLang="en-US">
                <a:cs typeface="Times New Roman" panose="02020603050405020304" pitchFamily="18" charset="0"/>
                <a:sym typeface="Symbol" panose="05050102010706020507" pitchFamily="18" charset="2"/>
              </a:rPr>
              <a:t></a:t>
            </a:r>
            <a:r>
              <a:rPr lang="en-GB" altLang="en-US">
                <a:cs typeface="Times New Roman" panose="02020603050405020304" pitchFamily="18" charset="0"/>
              </a:rPr>
              <a:t> 0.25) + (0.5 </a:t>
            </a:r>
            <a:r>
              <a:rPr lang="en-GB" altLang="en-US">
                <a:cs typeface="Times New Roman" panose="02020603050405020304" pitchFamily="18" charset="0"/>
                <a:sym typeface="Symbol" panose="05050102010706020507" pitchFamily="18" charset="2"/>
              </a:rPr>
              <a:t></a:t>
            </a:r>
            <a:r>
              <a:rPr lang="en-GB" altLang="en-US">
                <a:cs typeface="Times New Roman" panose="02020603050405020304" pitchFamily="18" charset="0"/>
              </a:rPr>
              <a:t> (-1.5)) = 0.25 + (-0.75)   =  - </a:t>
            </a:r>
            <a:r>
              <a:rPr lang="en-GB" altLang="en-US" b="1">
                <a:cs typeface="Times New Roman" panose="02020603050405020304" pitchFamily="18" charset="0"/>
              </a:rPr>
              <a:t>0.5</a:t>
            </a:r>
            <a:r>
              <a:rPr lang="en-GB" altLang="en-US" sz="2800"/>
              <a:t> </a:t>
            </a:r>
          </a:p>
        </p:txBody>
      </p:sp>
      <p:pic>
        <p:nvPicPr>
          <p:cNvPr id="17411" name="Picture 3" descr="ANNexample">
            <a:extLst>
              <a:ext uri="{FF2B5EF4-FFF2-40B4-BE49-F238E27FC236}">
                <a16:creationId xmlns:a16="http://schemas.microsoft.com/office/drawing/2014/main" id="{94BB3F51-C01E-48D8-AAE0-2C4D7F1B9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9000" b="24667"/>
          <a:stretch>
            <a:fillRect/>
          </a:stretch>
        </p:blipFill>
        <p:spPr bwMode="auto">
          <a:xfrm>
            <a:off x="3810000" y="1295400"/>
            <a:ext cx="4114800" cy="2870200"/>
          </a:xfrm>
          <a:prstGeom prst="rect">
            <a:avLst/>
          </a:prstGeom>
          <a:noFill/>
          <a:extLst>
            <a:ext uri="{909E8E84-426E-40DD-AFC4-6F175D3DCCD1}">
              <a14:hiddenFill xmlns:a14="http://schemas.microsoft.com/office/drawing/2010/main">
                <a:solidFill>
                  <a:srgbClr val="FFFFFF"/>
                </a:solidFill>
              </a14:hiddenFill>
            </a:ext>
          </a:extLst>
        </p:spPr>
      </p:pic>
      <p:sp>
        <p:nvSpPr>
          <p:cNvPr id="17412" name="Rectangle 4">
            <a:extLst>
              <a:ext uri="{FF2B5EF4-FFF2-40B4-BE49-F238E27FC236}">
                <a16:creationId xmlns:a16="http://schemas.microsoft.com/office/drawing/2014/main" id="{B1C2DE8A-3CAE-4BBA-92F6-741DDB9275D5}"/>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7413" name="Rectangle 5">
            <a:extLst>
              <a:ext uri="{FF2B5EF4-FFF2-40B4-BE49-F238E27FC236}">
                <a16:creationId xmlns:a16="http://schemas.microsoft.com/office/drawing/2014/main" id="{8B689E89-72E0-4B27-9B76-08A494C4FF70}"/>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7414" name="Rectangle 6">
            <a:extLst>
              <a:ext uri="{FF2B5EF4-FFF2-40B4-BE49-F238E27FC236}">
                <a16:creationId xmlns:a16="http://schemas.microsoft.com/office/drawing/2014/main" id="{948D2FD8-1447-411B-8B29-6405555925E9}"/>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graphicFrame>
        <p:nvGraphicFramePr>
          <p:cNvPr id="17415" name="Object 7">
            <a:extLst>
              <a:ext uri="{FF2B5EF4-FFF2-40B4-BE49-F238E27FC236}">
                <a16:creationId xmlns:a16="http://schemas.microsoft.com/office/drawing/2014/main" id="{F43C44D4-CF0D-4846-88C7-A6224AF8C7E1}"/>
              </a:ext>
            </a:extLst>
          </p:cNvPr>
          <p:cNvGraphicFramePr>
            <a:graphicFrameLocks noChangeAspect="1"/>
          </p:cNvGraphicFramePr>
          <p:nvPr/>
        </p:nvGraphicFramePr>
        <p:xfrm>
          <a:off x="5029200" y="5562601"/>
          <a:ext cx="2209800" cy="849313"/>
        </p:xfrm>
        <a:graphic>
          <a:graphicData uri="http://schemas.openxmlformats.org/presentationml/2006/ole">
            <mc:AlternateContent xmlns:mc="http://schemas.openxmlformats.org/markup-compatibility/2006">
              <mc:Choice xmlns:v="urn:schemas-microsoft-com:vml" Requires="v">
                <p:oleObj spid="_x0000_s5133" r:id="rId4" imgW="1016000" imgH="393700" progId="Equation.3">
                  <p:embed/>
                </p:oleObj>
              </mc:Choice>
              <mc:Fallback>
                <p:oleObj r:id="rId4" imgW="1016000" imgH="393700" progId="Equation.3">
                  <p:embed/>
                  <p:pic>
                    <p:nvPicPr>
                      <p:cNvPr id="17415" name="Object 7">
                        <a:extLst>
                          <a:ext uri="{FF2B5EF4-FFF2-40B4-BE49-F238E27FC236}">
                            <a16:creationId xmlns:a16="http://schemas.microsoft.com/office/drawing/2014/main" id="{F43C44D4-CF0D-4846-88C7-A6224AF8C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562601"/>
                        <a:ext cx="2209800"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Text Box 8">
            <a:extLst>
              <a:ext uri="{FF2B5EF4-FFF2-40B4-BE49-F238E27FC236}">
                <a16:creationId xmlns:a16="http://schemas.microsoft.com/office/drawing/2014/main" id="{FACD4383-45E3-4C51-A5F5-202A5FE8BCD6}"/>
              </a:ext>
            </a:extLst>
          </p:cNvPr>
          <p:cNvSpPr txBox="1">
            <a:spLocks noChangeArrowheads="1"/>
          </p:cNvSpPr>
          <p:nvPr/>
        </p:nvSpPr>
        <p:spPr bwMode="auto">
          <a:xfrm>
            <a:off x="2957513" y="57626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GB" altLang="en-US" sz="2400">
                <a:solidFill>
                  <a:srgbClr val="000000"/>
                </a:solidFill>
                <a:latin typeface="Arial" panose="020B0604020202020204" pitchFamily="34" charset="0"/>
              </a:rPr>
              <a:t>Squashing: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F09E-D77B-4C21-BFD9-D294A1CE2964}"/>
              </a:ext>
            </a:extLst>
          </p:cNvPr>
          <p:cNvSpPr>
            <a:spLocks noGrp="1"/>
          </p:cNvSpPr>
          <p:nvPr>
            <p:ph type="title"/>
          </p:nvPr>
        </p:nvSpPr>
        <p:spPr>
          <a:xfrm>
            <a:off x="3982454" y="620352"/>
            <a:ext cx="4227092" cy="287323"/>
          </a:xfrm>
        </p:spPr>
        <p:txBody>
          <a:bodyPr/>
          <a:lstStyle/>
          <a:p>
            <a:r>
              <a:rPr lang="en-US" dirty="0"/>
              <a:t>DISTRIBUTIONS TAB</a:t>
            </a:r>
          </a:p>
        </p:txBody>
      </p:sp>
      <p:sp>
        <p:nvSpPr>
          <p:cNvPr id="3" name="Text Placeholder 2">
            <a:extLst>
              <a:ext uri="{FF2B5EF4-FFF2-40B4-BE49-F238E27FC236}">
                <a16:creationId xmlns:a16="http://schemas.microsoft.com/office/drawing/2014/main" id="{561BDDE9-C2CB-41C5-A016-0A443D77165D}"/>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72063E24-0481-4E5A-934E-70EBE3855C10}"/>
              </a:ext>
            </a:extLst>
          </p:cNvPr>
          <p:cNvPicPr/>
          <p:nvPr/>
        </p:nvPicPr>
        <p:blipFill>
          <a:blip r:embed="rId2"/>
          <a:stretch>
            <a:fillRect/>
          </a:stretch>
        </p:blipFill>
        <p:spPr>
          <a:xfrm>
            <a:off x="254000" y="1056640"/>
            <a:ext cx="11938000" cy="5181008"/>
          </a:xfrm>
          <a:prstGeom prst="rect">
            <a:avLst/>
          </a:prstGeom>
        </p:spPr>
      </p:pic>
    </p:spTree>
    <p:extLst>
      <p:ext uri="{BB962C8B-B14F-4D97-AF65-F5344CB8AC3E}">
        <p14:creationId xmlns:p14="http://schemas.microsoft.com/office/powerpoint/2010/main" val="4239875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3B9DE9-F3E9-4899-A659-98218E9E8D2E}"/>
              </a:ext>
            </a:extLst>
          </p:cNvPr>
          <p:cNvPicPr/>
          <p:nvPr/>
        </p:nvPicPr>
        <p:blipFill>
          <a:blip r:embed="rId2"/>
          <a:stretch>
            <a:fillRect/>
          </a:stretch>
        </p:blipFill>
        <p:spPr>
          <a:xfrm>
            <a:off x="172720" y="386080"/>
            <a:ext cx="11917680" cy="6096000"/>
          </a:xfrm>
          <a:prstGeom prst="rect">
            <a:avLst/>
          </a:prstGeom>
        </p:spPr>
      </p:pic>
    </p:spTree>
    <p:extLst>
      <p:ext uri="{BB962C8B-B14F-4D97-AF65-F5344CB8AC3E}">
        <p14:creationId xmlns:p14="http://schemas.microsoft.com/office/powerpoint/2010/main" val="20696911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A65FBF-E09F-46CC-B286-0C3BC6DFC9D0}"/>
              </a:ext>
            </a:extLst>
          </p:cNvPr>
          <p:cNvSpPr/>
          <p:nvPr/>
        </p:nvSpPr>
        <p:spPr>
          <a:xfrm>
            <a:off x="5046962" y="84574"/>
            <a:ext cx="167135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PROJECTOR TAB</a:t>
            </a:r>
            <a:endParaRPr lang="en-US" dirty="0"/>
          </a:p>
        </p:txBody>
      </p:sp>
      <p:pic>
        <p:nvPicPr>
          <p:cNvPr id="3" name="Picture 2">
            <a:extLst>
              <a:ext uri="{FF2B5EF4-FFF2-40B4-BE49-F238E27FC236}">
                <a16:creationId xmlns:a16="http://schemas.microsoft.com/office/drawing/2014/main" id="{DD53D5D4-0F80-4A16-B99E-CC40FBF1AF36}"/>
              </a:ext>
            </a:extLst>
          </p:cNvPr>
          <p:cNvPicPr/>
          <p:nvPr/>
        </p:nvPicPr>
        <p:blipFill>
          <a:blip r:embed="rId2"/>
          <a:stretch>
            <a:fillRect/>
          </a:stretch>
        </p:blipFill>
        <p:spPr>
          <a:xfrm>
            <a:off x="193040" y="609600"/>
            <a:ext cx="11877040" cy="5669280"/>
          </a:xfrm>
          <a:prstGeom prst="rect">
            <a:avLst/>
          </a:prstGeom>
        </p:spPr>
      </p:pic>
    </p:spTree>
    <p:extLst>
      <p:ext uri="{BB962C8B-B14F-4D97-AF65-F5344CB8AC3E}">
        <p14:creationId xmlns:p14="http://schemas.microsoft.com/office/powerpoint/2010/main" val="28351361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3857-EBB0-4211-B352-9A324F54DE06}"/>
              </a:ext>
            </a:extLst>
          </p:cNvPr>
          <p:cNvSpPr>
            <a:spLocks noGrp="1"/>
          </p:cNvSpPr>
          <p:nvPr>
            <p:ph type="title"/>
          </p:nvPr>
        </p:nvSpPr>
        <p:spPr>
          <a:xfrm>
            <a:off x="142240" y="620353"/>
            <a:ext cx="10728960" cy="595099"/>
          </a:xfrm>
        </p:spPr>
        <p:txBody>
          <a:bodyPr/>
          <a:lstStyle/>
          <a:p>
            <a:pPr algn="ctr"/>
            <a:r>
              <a:rPr lang="en-US" sz="2000" b="1" dirty="0"/>
              <a:t>The Embedding Projector</a:t>
            </a:r>
            <a:br>
              <a:rPr lang="en-US" sz="2000" b="1" dirty="0"/>
            </a:br>
            <a:endParaRPr lang="en-US" b="1" dirty="0"/>
          </a:p>
        </p:txBody>
      </p:sp>
      <p:sp>
        <p:nvSpPr>
          <p:cNvPr id="3" name="Text Placeholder 2">
            <a:extLst>
              <a:ext uri="{FF2B5EF4-FFF2-40B4-BE49-F238E27FC236}">
                <a16:creationId xmlns:a16="http://schemas.microsoft.com/office/drawing/2014/main" id="{6FA25B02-1965-4B6B-B45D-AD8AB6C983F2}"/>
              </a:ext>
            </a:extLst>
          </p:cNvPr>
          <p:cNvSpPr>
            <a:spLocks noGrp="1"/>
          </p:cNvSpPr>
          <p:nvPr>
            <p:ph type="body" idx="1"/>
          </p:nvPr>
        </p:nvSpPr>
        <p:spPr>
          <a:xfrm>
            <a:off x="539374" y="1546624"/>
            <a:ext cx="11113252" cy="4431983"/>
          </a:xfrm>
        </p:spPr>
        <p:txBody>
          <a:bodyPr/>
          <a:lstStyle/>
          <a:p>
            <a:r>
              <a:rPr lang="en-US" sz="2400" i="1" dirty="0">
                <a:hlinkClick r:id="rId2"/>
              </a:rPr>
              <a:t>t-SNE</a:t>
            </a:r>
            <a:r>
              <a:rPr lang="en-US" sz="2400" dirty="0"/>
              <a:t>: a nonlinear nondeterministic algorithm (T-distributed stochastic neighbor embedding) that tries to preserve local neighborhoods in the data, often at the expense of distorting global structure. You can choose whether to compute two- or three-dimensional projections.</a:t>
            </a:r>
          </a:p>
          <a:p>
            <a:r>
              <a:rPr lang="en-US" sz="2400" i="1" dirty="0">
                <a:hlinkClick r:id="rId3"/>
              </a:rPr>
              <a:t>PCA</a:t>
            </a:r>
            <a:r>
              <a:rPr lang="en-US" sz="2400" dirty="0"/>
              <a:t>: a linear deterministic algorithm (principal component analysis) that tries to capture as much of the data variability in as few dimensions as possible. PCA tends to highlight large-scale structure in the data, but can distort local neighborhoods. The Embedding Projector computes the top 10 principal components, from which you can choose two or three to view.</a:t>
            </a:r>
          </a:p>
          <a:p>
            <a:r>
              <a:rPr lang="en-US" sz="2400" b="1" i="1" dirty="0"/>
              <a:t>Custom</a:t>
            </a:r>
            <a:r>
              <a:rPr lang="en-US" sz="2400" b="1" dirty="0"/>
              <a:t>: </a:t>
            </a:r>
            <a:r>
              <a:rPr lang="en-US" sz="2400" dirty="0"/>
              <a:t>a linear projection onto horizontal and vertical axes that you specify using labels in the data.</a:t>
            </a:r>
          </a:p>
          <a:p>
            <a:endParaRPr lang="en-US" sz="2400" dirty="0"/>
          </a:p>
        </p:txBody>
      </p:sp>
    </p:spTree>
    <p:extLst>
      <p:ext uri="{BB962C8B-B14F-4D97-AF65-F5344CB8AC3E}">
        <p14:creationId xmlns:p14="http://schemas.microsoft.com/office/powerpoint/2010/main" val="21381151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A425-7BCC-4FD2-831F-53B8E866F2B2}"/>
              </a:ext>
            </a:extLst>
          </p:cNvPr>
          <p:cNvSpPr>
            <a:spLocks noGrp="1"/>
          </p:cNvSpPr>
          <p:nvPr>
            <p:ph type="title"/>
          </p:nvPr>
        </p:nvSpPr>
        <p:spPr>
          <a:xfrm>
            <a:off x="4500614" y="2245952"/>
            <a:ext cx="4094746" cy="771568"/>
          </a:xfrm>
        </p:spPr>
        <p:txBody>
          <a:bodyPr/>
          <a:lstStyle/>
          <a:p>
            <a:pPr algn="ctr"/>
            <a:r>
              <a:rPr lang="en-US" sz="4400" dirty="0"/>
              <a:t>Thank you !!</a:t>
            </a:r>
            <a:br>
              <a:rPr lang="en-US" dirty="0"/>
            </a:br>
            <a:endParaRPr lang="en-US" dirty="0"/>
          </a:p>
        </p:txBody>
      </p:sp>
    </p:spTree>
    <p:extLst>
      <p:ext uri="{BB962C8B-B14F-4D97-AF65-F5344CB8AC3E}">
        <p14:creationId xmlns:p14="http://schemas.microsoft.com/office/powerpoint/2010/main" val="294453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p:txBody>
          <a:bodyPr/>
          <a:lstStyle/>
          <a:p>
            <a:r>
              <a:rPr lang="en-US" sz="3600" dirty="0"/>
              <a:t>Lets take a hypothetical example of a class and its TAs</a:t>
            </a:r>
            <a:endParaRPr lang="en-US" dirty="0"/>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Tree>
    <p:extLst>
      <p:ext uri="{BB962C8B-B14F-4D97-AF65-F5344CB8AC3E}">
        <p14:creationId xmlns:p14="http://schemas.microsoft.com/office/powerpoint/2010/main" val="165318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p:txBody>
          <a:bodyPr/>
          <a:lstStyle/>
          <a:p>
            <a:r>
              <a:rPr lang="en-US" sz="3600" dirty="0"/>
              <a:t>Lets take a hypothetical example of a class and its TAs</a:t>
            </a:r>
            <a:endParaRPr lang="en-US" dirty="0"/>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52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ireball">
  <a:themeElements>
    <a:clrScheme name="Fireball.pot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Fireball.pot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pot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1143000" marR="0" indent="-228600" algn="ctr" defTabSz="914400" rtl="0" eaLnBrk="1" fontAlgn="base" latinLnBrk="0" hangingPunct="1">
          <a:lnSpc>
            <a:spcPct val="100000"/>
          </a:lnSpc>
          <a:spcBef>
            <a:spcPct val="20000"/>
          </a:spcBef>
          <a:spcAft>
            <a:spcPct val="0"/>
          </a:spcAft>
          <a:buClrTx/>
          <a:buSzTx/>
          <a:buFontTx/>
          <a:buChar char="•"/>
          <a:tabLst/>
          <a:defRPr kumimoji="0" lang="en-GB"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1143000" marR="0" indent="-228600" algn="ctr" defTabSz="914400" rtl="0" eaLnBrk="1" fontAlgn="base" latinLnBrk="0" hangingPunct="1">
          <a:lnSpc>
            <a:spcPct val="100000"/>
          </a:lnSpc>
          <a:spcBef>
            <a:spcPct val="20000"/>
          </a:spcBef>
          <a:spcAft>
            <a:spcPct val="0"/>
          </a:spcAft>
          <a:buClrTx/>
          <a:buSzTx/>
          <a:buFontTx/>
          <a:buChar char="•"/>
          <a:tabLst/>
          <a:defRPr kumimoji="0" lang="en-GB"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3134</Words>
  <Application>Microsoft Office PowerPoint</Application>
  <PresentationFormat>Widescreen</PresentationFormat>
  <Paragraphs>522</Paragraphs>
  <Slides>74</Slides>
  <Notes>0</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3</vt:i4>
      </vt:variant>
      <vt:variant>
        <vt:lpstr>Slide Titles</vt:lpstr>
      </vt:variant>
      <vt:variant>
        <vt:i4>74</vt:i4>
      </vt:variant>
    </vt:vector>
  </HeadingPairs>
  <TitlesOfParts>
    <vt:vector size="91" baseType="lpstr">
      <vt:lpstr>Arial</vt:lpstr>
      <vt:lpstr>Calibri</vt:lpstr>
      <vt:lpstr>Calibri Light</vt:lpstr>
      <vt:lpstr>Consolas</vt:lpstr>
      <vt:lpstr>Courier New</vt:lpstr>
      <vt:lpstr>Georgia</vt:lpstr>
      <vt:lpstr>Lucida Sans</vt:lpstr>
      <vt:lpstr>Times New Roman</vt:lpstr>
      <vt:lpstr>Trebuchet MS</vt:lpstr>
      <vt:lpstr>Office Theme</vt:lpstr>
      <vt:lpstr>Fireball</vt:lpstr>
      <vt:lpstr>Default Design</vt:lpstr>
      <vt:lpstr>1_Office Theme</vt:lpstr>
      <vt:lpstr>2_Office Theme</vt:lpstr>
      <vt:lpstr>Bitmap Image</vt:lpstr>
      <vt:lpstr>Equation.3</vt:lpstr>
      <vt:lpstr>Document</vt:lpstr>
      <vt:lpstr>INTRODUCTION TO NEURAL NETWORKS AND TENSORFLOW</vt:lpstr>
      <vt:lpstr>Basic Perceptron and Neural Nets</vt:lpstr>
      <vt:lpstr>PowerPoint Presentation</vt:lpstr>
      <vt:lpstr>PowerPoint Presentation</vt:lpstr>
      <vt:lpstr>Feed-forward nets</vt:lpstr>
      <vt:lpstr>Modelling a Neuron</vt:lpstr>
      <vt:lpstr>PowerPoint Presentation</vt:lpstr>
      <vt:lpstr>Lets take a hypothetical example of a class and its TAs</vt:lpstr>
      <vt:lpstr>Lets take a hypothetical example of a class and its TAs</vt:lpstr>
      <vt:lpstr>PowerPoint Presentation</vt:lpstr>
      <vt:lpstr>Lets take a hypothetical example of a class and its TAs</vt:lpstr>
      <vt:lpstr>Since, all TAs are new, prof. trusts them equally. </vt:lpstr>
      <vt:lpstr>Prof’s calculation of avg. score: Summation: 29(0.3) + 75(0.3) + 56(0.3) = 48 Simple Logic: y = [x] i.e. nearest integer function Therefore, prof’s guess is y = 48  </vt:lpstr>
      <vt:lpstr>Actual average  = 63     Prof’s guess is y = 48  </vt:lpstr>
      <vt:lpstr>Difference in prediction: 63 – 48 = 15 Now Prof. realizes that the estimate given by Anthony was pretty close, and so the trust factor for Anthony should be increased greatly. Akbar’s estimate was second best, so its trust value should also be increased slightly. While Amar’s estimate was bad so his trust value should be decreased a little</vt:lpstr>
      <vt:lpstr>Making appropriate changes to trust values  </vt:lpstr>
      <vt:lpstr>PowerPoint Presentation</vt:lpstr>
      <vt:lpstr>Prof’s calculation of avg. score: Summation: 29(0.1) + 75(0.4) + 56(0.5) = 60.9 Simple Logic: y = [x] i.e. nearest integer function Therefore, prof’s guess is y = 61  </vt:lpstr>
      <vt:lpstr>PowerPoint Presentation</vt:lpstr>
      <vt:lpstr>Modelling a Neuron</vt:lpstr>
      <vt:lpstr>PowerPoint Presentation</vt:lpstr>
      <vt:lpstr>PowerPoint Presentation</vt:lpstr>
      <vt:lpstr>Activation Functions</vt:lpstr>
      <vt:lpstr>PowerPoint Presentation</vt:lpstr>
      <vt:lpstr>PowerPoint Presentation</vt:lpstr>
      <vt:lpstr>The First Neural Neural Networks</vt:lpstr>
      <vt:lpstr>The First Neural Neural Networks</vt:lpstr>
      <vt:lpstr>The First Neural Neural Networks</vt:lpstr>
      <vt:lpstr>The First Neural Neural Networks</vt:lpstr>
      <vt:lpstr>Making a Neural Net structure in our example</vt:lpstr>
      <vt:lpstr>Introduction to Tensorflow</vt:lpstr>
      <vt:lpstr>What is TensorFlow?</vt:lpstr>
      <vt:lpstr>PowerPoint Presentation</vt:lpstr>
      <vt:lpstr>PowerPoint Presentation</vt:lpstr>
      <vt:lpstr>TensorFlow vs. Numpy</vt:lpstr>
      <vt:lpstr>Simple Numpy Recap</vt:lpstr>
      <vt:lpstr>More on Session soon</vt:lpstr>
      <vt:lpstr>Numpy to TensorFlow Dictionary</vt:lpstr>
      <vt:lpstr>TensorFlow requires explicit evaluation!</vt:lpstr>
      <vt:lpstr>Basic Code Structure - Graphs</vt:lpstr>
      <vt:lpstr>Basic Code Structure - Graphs</vt:lpstr>
      <vt:lpstr>Basic Code Structure - Sessions</vt:lpstr>
      <vt:lpstr>TensorFlow Session Object</vt:lpstr>
      <vt:lpstr>TensorFlow Variables (1)</vt:lpstr>
      <vt:lpstr>TensorFlow Variables (2)</vt:lpstr>
      <vt:lpstr>TensorFlow Variables (3)</vt:lpstr>
      <vt:lpstr>Updating Variable State</vt:lpstr>
      <vt:lpstr>Fetching Variable State (1)</vt:lpstr>
      <vt:lpstr>Fetching Variable State (2)</vt:lpstr>
      <vt:lpstr>Inputting Data</vt:lpstr>
      <vt:lpstr>Placeholders and Feed Dictionaries (1)</vt:lpstr>
      <vt:lpstr>Placeholders and Feed Dictionaries (2)</vt:lpstr>
      <vt:lpstr>Placeholders and Feed Dictionaries (3)</vt:lpstr>
      <vt:lpstr>Ex: Linear Regression in TensorFlow (1)</vt:lpstr>
      <vt:lpstr>Ex: Linear Regression in TensorFlow (2)</vt:lpstr>
      <vt:lpstr>Ex: Linear Regression in TensorFlow (3)</vt:lpstr>
      <vt:lpstr>Ex: Linear Regression in TensorFlow (4)</vt:lpstr>
      <vt:lpstr>Ex: Linear Regression in TensorFlow (4)</vt:lpstr>
      <vt:lpstr>Ex: Linear Regression in TensorFlow (5)</vt:lpstr>
      <vt:lpstr>Ex: Linear Regression in TensorFlow (6)</vt:lpstr>
      <vt:lpstr>Visualizing Tensorflow using Tensorboard </vt:lpstr>
      <vt:lpstr>TensorBoard: Visualizing Learning </vt:lpstr>
      <vt:lpstr>PowerPoint Presentation</vt:lpstr>
      <vt:lpstr>TensorFlow creates a default graph for you, so we don’t need the first two lines of the code above.</vt:lpstr>
      <vt:lpstr>Running Computations in a Session </vt:lpstr>
      <vt:lpstr>PowerPoint Presentation</vt:lpstr>
      <vt:lpstr>SCALARS TAB </vt:lpstr>
      <vt:lpstr>IMAGES TAB</vt:lpstr>
      <vt:lpstr>GRAPHS TAB</vt:lpstr>
      <vt:lpstr>DISTRIBUTIONS TAB</vt:lpstr>
      <vt:lpstr>PowerPoint Presentation</vt:lpstr>
      <vt:lpstr>PowerPoint Presentation</vt:lpstr>
      <vt:lpstr>The Embedding Projector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AND TENSORFLOW</dc:title>
  <dc:creator>Raghav Avasthi</dc:creator>
  <cp:lastModifiedBy>Mahalakshmi Arunachalam</cp:lastModifiedBy>
  <cp:revision>37</cp:revision>
  <dcterms:created xsi:type="dcterms:W3CDTF">2019-02-10T02:32:40Z</dcterms:created>
  <dcterms:modified xsi:type="dcterms:W3CDTF">2019-02-11T00:54:37Z</dcterms:modified>
</cp:coreProperties>
</file>