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numpy.org/" TargetMode="External"/><Relationship Id="rId7" Type="http://schemas.openxmlformats.org/officeDocument/2006/relationships/hyperlink" Target="https://www.kaggle.com/datasets/uciml/sms-spam-collection-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keras.io/" TargetMode="External"/><Relationship Id="rId4" Type="http://schemas.openxmlformats.org/officeDocument/2006/relationships/hyperlink" Target="https://scikit-learn.org/sta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962" y="1961146"/>
            <a:ext cx="7766936" cy="874499"/>
          </a:xfrm>
        </p:spPr>
        <p:txBody>
          <a:bodyPr/>
          <a:lstStyle/>
          <a:p>
            <a:r>
              <a:rPr lang="en-US" sz="3200" b="1" dirty="0" smtClean="0">
                <a:solidFill>
                  <a:schemeClr val="tx1"/>
                </a:solidFill>
                <a:latin typeface="Arial Narrow" panose="020B0606020202030204" pitchFamily="34" charset="0"/>
              </a:rPr>
              <a:t>VEHICLE COUNT PREDICTION USING GAN</a:t>
            </a:r>
            <a:endParaRPr lang="en-US" sz="3200" b="1" dirty="0">
              <a:solidFill>
                <a:schemeClr val="tx1"/>
              </a:solidFill>
              <a:latin typeface="Arial Narrow" panose="020B0606020202030204" pitchFamily="34" charset="0"/>
            </a:endParaRPr>
          </a:p>
        </p:txBody>
      </p:sp>
      <p:sp>
        <p:nvSpPr>
          <p:cNvPr id="3" name="Subtitle 2"/>
          <p:cNvSpPr>
            <a:spLocks noGrp="1"/>
          </p:cNvSpPr>
          <p:nvPr>
            <p:ph type="subTitle" idx="1"/>
          </p:nvPr>
        </p:nvSpPr>
        <p:spPr>
          <a:xfrm>
            <a:off x="1543163" y="4387717"/>
            <a:ext cx="7766936" cy="2325904"/>
          </a:xfrm>
        </p:spPr>
        <p:txBody>
          <a:bodyPr>
            <a:noAutofit/>
          </a:bodyPr>
          <a:lstStyle/>
          <a:p>
            <a:r>
              <a:rPr lang="en-US" dirty="0" smtClean="0">
                <a:solidFill>
                  <a:schemeClr val="tx1"/>
                </a:solidFill>
                <a:latin typeface="Arial Rounded MT Bold" panose="020F0704030504030204" pitchFamily="34" charset="0"/>
              </a:rPr>
              <a:t>CREATE</a:t>
            </a:r>
            <a:r>
              <a:rPr lang="en-US" dirty="0" smtClean="0">
                <a:solidFill>
                  <a:schemeClr val="tx1"/>
                </a:solidFill>
                <a:latin typeface="Arial Rounded MT Bold" panose="020F0704030504030204" pitchFamily="34" charset="0"/>
              </a:rPr>
              <a:t>D BY </a:t>
            </a:r>
          </a:p>
          <a:p>
            <a:r>
              <a:rPr lang="en-US" dirty="0" smtClean="0">
                <a:solidFill>
                  <a:schemeClr val="tx1"/>
                </a:solidFill>
                <a:latin typeface="Arial Rounded MT Bold" panose="020F0704030504030204" pitchFamily="34" charset="0"/>
              </a:rPr>
              <a:t>C . MAHALAKSHIMI</a:t>
            </a:r>
          </a:p>
          <a:p>
            <a:r>
              <a:rPr lang="en-US" dirty="0" smtClean="0">
                <a:solidFill>
                  <a:schemeClr val="tx1"/>
                </a:solidFill>
                <a:latin typeface="Arial Rounded MT Bold" panose="020F0704030504030204" pitchFamily="34" charset="0"/>
              </a:rPr>
              <a:t>III-YEAR , CSE</a:t>
            </a:r>
          </a:p>
          <a:p>
            <a:r>
              <a:rPr lang="en-US" dirty="0" smtClean="0">
                <a:solidFill>
                  <a:schemeClr val="tx1"/>
                </a:solidFill>
                <a:latin typeface="Arial Rounded MT Bold" panose="020F0704030504030204" pitchFamily="34" charset="0"/>
              </a:rPr>
              <a:t>REG.NO:912321104020</a:t>
            </a:r>
          </a:p>
          <a:p>
            <a:r>
              <a:rPr lang="en-US" dirty="0" smtClean="0">
                <a:solidFill>
                  <a:schemeClr val="tx1"/>
                </a:solidFill>
                <a:latin typeface="Arial Rounded MT Bold" panose="020F0704030504030204" pitchFamily="34" charset="0"/>
              </a:rPr>
              <a:t>SACS MAVMM ENGINEERING COLLEGE</a:t>
            </a:r>
            <a:r>
              <a:rPr lang="en-US" dirty="0" smtClean="0">
                <a:latin typeface="Arial Rounded MT Bold" panose="020F0704030504030204" pitchFamily="34" charset="0"/>
              </a:rPr>
              <a:t> </a:t>
            </a:r>
            <a:endParaRPr lang="en-US" dirty="0">
              <a:latin typeface="Arial Rounded MT Bold" panose="020F0704030504030204" pitchFamily="34" charset="0"/>
            </a:endParaRPr>
          </a:p>
        </p:txBody>
      </p:sp>
    </p:spTree>
    <p:extLst>
      <p:ext uri="{BB962C8B-B14F-4D97-AF65-F5344CB8AC3E}">
        <p14:creationId xmlns:p14="http://schemas.microsoft.com/office/powerpoint/2010/main" val="130379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248652"/>
            <a:ext cx="8596668" cy="858253"/>
          </a:xfrm>
        </p:spPr>
        <p:txBody>
          <a:bodyPr/>
          <a:lstStyle/>
          <a:p>
            <a:r>
              <a:rPr lang="en-US" b="1" dirty="0" smtClean="0">
                <a:solidFill>
                  <a:schemeClr val="tx1"/>
                </a:solidFill>
                <a:latin typeface="Arial Rounded MT Bold" panose="020F0704030504030204" pitchFamily="34" charset="0"/>
              </a:rPr>
              <a:t>Algorithm and deployment:</a:t>
            </a:r>
            <a:endParaRPr lang="en-US" b="1"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448734" y="1528011"/>
            <a:ext cx="8596668" cy="4740442"/>
          </a:xfrm>
        </p:spPr>
        <p:txBody>
          <a:bodyPr>
            <a:normAutofit/>
          </a:bodyPr>
          <a:lstStyle/>
          <a:p>
            <a:pPr marL="0" indent="0" algn="just">
              <a:buClrTx/>
              <a:buNone/>
            </a:pPr>
            <a:r>
              <a:rPr lang="en-US" sz="2800" b="1" dirty="0" smtClean="0">
                <a:solidFill>
                  <a:schemeClr val="tx1"/>
                </a:solidFill>
                <a:latin typeface="Arial Rounded MT Bold" panose="020F0704030504030204" pitchFamily="34" charset="0"/>
              </a:rPr>
              <a:t>Algorithm steps:</a:t>
            </a:r>
            <a:endParaRPr lang="en-US" sz="2800" b="1" dirty="0" smtClean="0">
              <a:solidFill>
                <a:schemeClr val="tx1"/>
              </a:solidFill>
              <a:latin typeface="Arial Rounded MT Bold" panose="020F0704030504030204" pitchFamily="34" charset="0"/>
            </a:endParaRPr>
          </a:p>
          <a:p>
            <a:pPr marL="457200" indent="-457200" algn="just">
              <a:buClrTx/>
              <a:buFont typeface="+mj-lt"/>
              <a:buAutoNum type="arabicPeriod"/>
            </a:pPr>
            <a:endParaRPr lang="en-US" sz="2000" b="1" dirty="0"/>
          </a:p>
          <a:p>
            <a:pPr marL="457200" indent="-457200" algn="just">
              <a:buClrTx/>
              <a:buFont typeface="+mj-lt"/>
              <a:buAutoNum type="arabicPeriod"/>
            </a:pPr>
            <a:r>
              <a:rPr lang="en-US" sz="2000" b="1" dirty="0" smtClean="0">
                <a:solidFill>
                  <a:schemeClr val="tx1"/>
                </a:solidFill>
                <a:latin typeface="Arial Rounded MT Bold" panose="020F0704030504030204" pitchFamily="34" charset="0"/>
              </a:rPr>
              <a:t>Data </a:t>
            </a:r>
            <a:r>
              <a:rPr lang="en-US" sz="2000" b="1" dirty="0">
                <a:solidFill>
                  <a:schemeClr val="tx1"/>
                </a:solidFill>
                <a:latin typeface="Arial Rounded MT Bold" panose="020F0704030504030204" pitchFamily="34" charset="0"/>
              </a:rPr>
              <a:t>Collection</a:t>
            </a:r>
            <a:r>
              <a:rPr lang="en-US" sz="20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2000" dirty="0">
                <a:solidFill>
                  <a:schemeClr val="tx1"/>
                </a:solidFill>
                <a:latin typeface="Arial Rounded MT Bold" panose="020F0704030504030204" pitchFamily="34" charset="0"/>
              </a:rPr>
              <a:t>Gather video footage or images from traffic cameras or other sources.</a:t>
            </a:r>
          </a:p>
          <a:p>
            <a:pPr lvl="1" algn="just">
              <a:buClrTx/>
              <a:buFont typeface="Wingdings" panose="05000000000000000000" pitchFamily="2" charset="2"/>
              <a:buChar char="Ø"/>
            </a:pPr>
            <a:r>
              <a:rPr lang="en-US" sz="2000" dirty="0">
                <a:solidFill>
                  <a:schemeClr val="tx1"/>
                </a:solidFill>
                <a:latin typeface="Arial Rounded MT Bold" panose="020F0704030504030204" pitchFamily="34" charset="0"/>
              </a:rPr>
              <a:t>Annotate the data to label vehicles and count them.</a:t>
            </a:r>
          </a:p>
          <a:p>
            <a:pPr marL="457200" indent="-457200" algn="just">
              <a:buClrTx/>
              <a:buFont typeface="+mj-lt"/>
              <a:buAutoNum type="arabicPeriod"/>
            </a:pPr>
            <a:r>
              <a:rPr lang="en-US" sz="2000" b="1" dirty="0">
                <a:solidFill>
                  <a:schemeClr val="tx1"/>
                </a:solidFill>
                <a:latin typeface="Arial Rounded MT Bold" panose="020F0704030504030204" pitchFamily="34" charset="0"/>
              </a:rPr>
              <a:t>Preprocessing</a:t>
            </a:r>
            <a:r>
              <a:rPr lang="en-US" sz="20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2000" dirty="0">
                <a:solidFill>
                  <a:schemeClr val="tx1"/>
                </a:solidFill>
                <a:latin typeface="Arial Rounded MT Bold" panose="020F0704030504030204" pitchFamily="34" charset="0"/>
              </a:rPr>
              <a:t>Convert the video footage into frames or extract relevant images.</a:t>
            </a:r>
          </a:p>
          <a:p>
            <a:pPr lvl="1" algn="just">
              <a:buClrTx/>
              <a:buFont typeface="Wingdings" panose="05000000000000000000" pitchFamily="2" charset="2"/>
              <a:buChar char="Ø"/>
            </a:pPr>
            <a:r>
              <a:rPr lang="en-US" sz="2000" dirty="0">
                <a:solidFill>
                  <a:schemeClr val="tx1"/>
                </a:solidFill>
                <a:latin typeface="Arial Rounded MT Bold" panose="020F0704030504030204" pitchFamily="34" charset="0"/>
              </a:rPr>
              <a:t>Resize and normalize images.</a:t>
            </a:r>
          </a:p>
          <a:p>
            <a:pPr lvl="1" algn="just">
              <a:buClrTx/>
              <a:buFont typeface="Wingdings" panose="05000000000000000000" pitchFamily="2" charset="2"/>
              <a:buChar char="Ø"/>
            </a:pPr>
            <a:r>
              <a:rPr lang="en-US" sz="2000" dirty="0">
                <a:solidFill>
                  <a:schemeClr val="tx1"/>
                </a:solidFill>
                <a:latin typeface="Arial Rounded MT Bold" panose="020F0704030504030204" pitchFamily="34" charset="0"/>
              </a:rPr>
              <a:t>Split data into training and validation sets.</a:t>
            </a:r>
          </a:p>
        </p:txBody>
      </p:sp>
    </p:spTree>
    <p:extLst>
      <p:ext uri="{BB962C8B-B14F-4D97-AF65-F5344CB8AC3E}">
        <p14:creationId xmlns:p14="http://schemas.microsoft.com/office/powerpoint/2010/main" val="232101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105" y="1556098"/>
            <a:ext cx="8819147" cy="5078313"/>
          </a:xfrm>
          <a:prstGeom prst="rect">
            <a:avLst/>
          </a:prstGeom>
        </p:spPr>
        <p:txBody>
          <a:bodyPr wrap="square">
            <a:spAutoFit/>
          </a:bodyPr>
          <a:lstStyle/>
          <a:p>
            <a:r>
              <a:rPr lang="en-US" b="1" dirty="0" smtClean="0">
                <a:solidFill>
                  <a:srgbClr val="0D0D0D"/>
                </a:solidFill>
                <a:latin typeface="Söhne"/>
              </a:rPr>
              <a:t>3.GAN </a:t>
            </a:r>
            <a:r>
              <a:rPr lang="en-US" b="1" dirty="0">
                <a:solidFill>
                  <a:srgbClr val="0D0D0D"/>
                </a:solidFill>
                <a:latin typeface="Söhne"/>
              </a:rPr>
              <a:t>Model Training</a:t>
            </a:r>
            <a:r>
              <a:rPr lang="en-US" dirty="0">
                <a:solidFill>
                  <a:srgbClr val="0D0D0D"/>
                </a:solidFill>
                <a:latin typeface="Söhne"/>
              </a:rPr>
              <a:t>:</a:t>
            </a:r>
          </a:p>
          <a:p>
            <a:pPr marL="742950" lvl="1" indent="-285750">
              <a:buFont typeface="Wingdings" panose="05000000000000000000" pitchFamily="2" charset="2"/>
              <a:buChar char="Ø"/>
            </a:pPr>
            <a:r>
              <a:rPr lang="en-US" dirty="0">
                <a:solidFill>
                  <a:srgbClr val="0D0D0D"/>
                </a:solidFill>
                <a:latin typeface="Söhne"/>
              </a:rPr>
              <a:t>Define a GAN architecture suitable for generating synthetic traffic scenes.</a:t>
            </a:r>
          </a:p>
          <a:p>
            <a:pPr marL="742950" lvl="1" indent="-285750">
              <a:buFont typeface="Wingdings" panose="05000000000000000000" pitchFamily="2" charset="2"/>
              <a:buChar char="Ø"/>
            </a:pPr>
            <a:r>
              <a:rPr lang="en-US" dirty="0">
                <a:solidFill>
                  <a:srgbClr val="0D0D0D"/>
                </a:solidFill>
                <a:latin typeface="Söhne"/>
              </a:rPr>
              <a:t>Train the GAN using real traffic images to generate synthetic images with varying traffic densities.</a:t>
            </a:r>
          </a:p>
          <a:p>
            <a:pPr marL="742950" lvl="1" indent="-285750">
              <a:buFont typeface="Wingdings" panose="05000000000000000000" pitchFamily="2" charset="2"/>
              <a:buChar char="Ø"/>
            </a:pPr>
            <a:r>
              <a:rPr lang="en-US" dirty="0">
                <a:solidFill>
                  <a:srgbClr val="0D0D0D"/>
                </a:solidFill>
                <a:latin typeface="Söhne"/>
              </a:rPr>
              <a:t>Use a discriminator network to distinguish between real and synthetic images.</a:t>
            </a:r>
          </a:p>
          <a:p>
            <a:pPr marL="742950" lvl="1" indent="-285750">
              <a:buFont typeface="Wingdings" panose="05000000000000000000" pitchFamily="2" charset="2"/>
              <a:buChar char="Ø"/>
            </a:pPr>
            <a:r>
              <a:rPr lang="en-US" dirty="0">
                <a:solidFill>
                  <a:srgbClr val="0D0D0D"/>
                </a:solidFill>
                <a:latin typeface="Söhne"/>
              </a:rPr>
              <a:t>Optimize both generator and discriminator networks using adversarial training.</a:t>
            </a:r>
          </a:p>
          <a:p>
            <a:r>
              <a:rPr lang="en-US" b="1" dirty="0" smtClean="0">
                <a:solidFill>
                  <a:srgbClr val="0D0D0D"/>
                </a:solidFill>
                <a:latin typeface="Söhne"/>
              </a:rPr>
              <a:t>4.Vehicle </a:t>
            </a:r>
            <a:r>
              <a:rPr lang="en-US" b="1" dirty="0">
                <a:solidFill>
                  <a:srgbClr val="0D0D0D"/>
                </a:solidFill>
                <a:latin typeface="Söhne"/>
              </a:rPr>
              <a:t>Count Prediction Model</a:t>
            </a:r>
            <a:r>
              <a:rPr lang="en-US" dirty="0">
                <a:solidFill>
                  <a:srgbClr val="0D0D0D"/>
                </a:solidFill>
                <a:latin typeface="Söhne"/>
              </a:rPr>
              <a:t>:</a:t>
            </a:r>
          </a:p>
          <a:p>
            <a:pPr marL="742950" lvl="1" indent="-285750">
              <a:buFont typeface="Wingdings" panose="05000000000000000000" pitchFamily="2" charset="2"/>
              <a:buChar char="Ø"/>
            </a:pPr>
            <a:r>
              <a:rPr lang="en-US" dirty="0">
                <a:solidFill>
                  <a:srgbClr val="0D0D0D"/>
                </a:solidFill>
                <a:latin typeface="Söhne"/>
              </a:rPr>
              <a:t>Utilize a separate model (e.g., CNN, RNN, or CNN-RNN hybrid) to predict vehicle counts.</a:t>
            </a:r>
          </a:p>
          <a:p>
            <a:pPr marL="742950" lvl="1" indent="-285750">
              <a:buFont typeface="Wingdings" panose="05000000000000000000" pitchFamily="2" charset="2"/>
              <a:buChar char="Ø"/>
            </a:pPr>
            <a:r>
              <a:rPr lang="en-US" dirty="0">
                <a:solidFill>
                  <a:srgbClr val="0D0D0D"/>
                </a:solidFill>
                <a:latin typeface="Söhne"/>
              </a:rPr>
              <a:t>Train this model using both real and synthetic images along with their corresponding vehicle counts.</a:t>
            </a:r>
          </a:p>
          <a:p>
            <a:pPr marL="742950" lvl="1" indent="-285750">
              <a:buFont typeface="Wingdings" panose="05000000000000000000" pitchFamily="2" charset="2"/>
              <a:buChar char="Ø"/>
            </a:pPr>
            <a:r>
              <a:rPr lang="en-US" dirty="0">
                <a:solidFill>
                  <a:srgbClr val="0D0D0D"/>
                </a:solidFill>
                <a:latin typeface="Söhne"/>
              </a:rPr>
              <a:t>Use techniques like transfer learning if necessary.</a:t>
            </a:r>
          </a:p>
          <a:p>
            <a:r>
              <a:rPr lang="en-US" b="1" dirty="0" smtClean="0">
                <a:solidFill>
                  <a:srgbClr val="0D0D0D"/>
                </a:solidFill>
                <a:latin typeface="Söhne"/>
              </a:rPr>
              <a:t>5.Deployment</a:t>
            </a:r>
            <a:r>
              <a:rPr lang="en-US" dirty="0">
                <a:solidFill>
                  <a:srgbClr val="0D0D0D"/>
                </a:solidFill>
                <a:latin typeface="Söhne"/>
              </a:rPr>
              <a:t>:</a:t>
            </a:r>
          </a:p>
          <a:p>
            <a:pPr marL="742950" lvl="1" indent="-285750">
              <a:buFont typeface="Wingdings" panose="05000000000000000000" pitchFamily="2" charset="2"/>
              <a:buChar char="Ø"/>
            </a:pPr>
            <a:r>
              <a:rPr lang="en-US" dirty="0">
                <a:solidFill>
                  <a:srgbClr val="0D0D0D"/>
                </a:solidFill>
                <a:latin typeface="Söhne"/>
              </a:rPr>
              <a:t>Choose a deployment environment (e.g., cloud, edge device) based on computational requirements and real-time constraints.</a:t>
            </a:r>
          </a:p>
          <a:p>
            <a:pPr marL="742950" lvl="1" indent="-285750">
              <a:buFont typeface="Wingdings" panose="05000000000000000000" pitchFamily="2" charset="2"/>
              <a:buChar char="Ø"/>
            </a:pPr>
            <a:r>
              <a:rPr lang="en-US" dirty="0">
                <a:solidFill>
                  <a:srgbClr val="0D0D0D"/>
                </a:solidFill>
                <a:latin typeface="Söhne"/>
              </a:rPr>
              <a:t>Containerize the model and associated components for easier deployment and scalability</a:t>
            </a:r>
            <a:r>
              <a:rPr lang="en-US" dirty="0" smtClean="0">
                <a:solidFill>
                  <a:srgbClr val="0D0D0D"/>
                </a:solidFill>
                <a:latin typeface="Söhne"/>
              </a:rPr>
              <a:t>.</a:t>
            </a:r>
            <a:endParaRPr lang="en-US" dirty="0">
              <a:solidFill>
                <a:srgbClr val="0D0D0D"/>
              </a:solidFill>
              <a:latin typeface="Söhne"/>
            </a:endParaRPr>
          </a:p>
        </p:txBody>
      </p:sp>
      <p:sp>
        <p:nvSpPr>
          <p:cNvPr id="3" name="Rectangle 2"/>
          <p:cNvSpPr/>
          <p:nvPr/>
        </p:nvSpPr>
        <p:spPr>
          <a:xfrm>
            <a:off x="710641" y="698788"/>
            <a:ext cx="5273047" cy="584775"/>
          </a:xfrm>
          <a:prstGeom prst="rect">
            <a:avLst/>
          </a:prstGeom>
        </p:spPr>
        <p:txBody>
          <a:bodyPr wrap="none">
            <a:spAutoFit/>
          </a:bodyPr>
          <a:lstStyle/>
          <a:p>
            <a:r>
              <a:rPr lang="en-US" sz="3200" b="1" dirty="0">
                <a:latin typeface="Arial Rounded MT Bold" panose="020F0704030504030204" pitchFamily="34" charset="0"/>
              </a:rPr>
              <a:t>Algorithm </a:t>
            </a:r>
            <a:r>
              <a:rPr lang="en-US" sz="3200" b="1" dirty="0" smtClean="0">
                <a:latin typeface="Arial Rounded MT Bold" panose="020F0704030504030204" pitchFamily="34" charset="0"/>
              </a:rPr>
              <a:t>steps</a:t>
            </a:r>
            <a:r>
              <a:rPr lang="en-US" sz="3200" b="1" dirty="0" smtClean="0">
                <a:latin typeface="Arial Rounded MT Bold" panose="020F0704030504030204" pitchFamily="34" charset="0"/>
                <a:sym typeface="Wingdings" panose="05000000000000000000" pitchFamily="2" charset="2"/>
              </a:rPr>
              <a:t>:(</a:t>
            </a:r>
            <a:r>
              <a:rPr lang="en-US" sz="3200" b="1" dirty="0" err="1" smtClean="0">
                <a:latin typeface="Arial Rounded MT Bold" panose="020F0704030504030204" pitchFamily="34" charset="0"/>
                <a:sym typeface="Wingdings" panose="05000000000000000000" pitchFamily="2" charset="2"/>
              </a:rPr>
              <a:t>contd</a:t>
            </a:r>
            <a:r>
              <a:rPr lang="en-US" sz="3200" b="1" dirty="0" smtClean="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239426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0684"/>
            <a:ext cx="8596668" cy="786063"/>
          </a:xfrm>
        </p:spPr>
        <p:txBody>
          <a:bodyPr>
            <a:normAutofit fontScale="90000"/>
          </a:bodyPr>
          <a:lstStyle/>
          <a:p>
            <a:r>
              <a:rPr lang="en-US" b="1" dirty="0">
                <a:solidFill>
                  <a:schemeClr val="tx1"/>
                </a:solidFill>
                <a:latin typeface="Arial Rounded MT Bold" panose="020F0704030504030204" pitchFamily="34" charset="0"/>
              </a:rPr>
              <a:t>Deployment </a:t>
            </a:r>
            <a:r>
              <a:rPr lang="en-US" b="1" dirty="0" smtClean="0">
                <a:solidFill>
                  <a:schemeClr val="tx1"/>
                </a:solidFill>
                <a:latin typeface="Arial Rounded MT Bold" panose="020F0704030504030204" pitchFamily="34" charset="0"/>
              </a:rPr>
              <a:t>:</a:t>
            </a:r>
            <a:r>
              <a:rPr lang="en-US" b="1" dirty="0">
                <a:solidFill>
                  <a:schemeClr val="tx1"/>
                </a:solidFill>
                <a:latin typeface="Arial Rounded MT Bold" panose="020F0704030504030204" pitchFamily="34" charset="0"/>
              </a:rPr>
              <a:t/>
            </a:r>
            <a:br>
              <a:rPr lang="en-US" b="1"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400608" y="1366505"/>
            <a:ext cx="8596668" cy="4986169"/>
          </a:xfrm>
        </p:spPr>
        <p:txBody>
          <a:bodyPr>
            <a:normAutofit fontScale="92500" lnSpcReduction="10000"/>
          </a:bodyPr>
          <a:lstStyle/>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Scalability</a:t>
            </a:r>
            <a:r>
              <a:rPr lang="en-US" dirty="0">
                <a:solidFill>
                  <a:schemeClr val="tx1"/>
                </a:solidFill>
                <a:latin typeface="Arial Rounded MT Bold" panose="020F0704030504030204" pitchFamily="34" charset="0"/>
              </a:rPr>
              <a:t>: Ensure the system can handle varying loads of incoming traffic data.</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Real-time Performance</a:t>
            </a:r>
            <a:r>
              <a:rPr lang="en-US" dirty="0">
                <a:solidFill>
                  <a:schemeClr val="tx1"/>
                </a:solidFill>
                <a:latin typeface="Arial Rounded MT Bold" panose="020F0704030504030204" pitchFamily="34" charset="0"/>
              </a:rPr>
              <a:t>: Optimize inference speed for real-time predictions, especially if deployed in traffic management systems.</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Security</a:t>
            </a:r>
            <a:r>
              <a:rPr lang="en-US" dirty="0">
                <a:solidFill>
                  <a:schemeClr val="tx1"/>
                </a:solidFill>
                <a:latin typeface="Arial Rounded MT Bold" panose="020F0704030504030204" pitchFamily="34" charset="0"/>
              </a:rPr>
              <a:t>: Implement authentication and authorization mechanisms to protect the deployed system from unauthorized access.</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Resource Management</a:t>
            </a:r>
            <a:r>
              <a:rPr lang="en-US" dirty="0">
                <a:solidFill>
                  <a:schemeClr val="tx1"/>
                </a:solidFill>
                <a:latin typeface="Arial Rounded MT Bold" panose="020F0704030504030204" pitchFamily="34" charset="0"/>
              </a:rPr>
              <a:t>: Monitor resource utilization and scale resources dynamically based on demand to maintain performance.</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Error Handling</a:t>
            </a:r>
            <a:r>
              <a:rPr lang="en-US" dirty="0">
                <a:solidFill>
                  <a:schemeClr val="tx1"/>
                </a:solidFill>
                <a:latin typeface="Arial Rounded MT Bold" panose="020F0704030504030204" pitchFamily="34" charset="0"/>
              </a:rPr>
              <a:t>: Implement robust error handling mechanisms to handle failures gracefully.</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Versioning</a:t>
            </a:r>
            <a:r>
              <a:rPr lang="en-US" dirty="0">
                <a:solidFill>
                  <a:schemeClr val="tx1"/>
                </a:solidFill>
                <a:latin typeface="Arial Rounded MT Bold" panose="020F0704030504030204" pitchFamily="34" charset="0"/>
              </a:rPr>
              <a:t>: Maintain version control for models and associated components to track changes and rollback if necessary.</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Regulatory Compliance</a:t>
            </a:r>
            <a:r>
              <a:rPr lang="en-US" dirty="0">
                <a:solidFill>
                  <a:schemeClr val="tx1"/>
                </a:solidFill>
                <a:latin typeface="Arial Rounded MT Bold" panose="020F0704030504030204" pitchFamily="34" charset="0"/>
              </a:rPr>
              <a:t>: Ensure compliance with relevant regulations and standards, especially regarding data privacy and security.</a:t>
            </a:r>
          </a:p>
          <a:p>
            <a:pPr algn="just">
              <a:buClrTx/>
              <a:buFont typeface="Wingdings" panose="05000000000000000000" pitchFamily="2" charset="2"/>
              <a:buChar char="v"/>
            </a:pPr>
            <a:r>
              <a:rPr lang="en-US" b="1" dirty="0">
                <a:solidFill>
                  <a:schemeClr val="tx1"/>
                </a:solidFill>
                <a:latin typeface="Arial Rounded MT Bold" panose="020F0704030504030204" pitchFamily="34" charset="0"/>
              </a:rPr>
              <a:t>Documentation</a:t>
            </a:r>
            <a:r>
              <a:rPr lang="en-US" dirty="0">
                <a:solidFill>
                  <a:schemeClr val="tx1"/>
                </a:solidFill>
                <a:latin typeface="Arial Rounded MT Bold" panose="020F0704030504030204" pitchFamily="34" charset="0"/>
              </a:rPr>
              <a:t>: Document the deployment process, including dependencies and configurations, for easier maintenance and troubleshooting.</a:t>
            </a:r>
          </a:p>
          <a:p>
            <a:pPr algn="just">
              <a:buClrTx/>
              <a:buFont typeface="Wingdings" panose="05000000000000000000" pitchFamily="2" charset="2"/>
              <a:buChar char="v"/>
            </a:pP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59928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77" y="387685"/>
            <a:ext cx="8596668" cy="1320800"/>
          </a:xfrm>
        </p:spPr>
        <p:txBody>
          <a:bodyPr/>
          <a:lstStyle/>
          <a:p>
            <a:r>
              <a:rPr lang="en-US" dirty="0" smtClean="0">
                <a:solidFill>
                  <a:schemeClr val="tx1"/>
                </a:solidFill>
                <a:latin typeface="Arial Rounded MT Bold" panose="020F0704030504030204" pitchFamily="34" charset="0"/>
              </a:rPr>
              <a:t>Result:</a:t>
            </a:r>
            <a:endParaRPr lang="en-US" dirty="0">
              <a:solidFill>
                <a:schemeClr val="tx1"/>
              </a:solidFill>
              <a:latin typeface="Arial Rounded MT Bold" panose="020F0704030504030204" pitchFamily="34" charset="0"/>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577" y="1708485"/>
            <a:ext cx="2593115" cy="2040912"/>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237" y="1747665"/>
            <a:ext cx="2885469" cy="202378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673" y="1858036"/>
            <a:ext cx="2462605" cy="191341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931" y="4246244"/>
            <a:ext cx="3055226" cy="2321123"/>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6669" y="4324239"/>
            <a:ext cx="3387247" cy="2243128"/>
          </a:xfrm>
          <a:prstGeom prst="rect">
            <a:avLst/>
          </a:prstGeom>
        </p:spPr>
      </p:pic>
    </p:spTree>
    <p:extLst>
      <p:ext uri="{BB962C8B-B14F-4D97-AF65-F5344CB8AC3E}">
        <p14:creationId xmlns:p14="http://schemas.microsoft.com/office/powerpoint/2010/main" val="29644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578" y="700240"/>
            <a:ext cx="4343400" cy="769441"/>
          </a:xfrm>
          <a:prstGeom prst="rect">
            <a:avLst/>
          </a:prstGeom>
          <a:noFill/>
        </p:spPr>
        <p:txBody>
          <a:bodyPr wrap="square" rtlCol="0">
            <a:spAutoFit/>
          </a:bodyPr>
          <a:lstStyle/>
          <a:p>
            <a:r>
              <a:rPr lang="en-US" sz="4400" dirty="0" smtClean="0">
                <a:latin typeface="Arial Rounded MT Bold" panose="020F0704030504030204" pitchFamily="34" charset="0"/>
              </a:rPr>
              <a:t>References:</a:t>
            </a:r>
            <a:endParaRPr lang="en-US" sz="4400" dirty="0">
              <a:latin typeface="Arial Rounded MT Bold" panose="020F0704030504030204" pitchFamily="34" charset="0"/>
            </a:endParaRPr>
          </a:p>
        </p:txBody>
      </p:sp>
      <p:sp>
        <p:nvSpPr>
          <p:cNvPr id="3" name="Rectangle 2"/>
          <p:cNvSpPr/>
          <p:nvPr/>
        </p:nvSpPr>
        <p:spPr>
          <a:xfrm>
            <a:off x="1664368" y="2244896"/>
            <a:ext cx="6096000" cy="2031325"/>
          </a:xfrm>
          <a:prstGeom prst="rect">
            <a:avLst/>
          </a:prstGeom>
        </p:spPr>
        <p:txBody>
          <a:bodyPr>
            <a:spAutoFit/>
          </a:bodyPr>
          <a:lstStyle/>
          <a:p>
            <a:pPr marL="285750" indent="-285750">
              <a:buFont typeface="Arial" panose="020B0604020202020204" pitchFamily="34" charset="0"/>
              <a:buChar char="•"/>
            </a:pPr>
            <a:r>
              <a:rPr lang="en-US" dirty="0">
                <a:hlinkClick r:id="rId2"/>
              </a:rPr>
              <a:t>https://www.tensorflow.org/</a:t>
            </a:r>
            <a:endParaRPr lang="en-US" dirty="0"/>
          </a:p>
          <a:p>
            <a:pPr marL="285750" indent="-285750">
              <a:buFont typeface="Arial" panose="020B0604020202020204" pitchFamily="34" charset="0"/>
              <a:buChar char="•"/>
            </a:pPr>
            <a:r>
              <a:rPr lang="en-US" dirty="0">
                <a:hlinkClick r:id="rId3"/>
              </a:rPr>
              <a:t>https://numpy.org/</a:t>
            </a:r>
            <a:endParaRPr lang="en-US" dirty="0"/>
          </a:p>
          <a:p>
            <a:pPr marL="285750" indent="-285750">
              <a:buFont typeface="Arial" panose="020B0604020202020204" pitchFamily="34" charset="0"/>
              <a:buChar char="•"/>
            </a:pPr>
            <a:r>
              <a:rPr lang="en-US" dirty="0">
                <a:hlinkClick r:id="rId4"/>
              </a:rPr>
              <a:t>https://scikit-learn.org/stable/</a:t>
            </a:r>
            <a:endParaRPr lang="en-US" dirty="0"/>
          </a:p>
          <a:p>
            <a:pPr marL="285750" indent="-285750">
              <a:buFont typeface="Arial" panose="020B0604020202020204" pitchFamily="34" charset="0"/>
              <a:buChar char="•"/>
            </a:pPr>
            <a:r>
              <a:rPr lang="en-US" dirty="0">
                <a:hlinkClick r:id="rId5"/>
              </a:rPr>
              <a:t>https://keras.io/</a:t>
            </a:r>
            <a:endParaRPr lang="en-US" dirty="0"/>
          </a:p>
          <a:p>
            <a:pPr marL="285750" indent="-285750">
              <a:buFont typeface="Arial" panose="020B0604020202020204" pitchFamily="34" charset="0"/>
              <a:buChar char="•"/>
            </a:pPr>
            <a:r>
              <a:rPr lang="en-US" dirty="0">
                <a:hlinkClick r:id="rId6"/>
              </a:rPr>
              <a:t>https://matplotlib.org/</a:t>
            </a:r>
            <a:endParaRPr lang="en-US" dirty="0"/>
          </a:p>
          <a:p>
            <a:pPr marL="285750" indent="-285750">
              <a:buFont typeface="Arial" panose="020B0604020202020204" pitchFamily="34" charset="0"/>
              <a:buChar char="•"/>
            </a:pPr>
            <a:r>
              <a:rPr lang="en-US" dirty="0">
                <a:hlinkClick r:id="rId7"/>
              </a:rPr>
              <a:t>https://www.kaggle.com/datasets/uciml/sms-spam-collection-dataset</a:t>
            </a:r>
            <a:endParaRPr lang="en-US" dirty="0"/>
          </a:p>
        </p:txBody>
      </p:sp>
    </p:spTree>
    <p:extLst>
      <p:ext uri="{BB962C8B-B14F-4D97-AF65-F5344CB8AC3E}">
        <p14:creationId xmlns:p14="http://schemas.microsoft.com/office/powerpoint/2010/main" val="112400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solidFill>
                  <a:schemeClr val="tx1"/>
                </a:solidFill>
                <a:latin typeface="Arial Rounded MT Bold" panose="020F0704030504030204" pitchFamily="34" charset="0"/>
              </a:rPr>
              <a:t>Conclution</a:t>
            </a:r>
            <a:r>
              <a:rPr lang="en-US" sz="4000" dirty="0" smtClean="0">
                <a:solidFill>
                  <a:schemeClr val="tx1"/>
                </a:solidFill>
                <a:latin typeface="Arial Rounded MT Bold" panose="020F0704030504030204" pitchFamily="34" charset="0"/>
              </a:rPr>
              <a:t>:</a:t>
            </a:r>
            <a:endParaRPr lang="en-US" sz="4000"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677334" y="2461379"/>
            <a:ext cx="8596668" cy="3880773"/>
          </a:xfrm>
        </p:spPr>
        <p:txBody>
          <a:bodyPr/>
          <a:lstStyle/>
          <a:p>
            <a:pPr marL="0" indent="0" algn="just">
              <a:buNone/>
            </a:pPr>
            <a:r>
              <a:rPr lang="en-US" dirty="0" smtClean="0">
                <a:solidFill>
                  <a:schemeClr val="tx1"/>
                </a:solidFill>
                <a:latin typeface="Arial Rounded MT Bold" panose="020F0704030504030204" pitchFamily="34" charset="0"/>
              </a:rPr>
              <a:t>	Employing </a:t>
            </a:r>
            <a:r>
              <a:rPr lang="en-US" dirty="0">
                <a:solidFill>
                  <a:schemeClr val="tx1"/>
                </a:solidFill>
                <a:latin typeface="Arial Rounded MT Bold" panose="020F0704030504030204" pitchFamily="34" charset="0"/>
              </a:rPr>
              <a:t>GANs for vehicle count prediction offers a promising approach to accurately forecast vehicle counts in various scenarios, aiding in traffic management, urban planning, and transportation optimization. By leveraging the power of deep learning and adversarial training, GANs can generate realistic predictions that can inform decision-making processes and enhance efficiency in transportation systems.</a:t>
            </a:r>
          </a:p>
        </p:txBody>
      </p:sp>
    </p:spTree>
    <p:extLst>
      <p:ext uri="{BB962C8B-B14F-4D97-AF65-F5344CB8AC3E}">
        <p14:creationId xmlns:p14="http://schemas.microsoft.com/office/powerpoint/2010/main" val="153088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8842" y="2598821"/>
            <a:ext cx="5666873" cy="830997"/>
          </a:xfrm>
          <a:prstGeom prst="rect">
            <a:avLst/>
          </a:prstGeom>
          <a:noFill/>
        </p:spPr>
        <p:txBody>
          <a:bodyPr wrap="square" rtlCol="0">
            <a:spAutoFit/>
          </a:bodyPr>
          <a:lstStyle/>
          <a:p>
            <a:r>
              <a:rPr lang="en-US" sz="4800" dirty="0" smtClean="0">
                <a:latin typeface="Arial Rounded MT Bold" panose="020F0704030504030204" pitchFamily="34" charset="0"/>
              </a:rPr>
              <a:t>Thank you</a:t>
            </a:r>
            <a:endParaRPr lang="en-US" sz="4800" dirty="0">
              <a:latin typeface="Arial Rounded MT Bold" panose="020F0704030504030204" pitchFamily="34" charset="0"/>
            </a:endParaRPr>
          </a:p>
        </p:txBody>
      </p:sp>
    </p:spTree>
    <p:extLst>
      <p:ext uri="{BB962C8B-B14F-4D97-AF65-F5344CB8AC3E}">
        <p14:creationId xmlns:p14="http://schemas.microsoft.com/office/powerpoint/2010/main" val="220698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Rounded MT Bold" panose="020F0704030504030204" pitchFamily="34" charset="0"/>
              </a:rPr>
              <a:t>Project Agenda:</a:t>
            </a: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677334" y="1930400"/>
            <a:ext cx="8596668" cy="3880773"/>
          </a:xfrm>
          <a:ln>
            <a:solidFill>
              <a:schemeClr val="tx1"/>
            </a:solidFill>
          </a:ln>
        </p:spPr>
        <p:txBody>
          <a:bodyPr>
            <a:normAutofit/>
          </a:bodyPr>
          <a:lstStyle/>
          <a:p>
            <a:pPr>
              <a:buFont typeface="Wingdings 3" panose="05040102010807070707" pitchFamily="18" charset="2"/>
              <a:buChar char="Ú"/>
            </a:pPr>
            <a:r>
              <a:rPr lang="en-US" sz="2800" dirty="0" smtClean="0">
                <a:solidFill>
                  <a:schemeClr val="tx1"/>
                </a:solidFill>
                <a:latin typeface="Arial Rounded MT Bold" panose="020F0704030504030204" pitchFamily="34" charset="0"/>
              </a:rPr>
              <a:t>Problem statement</a:t>
            </a:r>
          </a:p>
          <a:p>
            <a:pPr>
              <a:buFont typeface="Wingdings 3" panose="05040102010807070707" pitchFamily="18" charset="2"/>
              <a:buChar char="Ú"/>
            </a:pPr>
            <a:r>
              <a:rPr lang="en-US" sz="2800" dirty="0" smtClean="0">
                <a:solidFill>
                  <a:schemeClr val="tx1"/>
                </a:solidFill>
                <a:latin typeface="Arial Rounded MT Bold" panose="020F0704030504030204" pitchFamily="34" charset="0"/>
              </a:rPr>
              <a:t>Proposed system/solution</a:t>
            </a:r>
          </a:p>
          <a:p>
            <a:pPr>
              <a:buFont typeface="Wingdings 3" panose="05040102010807070707" pitchFamily="18" charset="2"/>
              <a:buChar char="Ú"/>
            </a:pPr>
            <a:r>
              <a:rPr lang="en-US" sz="2800" dirty="0" smtClean="0">
                <a:solidFill>
                  <a:schemeClr val="tx1"/>
                </a:solidFill>
                <a:latin typeface="Arial Rounded MT Bold" panose="020F0704030504030204" pitchFamily="34" charset="0"/>
              </a:rPr>
              <a:t>System deployment approach</a:t>
            </a:r>
          </a:p>
          <a:p>
            <a:pPr>
              <a:buFont typeface="Wingdings 3" panose="05040102010807070707" pitchFamily="18" charset="2"/>
              <a:buChar char="Ú"/>
            </a:pPr>
            <a:r>
              <a:rPr lang="en-US" sz="2800" dirty="0" smtClean="0">
                <a:solidFill>
                  <a:schemeClr val="tx1"/>
                </a:solidFill>
                <a:latin typeface="Arial Rounded MT Bold" panose="020F0704030504030204" pitchFamily="34" charset="0"/>
              </a:rPr>
              <a:t>Algorithm and deployment</a:t>
            </a:r>
          </a:p>
          <a:p>
            <a:pPr>
              <a:buFont typeface="Wingdings 3" panose="05040102010807070707" pitchFamily="18" charset="2"/>
              <a:buChar char="Ú"/>
            </a:pPr>
            <a:r>
              <a:rPr lang="en-US" sz="2800" dirty="0" smtClean="0">
                <a:solidFill>
                  <a:schemeClr val="tx1"/>
                </a:solidFill>
                <a:latin typeface="Arial Rounded MT Bold" panose="020F0704030504030204" pitchFamily="34" charset="0"/>
              </a:rPr>
              <a:t>Result</a:t>
            </a:r>
          </a:p>
          <a:p>
            <a:pPr>
              <a:buFont typeface="Wingdings 3" panose="05040102010807070707" pitchFamily="18" charset="2"/>
              <a:buChar char="Ú"/>
            </a:pPr>
            <a:r>
              <a:rPr lang="en-US" sz="2800" dirty="0" err="1" smtClean="0">
                <a:solidFill>
                  <a:schemeClr val="tx1"/>
                </a:solidFill>
                <a:latin typeface="Arial Rounded MT Bold" panose="020F0704030504030204" pitchFamily="34" charset="0"/>
              </a:rPr>
              <a:t>conclution</a:t>
            </a:r>
            <a:endParaRPr lang="en-US" sz="2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59825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Rounded MT Bold" panose="020F0704030504030204" pitchFamily="34" charset="0"/>
              </a:rPr>
              <a:t>Problem Statement:</a:t>
            </a:r>
          </a:p>
        </p:txBody>
      </p:sp>
      <p:sp>
        <p:nvSpPr>
          <p:cNvPr id="3" name="Content Placeholder 2"/>
          <p:cNvSpPr>
            <a:spLocks noGrp="1"/>
          </p:cNvSpPr>
          <p:nvPr>
            <p:ph idx="1"/>
          </p:nvPr>
        </p:nvSpPr>
        <p:spPr>
          <a:xfrm>
            <a:off x="677334" y="2148557"/>
            <a:ext cx="8596668" cy="3880773"/>
          </a:xfrm>
        </p:spPr>
        <p:txBody>
          <a:bodyPr/>
          <a:lstStyle/>
          <a:p>
            <a:pPr marL="0" indent="0" algn="just">
              <a:buNone/>
            </a:pPr>
            <a:r>
              <a:rPr lang="en-US" b="1" dirty="0" smtClean="0">
                <a:solidFill>
                  <a:schemeClr val="tx1"/>
                </a:solidFill>
              </a:rPr>
              <a:t>	Design </a:t>
            </a:r>
            <a:r>
              <a:rPr lang="en-US" b="1" dirty="0">
                <a:solidFill>
                  <a:schemeClr val="tx1"/>
                </a:solidFill>
              </a:rPr>
              <a:t>and implement a Generative Adversarial Network (GAN) to predict vehicle counts in a given area based on historical data. The model should be able to generate realistic future scenarios of vehicle traffic, aiding in urban planning and traffic management. The prediction accuracy and reliability of the model must be maximized to support effective decision-making processes. Additionally, the system should provide insights into peak traffic hours and potential congestion areas, facilitating proactive measures for efficient transportation management.</a:t>
            </a:r>
          </a:p>
        </p:txBody>
      </p:sp>
    </p:spTree>
    <p:extLst>
      <p:ext uri="{BB962C8B-B14F-4D97-AF65-F5344CB8AC3E}">
        <p14:creationId xmlns:p14="http://schemas.microsoft.com/office/powerpoint/2010/main" val="212414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76" y="226178"/>
            <a:ext cx="8596668" cy="856664"/>
          </a:xfrm>
        </p:spPr>
        <p:txBody>
          <a:bodyPr/>
          <a:lstStyle/>
          <a:p>
            <a:r>
              <a:rPr lang="en-US" dirty="0" smtClean="0">
                <a:solidFill>
                  <a:schemeClr val="tx1"/>
                </a:solidFill>
                <a:latin typeface="Arial Rounded MT Bold" panose="020F0704030504030204" pitchFamily="34" charset="0"/>
              </a:rPr>
              <a:t>Proposed system/solution:</a:t>
            </a: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388576" y="1426663"/>
            <a:ext cx="8596668" cy="5226801"/>
          </a:xfrm>
        </p:spPr>
        <p:txBody>
          <a:bodyPr lIns="0" tIns="0" rIns="0" bIns="0">
            <a:noAutofit/>
          </a:bodyPr>
          <a:lstStyle/>
          <a:p>
            <a:pPr marL="457200" indent="-457200" algn="just">
              <a:buClrTx/>
              <a:buFont typeface="+mj-lt"/>
              <a:buAutoNum type="arabicPeriod"/>
            </a:pPr>
            <a:r>
              <a:rPr lang="en-US" b="1" dirty="0">
                <a:solidFill>
                  <a:schemeClr val="tx1"/>
                </a:solidFill>
                <a:latin typeface="Arial Rounded MT Bold" panose="020F0704030504030204" pitchFamily="34" charset="0"/>
              </a:rPr>
              <a:t>Data Collection and Preprocessing</a:t>
            </a:r>
            <a:r>
              <a:rPr lang="en-US" dirty="0">
                <a:solidFill>
                  <a:schemeClr val="tx1"/>
                </a:solidFill>
                <a:latin typeface="Arial Rounded MT Bold" panose="020F0704030504030204" pitchFamily="34" charset="0"/>
              </a:rPr>
              <a:t>:</a:t>
            </a:r>
          </a:p>
          <a:p>
            <a:pPr lvl="1" algn="just">
              <a:buClrTx/>
              <a:buFont typeface="Arial Narrow" panose="020B0606020202030204" pitchFamily="34" charset="0"/>
              <a:buChar char="→"/>
            </a:pPr>
            <a:r>
              <a:rPr lang="en-US" sz="1800" dirty="0">
                <a:solidFill>
                  <a:schemeClr val="tx1"/>
                </a:solidFill>
                <a:latin typeface="Arial Rounded MT Bold" panose="020F0704030504030204" pitchFamily="34" charset="0"/>
              </a:rPr>
              <a:t>Collect historical data on vehicle counts from various sources such as traffic cameras, sensors, or manual counts.</a:t>
            </a:r>
          </a:p>
          <a:p>
            <a:pPr lvl="1" algn="just">
              <a:buClrTx/>
              <a:buFont typeface="Arial Narrow" panose="020B0606020202030204" pitchFamily="34" charset="0"/>
              <a:buChar char="→"/>
            </a:pPr>
            <a:r>
              <a:rPr lang="en-US" sz="1800" dirty="0">
                <a:solidFill>
                  <a:schemeClr val="tx1"/>
                </a:solidFill>
                <a:latin typeface="Arial Rounded MT Bold" panose="020F0704030504030204" pitchFamily="34" charset="0"/>
              </a:rPr>
              <a:t>Preprocess the data by cleaning, normalizing, and formatting it for training the GAN.</a:t>
            </a:r>
          </a:p>
          <a:p>
            <a:pPr marL="457200" indent="-457200" algn="just">
              <a:buClrTx/>
              <a:buFont typeface="+mj-lt"/>
              <a:buAutoNum type="arabicPeriod"/>
            </a:pPr>
            <a:r>
              <a:rPr lang="en-US" b="1" dirty="0">
                <a:solidFill>
                  <a:schemeClr val="tx1"/>
                </a:solidFill>
                <a:latin typeface="Arial Rounded MT Bold" panose="020F0704030504030204" pitchFamily="34" charset="0"/>
              </a:rPr>
              <a:t>GAN Architecture</a:t>
            </a:r>
            <a:r>
              <a:rPr lang="en-US" dirty="0">
                <a:solidFill>
                  <a:schemeClr val="tx1"/>
                </a:solidFill>
                <a:latin typeface="Arial Rounded MT Bold" panose="020F0704030504030204" pitchFamily="34" charset="0"/>
              </a:rPr>
              <a:t>:</a:t>
            </a:r>
          </a:p>
          <a:p>
            <a:pPr lvl="1" algn="just">
              <a:buClrTx/>
              <a:buFont typeface="Arial Narrow" panose="020B0606020202030204" pitchFamily="34" charset="0"/>
              <a:buChar char="→"/>
            </a:pPr>
            <a:r>
              <a:rPr lang="en-US" sz="1800" dirty="0">
                <a:solidFill>
                  <a:schemeClr val="tx1"/>
                </a:solidFill>
                <a:latin typeface="Arial Rounded MT Bold" panose="020F0704030504030204" pitchFamily="34" charset="0"/>
              </a:rPr>
              <a:t>Design a GAN architecture suitable for generating vehicle count predictions.</a:t>
            </a:r>
          </a:p>
          <a:p>
            <a:pPr lvl="1" algn="just">
              <a:buClrTx/>
              <a:buFont typeface="Arial Narrow" panose="020B0606020202030204" pitchFamily="34" charset="0"/>
              <a:buChar char="→"/>
            </a:pPr>
            <a:r>
              <a:rPr lang="en-US" sz="1800" dirty="0">
                <a:solidFill>
                  <a:schemeClr val="tx1"/>
                </a:solidFill>
                <a:latin typeface="Arial Rounded MT Bold" panose="020F0704030504030204" pitchFamily="34" charset="0"/>
              </a:rPr>
              <a:t>Use a conditional GAN (</a:t>
            </a:r>
            <a:r>
              <a:rPr lang="en-US" sz="1800" dirty="0" err="1">
                <a:solidFill>
                  <a:schemeClr val="tx1"/>
                </a:solidFill>
                <a:latin typeface="Arial Rounded MT Bold" panose="020F0704030504030204" pitchFamily="34" charset="0"/>
              </a:rPr>
              <a:t>cGAN</a:t>
            </a:r>
            <a:r>
              <a:rPr lang="en-US" sz="1800" dirty="0">
                <a:solidFill>
                  <a:schemeClr val="tx1"/>
                </a:solidFill>
                <a:latin typeface="Arial Rounded MT Bold" panose="020F0704030504030204" pitchFamily="34" charset="0"/>
              </a:rPr>
              <a:t>) where the input is a set of parameters that influence vehicle counts (e.g., time of day, day of week, weather conditions, road type).</a:t>
            </a:r>
          </a:p>
          <a:p>
            <a:pPr lvl="1" algn="just">
              <a:buClrTx/>
              <a:buFont typeface="Arial Narrow" panose="020B0606020202030204" pitchFamily="34" charset="0"/>
              <a:buChar char="→"/>
            </a:pPr>
            <a:r>
              <a:rPr lang="en-US" sz="1800" dirty="0">
                <a:solidFill>
                  <a:schemeClr val="tx1"/>
                </a:solidFill>
                <a:latin typeface="Arial Rounded MT Bold" panose="020F0704030504030204" pitchFamily="34" charset="0"/>
              </a:rPr>
              <a:t>The generator network will produce synthetic vehicle count data based on these input parameters.</a:t>
            </a:r>
          </a:p>
          <a:p>
            <a:pPr lvl="1" algn="just">
              <a:buClrTx/>
              <a:buFont typeface="Arial Narrow" panose="020B0606020202030204" pitchFamily="34" charset="0"/>
              <a:buChar char="→"/>
            </a:pPr>
            <a:r>
              <a:rPr lang="en-US" sz="1800" dirty="0">
                <a:solidFill>
                  <a:schemeClr val="tx1"/>
                </a:solidFill>
                <a:latin typeface="Arial Rounded MT Bold" panose="020F0704030504030204" pitchFamily="34" charset="0"/>
              </a:rPr>
              <a:t>The discriminator network will distinguish between real and synthetic vehicle count data.</a:t>
            </a:r>
          </a:p>
          <a:p>
            <a:pPr algn="just">
              <a:buClrTx/>
              <a:buFont typeface="Arial Narrow" panose="020B0606020202030204" pitchFamily="34" charset="0"/>
              <a:buChar char="→"/>
            </a:pP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84287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3611" y="1352378"/>
            <a:ext cx="8482263" cy="5078313"/>
          </a:xfrm>
          <a:prstGeom prst="rect">
            <a:avLst/>
          </a:prstGeom>
        </p:spPr>
        <p:txBody>
          <a:bodyPr wrap="square">
            <a:spAutoFit/>
          </a:bodyPr>
          <a:lstStyle/>
          <a:p>
            <a:pPr algn="just"/>
            <a:r>
              <a:rPr lang="en-US" b="1" dirty="0" smtClean="0">
                <a:solidFill>
                  <a:srgbClr val="0D0D0D"/>
                </a:solidFill>
                <a:latin typeface="Arial Rounded MT Bold" panose="020F0704030504030204" pitchFamily="34" charset="0"/>
              </a:rPr>
              <a:t>3.Training</a:t>
            </a:r>
            <a:r>
              <a:rPr lang="en-US" dirty="0">
                <a:solidFill>
                  <a:srgbClr val="0D0D0D"/>
                </a:solidFill>
                <a:latin typeface="Arial Rounded MT Bold" panose="020F0704030504030204" pitchFamily="34" charset="0"/>
              </a:rPr>
              <a:t>:</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Train the GAN on the preprocessed historical data.</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Use techniques like mini-batch discrimination, feature matching, and label smoothing to stabilize training and improve the quality of generated samples.</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Monitor the training process to ensure convergence and avoid mode collapse.</a:t>
            </a:r>
          </a:p>
          <a:p>
            <a:pPr algn="just"/>
            <a:r>
              <a:rPr lang="en-US" b="1" dirty="0" smtClean="0">
                <a:solidFill>
                  <a:srgbClr val="0D0D0D"/>
                </a:solidFill>
                <a:latin typeface="Arial Rounded MT Bold" panose="020F0704030504030204" pitchFamily="34" charset="0"/>
              </a:rPr>
              <a:t>4.Evaluation</a:t>
            </a:r>
            <a:r>
              <a:rPr lang="en-US" dirty="0">
                <a:solidFill>
                  <a:srgbClr val="0D0D0D"/>
                </a:solidFill>
                <a:latin typeface="Arial Rounded MT Bold" panose="020F0704030504030204" pitchFamily="34" charset="0"/>
              </a:rPr>
              <a:t>:</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Evaluate the trained GAN using validation data to assess its performance in generating realistic vehicle count predictions.</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Metrics such as Mean Absolute Error (MAE), Mean Squared Error (MSE), and distribution similarity can be used for evaluation.</a:t>
            </a:r>
          </a:p>
          <a:p>
            <a:pPr algn="just"/>
            <a:r>
              <a:rPr lang="en-US" b="1" dirty="0" smtClean="0">
                <a:solidFill>
                  <a:srgbClr val="0D0D0D"/>
                </a:solidFill>
                <a:latin typeface="Arial Rounded MT Bold" panose="020F0704030504030204" pitchFamily="34" charset="0"/>
              </a:rPr>
              <a:t>5.Generation </a:t>
            </a:r>
            <a:r>
              <a:rPr lang="en-US" b="1" dirty="0">
                <a:solidFill>
                  <a:srgbClr val="0D0D0D"/>
                </a:solidFill>
                <a:latin typeface="Arial Rounded MT Bold" panose="020F0704030504030204" pitchFamily="34" charset="0"/>
              </a:rPr>
              <a:t>and Prediction</a:t>
            </a:r>
            <a:r>
              <a:rPr lang="en-US" dirty="0">
                <a:solidFill>
                  <a:srgbClr val="0D0D0D"/>
                </a:solidFill>
                <a:latin typeface="Arial Rounded MT Bold" panose="020F0704030504030204" pitchFamily="34" charset="0"/>
              </a:rPr>
              <a:t>:</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Once the GAN is trained and evaluated, it can be used to generate synthetic vehicle count predictions for future time periods.</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Provide input parameters such as time of day, day of week, weather forecast, etc., to the generator network to generate corresponding vehicle count predictions.</a:t>
            </a:r>
            <a:endParaRPr lang="en-US" b="0" i="0" dirty="0">
              <a:solidFill>
                <a:srgbClr val="0D0D0D"/>
              </a:solidFill>
              <a:effectLst/>
              <a:latin typeface="Arial Rounded MT Bold" panose="020F0704030504030204" pitchFamily="34" charset="0"/>
            </a:endParaRPr>
          </a:p>
        </p:txBody>
      </p:sp>
      <p:sp>
        <p:nvSpPr>
          <p:cNvPr id="2" name="Rectangle 1"/>
          <p:cNvSpPr/>
          <p:nvPr/>
        </p:nvSpPr>
        <p:spPr>
          <a:xfrm>
            <a:off x="613611" y="428945"/>
            <a:ext cx="7264938" cy="584775"/>
          </a:xfrm>
          <a:prstGeom prst="rect">
            <a:avLst/>
          </a:prstGeom>
        </p:spPr>
        <p:txBody>
          <a:bodyPr wrap="none">
            <a:spAutoFit/>
          </a:bodyPr>
          <a:lstStyle/>
          <a:p>
            <a:r>
              <a:rPr lang="en-US" sz="3200" dirty="0">
                <a:latin typeface="Arial Rounded MT Bold" panose="020F0704030504030204" pitchFamily="34" charset="0"/>
              </a:rPr>
              <a:t>Proposed </a:t>
            </a:r>
            <a:r>
              <a:rPr lang="en-US" sz="3200" dirty="0" smtClean="0">
                <a:latin typeface="Arial Rounded MT Bold" panose="020F0704030504030204" pitchFamily="34" charset="0"/>
              </a:rPr>
              <a:t>system/solution</a:t>
            </a:r>
            <a:r>
              <a:rPr lang="en-US" sz="3200" dirty="0" smtClean="0">
                <a:latin typeface="Arial Rounded MT Bold" panose="020F0704030504030204" pitchFamily="34" charset="0"/>
                <a:sym typeface="Wingdings" panose="05000000000000000000" pitchFamily="2" charset="2"/>
              </a:rPr>
              <a:t>:(</a:t>
            </a:r>
            <a:r>
              <a:rPr lang="en-US" sz="3200" dirty="0" err="1" smtClean="0">
                <a:latin typeface="Arial Rounded MT Bold" panose="020F0704030504030204" pitchFamily="34" charset="0"/>
                <a:sym typeface="Wingdings" panose="05000000000000000000" pitchFamily="2" charset="2"/>
              </a:rPr>
              <a:t>contd</a:t>
            </a:r>
            <a:r>
              <a:rPr lang="en-US" sz="3200" dirty="0" smtClean="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402665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1069499"/>
            <a:ext cx="8422105" cy="5632311"/>
          </a:xfrm>
          <a:prstGeom prst="rect">
            <a:avLst/>
          </a:prstGeom>
        </p:spPr>
        <p:txBody>
          <a:bodyPr wrap="square">
            <a:spAutoFit/>
          </a:bodyPr>
          <a:lstStyle/>
          <a:p>
            <a:pPr algn="just"/>
            <a:r>
              <a:rPr lang="en-US" b="1" dirty="0" smtClean="0">
                <a:solidFill>
                  <a:srgbClr val="0D0D0D"/>
                </a:solidFill>
                <a:latin typeface="Arial Rounded MT Bold" panose="020F0704030504030204" pitchFamily="34" charset="0"/>
              </a:rPr>
              <a:t>6.Integration </a:t>
            </a:r>
            <a:r>
              <a:rPr lang="en-US" b="1" dirty="0">
                <a:solidFill>
                  <a:srgbClr val="0D0D0D"/>
                </a:solidFill>
                <a:latin typeface="Arial Rounded MT Bold" panose="020F0704030504030204" pitchFamily="34" charset="0"/>
              </a:rPr>
              <a:t>and Deployment</a:t>
            </a:r>
            <a:r>
              <a:rPr lang="en-US" dirty="0">
                <a:solidFill>
                  <a:srgbClr val="0D0D0D"/>
                </a:solidFill>
                <a:latin typeface="Arial Rounded MT Bold" panose="020F0704030504030204" pitchFamily="34" charset="0"/>
              </a:rPr>
              <a:t>:</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Integrate the GAN-based prediction system into existing traffic management systems or decision support tools.</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Develop an API or interface for easy access to the prediction model.</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Continuously update and retrain the GAN with new data to improve prediction accuracy over time.</a:t>
            </a:r>
          </a:p>
          <a:p>
            <a:pPr algn="just"/>
            <a:r>
              <a:rPr lang="en-US" b="1" dirty="0" smtClean="0">
                <a:solidFill>
                  <a:srgbClr val="0D0D0D"/>
                </a:solidFill>
                <a:latin typeface="Arial Rounded MT Bold" panose="020F0704030504030204" pitchFamily="34" charset="0"/>
              </a:rPr>
              <a:t>7.Monitoring </a:t>
            </a:r>
            <a:r>
              <a:rPr lang="en-US" b="1" dirty="0">
                <a:solidFill>
                  <a:srgbClr val="0D0D0D"/>
                </a:solidFill>
                <a:latin typeface="Arial Rounded MT Bold" panose="020F0704030504030204" pitchFamily="34" charset="0"/>
              </a:rPr>
              <a:t>and Maintenance</a:t>
            </a:r>
            <a:r>
              <a:rPr lang="en-US" dirty="0">
                <a:solidFill>
                  <a:srgbClr val="0D0D0D"/>
                </a:solidFill>
                <a:latin typeface="Arial Rounded MT Bold" panose="020F0704030504030204" pitchFamily="34" charset="0"/>
              </a:rPr>
              <a:t>:</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Regularly monitor the performance of the GAN-based prediction system in real-world scenarios.</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Fine-tune the model as needed and address any issues that arise.</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Keep track of changes in underlying data distributions and update the model accordingly.</a:t>
            </a:r>
          </a:p>
          <a:p>
            <a:pPr algn="just"/>
            <a:r>
              <a:rPr lang="en-US" b="1" dirty="0" smtClean="0">
                <a:solidFill>
                  <a:srgbClr val="0D0D0D"/>
                </a:solidFill>
                <a:latin typeface="Arial Rounded MT Bold" panose="020F0704030504030204" pitchFamily="34" charset="0"/>
              </a:rPr>
              <a:t>8.Privacy </a:t>
            </a:r>
            <a:r>
              <a:rPr lang="en-US" b="1" dirty="0">
                <a:solidFill>
                  <a:srgbClr val="0D0D0D"/>
                </a:solidFill>
                <a:latin typeface="Arial Rounded MT Bold" panose="020F0704030504030204" pitchFamily="34" charset="0"/>
              </a:rPr>
              <a:t>and Ethical Considerations</a:t>
            </a:r>
            <a:r>
              <a:rPr lang="en-US" dirty="0">
                <a:solidFill>
                  <a:srgbClr val="0D0D0D"/>
                </a:solidFill>
                <a:latin typeface="Arial Rounded MT Bold" panose="020F0704030504030204" pitchFamily="34" charset="0"/>
              </a:rPr>
              <a:t>:</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Ensure that privacy regulations are adhered to when collecting and using data for training the GAN.</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Implement measures to prevent biases in the generated predictions.</a:t>
            </a:r>
          </a:p>
          <a:p>
            <a:pPr marL="742950" lvl="1" indent="-285750" algn="just">
              <a:buFont typeface="Arial Narrow" panose="020B0606020202030204" pitchFamily="34" charset="0"/>
              <a:buChar char="→"/>
            </a:pPr>
            <a:r>
              <a:rPr lang="en-US" dirty="0">
                <a:solidFill>
                  <a:srgbClr val="0D0D0D"/>
                </a:solidFill>
                <a:latin typeface="Arial Rounded MT Bold" panose="020F0704030504030204" pitchFamily="34" charset="0"/>
              </a:rPr>
              <a:t>Transparently communicate the limitations and uncertainties associated with the predictions to stakeholders.</a:t>
            </a:r>
            <a:endParaRPr lang="en-US" b="0" i="0" dirty="0">
              <a:solidFill>
                <a:srgbClr val="0D0D0D"/>
              </a:solidFill>
              <a:effectLst/>
              <a:latin typeface="Arial Rounded MT Bold" panose="020F0704030504030204" pitchFamily="34" charset="0"/>
            </a:endParaRPr>
          </a:p>
        </p:txBody>
      </p:sp>
      <p:sp>
        <p:nvSpPr>
          <p:cNvPr id="3" name="Rectangle 2"/>
          <p:cNvSpPr/>
          <p:nvPr/>
        </p:nvSpPr>
        <p:spPr>
          <a:xfrm>
            <a:off x="446068" y="224407"/>
            <a:ext cx="7290586" cy="584775"/>
          </a:xfrm>
          <a:prstGeom prst="rect">
            <a:avLst/>
          </a:prstGeom>
        </p:spPr>
        <p:txBody>
          <a:bodyPr wrap="none">
            <a:spAutoFit/>
          </a:bodyPr>
          <a:lstStyle/>
          <a:p>
            <a:r>
              <a:rPr lang="en-US" sz="3200" dirty="0">
                <a:latin typeface="Arial Rounded MT Bold" panose="020F0704030504030204" pitchFamily="34" charset="0"/>
              </a:rPr>
              <a:t>Proposed system/solution</a:t>
            </a:r>
            <a:r>
              <a:rPr lang="en-US" sz="3200" dirty="0">
                <a:latin typeface="Arial Rounded MT Bold" panose="020F0704030504030204" pitchFamily="34" charset="0"/>
                <a:sym typeface="Wingdings" panose="05000000000000000000" pitchFamily="2" charset="2"/>
              </a:rPr>
              <a:t>:(</a:t>
            </a:r>
            <a:r>
              <a:rPr lang="en-US" sz="3200" dirty="0" err="1">
                <a:latin typeface="Arial Rounded MT Bold" panose="020F0704030504030204" pitchFamily="34" charset="0"/>
                <a:sym typeface="Wingdings" panose="05000000000000000000" pitchFamily="2" charset="2"/>
              </a:rPr>
              <a:t>contd</a:t>
            </a:r>
            <a:r>
              <a:rPr lang="en-US" sz="3200" dirty="0">
                <a:latin typeface="Arial Rounded MT Bold" panose="020F0704030504030204" pitchFamily="34" charset="0"/>
                <a:sym typeface="Wingdings" panose="05000000000000000000" pitchFamily="2" charset="2"/>
              </a:rPr>
              <a:t>…)</a:t>
            </a:r>
            <a:endParaRPr lang="en-US" sz="3200" dirty="0"/>
          </a:p>
        </p:txBody>
      </p:sp>
    </p:spTree>
    <p:extLst>
      <p:ext uri="{BB962C8B-B14F-4D97-AF65-F5344CB8AC3E}">
        <p14:creationId xmlns:p14="http://schemas.microsoft.com/office/powerpoint/2010/main" val="386690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60" y="284747"/>
            <a:ext cx="8596668" cy="997537"/>
          </a:xfrm>
        </p:spPr>
        <p:txBody>
          <a:bodyPr/>
          <a:lstStyle/>
          <a:p>
            <a:r>
              <a:rPr lang="en-US" b="1" dirty="0">
                <a:solidFill>
                  <a:schemeClr val="tx1"/>
                </a:solidFill>
                <a:latin typeface="Arial Rounded MT Bold" panose="020F0704030504030204" pitchFamily="34" charset="0"/>
              </a:rPr>
              <a:t>System development </a:t>
            </a:r>
            <a:r>
              <a:rPr lang="en-US" b="1" dirty="0" smtClean="0">
                <a:solidFill>
                  <a:schemeClr val="tx1"/>
                </a:solidFill>
                <a:latin typeface="Arial Rounded MT Bold" panose="020F0704030504030204" pitchFamily="34" charset="0"/>
              </a:rPr>
              <a:t>approach:</a:t>
            </a:r>
            <a:endParaRPr lang="en-US" b="1"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589226" y="1282284"/>
            <a:ext cx="8596668" cy="5575716"/>
          </a:xfrm>
        </p:spPr>
        <p:txBody>
          <a:bodyPr lIns="0" tIns="0" rIns="0" bIns="0">
            <a:noAutofit/>
          </a:bodyPr>
          <a:lstStyle/>
          <a:p>
            <a:pPr marL="0" indent="0">
              <a:buClrTx/>
              <a:buNone/>
            </a:pPr>
            <a:r>
              <a:rPr lang="en-US" sz="2000" b="1" dirty="0">
                <a:solidFill>
                  <a:schemeClr val="tx1"/>
                </a:solidFill>
                <a:latin typeface="Arial Rounded MT Bold" panose="020F0704030504030204" pitchFamily="34" charset="0"/>
              </a:rPr>
              <a:t>Hardware Development:</a:t>
            </a:r>
          </a:p>
          <a:p>
            <a:pPr algn="just">
              <a:buClrTx/>
              <a:buFont typeface="+mj-lt"/>
              <a:buAutoNum type="arabicPeriod"/>
            </a:pPr>
            <a:r>
              <a:rPr lang="en-US" sz="1600" b="1" dirty="0">
                <a:solidFill>
                  <a:schemeClr val="tx1"/>
                </a:solidFill>
                <a:latin typeface="Arial Rounded MT Bold" panose="020F0704030504030204" pitchFamily="34" charset="0"/>
              </a:rPr>
              <a:t>Define Hardware Requirements:</a:t>
            </a:r>
            <a:endParaRPr lang="en-US" sz="1600" dirty="0">
              <a:solidFill>
                <a:schemeClr val="tx1"/>
              </a:solidFill>
              <a:latin typeface="Arial Rounded MT Bold" panose="020F0704030504030204" pitchFamily="34" charset="0"/>
            </a:endParaRP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Determine the computing power required for training and inference tasks.</a:t>
            </a: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Choose suitable GPUs or TPUs for accelerating GAN training.</a:t>
            </a: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Specify storage requirements for datasets and model checkpoints.</a:t>
            </a:r>
          </a:p>
          <a:p>
            <a:pPr algn="just">
              <a:buClrTx/>
              <a:buFont typeface="+mj-lt"/>
              <a:buAutoNum type="arabicPeriod"/>
            </a:pPr>
            <a:r>
              <a:rPr lang="en-US" sz="1600" b="1" dirty="0">
                <a:solidFill>
                  <a:schemeClr val="tx1"/>
                </a:solidFill>
                <a:latin typeface="Arial Rounded MT Bold" panose="020F0704030504030204" pitchFamily="34" charset="0"/>
              </a:rPr>
              <a:t>Setup Hardware Infrastructure:</a:t>
            </a:r>
            <a:endParaRPr lang="en-US" sz="1600" dirty="0">
              <a:solidFill>
                <a:schemeClr val="tx1"/>
              </a:solidFill>
              <a:latin typeface="Arial Rounded MT Bold" panose="020F0704030504030204" pitchFamily="34" charset="0"/>
            </a:endParaRP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Procure necessary hardware components based on defined requirements.</a:t>
            </a: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Set up a robust computing environment with sufficient cooling and power supply.</a:t>
            </a: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Configure network connectivity for data transfer and remote access.</a:t>
            </a:r>
          </a:p>
          <a:p>
            <a:pPr algn="just">
              <a:buClrTx/>
              <a:buFont typeface="+mj-lt"/>
              <a:buAutoNum type="arabicPeriod"/>
            </a:pPr>
            <a:r>
              <a:rPr lang="en-US" sz="1600" b="1" dirty="0">
                <a:solidFill>
                  <a:schemeClr val="tx1"/>
                </a:solidFill>
                <a:latin typeface="Arial Rounded MT Bold" panose="020F0704030504030204" pitchFamily="34" charset="0"/>
              </a:rPr>
              <a:t>Optimize Hardware Performance:</a:t>
            </a:r>
            <a:endParaRPr lang="en-US" sz="1600" dirty="0">
              <a:solidFill>
                <a:schemeClr val="tx1"/>
              </a:solidFill>
              <a:latin typeface="Arial Rounded MT Bold" panose="020F0704030504030204" pitchFamily="34" charset="0"/>
            </a:endParaRP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Overclock GPUs (if applicable) to maximize performance.</a:t>
            </a: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Implement parallel processing techniques to distribute computational load effectively.</a:t>
            </a:r>
          </a:p>
          <a:p>
            <a:pPr lvl="1" algn="just">
              <a:buClrTx/>
              <a:buFont typeface="Wingdings" panose="05000000000000000000" pitchFamily="2" charset="2"/>
              <a:buChar char="Ø"/>
            </a:pPr>
            <a:r>
              <a:rPr lang="en-US" dirty="0">
                <a:solidFill>
                  <a:schemeClr val="tx1"/>
                </a:solidFill>
                <a:latin typeface="Arial Rounded MT Bold" panose="020F0704030504030204" pitchFamily="34" charset="0"/>
              </a:rPr>
              <a:t>Regularly monitor hardware health and performance metrics.</a:t>
            </a:r>
          </a:p>
          <a:p>
            <a:pPr algn="just">
              <a:buClrTx/>
              <a:buFont typeface="+mj-lt"/>
              <a:buAutoNum type="arabicPeriod"/>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46263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2652"/>
            <a:ext cx="8596668" cy="937846"/>
          </a:xfrm>
        </p:spPr>
        <p:txBody>
          <a:bodyPr>
            <a:normAutofit fontScale="90000"/>
          </a:bodyPr>
          <a:lstStyle/>
          <a:p>
            <a:r>
              <a:rPr lang="en-US" b="1" dirty="0">
                <a:solidFill>
                  <a:schemeClr val="tx1"/>
                </a:solidFill>
                <a:latin typeface="Arial Rounded MT Bold" panose="020F0704030504030204" pitchFamily="34" charset="0"/>
              </a:rPr>
              <a:t>Software Development:</a:t>
            </a:r>
            <a:br>
              <a:rPr lang="en-US" b="1"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677334" y="1457205"/>
            <a:ext cx="8596668" cy="5140543"/>
          </a:xfrm>
        </p:spPr>
        <p:txBody>
          <a:bodyPr lIns="0" tIns="0" rIns="0" bIns="0">
            <a:noAutofit/>
          </a:bodyPr>
          <a:lstStyle/>
          <a:p>
            <a:pPr algn="just">
              <a:buClrTx/>
              <a:buFont typeface="+mj-lt"/>
              <a:buAutoNum type="arabicPeriod"/>
            </a:pPr>
            <a:r>
              <a:rPr lang="en-US" sz="1600" b="1" dirty="0">
                <a:solidFill>
                  <a:schemeClr val="tx1"/>
                </a:solidFill>
                <a:latin typeface="Arial Rounded MT Bold" panose="020F0704030504030204" pitchFamily="34" charset="0"/>
              </a:rPr>
              <a:t>Data Collection and Preprocessing:</a:t>
            </a:r>
            <a:endParaRPr lang="en-US" sz="1600" dirty="0">
              <a:solidFill>
                <a:schemeClr val="tx1"/>
              </a:solidFill>
              <a:latin typeface="Arial Rounded MT Bold" panose="020F0704030504030204" pitchFamily="34" charset="0"/>
            </a:endParaRP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Gather vehicle count data from sensors, cameras, or existing databases.</a:t>
            </a: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Preprocess the data to remove noise, normalize features, and handle missing values.</a:t>
            </a:r>
          </a:p>
          <a:p>
            <a:pPr algn="just">
              <a:buClrTx/>
              <a:buFont typeface="+mj-lt"/>
              <a:buAutoNum type="arabicPeriod"/>
            </a:pPr>
            <a:r>
              <a:rPr lang="en-US" sz="1600" b="1" dirty="0">
                <a:solidFill>
                  <a:schemeClr val="tx1"/>
                </a:solidFill>
                <a:latin typeface="Arial Rounded MT Bold" panose="020F0704030504030204" pitchFamily="34" charset="0"/>
              </a:rPr>
              <a:t>Model Selection:</a:t>
            </a:r>
            <a:endParaRPr lang="en-US" sz="1600" dirty="0">
              <a:solidFill>
                <a:schemeClr val="tx1"/>
              </a:solidFill>
              <a:latin typeface="Arial Rounded MT Bold" panose="020F0704030504030204" pitchFamily="34" charset="0"/>
            </a:endParaRP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Choose appropriate GAN architecture for the task, considering factors like image resolution, stability, and computational efficiency.</a:t>
            </a: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Experiment with variations of GAN models such as DCGAN, WGAN, or conditional GANs depending on specific requirements.</a:t>
            </a:r>
          </a:p>
          <a:p>
            <a:pPr algn="just">
              <a:buClrTx/>
              <a:buFont typeface="+mj-lt"/>
              <a:buAutoNum type="arabicPeriod"/>
            </a:pPr>
            <a:r>
              <a:rPr lang="en-US" sz="1600" b="1" dirty="0">
                <a:solidFill>
                  <a:schemeClr val="tx1"/>
                </a:solidFill>
                <a:latin typeface="Arial Rounded MT Bold" panose="020F0704030504030204" pitchFamily="34" charset="0"/>
              </a:rPr>
              <a:t>Training Pipeline:</a:t>
            </a:r>
            <a:endParaRPr lang="en-US" sz="1600" dirty="0">
              <a:solidFill>
                <a:schemeClr val="tx1"/>
              </a:solidFill>
              <a:latin typeface="Arial Rounded MT Bold" panose="020F0704030504030204" pitchFamily="34" charset="0"/>
            </a:endParaRP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Implement a training pipeline to feed preprocessed data into the GAN model.</a:t>
            </a: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Configure training </a:t>
            </a:r>
            <a:r>
              <a:rPr lang="en-US" dirty="0" err="1">
                <a:solidFill>
                  <a:schemeClr val="tx1"/>
                </a:solidFill>
                <a:latin typeface="Arial Rounded MT Bold" panose="020F0704030504030204" pitchFamily="34" charset="0"/>
              </a:rPr>
              <a:t>hyperparameters</a:t>
            </a:r>
            <a:r>
              <a:rPr lang="en-US" dirty="0">
                <a:solidFill>
                  <a:schemeClr val="tx1"/>
                </a:solidFill>
                <a:latin typeface="Arial Rounded MT Bold" panose="020F0704030504030204" pitchFamily="34" charset="0"/>
              </a:rPr>
              <a:t> including learning rate, batch size, and optimization algorithms.</a:t>
            </a:r>
          </a:p>
          <a:p>
            <a:pPr lvl="1" algn="just">
              <a:buClrTx/>
              <a:buFont typeface="Wingdings" panose="05000000000000000000" pitchFamily="2" charset="2"/>
              <a:buChar char="ü"/>
            </a:pPr>
            <a:r>
              <a:rPr lang="en-US" dirty="0">
                <a:solidFill>
                  <a:schemeClr val="tx1"/>
                </a:solidFill>
                <a:latin typeface="Arial Rounded MT Bold" panose="020F0704030504030204" pitchFamily="34" charset="0"/>
              </a:rPr>
              <a:t>Monitor training progress and adjust parameters as necessary to ensure convergence.</a:t>
            </a:r>
          </a:p>
          <a:p>
            <a:pPr algn="just">
              <a:buFont typeface="+mj-lt"/>
              <a:buAutoNum type="arabicPeriod"/>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34306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815" y="1023137"/>
            <a:ext cx="8623495" cy="5632311"/>
          </a:xfrm>
          <a:prstGeom prst="rect">
            <a:avLst/>
          </a:prstGeom>
        </p:spPr>
        <p:txBody>
          <a:bodyPr wrap="square">
            <a:spAutoFit/>
          </a:bodyPr>
          <a:lstStyle/>
          <a:p>
            <a:pPr algn="just"/>
            <a:r>
              <a:rPr lang="en-US" b="1" dirty="0" smtClean="0">
                <a:solidFill>
                  <a:srgbClr val="0D0D0D"/>
                </a:solidFill>
                <a:latin typeface="Arial Rounded MT Bold" panose="020F0704030504030204" pitchFamily="34" charset="0"/>
              </a:rPr>
              <a:t>4.Evaluation </a:t>
            </a:r>
            <a:r>
              <a:rPr lang="en-US" b="1" dirty="0">
                <a:solidFill>
                  <a:srgbClr val="0D0D0D"/>
                </a:solidFill>
                <a:latin typeface="Arial Rounded MT Bold" panose="020F0704030504030204" pitchFamily="34" charset="0"/>
              </a:rPr>
              <a:t>and Validation:</a:t>
            </a:r>
            <a:endParaRPr lang="en-US" dirty="0">
              <a:solidFill>
                <a:srgbClr val="0D0D0D"/>
              </a:solidFill>
              <a:latin typeface="Arial Rounded MT Bold" panose="020F0704030504030204" pitchFamily="34" charset="0"/>
            </a:endParaRP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Evaluate the trained model using validation datasets to assess its performance in predicting vehicle counts accurately.</a:t>
            </a: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Measure metrics such as Mean Absolute Error (MAE) or Root Mean Square Error (RMSE) to quantify prediction accuracy.</a:t>
            </a: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Validate the model against real-world scenarios and fine-tune if necessary.</a:t>
            </a:r>
          </a:p>
          <a:p>
            <a:pPr algn="just"/>
            <a:r>
              <a:rPr lang="en-US" b="1" dirty="0" smtClean="0">
                <a:solidFill>
                  <a:srgbClr val="0D0D0D"/>
                </a:solidFill>
                <a:latin typeface="Arial Rounded MT Bold" panose="020F0704030504030204" pitchFamily="34" charset="0"/>
              </a:rPr>
              <a:t>5.Deployment</a:t>
            </a:r>
            <a:r>
              <a:rPr lang="en-US" b="1" dirty="0">
                <a:solidFill>
                  <a:srgbClr val="0D0D0D"/>
                </a:solidFill>
                <a:latin typeface="Arial Rounded MT Bold" panose="020F0704030504030204" pitchFamily="34" charset="0"/>
              </a:rPr>
              <a:t>:</a:t>
            </a:r>
            <a:endParaRPr lang="en-US" dirty="0">
              <a:solidFill>
                <a:srgbClr val="0D0D0D"/>
              </a:solidFill>
              <a:latin typeface="Arial Rounded MT Bold" panose="020F0704030504030204" pitchFamily="34" charset="0"/>
            </a:endParaRP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Integrate the trained GAN model into a production environment.</a:t>
            </a: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Develop APIs or interfaces for seamless interaction with other systems or applications.</a:t>
            </a: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Implement robust error handling and logging mechanisms for monitoring system performance in real-time.</a:t>
            </a:r>
          </a:p>
          <a:p>
            <a:pPr algn="just"/>
            <a:r>
              <a:rPr lang="en-US" b="1" dirty="0" smtClean="0">
                <a:solidFill>
                  <a:srgbClr val="0D0D0D"/>
                </a:solidFill>
                <a:latin typeface="Arial Rounded MT Bold" panose="020F0704030504030204" pitchFamily="34" charset="0"/>
              </a:rPr>
              <a:t>6.Maintenance </a:t>
            </a:r>
            <a:r>
              <a:rPr lang="en-US" b="1" dirty="0">
                <a:solidFill>
                  <a:srgbClr val="0D0D0D"/>
                </a:solidFill>
                <a:latin typeface="Arial Rounded MT Bold" panose="020F0704030504030204" pitchFamily="34" charset="0"/>
              </a:rPr>
              <a:t>and Updates:</a:t>
            </a:r>
            <a:endParaRPr lang="en-US" dirty="0">
              <a:solidFill>
                <a:srgbClr val="0D0D0D"/>
              </a:solidFill>
              <a:latin typeface="Arial Rounded MT Bold" panose="020F0704030504030204" pitchFamily="34" charset="0"/>
            </a:endParaRP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Establish a schedule for regular maintenance tasks such as model retraining, software updates, and hardware upgrades.</a:t>
            </a: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Continuously monitor system performance and user feedback to identify areas for improvement.</a:t>
            </a:r>
          </a:p>
          <a:p>
            <a:pPr marL="742950" lvl="1" indent="-285750" algn="just">
              <a:buFont typeface="Wingdings" panose="05000000000000000000" pitchFamily="2" charset="2"/>
              <a:buChar char="ü"/>
            </a:pPr>
            <a:r>
              <a:rPr lang="en-US" dirty="0">
                <a:solidFill>
                  <a:srgbClr val="0D0D0D"/>
                </a:solidFill>
                <a:latin typeface="Arial Rounded MT Bold" panose="020F0704030504030204" pitchFamily="34" charset="0"/>
              </a:rPr>
              <a:t>Stay updated with advancements in GAN research and implement relevant improvements to the system.</a:t>
            </a:r>
            <a:endParaRPr lang="en-US" b="0" i="0" dirty="0">
              <a:solidFill>
                <a:srgbClr val="0D0D0D"/>
              </a:solidFill>
              <a:effectLst/>
              <a:latin typeface="Arial Rounded MT Bold" panose="020F0704030504030204" pitchFamily="34" charset="0"/>
            </a:endParaRPr>
          </a:p>
        </p:txBody>
      </p:sp>
      <p:sp>
        <p:nvSpPr>
          <p:cNvPr id="2" name="Rectangle 1"/>
          <p:cNvSpPr/>
          <p:nvPr/>
        </p:nvSpPr>
        <p:spPr>
          <a:xfrm>
            <a:off x="327814" y="160238"/>
            <a:ext cx="6818943" cy="1077218"/>
          </a:xfrm>
          <a:prstGeom prst="rect">
            <a:avLst/>
          </a:prstGeom>
        </p:spPr>
        <p:txBody>
          <a:bodyPr wrap="square">
            <a:spAutoFit/>
          </a:bodyPr>
          <a:lstStyle/>
          <a:p>
            <a:r>
              <a:rPr lang="en-US" sz="3200" b="1" dirty="0">
                <a:latin typeface="Arial Rounded MT Bold" panose="020F0704030504030204" pitchFamily="34" charset="0"/>
              </a:rPr>
              <a:t>Software </a:t>
            </a:r>
            <a:r>
              <a:rPr lang="en-US" sz="3200" b="1" dirty="0" smtClean="0">
                <a:latin typeface="Arial Rounded MT Bold" panose="020F0704030504030204" pitchFamily="34" charset="0"/>
              </a:rPr>
              <a:t>Development</a:t>
            </a:r>
            <a:r>
              <a:rPr lang="en-US" sz="3200" b="1" dirty="0" smtClean="0">
                <a:latin typeface="Arial Rounded MT Bold" panose="020F0704030504030204" pitchFamily="34" charset="0"/>
                <a:sym typeface="Wingdings" panose="05000000000000000000" pitchFamily="2" charset="2"/>
              </a:rPr>
              <a:t>:(</a:t>
            </a:r>
            <a:r>
              <a:rPr lang="en-US" sz="3200" b="1" dirty="0" err="1" smtClean="0">
                <a:latin typeface="Arial Rounded MT Bold" panose="020F0704030504030204" pitchFamily="34" charset="0"/>
                <a:sym typeface="Wingdings" panose="05000000000000000000" pitchFamily="2" charset="2"/>
              </a:rPr>
              <a:t>conts</a:t>
            </a:r>
            <a:r>
              <a:rPr lang="en-US" sz="3200" b="1" dirty="0" smtClean="0">
                <a:latin typeface="Arial Rounded MT Bold" panose="020F0704030504030204" pitchFamily="34" charset="0"/>
                <a:sym typeface="Wingdings" panose="05000000000000000000" pitchFamily="2" charset="2"/>
              </a:rPr>
              <a:t>)</a:t>
            </a:r>
            <a:r>
              <a:rPr lang="en-US" sz="3200" b="1" dirty="0">
                <a:latin typeface="Arial Rounded MT Bold" panose="020F0704030504030204" pitchFamily="34" charset="0"/>
              </a:rPr>
              <a:t/>
            </a:r>
            <a:br>
              <a:rPr lang="en-US" sz="3200" b="1" dirty="0">
                <a:latin typeface="Arial Rounded MT Bold" panose="020F0704030504030204" pitchFamily="34" charset="0"/>
              </a:rPr>
            </a:br>
            <a:endParaRPr lang="en-US" sz="3200" dirty="0"/>
          </a:p>
        </p:txBody>
      </p:sp>
    </p:spTree>
    <p:extLst>
      <p:ext uri="{BB962C8B-B14F-4D97-AF65-F5344CB8AC3E}">
        <p14:creationId xmlns:p14="http://schemas.microsoft.com/office/powerpoint/2010/main" val="1141902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62</TotalTime>
  <Words>1194</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Arial Rounded MT Bold</vt:lpstr>
      <vt:lpstr>Söhne</vt:lpstr>
      <vt:lpstr>Trebuchet MS</vt:lpstr>
      <vt:lpstr>Wingdings</vt:lpstr>
      <vt:lpstr>Wingdings 3</vt:lpstr>
      <vt:lpstr>Facet</vt:lpstr>
      <vt:lpstr>VEHICLE COUNT PREDICTION USING GAN</vt:lpstr>
      <vt:lpstr>Project Agenda:</vt:lpstr>
      <vt:lpstr>Problem Statement:</vt:lpstr>
      <vt:lpstr>Proposed system/solution:</vt:lpstr>
      <vt:lpstr>PowerPoint Presentation</vt:lpstr>
      <vt:lpstr>PowerPoint Presentation</vt:lpstr>
      <vt:lpstr>System development approach:</vt:lpstr>
      <vt:lpstr>Software Development: </vt:lpstr>
      <vt:lpstr>PowerPoint Presentation</vt:lpstr>
      <vt:lpstr>Algorithm and deployment:</vt:lpstr>
      <vt:lpstr>PowerPoint Presentation</vt:lpstr>
      <vt:lpstr>Deployment : </vt:lpstr>
      <vt:lpstr>Result:</vt:lpstr>
      <vt:lpstr>PowerPoint Presentation</vt:lpstr>
      <vt:lpstr>Conclution: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COUNT PREDICTION USING GAN</dc:title>
  <dc:creator>madheshwaran</dc:creator>
  <cp:lastModifiedBy>madheshwaran</cp:lastModifiedBy>
  <cp:revision>8</cp:revision>
  <dcterms:created xsi:type="dcterms:W3CDTF">2024-03-25T11:34:58Z</dcterms:created>
  <dcterms:modified xsi:type="dcterms:W3CDTF">2024-03-30T15:31:38Z</dcterms:modified>
</cp:coreProperties>
</file>