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4BADB-90B8-4A66-A1E6-A288C619962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401800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4BADB-90B8-4A66-A1E6-A288C619962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257649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4BADB-90B8-4A66-A1E6-A288C619962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288546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4BADB-90B8-4A66-A1E6-A288C619962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10128-CCB1-4E49-8D8B-461CCF4556B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8438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4BADB-90B8-4A66-A1E6-A288C619962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629836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74BADB-90B8-4A66-A1E6-A288C619962B}"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3965884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74BADB-90B8-4A66-A1E6-A288C619962B}"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256688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BADB-90B8-4A66-A1E6-A288C619962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2606102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BADB-90B8-4A66-A1E6-A288C619962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217912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BADB-90B8-4A66-A1E6-A288C619962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119629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BADB-90B8-4A66-A1E6-A288C619962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349088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4BADB-90B8-4A66-A1E6-A288C619962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233007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4BADB-90B8-4A66-A1E6-A288C619962B}"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51360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4BADB-90B8-4A66-A1E6-A288C619962B}"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268574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774BADB-90B8-4A66-A1E6-A288C619962B}"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100279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4BADB-90B8-4A66-A1E6-A288C619962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254172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4BADB-90B8-4A66-A1E6-A288C619962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10128-CCB1-4E49-8D8B-461CCF4556B6}" type="slidenum">
              <a:rPr lang="en-IN" smtClean="0"/>
              <a:t>‹#›</a:t>
            </a:fld>
            <a:endParaRPr lang="en-IN"/>
          </a:p>
        </p:txBody>
      </p:sp>
    </p:spTree>
    <p:extLst>
      <p:ext uri="{BB962C8B-B14F-4D97-AF65-F5344CB8AC3E}">
        <p14:creationId xmlns:p14="http://schemas.microsoft.com/office/powerpoint/2010/main" val="210667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774BADB-90B8-4A66-A1E6-A288C619962B}" type="datetimeFigureOut">
              <a:rPr lang="en-IN" smtClean="0"/>
              <a:t>15-04-2024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FC10128-CCB1-4E49-8D8B-461CCF4556B6}" type="slidenum">
              <a:rPr lang="en-IN" smtClean="0"/>
              <a:t>‹#›</a:t>
            </a:fld>
            <a:endParaRPr lang="en-IN"/>
          </a:p>
        </p:txBody>
      </p:sp>
    </p:spTree>
    <p:extLst>
      <p:ext uri="{BB962C8B-B14F-4D97-AF65-F5344CB8AC3E}">
        <p14:creationId xmlns:p14="http://schemas.microsoft.com/office/powerpoint/2010/main" val="2551360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harsh0239/isl-indian-sign-language-video-dataset?rvi=1" TargetMode="External"/><Relationship Id="rId2" Type="http://schemas.openxmlformats.org/officeDocument/2006/relationships/hyperlink" Target="https://www.kaggle.com/datasets/daskoushik/includ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BA55-FC82-D726-86FD-CC920B4EC29C}"/>
              </a:ext>
            </a:extLst>
          </p:cNvPr>
          <p:cNvSpPr>
            <a:spLocks noGrp="1"/>
          </p:cNvSpPr>
          <p:nvPr>
            <p:ph type="ctrTitle"/>
          </p:nvPr>
        </p:nvSpPr>
        <p:spPr>
          <a:xfrm>
            <a:off x="1751012" y="531861"/>
            <a:ext cx="8768998" cy="1205348"/>
          </a:xfrm>
        </p:spPr>
        <p:txBody>
          <a:bodyPr>
            <a:normAutofit/>
          </a:bodyPr>
          <a:lstStyle/>
          <a:p>
            <a:r>
              <a:rPr lang="en-US" sz="2800" b="1" dirty="0">
                <a:solidFill>
                  <a:schemeClr val="tx1"/>
                </a:solidFill>
                <a:effectLst/>
                <a:latin typeface="Times New Roman" pitchFamily="18" charset="0"/>
                <a:cs typeface="Times New Roman" pitchFamily="18" charset="0"/>
              </a:rPr>
              <a:t>SPEECH TO SIGN LANGUAGE TRANSLATION</a:t>
            </a:r>
            <a:br>
              <a:rPr lang="en-US" sz="2800" b="1" dirty="0">
                <a:solidFill>
                  <a:schemeClr val="tx1"/>
                </a:solidFill>
                <a:effectLst/>
                <a:latin typeface="Times New Roman" pitchFamily="18" charset="0"/>
                <a:cs typeface="Times New Roman" pitchFamily="18" charset="0"/>
              </a:rPr>
            </a:br>
            <a:endParaRPr lang="en-IN" sz="2800" dirty="0"/>
          </a:p>
        </p:txBody>
      </p:sp>
      <p:sp>
        <p:nvSpPr>
          <p:cNvPr id="3" name="Subtitle 2">
            <a:extLst>
              <a:ext uri="{FF2B5EF4-FFF2-40B4-BE49-F238E27FC236}">
                <a16:creationId xmlns:a16="http://schemas.microsoft.com/office/drawing/2014/main" id="{F15DAC0B-9553-F712-136F-66E5C58A16B6}"/>
              </a:ext>
            </a:extLst>
          </p:cNvPr>
          <p:cNvSpPr>
            <a:spLocks noGrp="1"/>
          </p:cNvSpPr>
          <p:nvPr>
            <p:ph type="subTitle" idx="1"/>
          </p:nvPr>
        </p:nvSpPr>
        <p:spPr>
          <a:xfrm>
            <a:off x="1751012" y="1930400"/>
            <a:ext cx="8768998" cy="3962400"/>
          </a:xfrm>
        </p:spPr>
        <p:txBody>
          <a:bodyPr>
            <a:normAutofit/>
          </a:bodyPr>
          <a:lstStyle/>
          <a:p>
            <a:pPr algn="ctr"/>
            <a:r>
              <a:rPr lang="en-IN" b="1" dirty="0">
                <a:solidFill>
                  <a:schemeClr val="bg2">
                    <a:lumMod val="50000"/>
                  </a:schemeClr>
                </a:solidFill>
                <a:latin typeface="Times New Roman" panose="02020603050405020304" pitchFamily="18" charset="0"/>
                <a:cs typeface="Times New Roman" panose="02020603050405020304" pitchFamily="18" charset="0"/>
              </a:rPr>
              <a:t>Under the guidance of</a:t>
            </a:r>
          </a:p>
          <a:p>
            <a:pPr algn="ctr"/>
            <a:r>
              <a:rPr lang="en-GB" altLang="en-IN" dirty="0" err="1">
                <a:solidFill>
                  <a:schemeClr val="tx1"/>
                </a:solidFill>
                <a:latin typeface="Times New Roman" panose="02020603050405020304" pitchFamily="18" charset="0"/>
                <a:cs typeface="Times New Roman" panose="02020603050405020304" pitchFamily="18" charset="0"/>
              </a:rPr>
              <a:t>Dr.Ch.Meher</a:t>
            </a:r>
            <a:r>
              <a:rPr lang="en-GB" altLang="en-IN" dirty="0">
                <a:solidFill>
                  <a:schemeClr val="tx1"/>
                </a:solidFill>
                <a:latin typeface="Times New Roman" panose="02020603050405020304" pitchFamily="18" charset="0"/>
                <a:cs typeface="Times New Roman" panose="02020603050405020304" pitchFamily="18" charset="0"/>
              </a:rPr>
              <a:t> Babu</a:t>
            </a: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rPr>
              <a:t>          </a:t>
            </a:r>
          </a:p>
          <a:p>
            <a:pPr algn="ctr"/>
            <a:r>
              <a:rPr lang="en-IN" b="1" dirty="0">
                <a:solidFill>
                  <a:schemeClr val="bg2">
                    <a:lumMod val="50000"/>
                  </a:schemeClr>
                </a:solidFill>
                <a:latin typeface="Times New Roman" panose="02020603050405020304" pitchFamily="18" charset="0"/>
                <a:cs typeface="Times New Roman" panose="02020603050405020304" pitchFamily="18" charset="0"/>
              </a:rPr>
              <a:t>Project Associates</a:t>
            </a:r>
          </a:p>
          <a:p>
            <a:pPr algn="ctr"/>
            <a:r>
              <a:rPr lang="en-GB" altLang="en-IN" dirty="0" err="1">
                <a:solidFill>
                  <a:schemeClr val="tx1"/>
                </a:solidFill>
                <a:latin typeface="Times New Roman" panose="02020603050405020304" pitchFamily="18" charset="0"/>
                <a:cs typeface="Times New Roman" panose="02020603050405020304" pitchFamily="18" charset="0"/>
              </a:rPr>
              <a:t>K.MahaLakshmi</a:t>
            </a:r>
            <a:r>
              <a:rPr lang="en-IN" dirty="0">
                <a:solidFill>
                  <a:schemeClr val="tx1"/>
                </a:solidFill>
                <a:latin typeface="Times New Roman" panose="02020603050405020304" pitchFamily="18" charset="0"/>
                <a:cs typeface="Times New Roman" panose="02020603050405020304" pitchFamily="18" charset="0"/>
              </a:rPr>
              <a:t> (</a:t>
            </a:r>
            <a:r>
              <a:rPr lang="en-GB" altLang="en-IN" dirty="0">
                <a:solidFill>
                  <a:schemeClr val="tx1"/>
                </a:solidFill>
                <a:latin typeface="Times New Roman" panose="02020603050405020304" pitchFamily="18" charset="0"/>
                <a:cs typeface="Times New Roman" panose="02020603050405020304" pitchFamily="18" charset="0"/>
              </a:rPr>
              <a:t>20KT1A4223</a:t>
            </a:r>
            <a:r>
              <a:rPr lang="en-IN" dirty="0">
                <a:solidFill>
                  <a:schemeClr val="tx1"/>
                </a:solidFill>
                <a:latin typeface="Times New Roman" panose="02020603050405020304" pitchFamily="18" charset="0"/>
                <a:cs typeface="Times New Roman" panose="02020603050405020304" pitchFamily="18" charset="0"/>
              </a:rPr>
              <a:t>)</a:t>
            </a:r>
          </a:p>
          <a:p>
            <a:pPr algn="ctr"/>
            <a:r>
              <a:rPr lang="en-GB" altLang="en-IN" dirty="0">
                <a:solidFill>
                  <a:schemeClr val="tx1"/>
                </a:solidFill>
                <a:latin typeface="Times New Roman" panose="02020603050405020304" pitchFamily="18" charset="0"/>
                <a:cs typeface="Times New Roman" panose="02020603050405020304" pitchFamily="18" charset="0"/>
              </a:rPr>
              <a:t>Sarah </a:t>
            </a:r>
            <a:r>
              <a:rPr lang="en-GB" altLang="en-IN" dirty="0" err="1">
                <a:solidFill>
                  <a:schemeClr val="tx1"/>
                </a:solidFill>
                <a:latin typeface="Times New Roman" panose="02020603050405020304" pitchFamily="18" charset="0"/>
                <a:cs typeface="Times New Roman" panose="02020603050405020304" pitchFamily="18" charset="0"/>
              </a:rPr>
              <a:t>Crysolite.P</a:t>
            </a:r>
            <a:r>
              <a:rPr lang="en-IN" dirty="0">
                <a:solidFill>
                  <a:schemeClr val="tx1"/>
                </a:solidFill>
                <a:latin typeface="Times New Roman" panose="02020603050405020304" pitchFamily="18" charset="0"/>
                <a:cs typeface="Times New Roman" panose="02020603050405020304" pitchFamily="18" charset="0"/>
              </a:rPr>
              <a:t> (</a:t>
            </a:r>
            <a:r>
              <a:rPr lang="en-GB" altLang="en-IN" dirty="0">
                <a:solidFill>
                  <a:schemeClr val="tx1"/>
                </a:solidFill>
                <a:latin typeface="Times New Roman" panose="02020603050405020304" pitchFamily="18" charset="0"/>
                <a:cs typeface="Times New Roman" panose="02020603050405020304" pitchFamily="18" charset="0"/>
              </a:rPr>
              <a:t>20KT1A4249</a:t>
            </a:r>
            <a:r>
              <a:rPr lang="en-IN"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ctr"/>
            <a:r>
              <a:rPr lang="en-GB" altLang="en-IN" dirty="0" err="1">
                <a:solidFill>
                  <a:schemeClr val="tx1"/>
                </a:solidFill>
                <a:latin typeface="Times New Roman" panose="02020603050405020304" pitchFamily="18" charset="0"/>
                <a:cs typeface="Times New Roman" panose="02020603050405020304" pitchFamily="18" charset="0"/>
              </a:rPr>
              <a:t>K.B.V.subramayeswara</a:t>
            </a:r>
            <a:r>
              <a:rPr lang="en-GB" altLang="en-IN" dirty="0">
                <a:solidFill>
                  <a:schemeClr val="tx1"/>
                </a:solidFill>
                <a:latin typeface="Times New Roman" panose="02020603050405020304" pitchFamily="18" charset="0"/>
                <a:cs typeface="Times New Roman" panose="02020603050405020304" pitchFamily="18" charset="0"/>
              </a:rPr>
              <a:t> </a:t>
            </a:r>
            <a:r>
              <a:rPr lang="en-GB" altLang="en-IN" dirty="0" err="1">
                <a:solidFill>
                  <a:schemeClr val="tx1"/>
                </a:solidFill>
                <a:latin typeface="Times New Roman" panose="02020603050405020304" pitchFamily="18" charset="0"/>
                <a:cs typeface="Times New Roman" panose="02020603050405020304" pitchFamily="18" charset="0"/>
              </a:rPr>
              <a:t>reddy</a:t>
            </a:r>
            <a:r>
              <a:rPr lang="en-IN" dirty="0">
                <a:solidFill>
                  <a:schemeClr val="tx1"/>
                </a:solidFill>
                <a:latin typeface="Times New Roman" panose="02020603050405020304" pitchFamily="18" charset="0"/>
                <a:cs typeface="Times New Roman" panose="02020603050405020304" pitchFamily="18" charset="0"/>
              </a:rPr>
              <a:t> (</a:t>
            </a:r>
            <a:r>
              <a:rPr lang="en-GB" altLang="en-IN" dirty="0">
                <a:solidFill>
                  <a:schemeClr val="tx1"/>
                </a:solidFill>
                <a:latin typeface="Times New Roman" panose="02020603050405020304" pitchFamily="18" charset="0"/>
                <a:cs typeface="Times New Roman" panose="02020603050405020304" pitchFamily="18" charset="0"/>
              </a:rPr>
              <a:t>21KT5A4201</a:t>
            </a:r>
            <a:r>
              <a:rPr lang="en-IN"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620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C37B-D902-B416-730A-D2BB79D9FEF8}"/>
              </a:ext>
            </a:extLst>
          </p:cNvPr>
          <p:cNvSpPr>
            <a:spLocks noGrp="1"/>
          </p:cNvSpPr>
          <p:nvPr>
            <p:ph type="ctrTitle"/>
          </p:nvPr>
        </p:nvSpPr>
        <p:spPr>
          <a:xfrm>
            <a:off x="1626834" y="736342"/>
            <a:ext cx="8689976" cy="618326"/>
          </a:xfrm>
        </p:spPr>
        <p:txBody>
          <a:bodyPr>
            <a:noAutofit/>
          </a:bodyPr>
          <a:lstStyle/>
          <a:p>
            <a:r>
              <a:rPr lang="en-GB" sz="3600" cap="none" dirty="0">
                <a:latin typeface="Times New Roman" panose="02020603050405020304" pitchFamily="18" charset="0"/>
                <a:cs typeface="Times New Roman" panose="02020603050405020304" pitchFamily="18" charset="0"/>
              </a:rPr>
              <a:t>Introduction</a:t>
            </a:r>
            <a:endParaRPr lang="en-IN" sz="3600"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EA4761-0E60-12BB-A7A5-27A4D91B00BD}"/>
              </a:ext>
            </a:extLst>
          </p:cNvPr>
          <p:cNvSpPr>
            <a:spLocks noGrp="1"/>
          </p:cNvSpPr>
          <p:nvPr>
            <p:ph type="subTitle" idx="1"/>
          </p:nvPr>
        </p:nvSpPr>
        <p:spPr>
          <a:xfrm>
            <a:off x="1230489" y="1919112"/>
            <a:ext cx="9210499" cy="3338687"/>
          </a:xfrm>
        </p:spPr>
        <p:txBody>
          <a:bodyPr>
            <a:normAutofit fontScale="85000" lnSpcReduction="10000"/>
          </a:bodyPr>
          <a:lstStyle/>
          <a:p>
            <a:pPr algn="just">
              <a:buFont typeface="Wingdings" panose="05000000000000000000" pitchFamily="2" charset="2"/>
              <a:buChar char="§"/>
            </a:pPr>
            <a:r>
              <a:rPr lang="en-GB" sz="2400" b="0" i="0" cap="none" dirty="0">
                <a:solidFill>
                  <a:schemeClr val="tx1"/>
                </a:solidFill>
                <a:effectLst/>
                <a:latin typeface="Times New Roman" panose="02020603050405020304" pitchFamily="18" charset="0"/>
                <a:cs typeface="Times New Roman" panose="02020603050405020304" pitchFamily="18" charset="0"/>
              </a:rPr>
              <a:t>Speech to sign language translation (SSLT) is a technology that helps people who use spoken language communicate with those who use sign language. For people who are deaf or hard of hearing, sign language is important for talking and understanding others. But when someone speaks to them, it can be hard to understand without an interpreter. SSLT solves this by turning spoken words into sign language in real-time.</a:t>
            </a:r>
          </a:p>
          <a:p>
            <a:pPr algn="just">
              <a:buFont typeface="Wingdings" panose="05000000000000000000" pitchFamily="2" charset="2"/>
              <a:buChar char="§"/>
            </a:pPr>
            <a:r>
              <a:rPr lang="en-GB" sz="2400" b="0" i="0" cap="none" dirty="0">
                <a:solidFill>
                  <a:schemeClr val="tx1"/>
                </a:solidFill>
                <a:effectLst/>
                <a:latin typeface="Times New Roman" panose="02020603050405020304" pitchFamily="18" charset="0"/>
                <a:cs typeface="Times New Roman" panose="02020603050405020304" pitchFamily="18" charset="0"/>
              </a:rPr>
              <a:t>. It uses advanced technology like machine learning and computer vision to understand spoken words and translate them into sign language gestures accurately. While SSLT has made progress, there are still challenges, like making sure the translation is accurate and fast, and handling the complexity of sign language</a:t>
            </a:r>
            <a:r>
              <a:rPr lang="en-GB" sz="2400" b="0" i="0" dirty="0">
                <a:solidFill>
                  <a:schemeClr val="tx1"/>
                </a:solidFill>
                <a:effectLst/>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992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2AA0-188B-F443-C2B2-C0A534FA69CE}"/>
              </a:ext>
            </a:extLst>
          </p:cNvPr>
          <p:cNvSpPr>
            <a:spLocks noGrp="1"/>
          </p:cNvSpPr>
          <p:nvPr>
            <p:ph type="ctrTitle"/>
          </p:nvPr>
        </p:nvSpPr>
        <p:spPr>
          <a:xfrm>
            <a:off x="1751012" y="499275"/>
            <a:ext cx="8689976" cy="663482"/>
          </a:xfrm>
        </p:spPr>
        <p:txBody>
          <a:bodyPr>
            <a:noAutofit/>
          </a:bodyPr>
          <a:lstStyle/>
          <a:p>
            <a:r>
              <a:rPr lang="en-GB" sz="3600" cap="none" dirty="0">
                <a:latin typeface="Times New Roman" panose="02020603050405020304" pitchFamily="18" charset="0"/>
                <a:cs typeface="Times New Roman" panose="02020603050405020304" pitchFamily="18" charset="0"/>
              </a:rPr>
              <a:t>Dataset</a:t>
            </a:r>
            <a:endParaRPr lang="en-IN" sz="3600"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ED96979-9466-32C7-2517-B5B6A7C57353}"/>
              </a:ext>
            </a:extLst>
          </p:cNvPr>
          <p:cNvSpPr>
            <a:spLocks noGrp="1"/>
          </p:cNvSpPr>
          <p:nvPr>
            <p:ph type="subTitle" idx="1"/>
          </p:nvPr>
        </p:nvSpPr>
        <p:spPr>
          <a:xfrm>
            <a:off x="1625600" y="1368778"/>
            <a:ext cx="8815388" cy="4715933"/>
          </a:xfrm>
        </p:spPr>
        <p:txBody>
          <a:bodyPr/>
          <a:lstStyle/>
          <a:p>
            <a:pPr algn="just"/>
            <a:r>
              <a:rPr lang="en-GB" cap="none" dirty="0">
                <a:solidFill>
                  <a:schemeClr val="tx1"/>
                </a:solidFill>
                <a:latin typeface="Times New Roman" panose="02020603050405020304" pitchFamily="18" charset="0"/>
                <a:cs typeface="Times New Roman" panose="02020603050405020304" pitchFamily="18" charset="0"/>
              </a:rPr>
              <a:t>The data have been collected from internet resources like </a:t>
            </a:r>
            <a:r>
              <a:rPr lang="en-GB" cap="none" dirty="0" err="1">
                <a:solidFill>
                  <a:schemeClr val="tx1"/>
                </a:solidFill>
                <a:latin typeface="Times New Roman" panose="02020603050405020304" pitchFamily="18" charset="0"/>
                <a:cs typeface="Times New Roman" panose="02020603050405020304" pitchFamily="18" charset="0"/>
              </a:rPr>
              <a:t>kaggle</a:t>
            </a:r>
            <a:r>
              <a:rPr lang="en-GB" cap="none" dirty="0">
                <a:solidFill>
                  <a:schemeClr val="tx1"/>
                </a:solidFill>
                <a:latin typeface="Times New Roman" panose="02020603050405020304" pitchFamily="18" charset="0"/>
                <a:cs typeface="Times New Roman" panose="02020603050405020304" pitchFamily="18" charset="0"/>
              </a:rPr>
              <a:t> dataset(include),</a:t>
            </a:r>
            <a:r>
              <a:rPr lang="en-GB" cap="none" dirty="0" err="1">
                <a:solidFill>
                  <a:schemeClr val="tx1"/>
                </a:solidFill>
                <a:latin typeface="Times New Roman" panose="02020603050405020304" pitchFamily="18" charset="0"/>
                <a:cs typeface="Times New Roman" panose="02020603050405020304" pitchFamily="18" charset="0"/>
              </a:rPr>
              <a:t>youtube</a:t>
            </a:r>
            <a:r>
              <a:rPr lang="en-GB" cap="none" dirty="0">
                <a:solidFill>
                  <a:schemeClr val="tx1"/>
                </a:solidFill>
                <a:latin typeface="Times New Roman" panose="02020603050405020304" pitchFamily="18" charset="0"/>
                <a:cs typeface="Times New Roman" panose="02020603050405020304" pitchFamily="18" charset="0"/>
              </a:rPr>
              <a:t>. The ISL dataset consists the sing gesture videos. </a:t>
            </a:r>
          </a:p>
          <a:p>
            <a:pPr algn="just"/>
            <a:r>
              <a:rPr lang="en-GB" b="1" cap="none" dirty="0">
                <a:latin typeface="Times New Roman" panose="02020603050405020304" pitchFamily="18" charset="0"/>
                <a:cs typeface="Times New Roman" panose="02020603050405020304" pitchFamily="18" charset="0"/>
              </a:rPr>
              <a:t>Links :</a:t>
            </a:r>
          </a:p>
          <a:p>
            <a:pPr marL="342900" indent="-342900" algn="just">
              <a:buFont typeface="Wingdings" panose="05000000000000000000" pitchFamily="2" charset="2"/>
              <a:buChar char="Ø"/>
            </a:pPr>
            <a:r>
              <a:rPr lang="en-GB" cap="none" dirty="0">
                <a:latin typeface="Times New Roman" panose="02020603050405020304" pitchFamily="18" charset="0"/>
                <a:cs typeface="Times New Roman" panose="02020603050405020304" pitchFamily="18" charset="0"/>
              </a:rPr>
              <a:t> </a:t>
            </a:r>
            <a:r>
              <a:rPr lang="en-GB" cap="none" dirty="0">
                <a:latin typeface="Times New Roman" panose="02020603050405020304" pitchFamily="18" charset="0"/>
                <a:cs typeface="Times New Roman" panose="02020603050405020304" pitchFamily="18" charset="0"/>
                <a:hlinkClick r:id="rId2"/>
              </a:rPr>
              <a:t>https://www.kaggle.com/datasets/daskoushik/include</a:t>
            </a:r>
            <a:endParaRPr lang="en-GB" cap="none"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cap="none" dirty="0">
                <a:latin typeface="Times New Roman" panose="02020603050405020304" pitchFamily="18" charset="0"/>
                <a:cs typeface="Times New Roman" panose="02020603050405020304" pitchFamily="18" charset="0"/>
                <a:hlinkClick r:id="rId3"/>
              </a:rPr>
              <a:t>https://www.kaggle.com/datasets/harsh0239/isl-indian-sign-language-video-dataset?rvi=1</a:t>
            </a:r>
            <a:endParaRPr lang="en-GB" cap="none"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GB"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70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999A-133D-DCEB-ED36-A5E5B6A1CD13}"/>
              </a:ext>
            </a:extLst>
          </p:cNvPr>
          <p:cNvSpPr>
            <a:spLocks noGrp="1"/>
          </p:cNvSpPr>
          <p:nvPr>
            <p:ph type="ctrTitle"/>
          </p:nvPr>
        </p:nvSpPr>
        <p:spPr>
          <a:xfrm>
            <a:off x="1751012" y="671691"/>
            <a:ext cx="8689976" cy="742504"/>
          </a:xfrm>
        </p:spPr>
        <p:txBody>
          <a:bodyPr>
            <a:normAutofit/>
          </a:bodyPr>
          <a:lstStyle/>
          <a:p>
            <a:r>
              <a:rPr lang="en-GB" sz="3600" cap="none" dirty="0">
                <a:latin typeface="Times New Roman" panose="02020603050405020304" pitchFamily="18" charset="0"/>
                <a:cs typeface="Times New Roman" panose="02020603050405020304" pitchFamily="18" charset="0"/>
              </a:rPr>
              <a:t>Methodologies</a:t>
            </a:r>
            <a:endParaRPr lang="en-IN" sz="3600"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F6E906-8B02-9DDD-343A-B03563759BB9}"/>
              </a:ext>
            </a:extLst>
          </p:cNvPr>
          <p:cNvSpPr>
            <a:spLocks noGrp="1"/>
          </p:cNvSpPr>
          <p:nvPr>
            <p:ph type="subTitle" idx="1"/>
          </p:nvPr>
        </p:nvSpPr>
        <p:spPr>
          <a:xfrm>
            <a:off x="1751012" y="1682044"/>
            <a:ext cx="8689976" cy="3575755"/>
          </a:xfrm>
        </p:spPr>
        <p:txBody>
          <a:bodyPr>
            <a:normAutofit fontScale="92500" lnSpcReduction="10000"/>
          </a:bodyPr>
          <a:lstStyle/>
          <a:p>
            <a:pPr algn="just"/>
            <a:r>
              <a:rPr lang="en-GB" sz="2400" cap="none" dirty="0">
                <a:solidFill>
                  <a:schemeClr val="tx1"/>
                </a:solidFill>
                <a:latin typeface="Times New Roman" panose="02020603050405020304" pitchFamily="18" charset="0"/>
                <a:cs typeface="Times New Roman" panose="02020603050405020304" pitchFamily="18" charset="0"/>
              </a:rPr>
              <a:t>The speech-to-sing language translator transforms audio and generates visual motions based on input. We utilized the voice-to-text API to transform the speech from the microphone to text. The converted text was processed using nltk techniques such as tokenization and lemmatization. If the appropriate text is found in the database, it will generate a video of sing gestures. If not, it combines the various letters into sign motions for a word. It also generates sing gestures for sentences by combining the individual word sing gestures into a single movie. We utilized Flask for the web interface to connect with the user.</a:t>
            </a:r>
          </a:p>
          <a:p>
            <a:pPr algn="just"/>
            <a:endParaRPr lang="en-GB" cap="none" dirty="0">
              <a:latin typeface="Times New Roman" panose="02020603050405020304" pitchFamily="18" charset="0"/>
              <a:cs typeface="Times New Roman" panose="02020603050405020304" pitchFamily="18" charset="0"/>
            </a:endParaRPr>
          </a:p>
          <a:p>
            <a:pPr algn="just"/>
            <a:endParaRPr lang="en-GB"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38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E3E6-E706-AF0B-A164-380A53BEC1DC}"/>
              </a:ext>
            </a:extLst>
          </p:cNvPr>
          <p:cNvSpPr>
            <a:spLocks noGrp="1"/>
          </p:cNvSpPr>
          <p:nvPr>
            <p:ph type="title"/>
          </p:nvPr>
        </p:nvSpPr>
        <p:spPr>
          <a:xfrm>
            <a:off x="322811" y="372534"/>
            <a:ext cx="10943501" cy="2562578"/>
          </a:xfrm>
        </p:spPr>
        <p:txBody>
          <a:bodyPr>
            <a:normAutofit/>
          </a:bodyPr>
          <a:lstStyle/>
          <a:p>
            <a:pPr algn="l"/>
            <a:r>
              <a:rPr lang="en-GB" sz="2000" b="1" cap="none" dirty="0">
                <a:latin typeface="Times New Roman" panose="02020603050405020304" pitchFamily="18" charset="0"/>
                <a:cs typeface="Times New Roman" panose="02020603050405020304" pitchFamily="18" charset="0"/>
              </a:rPr>
              <a:t>                                                                   Overview of Project</a:t>
            </a:r>
            <a:br>
              <a:rPr lang="en-GB" sz="2000" b="1" cap="none" dirty="0">
                <a:latin typeface="Times New Roman" panose="02020603050405020304" pitchFamily="18" charset="0"/>
                <a:cs typeface="Times New Roman" panose="02020603050405020304" pitchFamily="18" charset="0"/>
              </a:rPr>
            </a:br>
            <a:br>
              <a:rPr lang="en-GB" sz="2000" b="1" cap="none" dirty="0">
                <a:latin typeface="Times New Roman" panose="02020603050405020304" pitchFamily="18" charset="0"/>
                <a:cs typeface="Times New Roman" panose="02020603050405020304" pitchFamily="18" charset="0"/>
              </a:rPr>
            </a:br>
            <a:br>
              <a:rPr lang="en-GB" sz="2000" cap="none" dirty="0">
                <a:latin typeface="Times New Roman" panose="02020603050405020304" pitchFamily="18" charset="0"/>
                <a:cs typeface="Times New Roman" panose="02020603050405020304" pitchFamily="18" charset="0"/>
              </a:rPr>
            </a:br>
            <a:r>
              <a:rPr lang="en-GB" sz="2000" cap="none" dirty="0">
                <a:solidFill>
                  <a:schemeClr val="tx1"/>
                </a:solidFill>
                <a:latin typeface="Times New Roman" panose="02020603050405020304" pitchFamily="18" charset="0"/>
                <a:cs typeface="Times New Roman" panose="02020603050405020304" pitchFamily="18" charset="0"/>
              </a:rPr>
              <a:t>The  SSLT can convert real-time speech's from the microphone into text and, using the text, get videos of sign gestures from the ISL database. We used flask to implement the website. By clicking the "translate" button, we can record our voice and the sign gestures video will be produced based on the speech. The accuracy is 80 percent.</a:t>
            </a:r>
            <a:br>
              <a:rPr lang="en-GB" sz="2000" cap="none" dirty="0">
                <a:solidFill>
                  <a:schemeClr val="tx1"/>
                </a:solidFill>
                <a:latin typeface="Times New Roman" panose="02020603050405020304" pitchFamily="18" charset="0"/>
                <a:cs typeface="Times New Roman" panose="02020603050405020304" pitchFamily="18" charset="0"/>
              </a:rPr>
            </a:br>
            <a:endParaRPr lang="en-IN" sz="2000" dirty="0"/>
          </a:p>
        </p:txBody>
      </p:sp>
      <p:pic>
        <p:nvPicPr>
          <p:cNvPr id="6" name="Content Placeholder 5">
            <a:extLst>
              <a:ext uri="{FF2B5EF4-FFF2-40B4-BE49-F238E27FC236}">
                <a16:creationId xmlns:a16="http://schemas.microsoft.com/office/drawing/2014/main" id="{2FB07010-BEB4-AE3B-94D9-62207AA9A3FA}"/>
              </a:ext>
            </a:extLst>
          </p:cNvPr>
          <p:cNvPicPr>
            <a:picLocks noGrp="1" noChangeAspect="1"/>
          </p:cNvPicPr>
          <p:nvPr>
            <p:ph sz="quarter" idx="13"/>
          </p:nvPr>
        </p:nvPicPr>
        <p:blipFill>
          <a:blip r:embed="rId2"/>
          <a:stretch>
            <a:fillRect/>
          </a:stretch>
        </p:blipFill>
        <p:spPr>
          <a:xfrm>
            <a:off x="322811" y="3183467"/>
            <a:ext cx="5524833" cy="3127021"/>
          </a:xfrm>
        </p:spPr>
      </p:pic>
      <p:pic>
        <p:nvPicPr>
          <p:cNvPr id="8" name="Content Placeholder 7">
            <a:extLst>
              <a:ext uri="{FF2B5EF4-FFF2-40B4-BE49-F238E27FC236}">
                <a16:creationId xmlns:a16="http://schemas.microsoft.com/office/drawing/2014/main" id="{943D6859-BA5C-AF6F-7400-DB92B1ABBC2D}"/>
              </a:ext>
            </a:extLst>
          </p:cNvPr>
          <p:cNvPicPr>
            <a:picLocks noGrp="1" noChangeAspect="1"/>
          </p:cNvPicPr>
          <p:nvPr>
            <p:ph sz="quarter" idx="14"/>
          </p:nvPr>
        </p:nvPicPr>
        <p:blipFill>
          <a:blip r:embed="rId3"/>
          <a:stretch>
            <a:fillRect/>
          </a:stretch>
        </p:blipFill>
        <p:spPr>
          <a:xfrm>
            <a:off x="5970928" y="3183467"/>
            <a:ext cx="5295384" cy="3127020"/>
          </a:xfrm>
        </p:spPr>
      </p:pic>
    </p:spTree>
    <p:extLst>
      <p:ext uri="{BB962C8B-B14F-4D97-AF65-F5344CB8AC3E}">
        <p14:creationId xmlns:p14="http://schemas.microsoft.com/office/powerpoint/2010/main" val="172154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6ABC-9478-1780-704E-B4D5D8AE623F}"/>
              </a:ext>
            </a:extLst>
          </p:cNvPr>
          <p:cNvSpPr>
            <a:spLocks noGrp="1"/>
          </p:cNvSpPr>
          <p:nvPr>
            <p:ph type="title"/>
          </p:nvPr>
        </p:nvSpPr>
        <p:spPr>
          <a:xfrm>
            <a:off x="913775" y="618517"/>
            <a:ext cx="10364451" cy="1029661"/>
          </a:xfrm>
        </p:spPr>
        <p:txBody>
          <a:bodyPr/>
          <a:lstStyle/>
          <a:p>
            <a:endParaRPr lang="en-IN" dirty="0"/>
          </a:p>
        </p:txBody>
      </p:sp>
      <p:pic>
        <p:nvPicPr>
          <p:cNvPr id="6" name="Content Placeholder 5">
            <a:extLst>
              <a:ext uri="{FF2B5EF4-FFF2-40B4-BE49-F238E27FC236}">
                <a16:creationId xmlns:a16="http://schemas.microsoft.com/office/drawing/2014/main" id="{5B49CD4C-E0D9-4796-6093-DADC2EEF2E80}"/>
              </a:ext>
            </a:extLst>
          </p:cNvPr>
          <p:cNvPicPr>
            <a:picLocks noGrp="1" noChangeAspect="1"/>
          </p:cNvPicPr>
          <p:nvPr>
            <p:ph sz="quarter" idx="13"/>
          </p:nvPr>
        </p:nvPicPr>
        <p:blipFill>
          <a:blip r:embed="rId2"/>
          <a:stretch>
            <a:fillRect/>
          </a:stretch>
        </p:blipFill>
        <p:spPr>
          <a:xfrm>
            <a:off x="695339" y="2257778"/>
            <a:ext cx="5324462" cy="3080429"/>
          </a:xfrm>
        </p:spPr>
      </p:pic>
      <p:pic>
        <p:nvPicPr>
          <p:cNvPr id="8" name="Content Placeholder 7">
            <a:extLst>
              <a:ext uri="{FF2B5EF4-FFF2-40B4-BE49-F238E27FC236}">
                <a16:creationId xmlns:a16="http://schemas.microsoft.com/office/drawing/2014/main" id="{4AE2B240-159B-CD99-0F74-1F52A5244663}"/>
              </a:ext>
            </a:extLst>
          </p:cNvPr>
          <p:cNvPicPr>
            <a:picLocks noGrp="1" noChangeAspect="1"/>
          </p:cNvPicPr>
          <p:nvPr>
            <p:ph sz="quarter" idx="14"/>
          </p:nvPr>
        </p:nvPicPr>
        <p:blipFill>
          <a:blip r:embed="rId3"/>
          <a:stretch>
            <a:fillRect/>
          </a:stretch>
        </p:blipFill>
        <p:spPr>
          <a:xfrm>
            <a:off x="6172826" y="2257778"/>
            <a:ext cx="5105400" cy="3080429"/>
          </a:xfrm>
        </p:spPr>
      </p:pic>
    </p:spTree>
    <p:extLst>
      <p:ext uri="{BB962C8B-B14F-4D97-AF65-F5344CB8AC3E}">
        <p14:creationId xmlns:p14="http://schemas.microsoft.com/office/powerpoint/2010/main" val="3375081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4B25-2E1F-5D8A-7872-7899F39EC346}"/>
              </a:ext>
            </a:extLst>
          </p:cNvPr>
          <p:cNvSpPr>
            <a:spLocks noGrp="1"/>
          </p:cNvSpPr>
          <p:nvPr>
            <p:ph type="ctrTitle"/>
          </p:nvPr>
        </p:nvSpPr>
        <p:spPr>
          <a:xfrm>
            <a:off x="1751012" y="784579"/>
            <a:ext cx="8689976" cy="855393"/>
          </a:xfrm>
        </p:spPr>
        <p:txBody>
          <a:bodyPr>
            <a:normAutofit/>
          </a:bodyPr>
          <a:lstStyle/>
          <a:p>
            <a:r>
              <a:rPr lang="en-GB" sz="3600" cap="none" dirty="0">
                <a:latin typeface="Times New Roman" panose="02020603050405020304" pitchFamily="18" charset="0"/>
                <a:cs typeface="Times New Roman" panose="02020603050405020304" pitchFamily="18" charset="0"/>
              </a:rPr>
              <a:t>Conclusion</a:t>
            </a:r>
            <a:endParaRPr lang="en-IN" sz="3600"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53370A-ABBC-6747-5D05-368B72E44DEF}"/>
              </a:ext>
            </a:extLst>
          </p:cNvPr>
          <p:cNvSpPr>
            <a:spLocks noGrp="1"/>
          </p:cNvSpPr>
          <p:nvPr>
            <p:ph type="subTitle" idx="1"/>
          </p:nvPr>
        </p:nvSpPr>
        <p:spPr>
          <a:xfrm>
            <a:off x="1863901" y="2057401"/>
            <a:ext cx="8689976" cy="1371599"/>
          </a:xfrm>
        </p:spPr>
        <p:txBody>
          <a:bodyPr>
            <a:noAutofit/>
          </a:bodyPr>
          <a:lstStyle/>
          <a:p>
            <a:pPr algn="just"/>
            <a:r>
              <a:rPr lang="en-GB" sz="2000" cap="none" dirty="0">
                <a:solidFill>
                  <a:schemeClr val="tx1"/>
                </a:solidFill>
                <a:latin typeface="Times New Roman" pitchFamily="18" charset="0"/>
                <a:cs typeface="Times New Roman" pitchFamily="18" charset="0"/>
              </a:rPr>
              <a:t>People who are deaf or dumb use sign language to express what they wish to say. For those who are deaf or dumb, it serves as a fundamental form of communication; without it, interactions with regular people may be challenging. In order to enable interaction with deaf people, the main goal of this study is to design an automated software system that translates voice to sign language gestures.</a:t>
            </a:r>
            <a:endParaRPr lang="en-US" sz="2000" cap="none" dirty="0">
              <a:solidFill>
                <a:schemeClr val="tx1"/>
              </a:solidFill>
              <a:latin typeface="Times New Roman" pitchFamily="18" charset="0"/>
              <a:cs typeface="Times New Roman" pitchFamily="18" charset="0"/>
            </a:endParaRPr>
          </a:p>
          <a:p>
            <a:pPr algn="just"/>
            <a:endParaRPr lang="en-IN" sz="2000" cap="none" dirty="0"/>
          </a:p>
        </p:txBody>
      </p:sp>
    </p:spTree>
    <p:extLst>
      <p:ext uri="{BB962C8B-B14F-4D97-AF65-F5344CB8AC3E}">
        <p14:creationId xmlns:p14="http://schemas.microsoft.com/office/powerpoint/2010/main" val="5477616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88</TotalTime>
  <Words>493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Tw Cen MT</vt:lpstr>
      <vt:lpstr>Wingdings</vt:lpstr>
      <vt:lpstr>Droplet</vt:lpstr>
      <vt:lpstr>SPEECH TO SIGN LANGUAGE TRANSLATION </vt:lpstr>
      <vt:lpstr>Introduction</vt:lpstr>
      <vt:lpstr>Dataset</vt:lpstr>
      <vt:lpstr>Methodologies</vt:lpstr>
      <vt:lpstr>                                                                   Overview of Project   The  SSLT can convert real-time speech's from the microphone into text and, using the text, get videos of sign gestures from the ISL database. We used flask to implement the website. By clicking the "translate" button, we can record our voice and the sign gestures video will be produced based on the speech. The accuracy is 80 percent.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TO SIGN LANGUAGE TRANSLATION</dc:title>
  <dc:creator>Lenovo</dc:creator>
  <cp:lastModifiedBy>Lenovo</cp:lastModifiedBy>
  <cp:revision>2</cp:revision>
  <dcterms:created xsi:type="dcterms:W3CDTF">2024-04-15T13:21:13Z</dcterms:created>
  <dcterms:modified xsi:type="dcterms:W3CDTF">2024-04-15T15:13:23Z</dcterms:modified>
</cp:coreProperties>
</file>