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78" r:id="rId4"/>
    <p:sldId id="265" r:id="rId5"/>
    <p:sldId id="280" r:id="rId6"/>
    <p:sldId id="266" r:id="rId7"/>
    <p:sldId id="281" r:id="rId8"/>
    <p:sldId id="267" r:id="rId9"/>
    <p:sldId id="282" r:id="rId10"/>
    <p:sldId id="268" r:id="rId11"/>
    <p:sldId id="28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SON, MICHAEL" initials="RM" lastIdx="1" clrIdx="0">
    <p:extLst>
      <p:ext uri="{19B8F6BF-5375-455C-9EA6-DF929625EA0E}">
        <p15:presenceInfo xmlns:p15="http://schemas.microsoft.com/office/powerpoint/2012/main" userId="S-1-5-21-193423778-355344483-1597073328-450974" providerId="AD"/>
      </p:ext>
    </p:extLst>
  </p:cmAuthor>
  <p:cmAuthor id="2" name="ROBINSON, MICHAEL" initials="RM [2]" lastIdx="1" clrIdx="1">
    <p:extLst>
      <p:ext uri="{19B8F6BF-5375-455C-9EA6-DF929625EA0E}">
        <p15:presenceInfo xmlns:p15="http://schemas.microsoft.com/office/powerpoint/2012/main" userId="S::michael.robinson1@kochind.com::1196cc06-dc0e-4eeb-922c-c62d665a7c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677" y="381000"/>
            <a:ext cx="10815319" cy="369332"/>
          </a:xfrm>
        </p:spPr>
        <p:txBody>
          <a:bodyPr/>
          <a:lstStyle>
            <a:lvl1pPr>
              <a:defRPr sz="2400">
                <a:latin typeface="Kalinga" panose="020B0502040204020203" pitchFamily="34" charset="0"/>
                <a:cs typeface="Kalinga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711462" y="6553200"/>
            <a:ext cx="323751" cy="15388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</a:lstStyle>
          <a:p>
            <a:pPr marL="66674"/>
            <a:fld id="{81D60167-4931-47E6-BA6A-407CBD079E47}" type="slidenum">
              <a:rPr lang="en-US" smtClean="0"/>
              <a:pPr marL="66674"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745693" y="6570130"/>
            <a:ext cx="15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323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6" y="402191"/>
            <a:ext cx="10815319" cy="415498"/>
          </a:xfrm>
        </p:spPr>
        <p:txBody>
          <a:bodyPr lIns="0" tIns="0" rIns="0" bIns="0"/>
          <a:lstStyle>
            <a:lvl1pPr>
              <a:defRPr sz="2700" b="0" i="0">
                <a:solidFill>
                  <a:srgbClr val="4D4D4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6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953000" y="6474906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627750" y="6506664"/>
            <a:ext cx="323751" cy="103875"/>
          </a:xfrm>
        </p:spPr>
        <p:txBody>
          <a:bodyPr lIns="0" tIns="0" rIns="0" bIns="0"/>
          <a:lstStyle>
            <a:lvl1pPr>
              <a:defRPr sz="675" b="0" i="0">
                <a:solidFill>
                  <a:srgbClr val="4D4D4F"/>
                </a:solidFill>
                <a:latin typeface="Arial"/>
                <a:cs typeface="Arial"/>
              </a:defRPr>
            </a:lvl1pPr>
          </a:lstStyle>
          <a:p>
            <a:pPr marL="66674"/>
            <a:fld id="{81D60167-4931-47E6-BA6A-407CBD079E47}" type="slidenum">
              <a:rPr lang="en-US" smtClean="0"/>
              <a:pPr marL="66674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1036320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1"/>
            <a:ext cx="10363200" cy="528475"/>
          </a:xfrm>
          <a:prstGeom prst="rect">
            <a:avLst/>
          </a:prstGeom>
        </p:spPr>
        <p:txBody>
          <a:bodyPr lIns="96644" tIns="48322" rIns="96644" bIns="48322"/>
          <a:lstStyle/>
          <a:p>
            <a:endParaRPr lang="en-US" dirty="0"/>
          </a:p>
        </p:txBody>
      </p:sp>
      <p:sp>
        <p:nvSpPr>
          <p:cNvPr id="4" name="Holder 5"/>
          <p:cNvSpPr>
            <a:spLocks noGrp="1"/>
          </p:cNvSpPr>
          <p:nvPr>
            <p:ph type="sldNum" sz="quarter" idx="7"/>
          </p:nvPr>
        </p:nvSpPr>
        <p:spPr>
          <a:xfrm>
            <a:off x="11503661" y="6506664"/>
            <a:ext cx="431667" cy="103875"/>
          </a:xfrm>
        </p:spPr>
        <p:txBody>
          <a:bodyPr lIns="0" tIns="0" rIns="0" bIns="0"/>
          <a:lstStyle>
            <a:lvl1pPr>
              <a:defRPr sz="675" b="0" i="0">
                <a:solidFill>
                  <a:srgbClr val="4D4D4F"/>
                </a:solidFill>
                <a:latin typeface="Arial"/>
                <a:cs typeface="Arial"/>
              </a:defRPr>
            </a:lvl1pPr>
          </a:lstStyle>
          <a:p>
            <a:pPr marL="66674"/>
            <a:fld id="{81D60167-4931-47E6-BA6A-407CBD079E47}" type="slidenum">
              <a:rPr lang="en-US" smtClean="0"/>
              <a:pPr marL="66674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6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28B6C-5F52-4B4E-AACA-8161EDA18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55185-562C-450B-93CC-D5DF2002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6F6-2D1D-480F-97EF-17DB7636C52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0FBA6-8736-4DCD-80B7-7D659AD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ABC8B-10F7-4EF0-B361-48720F5B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98CB-1E36-49BC-BBCD-43380986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6" y="402191"/>
            <a:ext cx="1081531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D4D4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87" y="1994080"/>
            <a:ext cx="1150162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D4D4F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80167" y="6602486"/>
            <a:ext cx="431667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D4D4F"/>
                </a:solidFill>
                <a:latin typeface="Arial"/>
                <a:cs typeface="Arial"/>
              </a:defRPr>
            </a:lvl1pPr>
          </a:lstStyle>
          <a:p>
            <a:pPr marL="66674"/>
            <a:fld id="{81D60167-4931-47E6-BA6A-407CBD079E47}" type="slidenum">
              <a:rPr lang="en-US" smtClean="0"/>
              <a:pPr marL="66674"/>
              <a:t>‹#›</a:t>
            </a:fld>
            <a:endParaRPr lang="en-US" dirty="0"/>
          </a:p>
        </p:txBody>
      </p:sp>
      <p:pic>
        <p:nvPicPr>
          <p:cNvPr id="1026" name="Picture 2" descr="http://kochagenergy.com/KochAGEnergySolutionsLLC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73844"/>
            <a:ext cx="2540000" cy="3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892">
        <a:defRPr>
          <a:latin typeface="+mn-lt"/>
          <a:ea typeface="+mn-ea"/>
          <a:cs typeface="+mn-cs"/>
        </a:defRPr>
      </a:lvl2pPr>
      <a:lvl3pPr marL="685783">
        <a:defRPr>
          <a:latin typeface="+mn-lt"/>
          <a:ea typeface="+mn-ea"/>
          <a:cs typeface="+mn-cs"/>
        </a:defRPr>
      </a:lvl3pPr>
      <a:lvl4pPr marL="1028675">
        <a:defRPr>
          <a:latin typeface="+mn-lt"/>
          <a:ea typeface="+mn-ea"/>
          <a:cs typeface="+mn-cs"/>
        </a:defRPr>
      </a:lvl4pPr>
      <a:lvl5pPr marL="1371566">
        <a:defRPr>
          <a:latin typeface="+mn-lt"/>
          <a:ea typeface="+mn-ea"/>
          <a:cs typeface="+mn-cs"/>
        </a:defRPr>
      </a:lvl5pPr>
      <a:lvl6pPr marL="1714457">
        <a:defRPr>
          <a:latin typeface="+mn-lt"/>
          <a:ea typeface="+mn-ea"/>
          <a:cs typeface="+mn-cs"/>
        </a:defRPr>
      </a:lvl6pPr>
      <a:lvl7pPr marL="2057348">
        <a:defRPr>
          <a:latin typeface="+mn-lt"/>
          <a:ea typeface="+mn-ea"/>
          <a:cs typeface="+mn-cs"/>
        </a:defRPr>
      </a:lvl7pPr>
      <a:lvl8pPr marL="2400240">
        <a:defRPr>
          <a:latin typeface="+mn-lt"/>
          <a:ea typeface="+mn-ea"/>
          <a:cs typeface="+mn-cs"/>
        </a:defRPr>
      </a:lvl8pPr>
      <a:lvl9pPr marL="274313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892">
        <a:defRPr>
          <a:latin typeface="+mn-lt"/>
          <a:ea typeface="+mn-ea"/>
          <a:cs typeface="+mn-cs"/>
        </a:defRPr>
      </a:lvl2pPr>
      <a:lvl3pPr marL="685783">
        <a:defRPr>
          <a:latin typeface="+mn-lt"/>
          <a:ea typeface="+mn-ea"/>
          <a:cs typeface="+mn-cs"/>
        </a:defRPr>
      </a:lvl3pPr>
      <a:lvl4pPr marL="1028675">
        <a:defRPr>
          <a:latin typeface="+mn-lt"/>
          <a:ea typeface="+mn-ea"/>
          <a:cs typeface="+mn-cs"/>
        </a:defRPr>
      </a:lvl4pPr>
      <a:lvl5pPr marL="1371566">
        <a:defRPr>
          <a:latin typeface="+mn-lt"/>
          <a:ea typeface="+mn-ea"/>
          <a:cs typeface="+mn-cs"/>
        </a:defRPr>
      </a:lvl5pPr>
      <a:lvl6pPr marL="1714457">
        <a:defRPr>
          <a:latin typeface="+mn-lt"/>
          <a:ea typeface="+mn-ea"/>
          <a:cs typeface="+mn-cs"/>
        </a:defRPr>
      </a:lvl6pPr>
      <a:lvl7pPr marL="2057348">
        <a:defRPr>
          <a:latin typeface="+mn-lt"/>
          <a:ea typeface="+mn-ea"/>
          <a:cs typeface="+mn-cs"/>
        </a:defRPr>
      </a:lvl7pPr>
      <a:lvl8pPr marL="2400240">
        <a:defRPr>
          <a:latin typeface="+mn-lt"/>
          <a:ea typeface="+mn-ea"/>
          <a:cs typeface="+mn-cs"/>
        </a:defRPr>
      </a:lvl8pPr>
      <a:lvl9pPr marL="274313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ochag.visualstudio.com/KochAg/_git/da-datalak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60FB-F4B7-403C-9809-636FB2D6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DataLake</a:t>
            </a:r>
            <a:r>
              <a:rPr lang="en-US" dirty="0"/>
              <a:t> – User Generated Data Upload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662D2-8E98-4A42-907C-38EDBB47AE2C}"/>
              </a:ext>
            </a:extLst>
          </p:cNvPr>
          <p:cNvSpPr txBox="1"/>
          <p:nvPr/>
        </p:nvSpPr>
        <p:spPr>
          <a:xfrm>
            <a:off x="465677" y="1003852"/>
            <a:ext cx="4593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Server ( KFDatalake01 )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File share and batch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AWS Glue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AWS ETL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AWS Lambda Functions &amp;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AWS FIFO Queues ( Message Passing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AWS </a:t>
            </a:r>
            <a:r>
              <a:rPr lang="en-US" sz="1600" dirty="0" err="1"/>
              <a:t>Cloudwatch</a:t>
            </a:r>
            <a:r>
              <a:rPr lang="en-US" sz="1600" dirty="0"/>
              <a:t> ( Timers and Watchers )</a:t>
            </a:r>
          </a:p>
          <a:p>
            <a:endParaRPr lang="en-US" dirty="0"/>
          </a:p>
          <a:p>
            <a:r>
              <a:rPr lang="en-US" sz="1000" dirty="0"/>
              <a:t>Note: Crawler &amp; ETL steps are created dynamically via </a:t>
            </a:r>
            <a:r>
              <a:rPr lang="en-US" sz="1000" dirty="0" err="1"/>
              <a:t>Boto</a:t>
            </a:r>
            <a:r>
              <a:rPr lang="en-US" sz="1000" dirty="0"/>
              <a:t> API.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4F381-C256-E747-A4A0-32D20C9027F0}"/>
              </a:ext>
            </a:extLst>
          </p:cNvPr>
          <p:cNvSpPr txBox="1"/>
          <p:nvPr/>
        </p:nvSpPr>
        <p:spPr>
          <a:xfrm>
            <a:off x="6718852" y="1123122"/>
            <a:ext cx="46912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Pattern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and Subscribe via Message Passing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Each stage has a publish and subscribe lambda except stage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F87AD-22AB-4942-884D-9A974DAA0812}"/>
              </a:ext>
            </a:extLst>
          </p:cNvPr>
          <p:cNvSpPr txBox="1"/>
          <p:nvPr/>
        </p:nvSpPr>
        <p:spPr>
          <a:xfrm>
            <a:off x="6718852" y="3001617"/>
            <a:ext cx="456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is located here:</a:t>
            </a:r>
          </a:p>
          <a:p>
            <a:endParaRPr lang="en-US" dirty="0"/>
          </a:p>
          <a:p>
            <a:r>
              <a:rPr lang="en-US" sz="1200" dirty="0">
                <a:hlinkClick r:id="rId2"/>
              </a:rPr>
              <a:t>https://kochag.visualstudio.com/KochAg/_git/da-datalake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680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F1326697-F78C-4A7E-A7BC-5623C679B1F5}"/>
              </a:ext>
            </a:extLst>
          </p:cNvPr>
          <p:cNvSpPr/>
          <p:nvPr/>
        </p:nvSpPr>
        <p:spPr>
          <a:xfrm rot="12825623">
            <a:off x="4480375" y="1617845"/>
            <a:ext cx="101335" cy="2501921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6811D1E-3D10-4E55-8345-4B98188BFDF2}"/>
              </a:ext>
            </a:extLst>
          </p:cNvPr>
          <p:cNvSpPr/>
          <p:nvPr/>
        </p:nvSpPr>
        <p:spPr>
          <a:xfrm>
            <a:off x="3416583" y="1649965"/>
            <a:ext cx="1073369" cy="657680"/>
          </a:xfrm>
          <a:prstGeom prst="wedgeRectCallout">
            <a:avLst>
              <a:gd name="adj1" fmla="val 60949"/>
              <a:gd name="adj2" fmla="val 928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Sends message to queue that discovery crawler done. 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9DEB528-41A3-4912-971F-884FFE0AEA27}"/>
              </a:ext>
            </a:extLst>
          </p:cNvPr>
          <p:cNvSpPr/>
          <p:nvPr/>
        </p:nvSpPr>
        <p:spPr>
          <a:xfrm>
            <a:off x="7810170" y="2227882"/>
            <a:ext cx="1090246" cy="476622"/>
          </a:xfrm>
          <a:prstGeom prst="wedgeRectCallout">
            <a:avLst>
              <a:gd name="adj1" fmla="val -48252"/>
              <a:gd name="adj2" fmla="val 93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Retrieves Pending messages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A8358A9-204D-4FF9-B873-FDB50F39E8BC}"/>
              </a:ext>
            </a:extLst>
          </p:cNvPr>
          <p:cNvSpPr/>
          <p:nvPr/>
        </p:nvSpPr>
        <p:spPr>
          <a:xfrm rot="19614962">
            <a:off x="7144095" y="1554389"/>
            <a:ext cx="101335" cy="2501921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58F808-3AE6-4174-9373-48279A34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34" y="963738"/>
            <a:ext cx="525324" cy="5963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1D1C0C-4BF1-4958-AA08-623DDF4069B6}"/>
              </a:ext>
            </a:extLst>
          </p:cNvPr>
          <p:cNvSpPr txBox="1"/>
          <p:nvPr/>
        </p:nvSpPr>
        <p:spPr>
          <a:xfrm>
            <a:off x="1074426" y="1585195"/>
            <a:ext cx="1969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kaes_datalake_reverse_crawler_publisher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C614D1F6-33B3-41F5-9CE2-8D05CC97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14" y="3859552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82E32308-E3B8-492B-992D-A5488FA4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65" y="3921501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C226D8-8C9E-4FF0-B05B-2B2869C3546C}"/>
              </a:ext>
            </a:extLst>
          </p:cNvPr>
          <p:cNvSpPr txBox="1"/>
          <p:nvPr/>
        </p:nvSpPr>
        <p:spPr>
          <a:xfrm>
            <a:off x="2500525" y="4604901"/>
            <a:ext cx="1701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kaes_datalake_stage4_publisher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B3F4DD-B8C4-444A-8FE2-B8D8DF54DEA9}"/>
              </a:ext>
            </a:extLst>
          </p:cNvPr>
          <p:cNvSpPr txBox="1"/>
          <p:nvPr/>
        </p:nvSpPr>
        <p:spPr>
          <a:xfrm>
            <a:off x="7054668" y="4603676"/>
            <a:ext cx="234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kaes_datalake_stage4_subscriber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Deletes crawler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Deletes ETL Job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19DDAF-CD31-4F86-8203-6AD9808C3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41" y="805842"/>
            <a:ext cx="544780" cy="6537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9532D7-03F9-4619-8F10-E12A9C1BEDAB}"/>
              </a:ext>
            </a:extLst>
          </p:cNvPr>
          <p:cNvSpPr txBox="1"/>
          <p:nvPr/>
        </p:nvSpPr>
        <p:spPr>
          <a:xfrm>
            <a:off x="5167115" y="1498943"/>
            <a:ext cx="160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kaes_datalake_stage4_queue.fifo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8304F55-5976-4C0E-87E2-13FCCB860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07" y="5793658"/>
            <a:ext cx="525324" cy="596313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6B7DFCFE-3AAE-45D5-AB2F-B001007AA11B}"/>
              </a:ext>
            </a:extLst>
          </p:cNvPr>
          <p:cNvSpPr/>
          <p:nvPr/>
        </p:nvSpPr>
        <p:spPr>
          <a:xfrm rot="10800000" flipH="1">
            <a:off x="7769961" y="5191056"/>
            <a:ext cx="307322" cy="47870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9E23EA-E52E-4FFC-8B19-B2E69ABF2DE0}"/>
              </a:ext>
            </a:extLst>
          </p:cNvPr>
          <p:cNvSpPr txBox="1"/>
          <p:nvPr/>
        </p:nvSpPr>
        <p:spPr>
          <a:xfrm>
            <a:off x="6916899" y="6405808"/>
            <a:ext cx="208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kaes_datalake_stage4_queue_timer_monitor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4AAF0F6-6CA8-42C4-A8A6-8BAD77BF3848}"/>
              </a:ext>
            </a:extLst>
          </p:cNvPr>
          <p:cNvSpPr/>
          <p:nvPr/>
        </p:nvSpPr>
        <p:spPr>
          <a:xfrm rot="19688359" flipH="1">
            <a:off x="2605000" y="1735454"/>
            <a:ext cx="175582" cy="2352332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itle 9">
            <a:extLst>
              <a:ext uri="{FF2B5EF4-FFF2-40B4-BE49-F238E27FC236}">
                <a16:creationId xmlns:a16="http://schemas.microsoft.com/office/drawing/2014/main" id="{59EF6B7C-D0AB-47D8-970D-3750B3EC088D}"/>
              </a:ext>
            </a:extLst>
          </p:cNvPr>
          <p:cNvSpPr txBox="1">
            <a:spLocks/>
          </p:cNvSpPr>
          <p:nvPr/>
        </p:nvSpPr>
        <p:spPr>
          <a:xfrm>
            <a:off x="775498" y="199108"/>
            <a:ext cx="10515600" cy="50478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en-US"/>
            </a:defPPr>
            <a:lvl1pPr>
              <a:defRPr sz="3600" b="0" i="0">
                <a:solidFill>
                  <a:srgbClr val="4D4D4F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Stage 4 – Cleanup and completion</a:t>
            </a:r>
          </a:p>
        </p:txBody>
      </p:sp>
      <p:pic>
        <p:nvPicPr>
          <p:cNvPr id="38" name="Graphic 37" descr="Alarm Clock">
            <a:extLst>
              <a:ext uri="{FF2B5EF4-FFF2-40B4-BE49-F238E27FC236}">
                <a16:creationId xmlns:a16="http://schemas.microsoft.com/office/drawing/2014/main" id="{1ADA84B8-2FC5-4386-86F8-3F02BA03C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1515" y="5884247"/>
            <a:ext cx="415133" cy="41513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08D8A422-A3A3-4E28-87A1-96AF120DBB64}"/>
              </a:ext>
            </a:extLst>
          </p:cNvPr>
          <p:cNvSpPr/>
          <p:nvPr/>
        </p:nvSpPr>
        <p:spPr>
          <a:xfrm>
            <a:off x="3215120" y="5020049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2773B8-A173-4948-9783-4E9061E30784}"/>
              </a:ext>
            </a:extLst>
          </p:cNvPr>
          <p:cNvSpPr/>
          <p:nvPr/>
        </p:nvSpPr>
        <p:spPr>
          <a:xfrm>
            <a:off x="2500525" y="968440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B223A-39E0-401C-B49C-B8F846B0B0A6}"/>
              </a:ext>
            </a:extLst>
          </p:cNvPr>
          <p:cNvSpPr/>
          <p:nvPr/>
        </p:nvSpPr>
        <p:spPr>
          <a:xfrm>
            <a:off x="7194762" y="5341425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1659F8-24F8-4801-80E5-CAB867E6D87D}"/>
              </a:ext>
            </a:extLst>
          </p:cNvPr>
          <p:cNvSpPr/>
          <p:nvPr/>
        </p:nvSpPr>
        <p:spPr>
          <a:xfrm>
            <a:off x="8484437" y="3566788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D37E0B0-9D4A-4C64-9C09-9CFB5257649E}"/>
              </a:ext>
            </a:extLst>
          </p:cNvPr>
          <p:cNvSpPr/>
          <p:nvPr/>
        </p:nvSpPr>
        <p:spPr>
          <a:xfrm>
            <a:off x="9803423" y="3922156"/>
            <a:ext cx="1028700" cy="61054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Done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79CA964-49F4-403A-8E5B-2965D374DF5C}"/>
              </a:ext>
            </a:extLst>
          </p:cNvPr>
          <p:cNvSpPr/>
          <p:nvPr/>
        </p:nvSpPr>
        <p:spPr>
          <a:xfrm rot="16200000" flipH="1">
            <a:off x="9046189" y="3766819"/>
            <a:ext cx="307322" cy="9609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183-4A4C-A846-B973-6028CD91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6" y="402191"/>
            <a:ext cx="10815319" cy="4308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>
                <a:solidFill>
                  <a:prstClr val="black"/>
                </a:solidFill>
                <a:latin typeface="Calibri"/>
              </a:rPr>
              <a:t>Code Overview – Stage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31EF4-402D-0541-8183-6D3E135968B3}"/>
              </a:ext>
            </a:extLst>
          </p:cNvPr>
          <p:cNvSpPr txBox="1"/>
          <p:nvPr/>
        </p:nvSpPr>
        <p:spPr>
          <a:xfrm>
            <a:off x="688346" y="1162878"/>
            <a:ext cx="4648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Watch: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</a:rPr>
              <a:t>kaes_datalake_reverse_crawler_publisher</a:t>
            </a:r>
            <a:endParaRPr lang="en-US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When the stage 3 Glue Crawler completes this will invoke the state4_publisher lambda.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DE33C-C13A-E94B-ADEE-6DFAF432A70F}"/>
              </a:ext>
            </a:extLst>
          </p:cNvPr>
          <p:cNvSpPr txBox="1"/>
          <p:nvPr/>
        </p:nvSpPr>
        <p:spPr>
          <a:xfrm>
            <a:off x="6019800" y="1162877"/>
            <a:ext cx="5483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Lambda: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prstClr val="black"/>
                </a:solidFill>
              </a:rPr>
              <a:t>kaes_datalake_stage4_publisher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Lambda_handler</a:t>
            </a:r>
            <a:r>
              <a:rPr lang="en-US" dirty="0">
                <a:solidFill>
                  <a:prstClr val="black"/>
                </a:solidFill>
              </a:rPr>
              <a:t> is called via Cloud Watch Rule once the Glue Crawler is completed.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Function parses event data to extract relevant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Places message in queue and exits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prstClr val="black"/>
                </a:solidFill>
              </a:rPr>
              <a:t>kaes_datalake_stage4_subscriber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Lambda_handler</a:t>
            </a:r>
            <a:r>
              <a:rPr lang="en-US" dirty="0">
                <a:solidFill>
                  <a:prstClr val="black"/>
                </a:solidFill>
              </a:rPr>
              <a:t> by cloud watch timer at 2 min intervals.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Polls stage4 FIFO queue for any pending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Cleans up previous Glue Crawler and table created in stage 1 since it is no longer needed. </a:t>
            </a:r>
          </a:p>
        </p:txBody>
      </p:sp>
    </p:spTree>
    <p:extLst>
      <p:ext uri="{BB962C8B-B14F-4D97-AF65-F5344CB8AC3E}">
        <p14:creationId xmlns:p14="http://schemas.microsoft.com/office/powerpoint/2010/main" val="242698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25FD0-2D39-4246-A64B-8F7C814C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58" y="894440"/>
            <a:ext cx="1344386" cy="1140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CA23-E07A-4668-9AFA-6F51F7636BA2}"/>
              </a:ext>
            </a:extLst>
          </p:cNvPr>
          <p:cNvSpPr txBox="1"/>
          <p:nvPr/>
        </p:nvSpPr>
        <p:spPr>
          <a:xfrm>
            <a:off x="1415562" y="215411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 Queue1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64A8F-11CC-4788-B3C3-C28B3ED1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62" y="3005133"/>
            <a:ext cx="1756810" cy="1475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108C5-56B4-4133-B87D-87C8B524B579}"/>
              </a:ext>
            </a:extLst>
          </p:cNvPr>
          <p:cNvSpPr txBox="1"/>
          <p:nvPr/>
        </p:nvSpPr>
        <p:spPr>
          <a:xfrm>
            <a:off x="1415562" y="4475230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 Queue2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49EE7-44F2-46CB-BC3B-C738989EA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087" y="894440"/>
            <a:ext cx="1480819" cy="1231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62E47-687C-43B5-B73F-B3CE9EC11B80}"/>
              </a:ext>
            </a:extLst>
          </p:cNvPr>
          <p:cNvSpPr txBox="1"/>
          <p:nvPr/>
        </p:nvSpPr>
        <p:spPr>
          <a:xfrm>
            <a:off x="6461397" y="230104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 Queue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7CA9F-4227-491A-8A86-293DC3DA4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547" y="3001552"/>
            <a:ext cx="1744834" cy="1473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849997-CCEE-4194-B385-C5F9A6D76941}"/>
              </a:ext>
            </a:extLst>
          </p:cNvPr>
          <p:cNvSpPr txBox="1"/>
          <p:nvPr/>
        </p:nvSpPr>
        <p:spPr>
          <a:xfrm>
            <a:off x="6626472" y="4806406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 Queue 4</a:t>
            </a:r>
          </a:p>
        </p:txBody>
      </p:sp>
    </p:spTree>
    <p:extLst>
      <p:ext uri="{BB962C8B-B14F-4D97-AF65-F5344CB8AC3E}">
        <p14:creationId xmlns:p14="http://schemas.microsoft.com/office/powerpoint/2010/main" val="418895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49CA-A2F4-9840-B966-5519D50D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starts – KFDATALAKE01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F6E1CC-98CE-F047-9A54-433DBA6C9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56" y="1144819"/>
            <a:ext cx="5696431" cy="5007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649D4-0BFD-2444-BB8F-499856D5E283}"/>
              </a:ext>
            </a:extLst>
          </p:cNvPr>
          <p:cNvSpPr txBox="1"/>
          <p:nvPr/>
        </p:nvSpPr>
        <p:spPr>
          <a:xfrm>
            <a:off x="596348" y="1144819"/>
            <a:ext cx="48304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User of this process are added to the correct AD group for read / write access.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GG_KAES_DataLake_Upload_UAT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 err="1"/>
              <a:t>GG_KAES_DataLake_Upload_Prod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Map a local drive on their computer to either the non-prod or prod upload areas.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//kfdatalake01/</a:t>
            </a:r>
            <a:r>
              <a:rPr lang="en-US" sz="1400" dirty="0" err="1"/>
              <a:t>DataLake_Upload_Area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//kfdatalake01/</a:t>
            </a:r>
            <a:r>
              <a:rPr lang="en-US" sz="1400" dirty="0" err="1"/>
              <a:t>DataLake_Upload_Area_Prod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There are two modes for the data to be uploaded as: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Append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Replace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A user creates a directory in whatever mode they wish for the dataset they are going to upload. This directory will become the table name in the </a:t>
            </a:r>
            <a:r>
              <a:rPr lang="en-US" sz="1400" dirty="0" err="1"/>
              <a:t>db</a:t>
            </a:r>
            <a:r>
              <a:rPr lang="en-US" sz="1400" dirty="0"/>
              <a:t> ( Redshift ) with “ug_” prepended.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The new dataset ( only csv files are supported ) is placed it the directory.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At 10 min intervals a local process scans the directories for new files and uploads them to S3 in a similar structure.</a:t>
            </a:r>
          </a:p>
        </p:txBody>
      </p:sp>
    </p:spTree>
    <p:extLst>
      <p:ext uri="{BB962C8B-B14F-4D97-AF65-F5344CB8AC3E}">
        <p14:creationId xmlns:p14="http://schemas.microsoft.com/office/powerpoint/2010/main" val="23289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F36-F90A-44D7-9D78-1DEDBD2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 High Level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61FDB-C73C-42B5-970A-36992C6ECCF2}"/>
              </a:ext>
            </a:extLst>
          </p:cNvPr>
          <p:cNvSpPr txBox="1"/>
          <p:nvPr/>
        </p:nvSpPr>
        <p:spPr>
          <a:xfrm>
            <a:off x="947803" y="1157869"/>
            <a:ext cx="849420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creates directory and adds files into directory. </a:t>
            </a:r>
          </a:p>
        </p:txBody>
      </p:sp>
      <p:pic>
        <p:nvPicPr>
          <p:cNvPr id="12" name="Picture 11" descr="A picture containing cup, tableware&#10;&#10;Description generated with very high confidence">
            <a:extLst>
              <a:ext uri="{FF2B5EF4-FFF2-40B4-BE49-F238E27FC236}">
                <a16:creationId xmlns:a16="http://schemas.microsoft.com/office/drawing/2014/main" id="{77B3E2A3-27C3-4482-AB6F-40FE03564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41" y="3961882"/>
            <a:ext cx="413734" cy="415498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E9BDA3F7-C976-4D9E-A988-AC735EE9D9E0}"/>
              </a:ext>
            </a:extLst>
          </p:cNvPr>
          <p:cNvSpPr/>
          <p:nvPr/>
        </p:nvSpPr>
        <p:spPr>
          <a:xfrm rot="7008485">
            <a:off x="1941701" y="1563805"/>
            <a:ext cx="3163346" cy="1989549"/>
          </a:xfrm>
          <a:prstGeom prst="arc">
            <a:avLst>
              <a:gd name="adj1" fmla="val 16437889"/>
              <a:gd name="adj2" fmla="val 21476096"/>
            </a:avLst>
          </a:prstGeom>
          <a:ln w="88900">
            <a:solidFill>
              <a:schemeClr val="accent6">
                <a:lumMod val="75000"/>
              </a:schemeClr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84CF271-32D8-405E-95B5-C799101EF107}"/>
              </a:ext>
            </a:extLst>
          </p:cNvPr>
          <p:cNvSpPr/>
          <p:nvPr/>
        </p:nvSpPr>
        <p:spPr>
          <a:xfrm rot="2266147" flipV="1">
            <a:off x="1885812" y="3138174"/>
            <a:ext cx="2800951" cy="1343175"/>
          </a:xfrm>
          <a:prstGeom prst="arc">
            <a:avLst>
              <a:gd name="adj1" fmla="val 16200000"/>
              <a:gd name="adj2" fmla="val 21149570"/>
            </a:avLst>
          </a:prstGeom>
          <a:ln w="88900">
            <a:solidFill>
              <a:schemeClr val="accent6">
                <a:lumMod val="75000"/>
              </a:schemeClr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FDD368-8F2C-4607-998E-2F9CF1E3A018}"/>
              </a:ext>
            </a:extLst>
          </p:cNvPr>
          <p:cNvSpPr/>
          <p:nvPr/>
        </p:nvSpPr>
        <p:spPr>
          <a:xfrm>
            <a:off x="2006678" y="1311223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3E9AE5F6-917A-4ECE-BDEB-305F16ABD60C}"/>
              </a:ext>
            </a:extLst>
          </p:cNvPr>
          <p:cNvSpPr/>
          <p:nvPr/>
        </p:nvSpPr>
        <p:spPr>
          <a:xfrm>
            <a:off x="1888180" y="1698221"/>
            <a:ext cx="560221" cy="286556"/>
          </a:xfrm>
          <a:prstGeom prst="stripedRightArrow">
            <a:avLst>
              <a:gd name="adj1" fmla="val 58134"/>
              <a:gd name="adj2" fmla="val 3576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04AC6740-111C-455A-92A1-00A12A86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70" y="4453758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984423-3FBF-480D-B4AC-A81CD4A1D4D0}"/>
              </a:ext>
            </a:extLst>
          </p:cNvPr>
          <p:cNvSpPr/>
          <p:nvPr/>
        </p:nvSpPr>
        <p:spPr>
          <a:xfrm>
            <a:off x="5532481" y="4504079"/>
            <a:ext cx="25092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Stage 1 – Data discovery and cataloging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548D5A-DCFA-45E5-977C-AFFC72707C4B}"/>
              </a:ext>
            </a:extLst>
          </p:cNvPr>
          <p:cNvSpPr/>
          <p:nvPr/>
        </p:nvSpPr>
        <p:spPr>
          <a:xfrm>
            <a:off x="5532050" y="4856051"/>
            <a:ext cx="25092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000" dirty="0">
                <a:solidFill>
                  <a:prstClr val="black"/>
                </a:solidFill>
              </a:rPr>
              <a:t>Stage 2 – Cleanup and Invoke ETL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F0730-4C48-455E-B8FD-F670E55DE6E8}"/>
              </a:ext>
            </a:extLst>
          </p:cNvPr>
          <p:cNvSpPr/>
          <p:nvPr/>
        </p:nvSpPr>
        <p:spPr>
          <a:xfrm>
            <a:off x="5527367" y="5192634"/>
            <a:ext cx="251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000" dirty="0">
                <a:solidFill>
                  <a:prstClr val="black"/>
                </a:solidFill>
              </a:rPr>
              <a:t>Stage 3 – Creates / Updates Parquet files and exposes data as external Redshift table </a:t>
            </a:r>
          </a:p>
        </p:txBody>
      </p:sp>
      <p:sp>
        <p:nvSpPr>
          <p:cNvPr id="32" name="Title 9">
            <a:extLst>
              <a:ext uri="{FF2B5EF4-FFF2-40B4-BE49-F238E27FC236}">
                <a16:creationId xmlns:a16="http://schemas.microsoft.com/office/drawing/2014/main" id="{88895F0D-FB9E-4E82-B551-C243F478E125}"/>
              </a:ext>
            </a:extLst>
          </p:cNvPr>
          <p:cNvSpPr txBox="1">
            <a:spLocks/>
          </p:cNvSpPr>
          <p:nvPr/>
        </p:nvSpPr>
        <p:spPr>
          <a:xfrm>
            <a:off x="5527367" y="5667718"/>
            <a:ext cx="2514346" cy="22562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Stage 4 – Cleanup and completion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E631E8-4F29-49E6-BF02-28584A8D9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35" y="2390286"/>
            <a:ext cx="548640" cy="603504"/>
          </a:xfrm>
          <a:prstGeom prst="rect">
            <a:avLst/>
          </a:prstGeom>
        </p:spPr>
      </p:pic>
      <p:sp>
        <p:nvSpPr>
          <p:cNvPr id="35" name="Arc 34">
            <a:extLst>
              <a:ext uri="{FF2B5EF4-FFF2-40B4-BE49-F238E27FC236}">
                <a16:creationId xmlns:a16="http://schemas.microsoft.com/office/drawing/2014/main" id="{DF4A52D7-26B1-4EE4-8805-FC6C6D57CED5}"/>
              </a:ext>
            </a:extLst>
          </p:cNvPr>
          <p:cNvSpPr/>
          <p:nvPr/>
        </p:nvSpPr>
        <p:spPr>
          <a:xfrm rot="20506415" flipV="1">
            <a:off x="5394821" y="2677994"/>
            <a:ext cx="4006193" cy="2983275"/>
          </a:xfrm>
          <a:prstGeom prst="arc">
            <a:avLst>
              <a:gd name="adj1" fmla="val 16200000"/>
              <a:gd name="adj2" fmla="val 21334546"/>
            </a:avLst>
          </a:prstGeom>
          <a:ln w="88900">
            <a:solidFill>
              <a:schemeClr val="accent6">
                <a:lumMod val="75000"/>
              </a:schemeClr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B175A-2620-4024-A029-0335760494EC}"/>
              </a:ext>
            </a:extLst>
          </p:cNvPr>
          <p:cNvSpPr/>
          <p:nvPr/>
        </p:nvSpPr>
        <p:spPr>
          <a:xfrm>
            <a:off x="8780082" y="3089192"/>
            <a:ext cx="1144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Redshift Spectrum</a:t>
            </a:r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EB3FB9-6151-4B32-8DEF-BEAEED9ADD08}"/>
              </a:ext>
            </a:extLst>
          </p:cNvPr>
          <p:cNvSpPr/>
          <p:nvPr/>
        </p:nvSpPr>
        <p:spPr>
          <a:xfrm>
            <a:off x="3447785" y="3189031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E101F1-42A6-46AA-9524-2D4E95BE22E9}"/>
              </a:ext>
            </a:extLst>
          </p:cNvPr>
          <p:cNvSpPr/>
          <p:nvPr/>
        </p:nvSpPr>
        <p:spPr>
          <a:xfrm>
            <a:off x="3286790" y="4786583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90F118-BF10-4AE5-98F9-5696CACB6FDF}"/>
              </a:ext>
            </a:extLst>
          </p:cNvPr>
          <p:cNvSpPr/>
          <p:nvPr/>
        </p:nvSpPr>
        <p:spPr>
          <a:xfrm>
            <a:off x="9293755" y="4872984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4AAB0F-5518-4557-91E9-77DECC464E4C}"/>
              </a:ext>
            </a:extLst>
          </p:cNvPr>
          <p:cNvSpPr/>
          <p:nvPr/>
        </p:nvSpPr>
        <p:spPr>
          <a:xfrm>
            <a:off x="10817713" y="2413731"/>
            <a:ext cx="1013460" cy="485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43DAAC-900A-45F2-B394-0AF1A4475136}"/>
              </a:ext>
            </a:extLst>
          </p:cNvPr>
          <p:cNvSpPr/>
          <p:nvPr/>
        </p:nvSpPr>
        <p:spPr>
          <a:xfrm>
            <a:off x="10596624" y="1462170"/>
            <a:ext cx="1013460" cy="485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Power BI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1CCC62-C924-4001-B593-48DB949D57FC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flipV="1">
            <a:off x="9293755" y="1704882"/>
            <a:ext cx="1302869" cy="685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99DA7B-F2F0-4E02-8F48-0B3B4C9F8CAE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 flipV="1">
            <a:off x="9568075" y="2656443"/>
            <a:ext cx="1249638" cy="355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B729D82-C7A7-4AF2-A5B5-FD64314DC0B1}"/>
              </a:ext>
            </a:extLst>
          </p:cNvPr>
          <p:cNvSpPr/>
          <p:nvPr/>
        </p:nvSpPr>
        <p:spPr>
          <a:xfrm>
            <a:off x="10747377" y="3580600"/>
            <a:ext cx="1013460" cy="485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Adv. Analytics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63F760-220A-465A-9847-E87955C41FD4}"/>
              </a:ext>
            </a:extLst>
          </p:cNvPr>
          <p:cNvCxnSpPr>
            <a:cxnSpLocks/>
            <a:stCxn id="34" idx="3"/>
            <a:endCxn id="31" idx="0"/>
          </p:cNvCxnSpPr>
          <p:nvPr/>
        </p:nvCxnSpPr>
        <p:spPr>
          <a:xfrm>
            <a:off x="9568075" y="2692038"/>
            <a:ext cx="1686032" cy="8885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F9B3A-4E6B-7D4C-8FCF-41741DD6C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8" y="1023131"/>
            <a:ext cx="3891983" cy="999498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5EAF80-46EA-1244-8313-3B5D07856ABB}"/>
              </a:ext>
            </a:extLst>
          </p:cNvPr>
          <p:cNvSpPr/>
          <p:nvPr/>
        </p:nvSpPr>
        <p:spPr>
          <a:xfrm>
            <a:off x="4100439" y="2256828"/>
            <a:ext cx="117488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KFDataLake</a:t>
            </a:r>
            <a:r>
              <a:rPr lang="en-US" sz="1000" dirty="0"/>
              <a:t> Upload Process</a:t>
            </a:r>
          </a:p>
          <a:p>
            <a:pPr algn="ctr"/>
            <a:r>
              <a:rPr lang="en-US" sz="1000" dirty="0"/>
              <a:t>( 10 min Interval )</a:t>
            </a:r>
          </a:p>
        </p:txBody>
      </p:sp>
    </p:spTree>
    <p:extLst>
      <p:ext uri="{BB962C8B-B14F-4D97-AF65-F5344CB8AC3E}">
        <p14:creationId xmlns:p14="http://schemas.microsoft.com/office/powerpoint/2010/main" val="274972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274872-8455-489F-910F-DAE0312D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1" y="1748592"/>
            <a:ext cx="1010814" cy="573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8EFB48-4686-4C26-A314-4892128E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05" y="993804"/>
            <a:ext cx="1258775" cy="783638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385997CE-D454-4035-ADA5-A9554CFDCF9E}"/>
              </a:ext>
            </a:extLst>
          </p:cNvPr>
          <p:cNvSpPr/>
          <p:nvPr/>
        </p:nvSpPr>
        <p:spPr>
          <a:xfrm rot="16200000" flipH="1">
            <a:off x="4628860" y="3775527"/>
            <a:ext cx="307322" cy="69917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FCBFCBAA-72EA-4CE7-8065-B0A71DBA463C}"/>
              </a:ext>
            </a:extLst>
          </p:cNvPr>
          <p:cNvSpPr/>
          <p:nvPr/>
        </p:nvSpPr>
        <p:spPr>
          <a:xfrm>
            <a:off x="6882496" y="2311576"/>
            <a:ext cx="1090246" cy="589555"/>
          </a:xfrm>
          <a:prstGeom prst="wedgeRectCallout">
            <a:avLst>
              <a:gd name="adj1" fmla="val -15993"/>
              <a:gd name="adj2" fmla="val 2138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Retrieves Pending messages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EB87B0A-4027-4140-8143-705941BAA02D}"/>
              </a:ext>
            </a:extLst>
          </p:cNvPr>
          <p:cNvSpPr/>
          <p:nvPr/>
        </p:nvSpPr>
        <p:spPr>
          <a:xfrm rot="16200000">
            <a:off x="2261233" y="1231233"/>
            <a:ext cx="86691" cy="55048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70F6FB0F-CE88-447F-B001-4A8008A8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91" y="3794729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1AE55DB-4863-4E22-9684-51EC5DDB3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597" y="3967261"/>
            <a:ext cx="411089" cy="496683"/>
          </a:xfrm>
          <a:prstGeom prst="rect">
            <a:avLst/>
          </a:prstGeom>
        </p:spPr>
      </p:pic>
      <p:pic>
        <p:nvPicPr>
          <p:cNvPr id="33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7B38A8EF-2D83-444E-A079-057BE944E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53" y="3710112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3B5B5A-3685-4329-80D7-7AF63622E4C5}"/>
              </a:ext>
            </a:extLst>
          </p:cNvPr>
          <p:cNvSpPr txBox="1"/>
          <p:nvPr/>
        </p:nvSpPr>
        <p:spPr>
          <a:xfrm>
            <a:off x="464805" y="1420288"/>
            <a:ext cx="582309" cy="2208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Upload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2A96CE0-5DA2-4E69-B550-D62A21AC4E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7" y="859386"/>
            <a:ext cx="494669" cy="5129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E85FA0E-B0D5-46BD-B094-9E2E7811D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04" y="5540334"/>
            <a:ext cx="525324" cy="5963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4B5E38-B22B-497C-9CA3-49B3F66FC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20" y="3782233"/>
            <a:ext cx="544780" cy="65373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5B722A-6A1F-42F9-AC2D-314A24797C1A}"/>
              </a:ext>
            </a:extLst>
          </p:cNvPr>
          <p:cNvSpPr/>
          <p:nvPr/>
        </p:nvSpPr>
        <p:spPr>
          <a:xfrm>
            <a:off x="2134795" y="1133691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D5BCDE-7CFE-46F2-BE14-5E26C5B2D971}"/>
              </a:ext>
            </a:extLst>
          </p:cNvPr>
          <p:cNvSpPr/>
          <p:nvPr/>
        </p:nvSpPr>
        <p:spPr>
          <a:xfrm>
            <a:off x="3075467" y="2472205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D68DF42-CA80-4805-9EAD-4BAA9EB17B92}"/>
              </a:ext>
            </a:extLst>
          </p:cNvPr>
          <p:cNvSpPr/>
          <p:nvPr/>
        </p:nvSpPr>
        <p:spPr>
          <a:xfrm rot="16200000" flipH="1">
            <a:off x="6383531" y="3775527"/>
            <a:ext cx="307322" cy="69917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7388144-3DD4-4349-9B2E-B1B6699A7B82}"/>
              </a:ext>
            </a:extLst>
          </p:cNvPr>
          <p:cNvSpPr/>
          <p:nvPr/>
        </p:nvSpPr>
        <p:spPr>
          <a:xfrm rot="10800000" flipH="1">
            <a:off x="7368586" y="4860557"/>
            <a:ext cx="307322" cy="47870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94DE11-3996-4B96-9AC0-7BD9E5881205}"/>
              </a:ext>
            </a:extLst>
          </p:cNvPr>
          <p:cNvSpPr/>
          <p:nvPr/>
        </p:nvSpPr>
        <p:spPr>
          <a:xfrm>
            <a:off x="4610425" y="3678689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01473C-FA67-4DAC-B06F-4D20D0CB2D4A}"/>
              </a:ext>
            </a:extLst>
          </p:cNvPr>
          <p:cNvSpPr/>
          <p:nvPr/>
        </p:nvSpPr>
        <p:spPr>
          <a:xfrm>
            <a:off x="6896418" y="5607099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CD08ED-7BF1-45E3-B01F-1F9E46D4A097}"/>
              </a:ext>
            </a:extLst>
          </p:cNvPr>
          <p:cNvSpPr/>
          <p:nvPr/>
        </p:nvSpPr>
        <p:spPr>
          <a:xfrm>
            <a:off x="8693396" y="4294057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208EA1-B515-422C-A8CD-909ABF879EED}"/>
              </a:ext>
            </a:extLst>
          </p:cNvPr>
          <p:cNvSpPr/>
          <p:nvPr/>
        </p:nvSpPr>
        <p:spPr>
          <a:xfrm>
            <a:off x="10090456" y="3555156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BBA7D97-43C4-46A8-ABE2-2CD85448B2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47" y="5696699"/>
            <a:ext cx="548640" cy="60350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8A05DED-5EFA-482B-8493-730553E63217}"/>
              </a:ext>
            </a:extLst>
          </p:cNvPr>
          <p:cNvSpPr txBox="1"/>
          <p:nvPr/>
        </p:nvSpPr>
        <p:spPr>
          <a:xfrm>
            <a:off x="9828301" y="6344459"/>
            <a:ext cx="1020442" cy="2927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 Exposed in Redshift Spectrum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BE60E1F-2E34-4809-AB00-8695F1BBA80E}"/>
              </a:ext>
            </a:extLst>
          </p:cNvPr>
          <p:cNvSpPr/>
          <p:nvPr/>
        </p:nvSpPr>
        <p:spPr>
          <a:xfrm rot="16200000" flipH="1">
            <a:off x="8697346" y="3728887"/>
            <a:ext cx="307322" cy="69917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8671D2C-FCEC-4545-B4F4-C77DA37473D4}"/>
              </a:ext>
            </a:extLst>
          </p:cNvPr>
          <p:cNvSpPr/>
          <p:nvPr/>
        </p:nvSpPr>
        <p:spPr>
          <a:xfrm flipH="1">
            <a:off x="10179459" y="5138759"/>
            <a:ext cx="307322" cy="4787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C59FB9-22F5-4963-BBEE-5F19D73A5EB5}"/>
              </a:ext>
            </a:extLst>
          </p:cNvPr>
          <p:cNvSpPr/>
          <p:nvPr/>
        </p:nvSpPr>
        <p:spPr>
          <a:xfrm>
            <a:off x="10557655" y="5192878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09CA132-F7CF-42BA-BCC2-7933FE968482}"/>
              </a:ext>
            </a:extLst>
          </p:cNvPr>
          <p:cNvSpPr/>
          <p:nvPr/>
        </p:nvSpPr>
        <p:spPr>
          <a:xfrm flipH="1">
            <a:off x="3449728" y="1825826"/>
            <a:ext cx="307322" cy="185286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32D6839A-ADCE-4CEC-8C38-F25B3C79F795}"/>
              </a:ext>
            </a:extLst>
          </p:cNvPr>
          <p:cNvSpPr/>
          <p:nvPr/>
        </p:nvSpPr>
        <p:spPr>
          <a:xfrm>
            <a:off x="4166761" y="2399876"/>
            <a:ext cx="1091969" cy="576837"/>
          </a:xfrm>
          <a:prstGeom prst="wedgeRectCallout">
            <a:avLst>
              <a:gd name="adj1" fmla="val -80679"/>
              <a:gd name="adj2" fmla="val 2060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Sends message to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219BD-C869-4481-A272-A4185EC92CA3}"/>
              </a:ext>
            </a:extLst>
          </p:cNvPr>
          <p:cNvSpPr txBox="1"/>
          <p:nvPr/>
        </p:nvSpPr>
        <p:spPr>
          <a:xfrm>
            <a:off x="6523466" y="6314660"/>
            <a:ext cx="208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kaes_datalake_stage1_queue_timer_monitor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FD30A-8959-4729-AEF8-7295D0ECA71E}"/>
              </a:ext>
            </a:extLst>
          </p:cNvPr>
          <p:cNvSpPr txBox="1"/>
          <p:nvPr/>
        </p:nvSpPr>
        <p:spPr>
          <a:xfrm>
            <a:off x="2730621" y="4460863"/>
            <a:ext cx="1594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kaes_datalake_stage1_publisher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0672E8-BEAC-4E5C-BCA1-945652F00290}"/>
              </a:ext>
            </a:extLst>
          </p:cNvPr>
          <p:cNvSpPr txBox="1"/>
          <p:nvPr/>
        </p:nvSpPr>
        <p:spPr>
          <a:xfrm>
            <a:off x="6625251" y="4478129"/>
            <a:ext cx="1604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kaes_datalake_stage1_subscriber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BA28A-B28F-48A4-BC73-F7A848039173}"/>
              </a:ext>
            </a:extLst>
          </p:cNvPr>
          <p:cNvSpPr txBox="1"/>
          <p:nvPr/>
        </p:nvSpPr>
        <p:spPr>
          <a:xfrm>
            <a:off x="4746361" y="4478128"/>
            <a:ext cx="1604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kaes_datalake_stage1_queue.fifo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7BBE5-30DE-4558-95F5-E43602D7BC81}"/>
              </a:ext>
            </a:extLst>
          </p:cNvPr>
          <p:cNvSpPr/>
          <p:nvPr/>
        </p:nvSpPr>
        <p:spPr>
          <a:xfrm>
            <a:off x="9600403" y="4518345"/>
            <a:ext cx="1339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Glue Crawler Process runs on newly uploaded dataset.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1525198-BF5A-42BC-9CC0-85B427B1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98" y="199108"/>
            <a:ext cx="10515600" cy="504781"/>
          </a:xfrm>
        </p:spPr>
        <p:txBody>
          <a:bodyPr>
            <a:noAutofit/>
          </a:bodyPr>
          <a:lstStyle/>
          <a:p>
            <a:r>
              <a:rPr lang="en-US" sz="3600" dirty="0"/>
              <a:t>Stage 1 – Data discovery and cataloging </a:t>
            </a:r>
          </a:p>
        </p:txBody>
      </p:sp>
      <p:pic>
        <p:nvPicPr>
          <p:cNvPr id="54" name="Graphic 53" descr="Alarm Clock">
            <a:extLst>
              <a:ext uri="{FF2B5EF4-FFF2-40B4-BE49-F238E27FC236}">
                <a16:creationId xmlns:a16="http://schemas.microsoft.com/office/drawing/2014/main" id="{6C1EFBD4-8944-418D-A903-D3499C01A5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4855" y="5577600"/>
            <a:ext cx="415133" cy="4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1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183-4A4C-A846-B973-6028CD91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6" y="402191"/>
            <a:ext cx="10815319" cy="4308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>
                <a:solidFill>
                  <a:prstClr val="black"/>
                </a:solidFill>
                <a:latin typeface="Calibri"/>
              </a:rPr>
              <a:t>Code Overview – Stage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31EF4-402D-0541-8183-6D3E135968B3}"/>
              </a:ext>
            </a:extLst>
          </p:cNvPr>
          <p:cNvSpPr txBox="1"/>
          <p:nvPr/>
        </p:nvSpPr>
        <p:spPr>
          <a:xfrm>
            <a:off x="688346" y="1162878"/>
            <a:ext cx="4648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KAES_Datalake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Datalake_Config</a:t>
            </a:r>
            <a:endParaRPr lang="en-US" dirty="0"/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* Layers are common modules / code that can be shared between lambda functions. These are shared throughout the stages for common items.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DE33C-C13A-E94B-ADEE-6DFAF432A70F}"/>
              </a:ext>
            </a:extLst>
          </p:cNvPr>
          <p:cNvSpPr txBox="1"/>
          <p:nvPr/>
        </p:nvSpPr>
        <p:spPr>
          <a:xfrm>
            <a:off x="6019800" y="1162877"/>
            <a:ext cx="5483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Lambda: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prstClr val="black"/>
                </a:solidFill>
              </a:rPr>
              <a:t>kaes_datalake_stage1_publisher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Lambda_handler</a:t>
            </a:r>
            <a:r>
              <a:rPr lang="en-US" dirty="0">
                <a:solidFill>
                  <a:prstClr val="black"/>
                </a:solidFill>
              </a:rPr>
              <a:t> is called via S3 create event on bucket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Function parses event data to extract relevant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Places message in queue and exits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prstClr val="black"/>
                </a:solidFill>
              </a:rPr>
              <a:t>kaes_datalake_stage1_subscriber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Lambda_handler</a:t>
            </a:r>
            <a:r>
              <a:rPr lang="en-US" dirty="0">
                <a:solidFill>
                  <a:prstClr val="black"/>
                </a:solidFill>
              </a:rPr>
              <a:t> by cloud watch timer at 2 min intervals.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Polls stage1 FIFO queue for any pending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If message present start Glue Crawler with message parameters else exit.</a:t>
            </a:r>
          </a:p>
        </p:txBody>
      </p:sp>
    </p:spTree>
    <p:extLst>
      <p:ext uri="{BB962C8B-B14F-4D97-AF65-F5344CB8AC3E}">
        <p14:creationId xmlns:p14="http://schemas.microsoft.com/office/powerpoint/2010/main" val="97599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F1326697-F78C-4A7E-A7BC-5623C679B1F5}"/>
              </a:ext>
            </a:extLst>
          </p:cNvPr>
          <p:cNvSpPr/>
          <p:nvPr/>
        </p:nvSpPr>
        <p:spPr>
          <a:xfrm rot="12825623">
            <a:off x="4544039" y="1613601"/>
            <a:ext cx="101335" cy="2501921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8FEF6-33E5-477B-9228-197DC63FDDCE}"/>
              </a:ext>
            </a:extLst>
          </p:cNvPr>
          <p:cNvSpPr txBox="1"/>
          <p:nvPr/>
        </p:nvSpPr>
        <p:spPr>
          <a:xfrm>
            <a:off x="7902240" y="4220305"/>
            <a:ext cx="234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kaes_datalake_stage2_subscriber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Deletes crawler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and starts ETL process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6811D1E-3D10-4E55-8345-4B98188BFDF2}"/>
              </a:ext>
            </a:extLst>
          </p:cNvPr>
          <p:cNvSpPr/>
          <p:nvPr/>
        </p:nvSpPr>
        <p:spPr>
          <a:xfrm>
            <a:off x="3450301" y="2202369"/>
            <a:ext cx="1073369" cy="657680"/>
          </a:xfrm>
          <a:prstGeom prst="wedgeRectCallout">
            <a:avLst>
              <a:gd name="adj1" fmla="val 25726"/>
              <a:gd name="adj2" fmla="val 955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Sends message to queue that discovery crawler done. 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9DEB528-41A3-4912-971F-884FFE0AEA27}"/>
              </a:ext>
            </a:extLst>
          </p:cNvPr>
          <p:cNvSpPr/>
          <p:nvPr/>
        </p:nvSpPr>
        <p:spPr>
          <a:xfrm>
            <a:off x="7784816" y="2227881"/>
            <a:ext cx="1090246" cy="476622"/>
          </a:xfrm>
          <a:prstGeom prst="wedgeRectCallout">
            <a:avLst>
              <a:gd name="adj1" fmla="val -48252"/>
              <a:gd name="adj2" fmla="val 93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Retrieves Pending messages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A8358A9-204D-4FF9-B873-FDB50F39E8BC}"/>
              </a:ext>
            </a:extLst>
          </p:cNvPr>
          <p:cNvSpPr/>
          <p:nvPr/>
        </p:nvSpPr>
        <p:spPr>
          <a:xfrm rot="19614962">
            <a:off x="7643703" y="1736506"/>
            <a:ext cx="101335" cy="2501921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548DB7-68CB-4D09-9089-480AD92C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28" y="1122134"/>
            <a:ext cx="525324" cy="596313"/>
          </a:xfrm>
          <a:prstGeom prst="rect">
            <a:avLst/>
          </a:prstGeom>
        </p:spPr>
      </p:pic>
      <p:pic>
        <p:nvPicPr>
          <p:cNvPr id="22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8AAA2601-F40C-43BF-A32C-B3AAC745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30" y="3985445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7F7EEE6D-9E51-4F18-A637-2086F8A9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087" y="3518162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C96033-8B56-4A8D-860B-387AE0F87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64" y="943301"/>
            <a:ext cx="525325" cy="630390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C988B917-4AAD-4EA8-B931-2CD783169B04}"/>
              </a:ext>
            </a:extLst>
          </p:cNvPr>
          <p:cNvSpPr/>
          <p:nvPr/>
        </p:nvSpPr>
        <p:spPr>
          <a:xfrm rot="19426147" flipH="1">
            <a:off x="1988460" y="1818934"/>
            <a:ext cx="99292" cy="2352332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0351BD4D-41AD-405B-ADA3-BF52AFA5D213}"/>
              </a:ext>
            </a:extLst>
          </p:cNvPr>
          <p:cNvSpPr/>
          <p:nvPr/>
        </p:nvSpPr>
        <p:spPr>
          <a:xfrm>
            <a:off x="142424" y="2760762"/>
            <a:ext cx="1073369" cy="657680"/>
          </a:xfrm>
          <a:prstGeom prst="wedgeRectCallout">
            <a:avLst>
              <a:gd name="adj1" fmla="val 130575"/>
              <a:gd name="adj2" fmla="val 915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Notification that the discovery crawler succeeded.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D37595-A6D0-46B5-A482-3CD8A702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81" y="5741876"/>
            <a:ext cx="525324" cy="596313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6FBF36F0-1720-4BBA-BD3E-9EC03406BA10}"/>
              </a:ext>
            </a:extLst>
          </p:cNvPr>
          <p:cNvSpPr/>
          <p:nvPr/>
        </p:nvSpPr>
        <p:spPr>
          <a:xfrm rot="10800000" flipH="1">
            <a:off x="8716382" y="4897414"/>
            <a:ext cx="307322" cy="47870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53AEF-9B9E-4370-B001-C509C8CF7A6C}"/>
              </a:ext>
            </a:extLst>
          </p:cNvPr>
          <p:cNvSpPr txBox="1"/>
          <p:nvPr/>
        </p:nvSpPr>
        <p:spPr>
          <a:xfrm>
            <a:off x="2543986" y="4681970"/>
            <a:ext cx="1597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kaes_datalake_stage2_publisher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B83A4C-FDFD-4E5B-A591-4E50C094FFCC}"/>
              </a:ext>
            </a:extLst>
          </p:cNvPr>
          <p:cNvSpPr txBox="1"/>
          <p:nvPr/>
        </p:nvSpPr>
        <p:spPr>
          <a:xfrm>
            <a:off x="5380217" y="1610725"/>
            <a:ext cx="1918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kaes_datalake_stage2_queue.fifo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03892-853D-49C0-AC87-A0DF640751D0}"/>
              </a:ext>
            </a:extLst>
          </p:cNvPr>
          <p:cNvSpPr txBox="1"/>
          <p:nvPr/>
        </p:nvSpPr>
        <p:spPr>
          <a:xfrm>
            <a:off x="397847" y="1743591"/>
            <a:ext cx="1918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kaes_datalake_discovery_crawler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354321-5D6E-4FDF-9A38-FD0D79F7E923}"/>
              </a:ext>
            </a:extLst>
          </p:cNvPr>
          <p:cNvSpPr txBox="1"/>
          <p:nvPr/>
        </p:nvSpPr>
        <p:spPr>
          <a:xfrm>
            <a:off x="7825643" y="6338189"/>
            <a:ext cx="208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kaes_datalake_stage2_queue_timer_monitor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747492-7137-4B90-B502-B1674FE1EA59}"/>
              </a:ext>
            </a:extLst>
          </p:cNvPr>
          <p:cNvSpPr/>
          <p:nvPr/>
        </p:nvSpPr>
        <p:spPr>
          <a:xfrm>
            <a:off x="2199913" y="2558121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D422F5-F323-4824-B9A5-7045A43BA701}"/>
              </a:ext>
            </a:extLst>
          </p:cNvPr>
          <p:cNvSpPr/>
          <p:nvPr/>
        </p:nvSpPr>
        <p:spPr>
          <a:xfrm>
            <a:off x="4506971" y="3579354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D8C488-4E4D-48EE-828A-D22EF6BE4D1C}"/>
              </a:ext>
            </a:extLst>
          </p:cNvPr>
          <p:cNvSpPr/>
          <p:nvPr/>
        </p:nvSpPr>
        <p:spPr>
          <a:xfrm>
            <a:off x="8194002" y="5893650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22158F-28BE-4937-B995-DCA1A683C9D1}"/>
              </a:ext>
            </a:extLst>
          </p:cNvPr>
          <p:cNvSpPr/>
          <p:nvPr/>
        </p:nvSpPr>
        <p:spPr>
          <a:xfrm>
            <a:off x="9519616" y="3579973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8" name="Title 9">
            <a:extLst>
              <a:ext uri="{FF2B5EF4-FFF2-40B4-BE49-F238E27FC236}">
                <a16:creationId xmlns:a16="http://schemas.microsoft.com/office/drawing/2014/main" id="{B2568714-0F6F-4B49-8FBC-8EA15FD5202D}"/>
              </a:ext>
            </a:extLst>
          </p:cNvPr>
          <p:cNvSpPr txBox="1">
            <a:spLocks/>
          </p:cNvSpPr>
          <p:nvPr/>
        </p:nvSpPr>
        <p:spPr>
          <a:xfrm>
            <a:off x="775498" y="199108"/>
            <a:ext cx="10515600" cy="50478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3600" b="0" i="0">
                <a:solidFill>
                  <a:srgbClr val="4D4D4F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Stage 2 – Cleanup and Invoke ETL</a:t>
            </a:r>
          </a:p>
        </p:txBody>
      </p:sp>
      <p:pic>
        <p:nvPicPr>
          <p:cNvPr id="7" name="Graphic 6" descr="Alarm Clock">
            <a:extLst>
              <a:ext uri="{FF2B5EF4-FFF2-40B4-BE49-F238E27FC236}">
                <a16:creationId xmlns:a16="http://schemas.microsoft.com/office/drawing/2014/main" id="{57CD94BE-925A-41EE-88CA-769B53AD7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3999" y="5732524"/>
            <a:ext cx="415133" cy="4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183-4A4C-A846-B973-6028CD91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6" y="402191"/>
            <a:ext cx="10815319" cy="4308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>
                <a:solidFill>
                  <a:prstClr val="black"/>
                </a:solidFill>
                <a:latin typeface="Calibri"/>
              </a:rPr>
              <a:t>Code Overview – Stage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31EF4-402D-0541-8183-6D3E135968B3}"/>
              </a:ext>
            </a:extLst>
          </p:cNvPr>
          <p:cNvSpPr txBox="1"/>
          <p:nvPr/>
        </p:nvSpPr>
        <p:spPr>
          <a:xfrm>
            <a:off x="688346" y="1162878"/>
            <a:ext cx="4648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Watch: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</a:rPr>
              <a:t>kaes_datalake_discovery_crawler</a:t>
            </a:r>
            <a:endParaRPr lang="en-US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When the stage 1 Glue Crawler completes this will invoke the state2_publisher lambda.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DE33C-C13A-E94B-ADEE-6DFAF432A70F}"/>
              </a:ext>
            </a:extLst>
          </p:cNvPr>
          <p:cNvSpPr txBox="1"/>
          <p:nvPr/>
        </p:nvSpPr>
        <p:spPr>
          <a:xfrm>
            <a:off x="6019800" y="1162877"/>
            <a:ext cx="5483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Lambda: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prstClr val="black"/>
                </a:solidFill>
              </a:rPr>
              <a:t>kaes_datalake_stage2_publisher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Lambda_handler</a:t>
            </a:r>
            <a:r>
              <a:rPr lang="en-US" dirty="0">
                <a:solidFill>
                  <a:prstClr val="black"/>
                </a:solidFill>
              </a:rPr>
              <a:t> is called via Cloud Watch Rule once the Glue Crawler is completed.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Function parses event data to extract relevant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Places message in queue and exits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prstClr val="black"/>
                </a:solidFill>
              </a:rPr>
              <a:t>kaes_datalake_stage2_subscriber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Lambda_handler</a:t>
            </a:r>
            <a:r>
              <a:rPr lang="en-US" dirty="0">
                <a:solidFill>
                  <a:prstClr val="black"/>
                </a:solidFill>
              </a:rPr>
              <a:t> by cloud watch timer at 2 min intervals.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Polls stage2 FIFO queue for any pending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If message present start Glue ETL job with message parameters else exit.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Cleans up previous Glue Crawler</a:t>
            </a:r>
          </a:p>
        </p:txBody>
      </p:sp>
    </p:spTree>
    <p:extLst>
      <p:ext uri="{BB962C8B-B14F-4D97-AF65-F5344CB8AC3E}">
        <p14:creationId xmlns:p14="http://schemas.microsoft.com/office/powerpoint/2010/main" val="325156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Down 5">
            <a:extLst>
              <a:ext uri="{FF2B5EF4-FFF2-40B4-BE49-F238E27FC236}">
                <a16:creationId xmlns:a16="http://schemas.microsoft.com/office/drawing/2014/main" id="{95F97255-C392-45B9-9D08-8410C1668162}"/>
              </a:ext>
            </a:extLst>
          </p:cNvPr>
          <p:cNvSpPr/>
          <p:nvPr/>
        </p:nvSpPr>
        <p:spPr>
          <a:xfrm rot="16200000">
            <a:off x="3057961" y="572256"/>
            <a:ext cx="94924" cy="17891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8FEF6-33E5-477B-9228-197DC63FDDCE}"/>
              </a:ext>
            </a:extLst>
          </p:cNvPr>
          <p:cNvSpPr txBox="1"/>
          <p:nvPr/>
        </p:nvSpPr>
        <p:spPr>
          <a:xfrm>
            <a:off x="7049561" y="4427098"/>
            <a:ext cx="1959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&amp; Starts Parquet Crawler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5DD858-ECE5-4E7B-BA45-D261629C39DF}"/>
              </a:ext>
            </a:extLst>
          </p:cNvPr>
          <p:cNvSpPr/>
          <p:nvPr/>
        </p:nvSpPr>
        <p:spPr>
          <a:xfrm>
            <a:off x="4668266" y="2048947"/>
            <a:ext cx="167738" cy="152474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6ECBF-40E6-4364-A1BB-BF382729238E}"/>
              </a:ext>
            </a:extLst>
          </p:cNvPr>
          <p:cNvSpPr txBox="1"/>
          <p:nvPr/>
        </p:nvSpPr>
        <p:spPr>
          <a:xfrm>
            <a:off x="320220" y="1863321"/>
            <a:ext cx="195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Glue ETL Process runs and send message to queue when complete.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B25A143-FA19-49DF-9F66-AB35BCD0CBDE}"/>
              </a:ext>
            </a:extLst>
          </p:cNvPr>
          <p:cNvSpPr/>
          <p:nvPr/>
        </p:nvSpPr>
        <p:spPr>
          <a:xfrm>
            <a:off x="5144341" y="3095899"/>
            <a:ext cx="1090246" cy="476622"/>
          </a:xfrm>
          <a:prstGeom prst="wedgeRectCallout">
            <a:avLst>
              <a:gd name="adj1" fmla="val -52284"/>
              <a:gd name="adj2" fmla="val 1196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Retrieves Pending messages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FD8E3B9-982A-46B0-982A-540049F2D6F3}"/>
              </a:ext>
            </a:extLst>
          </p:cNvPr>
          <p:cNvSpPr/>
          <p:nvPr/>
        </p:nvSpPr>
        <p:spPr>
          <a:xfrm>
            <a:off x="2510237" y="2313046"/>
            <a:ext cx="1073369" cy="657680"/>
          </a:xfrm>
          <a:prstGeom prst="wedgeRectCallout">
            <a:avLst>
              <a:gd name="adj1" fmla="val -3763"/>
              <a:gd name="adj2" fmla="val -1597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Sends message to queue that ETL Job complete.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2A976C-D9CD-44ED-8875-DD536725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8" y="1092242"/>
            <a:ext cx="526453" cy="636067"/>
          </a:xfrm>
          <a:prstGeom prst="rect">
            <a:avLst/>
          </a:prstGeom>
        </p:spPr>
      </p:pic>
      <p:pic>
        <p:nvPicPr>
          <p:cNvPr id="23" name="Picture 2" descr="https://cdn-images-1.medium.com/max/1600/1*foHs8AleRqNMimdXsK9hAA.png">
            <a:extLst>
              <a:ext uri="{FF2B5EF4-FFF2-40B4-BE49-F238E27FC236}">
                <a16:creationId xmlns:a16="http://schemas.microsoft.com/office/drawing/2014/main" id="{80F46A95-4493-457D-B944-03860349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429" y="3730091"/>
            <a:ext cx="707912" cy="7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1ED601-765A-4125-8813-4207562FD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12" y="5338936"/>
            <a:ext cx="525324" cy="5963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36D22B-6E9E-40C1-BC32-F3C06B7E5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31" y="1051460"/>
            <a:ext cx="544780" cy="653736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95F4A906-3749-44F9-9613-BEA864C8D355}"/>
              </a:ext>
            </a:extLst>
          </p:cNvPr>
          <p:cNvSpPr/>
          <p:nvPr/>
        </p:nvSpPr>
        <p:spPr>
          <a:xfrm rot="10800000" flipH="1">
            <a:off x="4644666" y="4736334"/>
            <a:ext cx="307322" cy="47870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862BA9-57A5-4C95-8275-AE08B819D2BE}"/>
              </a:ext>
            </a:extLst>
          </p:cNvPr>
          <p:cNvSpPr/>
          <p:nvPr/>
        </p:nvSpPr>
        <p:spPr>
          <a:xfrm>
            <a:off x="4114161" y="5422191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E8C647-8250-40AB-9713-CEB99C39B7DE}"/>
              </a:ext>
            </a:extLst>
          </p:cNvPr>
          <p:cNvSpPr txBox="1"/>
          <p:nvPr/>
        </p:nvSpPr>
        <p:spPr>
          <a:xfrm>
            <a:off x="3791604" y="5951086"/>
            <a:ext cx="208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kaes_datalake_stage3_queue_timer_monitor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92D48-B018-4F8D-83B8-FAD1FCBE598D}"/>
              </a:ext>
            </a:extLst>
          </p:cNvPr>
          <p:cNvSpPr txBox="1"/>
          <p:nvPr/>
        </p:nvSpPr>
        <p:spPr>
          <a:xfrm>
            <a:off x="3893389" y="4413491"/>
            <a:ext cx="1701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kaes_datalake_stage3_subscriber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F5917-8CFF-4094-B948-1F7D5B551E7F}"/>
              </a:ext>
            </a:extLst>
          </p:cNvPr>
          <p:cNvSpPr txBox="1"/>
          <p:nvPr/>
        </p:nvSpPr>
        <p:spPr>
          <a:xfrm>
            <a:off x="3999981" y="1806037"/>
            <a:ext cx="160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kaes_datalake_stage3_queue.fifo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792697-4A35-425A-9F65-575B323E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26" y="3835705"/>
            <a:ext cx="411089" cy="496683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E5E59C1F-9FC1-47A1-8751-FF888692C672}"/>
              </a:ext>
            </a:extLst>
          </p:cNvPr>
          <p:cNvSpPr/>
          <p:nvPr/>
        </p:nvSpPr>
        <p:spPr>
          <a:xfrm rot="16200000">
            <a:off x="6365886" y="3282089"/>
            <a:ext cx="167738" cy="152474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06613FA-AA0F-4D99-A58B-77C6A1DDB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9" y="3784193"/>
            <a:ext cx="494669" cy="512989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38CF54F2-31D1-463D-9A6B-8480970ED6AC}"/>
              </a:ext>
            </a:extLst>
          </p:cNvPr>
          <p:cNvSpPr/>
          <p:nvPr/>
        </p:nvSpPr>
        <p:spPr>
          <a:xfrm>
            <a:off x="1008924" y="2210101"/>
            <a:ext cx="167738" cy="152474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24322-00F4-4A6C-B104-F35916DC8A66}"/>
              </a:ext>
            </a:extLst>
          </p:cNvPr>
          <p:cNvSpPr txBox="1"/>
          <p:nvPr/>
        </p:nvSpPr>
        <p:spPr>
          <a:xfrm rot="5400000">
            <a:off x="228139" y="2878049"/>
            <a:ext cx="144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Parquet dataset in S3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E7E58D-0E1E-4DA1-9DD1-77D544548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89" y="5049564"/>
            <a:ext cx="548640" cy="6035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0D53388-3C1A-44D2-B490-1EEAEFAA3CBC}"/>
              </a:ext>
            </a:extLst>
          </p:cNvPr>
          <p:cNvSpPr txBox="1"/>
          <p:nvPr/>
        </p:nvSpPr>
        <p:spPr>
          <a:xfrm>
            <a:off x="9735043" y="5697324"/>
            <a:ext cx="1020442" cy="476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Redshift Spectrum table of Parquet Dataset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B176603A-7BAB-4248-A090-30E33783E75A}"/>
              </a:ext>
            </a:extLst>
          </p:cNvPr>
          <p:cNvSpPr/>
          <p:nvPr/>
        </p:nvSpPr>
        <p:spPr>
          <a:xfrm rot="1910346">
            <a:off x="8288757" y="4041046"/>
            <a:ext cx="2305798" cy="3622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itle 9">
            <a:extLst>
              <a:ext uri="{FF2B5EF4-FFF2-40B4-BE49-F238E27FC236}">
                <a16:creationId xmlns:a16="http://schemas.microsoft.com/office/drawing/2014/main" id="{FB7F2655-252B-4C60-BFFA-47525CBE0250}"/>
              </a:ext>
            </a:extLst>
          </p:cNvPr>
          <p:cNvSpPr txBox="1">
            <a:spLocks/>
          </p:cNvSpPr>
          <p:nvPr/>
        </p:nvSpPr>
        <p:spPr>
          <a:xfrm>
            <a:off x="775498" y="199108"/>
            <a:ext cx="10515600" cy="50478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en-US"/>
            </a:defPPr>
            <a:lvl1pPr>
              <a:defRPr sz="3600" b="0" i="0">
                <a:solidFill>
                  <a:srgbClr val="4D4D4F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Stage 3 – Expose Parquet as external Redshift table </a:t>
            </a:r>
          </a:p>
        </p:txBody>
      </p:sp>
      <p:pic>
        <p:nvPicPr>
          <p:cNvPr id="41" name="Graphic 40" descr="Alarm Clock">
            <a:extLst>
              <a:ext uri="{FF2B5EF4-FFF2-40B4-BE49-F238E27FC236}">
                <a16:creationId xmlns:a16="http://schemas.microsoft.com/office/drawing/2014/main" id="{6CF95A82-A780-44BD-8C56-08EBDE9C6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5994" y="5338936"/>
            <a:ext cx="415133" cy="41513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377D11BB-0A8D-4A46-BF65-007D3356B3FB}"/>
              </a:ext>
            </a:extLst>
          </p:cNvPr>
          <p:cNvSpPr/>
          <p:nvPr/>
        </p:nvSpPr>
        <p:spPr>
          <a:xfrm>
            <a:off x="1425577" y="2761460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11BE1E-5123-4697-92EF-3B2AB158A50D}"/>
              </a:ext>
            </a:extLst>
          </p:cNvPr>
          <p:cNvSpPr/>
          <p:nvPr/>
        </p:nvSpPr>
        <p:spPr>
          <a:xfrm>
            <a:off x="2821864" y="1030538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22C224-DCA6-4418-8E8E-9CD809E9EA84}"/>
              </a:ext>
            </a:extLst>
          </p:cNvPr>
          <p:cNvSpPr/>
          <p:nvPr/>
        </p:nvSpPr>
        <p:spPr>
          <a:xfrm>
            <a:off x="7711026" y="3378414"/>
            <a:ext cx="271873" cy="292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735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183-4A4C-A846-B973-6028CD91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6" y="402191"/>
            <a:ext cx="10815319" cy="4308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>
                <a:solidFill>
                  <a:prstClr val="black"/>
                </a:solidFill>
                <a:latin typeface="Calibri"/>
              </a:rPr>
              <a:t>Code Overview – Stage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31EF4-402D-0541-8183-6D3E135968B3}"/>
              </a:ext>
            </a:extLst>
          </p:cNvPr>
          <p:cNvSpPr txBox="1"/>
          <p:nvPr/>
        </p:nvSpPr>
        <p:spPr>
          <a:xfrm>
            <a:off x="688346" y="1162878"/>
            <a:ext cx="4648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ETL: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The glue ETL process that was started at the end of stage 2 will publish a message to the stage3 queue once it has completed.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</a:rPr>
              <a:t>kaes_datalake_discovery_crawler</a:t>
            </a:r>
            <a:endParaRPr lang="en-US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When the stage 1 Glue Crawler completes this will invoke the state2_publisher lambda.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DE33C-C13A-E94B-ADEE-6DFAF432A70F}"/>
              </a:ext>
            </a:extLst>
          </p:cNvPr>
          <p:cNvSpPr txBox="1"/>
          <p:nvPr/>
        </p:nvSpPr>
        <p:spPr>
          <a:xfrm>
            <a:off x="6019800" y="1162877"/>
            <a:ext cx="5483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Lambda: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prstClr val="black"/>
                </a:solidFill>
              </a:rPr>
              <a:t>kaes_datalake_stage3_subscriber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Lambda_handler</a:t>
            </a:r>
            <a:r>
              <a:rPr lang="en-US" dirty="0">
                <a:solidFill>
                  <a:prstClr val="black"/>
                </a:solidFill>
              </a:rPr>
              <a:t> by cloud watch timer at 2 min intervals.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Polls stage3 FIFO queue for any pending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If message present start Glue Crawler against parquet dataset with message parameters else exit.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Cleans up previous Glue ETL job.</a:t>
            </a:r>
          </a:p>
        </p:txBody>
      </p:sp>
    </p:spTree>
    <p:extLst>
      <p:ext uri="{BB962C8B-B14F-4D97-AF65-F5344CB8AC3E}">
        <p14:creationId xmlns:p14="http://schemas.microsoft.com/office/powerpoint/2010/main" val="42949526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1095</Words>
  <Application>Microsoft Office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Kalinga</vt:lpstr>
      <vt:lpstr>1_Office Theme</vt:lpstr>
      <vt:lpstr>DataLake – User Generated Data Upload Process</vt:lpstr>
      <vt:lpstr>Where it starts – KFDATALAKE01</vt:lpstr>
      <vt:lpstr>Batch Process High Level Summary</vt:lpstr>
      <vt:lpstr>Stage 1 – Data discovery and cataloging </vt:lpstr>
      <vt:lpstr>Code Overview – Stage 1</vt:lpstr>
      <vt:lpstr>PowerPoint Presentation</vt:lpstr>
      <vt:lpstr>Code Overview – Stage 2</vt:lpstr>
      <vt:lpstr>PowerPoint Presentation</vt:lpstr>
      <vt:lpstr>Code Overview – Stage 3</vt:lpstr>
      <vt:lpstr>PowerPoint Presentation</vt:lpstr>
      <vt:lpstr>Code Overview – Stage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MICHAEL</dc:creator>
  <cp:lastModifiedBy>Arambula, Tessie M.</cp:lastModifiedBy>
  <cp:revision>100</cp:revision>
  <dcterms:created xsi:type="dcterms:W3CDTF">2018-04-10T13:37:27Z</dcterms:created>
  <dcterms:modified xsi:type="dcterms:W3CDTF">2019-08-26T19:43:50Z</dcterms:modified>
</cp:coreProperties>
</file>