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356" r:id="rId2"/>
    <p:sldId id="382" r:id="rId3"/>
    <p:sldId id="383" r:id="rId4"/>
    <p:sldId id="384" r:id="rId5"/>
    <p:sldId id="398" r:id="rId6"/>
    <p:sldId id="385" r:id="rId7"/>
    <p:sldId id="388" r:id="rId8"/>
    <p:sldId id="386" r:id="rId9"/>
    <p:sldId id="387" r:id="rId10"/>
    <p:sldId id="390" r:id="rId11"/>
    <p:sldId id="405" r:id="rId12"/>
    <p:sldId id="404" r:id="rId13"/>
    <p:sldId id="377" r:id="rId14"/>
    <p:sldId id="379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9090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ing, Dermott" userId="5be0b41e-b718-4498-adfc-26b06cc58ef3" providerId="ADAL" clId="{6934627D-BB91-4F6F-9CC5-C0CD576CDC22}"/>
    <pc:docChg chg="undo custSel addSld delSld modSld">
      <pc:chgData name="Canning, Dermott" userId="5be0b41e-b718-4498-adfc-26b06cc58ef3" providerId="ADAL" clId="{6934627D-BB91-4F6F-9CC5-C0CD576CDC22}" dt="2019-05-21T11:39:59.140" v="59" actId="20577"/>
      <pc:docMkLst>
        <pc:docMk/>
      </pc:docMkLst>
      <pc:sldChg chg="del">
        <pc:chgData name="Canning, Dermott" userId="5be0b41e-b718-4498-adfc-26b06cc58ef3" providerId="ADAL" clId="{6934627D-BB91-4F6F-9CC5-C0CD576CDC22}" dt="2019-05-21T11:37:34.908" v="3" actId="2696"/>
        <pc:sldMkLst>
          <pc:docMk/>
          <pc:sldMk cId="1600353395" sldId="355"/>
        </pc:sldMkLst>
      </pc:sldChg>
      <pc:sldChg chg="del">
        <pc:chgData name="Canning, Dermott" userId="5be0b41e-b718-4498-adfc-26b06cc58ef3" providerId="ADAL" clId="{6934627D-BB91-4F6F-9CC5-C0CD576CDC22}" dt="2019-05-21T11:38:21.809" v="18" actId="2696"/>
        <pc:sldMkLst>
          <pc:docMk/>
          <pc:sldMk cId="3482543820" sldId="357"/>
        </pc:sldMkLst>
      </pc:sldChg>
      <pc:sldChg chg="del">
        <pc:chgData name="Canning, Dermott" userId="5be0b41e-b718-4498-adfc-26b06cc58ef3" providerId="ADAL" clId="{6934627D-BB91-4F6F-9CC5-C0CD576CDC22}" dt="2019-05-21T11:38:23.692" v="22" actId="2696"/>
        <pc:sldMkLst>
          <pc:docMk/>
          <pc:sldMk cId="2334499948" sldId="358"/>
        </pc:sldMkLst>
      </pc:sldChg>
      <pc:sldChg chg="del">
        <pc:chgData name="Canning, Dermott" userId="5be0b41e-b718-4498-adfc-26b06cc58ef3" providerId="ADAL" clId="{6934627D-BB91-4F6F-9CC5-C0CD576CDC22}" dt="2019-05-21T11:38:22.490" v="19" actId="2696"/>
        <pc:sldMkLst>
          <pc:docMk/>
          <pc:sldMk cId="2159121105" sldId="359"/>
        </pc:sldMkLst>
      </pc:sldChg>
      <pc:sldChg chg="del">
        <pc:chgData name="Canning, Dermott" userId="5be0b41e-b718-4498-adfc-26b06cc58ef3" providerId="ADAL" clId="{6934627D-BB91-4F6F-9CC5-C0CD576CDC22}" dt="2019-05-21T11:37:35.525" v="4" actId="2696"/>
        <pc:sldMkLst>
          <pc:docMk/>
          <pc:sldMk cId="915762658" sldId="360"/>
        </pc:sldMkLst>
      </pc:sldChg>
      <pc:sldChg chg="del">
        <pc:chgData name="Canning, Dermott" userId="5be0b41e-b718-4498-adfc-26b06cc58ef3" providerId="ADAL" clId="{6934627D-BB91-4F6F-9CC5-C0CD576CDC22}" dt="2019-05-21T11:37:32.097" v="0" actId="2696"/>
        <pc:sldMkLst>
          <pc:docMk/>
          <pc:sldMk cId="1938947521" sldId="361"/>
        </pc:sldMkLst>
      </pc:sldChg>
      <pc:sldChg chg="del">
        <pc:chgData name="Canning, Dermott" userId="5be0b41e-b718-4498-adfc-26b06cc58ef3" providerId="ADAL" clId="{6934627D-BB91-4F6F-9CC5-C0CD576CDC22}" dt="2019-05-21T11:38:28.062" v="28" actId="2696"/>
        <pc:sldMkLst>
          <pc:docMk/>
          <pc:sldMk cId="2619508200" sldId="362"/>
        </pc:sldMkLst>
      </pc:sldChg>
      <pc:sldChg chg="del">
        <pc:chgData name="Canning, Dermott" userId="5be0b41e-b718-4498-adfc-26b06cc58ef3" providerId="ADAL" clId="{6934627D-BB91-4F6F-9CC5-C0CD576CDC22}" dt="2019-05-21T11:38:28.688" v="29" actId="2696"/>
        <pc:sldMkLst>
          <pc:docMk/>
          <pc:sldMk cId="144113228" sldId="363"/>
        </pc:sldMkLst>
      </pc:sldChg>
      <pc:sldChg chg="del">
        <pc:chgData name="Canning, Dermott" userId="5be0b41e-b718-4498-adfc-26b06cc58ef3" providerId="ADAL" clId="{6934627D-BB91-4F6F-9CC5-C0CD576CDC22}" dt="2019-05-21T11:38:29.205" v="30" actId="2696"/>
        <pc:sldMkLst>
          <pc:docMk/>
          <pc:sldMk cId="3690950589" sldId="366"/>
        </pc:sldMkLst>
      </pc:sldChg>
      <pc:sldChg chg="del">
        <pc:chgData name="Canning, Dermott" userId="5be0b41e-b718-4498-adfc-26b06cc58ef3" providerId="ADAL" clId="{6934627D-BB91-4F6F-9CC5-C0CD576CDC22}" dt="2019-05-21T11:37:43.254" v="10" actId="2696"/>
        <pc:sldMkLst>
          <pc:docMk/>
          <pc:sldMk cId="3334038978" sldId="367"/>
        </pc:sldMkLst>
      </pc:sldChg>
      <pc:sldChg chg="del">
        <pc:chgData name="Canning, Dermott" userId="5be0b41e-b718-4498-adfc-26b06cc58ef3" providerId="ADAL" clId="{6934627D-BB91-4F6F-9CC5-C0CD576CDC22}" dt="2019-05-21T11:37:38.763" v="5" actId="2696"/>
        <pc:sldMkLst>
          <pc:docMk/>
          <pc:sldMk cId="1597651469" sldId="368"/>
        </pc:sldMkLst>
      </pc:sldChg>
      <pc:sldChg chg="del">
        <pc:chgData name="Canning, Dermott" userId="5be0b41e-b718-4498-adfc-26b06cc58ef3" providerId="ADAL" clId="{6934627D-BB91-4F6F-9CC5-C0CD576CDC22}" dt="2019-05-21T11:38:29.621" v="31" actId="2696"/>
        <pc:sldMkLst>
          <pc:docMk/>
          <pc:sldMk cId="1637266577" sldId="369"/>
        </pc:sldMkLst>
      </pc:sldChg>
      <pc:sldChg chg="del">
        <pc:chgData name="Canning, Dermott" userId="5be0b41e-b718-4498-adfc-26b06cc58ef3" providerId="ADAL" clId="{6934627D-BB91-4F6F-9CC5-C0CD576CDC22}" dt="2019-05-21T11:38:25.944" v="25" actId="2696"/>
        <pc:sldMkLst>
          <pc:docMk/>
          <pc:sldMk cId="2717096407" sldId="370"/>
        </pc:sldMkLst>
      </pc:sldChg>
      <pc:sldChg chg="del">
        <pc:chgData name="Canning, Dermott" userId="5be0b41e-b718-4498-adfc-26b06cc58ef3" providerId="ADAL" clId="{6934627D-BB91-4F6F-9CC5-C0CD576CDC22}" dt="2019-05-21T11:38:26.762" v="26" actId="2696"/>
        <pc:sldMkLst>
          <pc:docMk/>
          <pc:sldMk cId="4096330058" sldId="371"/>
        </pc:sldMkLst>
      </pc:sldChg>
      <pc:sldChg chg="del">
        <pc:chgData name="Canning, Dermott" userId="5be0b41e-b718-4498-adfc-26b06cc58ef3" providerId="ADAL" clId="{6934627D-BB91-4F6F-9CC5-C0CD576CDC22}" dt="2019-05-21T11:38:27.401" v="27" actId="2696"/>
        <pc:sldMkLst>
          <pc:docMk/>
          <pc:sldMk cId="286323696" sldId="372"/>
        </pc:sldMkLst>
      </pc:sldChg>
      <pc:sldChg chg="del">
        <pc:chgData name="Canning, Dermott" userId="5be0b41e-b718-4498-adfc-26b06cc58ef3" providerId="ADAL" clId="{6934627D-BB91-4F6F-9CC5-C0CD576CDC22}" dt="2019-05-21T11:38:24.409" v="23" actId="2696"/>
        <pc:sldMkLst>
          <pc:docMk/>
          <pc:sldMk cId="2917022509" sldId="373"/>
        </pc:sldMkLst>
      </pc:sldChg>
      <pc:sldChg chg="del">
        <pc:chgData name="Canning, Dermott" userId="5be0b41e-b718-4498-adfc-26b06cc58ef3" providerId="ADAL" clId="{6934627D-BB91-4F6F-9CC5-C0CD576CDC22}" dt="2019-05-21T11:37:33.737" v="2" actId="2696"/>
        <pc:sldMkLst>
          <pc:docMk/>
          <pc:sldMk cId="478867162" sldId="374"/>
        </pc:sldMkLst>
      </pc:sldChg>
      <pc:sldChg chg="del">
        <pc:chgData name="Canning, Dermott" userId="5be0b41e-b718-4498-adfc-26b06cc58ef3" providerId="ADAL" clId="{6934627D-BB91-4F6F-9CC5-C0CD576CDC22}" dt="2019-05-21T11:38:30.170" v="32" actId="2696"/>
        <pc:sldMkLst>
          <pc:docMk/>
          <pc:sldMk cId="165648283" sldId="375"/>
        </pc:sldMkLst>
      </pc:sldChg>
      <pc:sldChg chg="del">
        <pc:chgData name="Canning, Dermott" userId="5be0b41e-b718-4498-adfc-26b06cc58ef3" providerId="ADAL" clId="{6934627D-BB91-4F6F-9CC5-C0CD576CDC22}" dt="2019-05-21T11:38:24.684" v="24" actId="2696"/>
        <pc:sldMkLst>
          <pc:docMk/>
          <pc:sldMk cId="4185595178" sldId="376"/>
        </pc:sldMkLst>
      </pc:sldChg>
      <pc:sldChg chg="add del">
        <pc:chgData name="Canning, Dermott" userId="5be0b41e-b718-4498-adfc-26b06cc58ef3" providerId="ADAL" clId="{6934627D-BB91-4F6F-9CC5-C0CD576CDC22}" dt="2019-05-21T11:39:37.733" v="41" actId="2696"/>
        <pc:sldMkLst>
          <pc:docMk/>
          <pc:sldMk cId="96945697" sldId="377"/>
        </pc:sldMkLst>
      </pc:sldChg>
      <pc:sldChg chg="add">
        <pc:chgData name="Canning, Dermott" userId="5be0b41e-b718-4498-adfc-26b06cc58ef3" providerId="ADAL" clId="{6934627D-BB91-4F6F-9CC5-C0CD576CDC22}" dt="2019-05-21T11:39:40.442" v="43"/>
        <pc:sldMkLst>
          <pc:docMk/>
          <pc:sldMk cId="1371038265" sldId="377"/>
        </pc:sldMkLst>
      </pc:sldChg>
      <pc:sldChg chg="add del">
        <pc:chgData name="Canning, Dermott" userId="5be0b41e-b718-4498-adfc-26b06cc58ef3" providerId="ADAL" clId="{6934627D-BB91-4F6F-9CC5-C0CD576CDC22}" dt="2019-05-21T11:38:49.758" v="35" actId="2696"/>
        <pc:sldMkLst>
          <pc:docMk/>
          <pc:sldMk cId="1745106721" sldId="377"/>
        </pc:sldMkLst>
      </pc:sldChg>
      <pc:sldChg chg="del">
        <pc:chgData name="Canning, Dermott" userId="5be0b41e-b718-4498-adfc-26b06cc58ef3" providerId="ADAL" clId="{6934627D-BB91-4F6F-9CC5-C0CD576CDC22}" dt="2019-05-21T11:39:14.549" v="37" actId="2696"/>
        <pc:sldMkLst>
          <pc:docMk/>
          <pc:sldMk cId="1982968078" sldId="378"/>
        </pc:sldMkLst>
      </pc:sldChg>
      <pc:sldChg chg="add">
        <pc:chgData name="Canning, Dermott" userId="5be0b41e-b718-4498-adfc-26b06cc58ef3" providerId="ADAL" clId="{6934627D-BB91-4F6F-9CC5-C0CD576CDC22}" dt="2019-05-21T11:39:40.442" v="43"/>
        <pc:sldMkLst>
          <pc:docMk/>
          <pc:sldMk cId="1690434654" sldId="379"/>
        </pc:sldMkLst>
      </pc:sldChg>
      <pc:sldChg chg="del">
        <pc:chgData name="Canning, Dermott" userId="5be0b41e-b718-4498-adfc-26b06cc58ef3" providerId="ADAL" clId="{6934627D-BB91-4F6F-9CC5-C0CD576CDC22}" dt="2019-05-21T11:39:37.758" v="42" actId="2696"/>
        <pc:sldMkLst>
          <pc:docMk/>
          <pc:sldMk cId="2997287285" sldId="379"/>
        </pc:sldMkLst>
      </pc:sldChg>
      <pc:sldChg chg="del">
        <pc:chgData name="Canning, Dermott" userId="5be0b41e-b718-4498-adfc-26b06cc58ef3" providerId="ADAL" clId="{6934627D-BB91-4F6F-9CC5-C0CD576CDC22}" dt="2019-05-21T11:39:15.736" v="39" actId="2696"/>
        <pc:sldMkLst>
          <pc:docMk/>
          <pc:sldMk cId="2341972539" sldId="380"/>
        </pc:sldMkLst>
      </pc:sldChg>
      <pc:sldChg chg="del">
        <pc:chgData name="Canning, Dermott" userId="5be0b41e-b718-4498-adfc-26b06cc58ef3" providerId="ADAL" clId="{6934627D-BB91-4F6F-9CC5-C0CD576CDC22}" dt="2019-05-21T11:39:14.934" v="38" actId="2696"/>
        <pc:sldMkLst>
          <pc:docMk/>
          <pc:sldMk cId="1484591540" sldId="381"/>
        </pc:sldMkLst>
      </pc:sldChg>
      <pc:sldChg chg="del">
        <pc:chgData name="Canning, Dermott" userId="5be0b41e-b718-4498-adfc-26b06cc58ef3" providerId="ADAL" clId="{6934627D-BB91-4F6F-9CC5-C0CD576CDC22}" dt="2019-05-21T11:38:21.135" v="17" actId="2696"/>
        <pc:sldMkLst>
          <pc:docMk/>
          <pc:sldMk cId="3017457225" sldId="389"/>
        </pc:sldMkLst>
      </pc:sldChg>
      <pc:sldChg chg="del">
        <pc:chgData name="Canning, Dermott" userId="5be0b41e-b718-4498-adfc-26b06cc58ef3" providerId="ADAL" clId="{6934627D-BB91-4F6F-9CC5-C0CD576CDC22}" dt="2019-05-21T11:38:16.279" v="11" actId="2696"/>
        <pc:sldMkLst>
          <pc:docMk/>
          <pc:sldMk cId="1131673604" sldId="391"/>
        </pc:sldMkLst>
      </pc:sldChg>
      <pc:sldChg chg="del">
        <pc:chgData name="Canning, Dermott" userId="5be0b41e-b718-4498-adfc-26b06cc58ef3" providerId="ADAL" clId="{6934627D-BB91-4F6F-9CC5-C0CD576CDC22}" dt="2019-05-21T11:38:16.965" v="12" actId="2696"/>
        <pc:sldMkLst>
          <pc:docMk/>
          <pc:sldMk cId="983490516" sldId="392"/>
        </pc:sldMkLst>
      </pc:sldChg>
      <pc:sldChg chg="del">
        <pc:chgData name="Canning, Dermott" userId="5be0b41e-b718-4498-adfc-26b06cc58ef3" providerId="ADAL" clId="{6934627D-BB91-4F6F-9CC5-C0CD576CDC22}" dt="2019-05-21T11:38:17.682" v="13" actId="2696"/>
        <pc:sldMkLst>
          <pc:docMk/>
          <pc:sldMk cId="78190117" sldId="393"/>
        </pc:sldMkLst>
      </pc:sldChg>
      <pc:sldChg chg="del">
        <pc:chgData name="Canning, Dermott" userId="5be0b41e-b718-4498-adfc-26b06cc58ef3" providerId="ADAL" clId="{6934627D-BB91-4F6F-9CC5-C0CD576CDC22}" dt="2019-05-21T11:38:18.261" v="14" actId="2696"/>
        <pc:sldMkLst>
          <pc:docMk/>
          <pc:sldMk cId="3455333067" sldId="394"/>
        </pc:sldMkLst>
      </pc:sldChg>
      <pc:sldChg chg="del">
        <pc:chgData name="Canning, Dermott" userId="5be0b41e-b718-4498-adfc-26b06cc58ef3" providerId="ADAL" clId="{6934627D-BB91-4F6F-9CC5-C0CD576CDC22}" dt="2019-05-21T11:38:20.334" v="16" actId="2696"/>
        <pc:sldMkLst>
          <pc:docMk/>
          <pc:sldMk cId="1415296059" sldId="395"/>
        </pc:sldMkLst>
      </pc:sldChg>
      <pc:sldChg chg="del">
        <pc:chgData name="Canning, Dermott" userId="5be0b41e-b718-4498-adfc-26b06cc58ef3" providerId="ADAL" clId="{6934627D-BB91-4F6F-9CC5-C0CD576CDC22}" dt="2019-05-21T11:38:23.356" v="21" actId="2696"/>
        <pc:sldMkLst>
          <pc:docMk/>
          <pc:sldMk cId="2740555820" sldId="396"/>
        </pc:sldMkLst>
      </pc:sldChg>
      <pc:sldChg chg="del">
        <pc:chgData name="Canning, Dermott" userId="5be0b41e-b718-4498-adfc-26b06cc58ef3" providerId="ADAL" clId="{6934627D-BB91-4F6F-9CC5-C0CD576CDC22}" dt="2019-05-21T11:37:41.967" v="9" actId="2696"/>
        <pc:sldMkLst>
          <pc:docMk/>
          <pc:sldMk cId="2902188208" sldId="397"/>
        </pc:sldMkLst>
      </pc:sldChg>
      <pc:sldChg chg="del">
        <pc:chgData name="Canning, Dermott" userId="5be0b41e-b718-4498-adfc-26b06cc58ef3" providerId="ADAL" clId="{6934627D-BB91-4F6F-9CC5-C0CD576CDC22}" dt="2019-05-21T11:37:32.819" v="1" actId="2696"/>
        <pc:sldMkLst>
          <pc:docMk/>
          <pc:sldMk cId="955973316" sldId="399"/>
        </pc:sldMkLst>
      </pc:sldChg>
      <pc:sldChg chg="del">
        <pc:chgData name="Canning, Dermott" userId="5be0b41e-b718-4498-adfc-26b06cc58ef3" providerId="ADAL" clId="{6934627D-BB91-4F6F-9CC5-C0CD576CDC22}" dt="2019-05-21T11:37:40.319" v="8" actId="2696"/>
        <pc:sldMkLst>
          <pc:docMk/>
          <pc:sldMk cId="1833951028" sldId="400"/>
        </pc:sldMkLst>
      </pc:sldChg>
      <pc:sldChg chg="del">
        <pc:chgData name="Canning, Dermott" userId="5be0b41e-b718-4498-adfc-26b06cc58ef3" providerId="ADAL" clId="{6934627D-BB91-4F6F-9CC5-C0CD576CDC22}" dt="2019-05-21T11:38:23.107" v="20" actId="2696"/>
        <pc:sldMkLst>
          <pc:docMk/>
          <pc:sldMk cId="2644784185" sldId="401"/>
        </pc:sldMkLst>
      </pc:sldChg>
      <pc:sldChg chg="del">
        <pc:chgData name="Canning, Dermott" userId="5be0b41e-b718-4498-adfc-26b06cc58ef3" providerId="ADAL" clId="{6934627D-BB91-4F6F-9CC5-C0CD576CDC22}" dt="2019-05-21T11:38:19.033" v="15" actId="2696"/>
        <pc:sldMkLst>
          <pc:docMk/>
          <pc:sldMk cId="1261501656" sldId="402"/>
        </pc:sldMkLst>
      </pc:sldChg>
      <pc:sldChg chg="del">
        <pc:chgData name="Canning, Dermott" userId="5be0b41e-b718-4498-adfc-26b06cc58ef3" providerId="ADAL" clId="{6934627D-BB91-4F6F-9CC5-C0CD576CDC22}" dt="2019-05-21T11:37:39.802" v="7" actId="2696"/>
        <pc:sldMkLst>
          <pc:docMk/>
          <pc:sldMk cId="2865285899" sldId="403"/>
        </pc:sldMkLst>
      </pc:sldChg>
      <pc:sldChg chg="add">
        <pc:chgData name="Canning, Dermott" userId="5be0b41e-b718-4498-adfc-26b06cc58ef3" providerId="ADAL" clId="{6934627D-BB91-4F6F-9CC5-C0CD576CDC22}" dt="2019-05-21T11:39:40.442" v="43"/>
        <pc:sldMkLst>
          <pc:docMk/>
          <pc:sldMk cId="408804008" sldId="404"/>
        </pc:sldMkLst>
      </pc:sldChg>
      <pc:sldChg chg="del">
        <pc:chgData name="Canning, Dermott" userId="5be0b41e-b718-4498-adfc-26b06cc58ef3" providerId="ADAL" clId="{6934627D-BB91-4F6F-9CC5-C0CD576CDC22}" dt="2019-05-21T11:39:37.717" v="40" actId="2696"/>
        <pc:sldMkLst>
          <pc:docMk/>
          <pc:sldMk cId="3238659689" sldId="404"/>
        </pc:sldMkLst>
      </pc:sldChg>
      <pc:sldChg chg="addSp delSp modSp add">
        <pc:chgData name="Canning, Dermott" userId="5be0b41e-b718-4498-adfc-26b06cc58ef3" providerId="ADAL" clId="{6934627D-BB91-4F6F-9CC5-C0CD576CDC22}" dt="2019-05-21T11:39:59.140" v="59" actId="20577"/>
        <pc:sldMkLst>
          <pc:docMk/>
          <pc:sldMk cId="2728018922" sldId="405"/>
        </pc:sldMkLst>
        <pc:spChg chg="del">
          <ac:chgData name="Canning, Dermott" userId="5be0b41e-b718-4498-adfc-26b06cc58ef3" providerId="ADAL" clId="{6934627D-BB91-4F6F-9CC5-C0CD576CDC22}" dt="2019-05-21T11:39:48.187" v="45"/>
          <ac:spMkLst>
            <pc:docMk/>
            <pc:sldMk cId="2728018922" sldId="405"/>
            <ac:spMk id="2" creationId="{90CDCFE1-F4A9-41D1-9B63-A7C5DD40503A}"/>
          </ac:spMkLst>
        </pc:spChg>
        <pc:spChg chg="del">
          <ac:chgData name="Canning, Dermott" userId="5be0b41e-b718-4498-adfc-26b06cc58ef3" providerId="ADAL" clId="{6934627D-BB91-4F6F-9CC5-C0CD576CDC22}" dt="2019-05-21T11:39:48.187" v="45"/>
          <ac:spMkLst>
            <pc:docMk/>
            <pc:sldMk cId="2728018922" sldId="405"/>
            <ac:spMk id="3" creationId="{E9DE7873-FF99-4582-9DC6-939E594BCEC9}"/>
          </ac:spMkLst>
        </pc:spChg>
        <pc:spChg chg="add del mod">
          <ac:chgData name="Canning, Dermott" userId="5be0b41e-b718-4498-adfc-26b06cc58ef3" providerId="ADAL" clId="{6934627D-BB91-4F6F-9CC5-C0CD576CDC22}" dt="2019-05-21T11:39:53.914" v="46"/>
          <ac:spMkLst>
            <pc:docMk/>
            <pc:sldMk cId="2728018922" sldId="405"/>
            <ac:spMk id="4" creationId="{285FF5CE-A055-4AEC-87D2-26FDB49CC2DB}"/>
          </ac:spMkLst>
        </pc:spChg>
        <pc:spChg chg="add mod">
          <ac:chgData name="Canning, Dermott" userId="5be0b41e-b718-4498-adfc-26b06cc58ef3" providerId="ADAL" clId="{6934627D-BB91-4F6F-9CC5-C0CD576CDC22}" dt="2019-05-21T11:39:59.140" v="59" actId="20577"/>
          <ac:spMkLst>
            <pc:docMk/>
            <pc:sldMk cId="2728018922" sldId="405"/>
            <ac:spMk id="5" creationId="{96E1C1D9-8D75-4C83-91F8-CCF340062294}"/>
          </ac:spMkLst>
        </pc:spChg>
        <pc:spChg chg="add mod">
          <ac:chgData name="Canning, Dermott" userId="5be0b41e-b718-4498-adfc-26b06cc58ef3" providerId="ADAL" clId="{6934627D-BB91-4F6F-9CC5-C0CD576CDC22}" dt="2019-05-21T11:39:53.914" v="46"/>
          <ac:spMkLst>
            <pc:docMk/>
            <pc:sldMk cId="2728018922" sldId="405"/>
            <ac:spMk id="6" creationId="{177F491A-BC8C-4C7E-A164-617790E78692}"/>
          </ac:spMkLst>
        </pc:spChg>
      </pc:sldChg>
      <pc:sldChg chg="del">
        <pc:chgData name="Canning, Dermott" userId="5be0b41e-b718-4498-adfc-26b06cc58ef3" providerId="ADAL" clId="{6934627D-BB91-4F6F-9CC5-C0CD576CDC22}" dt="2019-05-21T11:37:39.386" v="6" actId="2696"/>
        <pc:sldMkLst>
          <pc:docMk/>
          <pc:sldMk cId="3350429239" sldId="4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814437-2A76-42D3-B519-1D0707755BE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C89656-C2F4-4ED9-8241-02FD61DED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1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1676"/>
          <a:stretch>
            <a:fillRect/>
          </a:stretch>
        </p:blipFill>
        <p:spPr bwMode="auto">
          <a:xfrm>
            <a:off x="1524000" y="3581400"/>
            <a:ext cx="1026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63500" dir="30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9" name="Picture 8" descr="INVISTA Rings only - full color.gif"/>
          <p:cNvPicPr>
            <a:picLocks noChangeAspect="1"/>
          </p:cNvPicPr>
          <p:nvPr userDrawn="1"/>
        </p:nvPicPr>
        <p:blipFill>
          <a:blip r:embed="rId3" cstate="print"/>
          <a:srcRect l="40000"/>
          <a:stretch>
            <a:fillRect/>
          </a:stretch>
        </p:blipFill>
        <p:spPr>
          <a:xfrm>
            <a:off x="0" y="533400"/>
            <a:ext cx="3657600" cy="4572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40001" y="36576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3200" baseline="0"/>
            </a:lvl1pPr>
          </a:lstStyle>
          <a:p>
            <a:pPr lvl="0"/>
            <a:r>
              <a:rPr lang="en-US" dirty="0"/>
              <a:t>INVISTA PowerPoint Template</a:t>
            </a:r>
            <a:br>
              <a:rPr lang="en-US" dirty="0"/>
            </a:br>
            <a:r>
              <a:rPr lang="en-US" dirty="0"/>
              <a:t>(title: 32 point Tahoma)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0" y="4953000"/>
            <a:ext cx="9245600" cy="990600"/>
          </a:xfrm>
        </p:spPr>
        <p:txBody>
          <a:bodyPr/>
          <a:lstStyle>
            <a:lvl1pPr>
              <a:buNone/>
              <a:defRPr sz="1200" baseline="0"/>
            </a:lvl1pPr>
          </a:lstStyle>
          <a:p>
            <a:pPr lvl="0"/>
            <a:r>
              <a:rPr lang="en-US" dirty="0"/>
              <a:t>Date/Presenter (subtitle: 12 point Tahoma)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17" y="152400"/>
            <a:ext cx="332808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5618" y="1371601"/>
            <a:ext cx="2374900" cy="4572001"/>
          </a:xfrm>
          <a:solidFill>
            <a:schemeClr val="bg1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0918" y="1371601"/>
            <a:ext cx="6921500" cy="4572001"/>
          </a:xfrm>
          <a:solidFill>
            <a:schemeClr val="bg1"/>
          </a:solidFill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0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219200" y="1600200"/>
            <a:ext cx="10261600" cy="44958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1"/>
            <a:ext cx="10160001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48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463040" y="1828801"/>
            <a:ext cx="10119360" cy="411321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dirty="0"/>
              <a:t>Click icon to add SmartArt graphic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1"/>
            <a:ext cx="10160001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48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16864" y="1371600"/>
            <a:ext cx="499872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380480" y="1373188"/>
            <a:ext cx="499872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1"/>
            <a:ext cx="10160001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29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1676"/>
          <a:stretch>
            <a:fillRect/>
          </a:stretch>
        </p:blipFill>
        <p:spPr bwMode="auto">
          <a:xfrm>
            <a:off x="1524000" y="3581400"/>
            <a:ext cx="1026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63500" dir="30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6" name="Picture 5" descr="INVISTA Rings only - full color.gif"/>
          <p:cNvPicPr>
            <a:picLocks noChangeAspect="1"/>
          </p:cNvPicPr>
          <p:nvPr userDrawn="1"/>
        </p:nvPicPr>
        <p:blipFill>
          <a:blip r:embed="rId3" cstate="print"/>
          <a:srcRect l="40000"/>
          <a:stretch>
            <a:fillRect/>
          </a:stretch>
        </p:blipFill>
        <p:spPr>
          <a:xfrm>
            <a:off x="0" y="533400"/>
            <a:ext cx="3657600" cy="45720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641600" y="3657600"/>
            <a:ext cx="90424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383616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 txBox="1">
            <a:spLocks noChangeArrowheads="1"/>
          </p:cNvSpPr>
          <p:nvPr/>
        </p:nvSpPr>
        <p:spPr bwMode="auto">
          <a:xfrm>
            <a:off x="5486401" y="6477000"/>
            <a:ext cx="122343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6ACB49-D077-438D-9EE5-F31EA913E393}" type="slidenum">
              <a:rPr lang="en-US" sz="800">
                <a:solidFill>
                  <a:prstClr val="black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5486401" y="6477000"/>
            <a:ext cx="122343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6ACB49-D077-438D-9EE5-F31EA913E393}" type="slidenum">
              <a:rPr lang="en-US" sz="800">
                <a:solidFill>
                  <a:prstClr val="black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 userDrawn="1"/>
        </p:nvSpPr>
        <p:spPr bwMode="auto">
          <a:xfrm>
            <a:off x="5486401" y="6477000"/>
            <a:ext cx="122343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6ACB49-D077-438D-9EE5-F31EA913E393}" type="slidenum">
              <a:rPr lang="en-US" sz="800">
                <a:solidFill>
                  <a:prstClr val="black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64" y="1371600"/>
            <a:ext cx="499872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0480" y="1373188"/>
            <a:ext cx="499872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64" y="1265238"/>
            <a:ext cx="499872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" y="1946275"/>
            <a:ext cx="4998720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265238"/>
            <a:ext cx="499872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1946275"/>
            <a:ext cx="4998720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1"/>
            <a:ext cx="10160001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5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01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0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3503084" cy="6544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930" y="1600201"/>
            <a:ext cx="5952469" cy="41260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1" y="2291596"/>
            <a:ext cx="3503084" cy="3804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47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0" y="1143000"/>
            <a:ext cx="6705600" cy="3581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76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0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9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6" cstate="print"/>
          <a:srcRect r="1676"/>
          <a:stretch>
            <a:fillRect/>
          </a:stretch>
        </p:blipFill>
        <p:spPr bwMode="auto">
          <a:xfrm>
            <a:off x="1219200" y="152400"/>
            <a:ext cx="1066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63500" dir="3000000" algn="ctr" rotWithShape="0">
              <a:schemeClr val="tx1">
                <a:alpha val="65000"/>
              </a:schemeClr>
            </a:outerShdw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0"/>
            <a:ext cx="101600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6864" y="1371600"/>
            <a:ext cx="10566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 bwMode="auto">
          <a:xfrm>
            <a:off x="5486401" y="6477000"/>
            <a:ext cx="122343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22D1327-5E4E-448F-B3BA-7A7EC6A9F479}" type="slidenum">
              <a:rPr lang="en-US" sz="800">
                <a:solidFill>
                  <a:prstClr val="black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486401" y="6477000"/>
            <a:ext cx="122343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22D1327-5E4E-448F-B3BA-7A7EC6A9F479}" type="slidenum">
              <a:rPr lang="en-US" sz="800">
                <a:solidFill>
                  <a:prstClr val="black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15" name="Picture 14" descr="INVISTA Rings only - full color.gif"/>
          <p:cNvPicPr>
            <a:picLocks noChangeAspect="1"/>
          </p:cNvPicPr>
          <p:nvPr/>
        </p:nvPicPr>
        <p:blipFill>
          <a:blip r:embed="rId17" cstate="print"/>
          <a:srcRect l="33333"/>
          <a:stretch>
            <a:fillRect/>
          </a:stretch>
        </p:blipFill>
        <p:spPr>
          <a:xfrm>
            <a:off x="0" y="0"/>
            <a:ext cx="1422400" cy="1600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6400800"/>
            <a:ext cx="213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F3F3F"/>
                </a:solidFill>
              </a:rPr>
              <a:t>© 2017 INVISTA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6096000"/>
            <a:ext cx="2597151" cy="7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9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889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749300" indent="-2286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027113" indent="-2762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55713" indent="-2270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712913" indent="-2270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170113" indent="-2270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627313" indent="-2270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084513" indent="-2270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zayat.com/single/156208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E327-DF69-471A-8E89-2A4828EB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Desired Business Outcomes - Moving to a Modern Data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444B-6B7F-42B3-804C-567E64CD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Retain</a:t>
            </a:r>
            <a:r>
              <a:rPr lang="en-GB" sz="1600" dirty="0"/>
              <a:t> front end tool availability and choice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At a minimum, retain the current UI experience we have from Power BI and MS Excel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Further</a:t>
            </a:r>
            <a:r>
              <a:rPr lang="en-GB" sz="1600" dirty="0"/>
              <a:t> improve </a:t>
            </a:r>
            <a:r>
              <a:rPr lang="en-GB" sz="1600" dirty="0">
                <a:solidFill>
                  <a:srgbClr val="FF0000"/>
                </a:solidFill>
              </a:rPr>
              <a:t>and speed up </a:t>
            </a:r>
            <a:r>
              <a:rPr lang="en-GB" sz="1600" dirty="0"/>
              <a:t>end user self service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Continue to</a:t>
            </a:r>
            <a:r>
              <a:rPr lang="en-GB" sz="1600" dirty="0"/>
              <a:t> improve new solution delivery agility and speed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Continue to </a:t>
            </a:r>
            <a:r>
              <a:rPr lang="en-GB" sz="1600" dirty="0"/>
              <a:t>improve report and query performance </a:t>
            </a:r>
            <a:r>
              <a:rPr lang="en-GB" sz="1600" dirty="0">
                <a:solidFill>
                  <a:srgbClr val="FF0000"/>
                </a:solidFill>
              </a:rPr>
              <a:t>at any scale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Further expand </a:t>
            </a:r>
            <a:r>
              <a:rPr lang="en-GB" sz="1600" dirty="0"/>
              <a:t>the data sets that are available for analytics </a:t>
            </a:r>
            <a:r>
              <a:rPr lang="en-GB" sz="1600" dirty="0">
                <a:solidFill>
                  <a:srgbClr val="FF0000"/>
                </a:solidFill>
              </a:rPr>
              <a:t>from a primary focus on ERP, to manufacturing, digital marketing and other external data 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Enable fast advanced analytics experiments and deployments (ML, AI, etc)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0000"/>
                </a:solidFill>
              </a:rPr>
              <a:t>Intensify “data freshness” for analytics</a:t>
            </a:r>
          </a:p>
          <a:p>
            <a:pPr marL="633413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FF0000"/>
                </a:solidFill>
              </a:rPr>
              <a:t>Increase amount of information available in RT/NRT versus batch loading of data for Analytics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Increase BI FTE availability for innovation activity versus run and maintain</a:t>
            </a:r>
          </a:p>
          <a:p>
            <a:r>
              <a:rPr lang="en-GB" sz="1600" dirty="0"/>
              <a:t>Continue to drive down TCO</a:t>
            </a:r>
          </a:p>
        </p:txBody>
      </p:sp>
    </p:spTree>
    <p:extLst>
      <p:ext uri="{BB962C8B-B14F-4D97-AF65-F5344CB8AC3E}">
        <p14:creationId xmlns:p14="http://schemas.microsoft.com/office/powerpoint/2010/main" val="221200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5ECBAB3-D163-4E3D-AD12-2B980FFB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78" y="1489045"/>
            <a:ext cx="10566400" cy="45720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600" dirty="0"/>
              <a:t>Per our previous slides, in terms of meeting our Desired Business Outcomes, Snowflake gives us the best chance of being successful</a:t>
            </a:r>
          </a:p>
          <a:p>
            <a:pPr marL="0" indent="0">
              <a:buNone/>
            </a:pPr>
            <a:endParaRPr lang="en-US" sz="3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121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1C1D9-8D75-4C83-91F8-CCF34006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Charts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F491A-BC8C-4C7E-A164-617790E78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203533-334A-45E4-9952-2F30E39B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1" y="1953950"/>
            <a:ext cx="10239954" cy="4023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1B1EB-8D89-48C7-B619-EFB9D234A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27" y="1496750"/>
            <a:ext cx="1147350" cy="129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07CDD-4A67-44A1-BD2E-9BF8E7A6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– High Level Example</a:t>
            </a:r>
          </a:p>
        </p:txBody>
      </p:sp>
    </p:spTree>
    <p:extLst>
      <p:ext uri="{BB962C8B-B14F-4D97-AF65-F5344CB8AC3E}">
        <p14:creationId xmlns:p14="http://schemas.microsoft.com/office/powerpoint/2010/main" val="40880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4C9C-64D9-4DF9-AE50-D23E37C6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9281-D332-4A85-BB57-6F305C85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Leverage the same meta data we are using to drive our Tag ingestion process</a:t>
            </a:r>
          </a:p>
          <a:p>
            <a:r>
              <a:rPr lang="en-US" sz="2000" dirty="0"/>
              <a:t>This defines our tags and their acquisition S3 bucket locations</a:t>
            </a:r>
          </a:p>
          <a:p>
            <a:r>
              <a:rPr lang="en-US" sz="2000" dirty="0"/>
              <a:t>Extend model to define the concept of Integration data sets</a:t>
            </a:r>
          </a:p>
          <a:p>
            <a:pPr lvl="1"/>
            <a:r>
              <a:rPr lang="en-US" sz="1800" dirty="0"/>
              <a:t>Sets of tags to be brought together</a:t>
            </a:r>
          </a:p>
          <a:p>
            <a:pPr lvl="1"/>
            <a:r>
              <a:rPr lang="en-US" sz="1800" dirty="0"/>
              <a:t>Start and End Time Periods</a:t>
            </a:r>
          </a:p>
          <a:p>
            <a:pPr lvl="1"/>
            <a:r>
              <a:rPr lang="en-US" sz="1800" dirty="0"/>
              <a:t>Aggregation level for final data set</a:t>
            </a:r>
          </a:p>
          <a:p>
            <a:r>
              <a:rPr lang="en-US" sz="2000" dirty="0"/>
              <a:t>Use Python to orchestrate and auto-gen the code for integration</a:t>
            </a:r>
          </a:p>
          <a:p>
            <a:r>
              <a:rPr lang="en-US" sz="2000" dirty="0"/>
              <a:t>Final output is a consolidated table/view for consumption by ML and UI tools</a:t>
            </a:r>
          </a:p>
          <a:p>
            <a:r>
              <a:rPr lang="en-US" sz="2000" dirty="0"/>
              <a:t>Test at “reasonable” scale</a:t>
            </a:r>
          </a:p>
          <a:p>
            <a:pPr lvl="1"/>
            <a:r>
              <a:rPr lang="en-US" sz="1800" dirty="0"/>
              <a:t>Final test data set of 72 tags x 19 years x 1 minute intervals</a:t>
            </a:r>
          </a:p>
        </p:txBody>
      </p:sp>
    </p:spTree>
    <p:extLst>
      <p:ext uri="{BB962C8B-B14F-4D97-AF65-F5344CB8AC3E}">
        <p14:creationId xmlns:p14="http://schemas.microsoft.com/office/powerpoint/2010/main" val="137103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4C9C-64D9-4DF9-AE50-D23E37C6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High Level Implementation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0766055-C61A-4BB1-844F-0788D8D944A7}"/>
              </a:ext>
            </a:extLst>
          </p:cNvPr>
          <p:cNvSpPr/>
          <p:nvPr/>
        </p:nvSpPr>
        <p:spPr bwMode="auto">
          <a:xfrm>
            <a:off x="4563769" y="4750955"/>
            <a:ext cx="729843" cy="595618"/>
          </a:xfrm>
          <a:prstGeom prst="flowChartMagneticDisk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Tahoma" charset="0"/>
              </a:rPr>
              <a:t>Warehouse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79AB160-A9B0-4182-A0A5-D393C5D010A1}"/>
              </a:ext>
            </a:extLst>
          </p:cNvPr>
          <p:cNvSpPr/>
          <p:nvPr/>
        </p:nvSpPr>
        <p:spPr bwMode="auto">
          <a:xfrm>
            <a:off x="695918" y="1546042"/>
            <a:ext cx="605752" cy="38527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Legacy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Tahoma" charset="0"/>
              </a:rPr>
              <a:t>Data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5048F1E-64CF-4E2C-B4BF-8A0EEC130434}"/>
              </a:ext>
            </a:extLst>
          </p:cNvPr>
          <p:cNvSpPr/>
          <p:nvPr/>
        </p:nvSpPr>
        <p:spPr bwMode="auto">
          <a:xfrm>
            <a:off x="615276" y="2312532"/>
            <a:ext cx="605752" cy="385278"/>
          </a:xfrm>
          <a:prstGeom prst="flowChartMagneticDisk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External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Tahoma" charset="0"/>
              </a:rPr>
              <a:t>Data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F531E11-8DE6-434A-8832-C16B81443A41}"/>
              </a:ext>
            </a:extLst>
          </p:cNvPr>
          <p:cNvSpPr/>
          <p:nvPr/>
        </p:nvSpPr>
        <p:spPr bwMode="auto">
          <a:xfrm>
            <a:off x="653359" y="2931520"/>
            <a:ext cx="557243" cy="44499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OLTP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Tahoma" charset="0"/>
              </a:rPr>
              <a:t>Data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42EAD-07DC-4A38-91EF-88736D9BC4DB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5904" y="1778114"/>
            <a:ext cx="476393" cy="699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C184EF-32E0-4873-9418-9729337319C7}"/>
              </a:ext>
            </a:extLst>
          </p:cNvPr>
          <p:cNvCxnSpPr/>
          <p:nvPr/>
        </p:nvCxnSpPr>
        <p:spPr bwMode="auto">
          <a:xfrm flipV="1">
            <a:off x="1825904" y="2526132"/>
            <a:ext cx="476393" cy="699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2B6A98-50A9-4498-BEC2-A6FC4EE0D8D3}"/>
              </a:ext>
            </a:extLst>
          </p:cNvPr>
          <p:cNvCxnSpPr/>
          <p:nvPr/>
        </p:nvCxnSpPr>
        <p:spPr bwMode="auto">
          <a:xfrm flipV="1">
            <a:off x="1825904" y="3274446"/>
            <a:ext cx="476393" cy="699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2CF2D1-2DC1-433C-BEE1-3B4EB8D31BAF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5306" y="1772771"/>
            <a:ext cx="0" cy="150517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02063C-49A7-4A3F-A5C3-DD790728727D}"/>
              </a:ext>
            </a:extLst>
          </p:cNvPr>
          <p:cNvCxnSpPr/>
          <p:nvPr/>
        </p:nvCxnSpPr>
        <p:spPr bwMode="auto">
          <a:xfrm flipV="1">
            <a:off x="2209933" y="2522636"/>
            <a:ext cx="476393" cy="699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F9B883-DC89-4A49-A48C-134CA9F59348}"/>
              </a:ext>
            </a:extLst>
          </p:cNvPr>
          <p:cNvSpPr/>
          <p:nvPr/>
        </p:nvSpPr>
        <p:spPr bwMode="auto">
          <a:xfrm>
            <a:off x="1216588" y="1949398"/>
            <a:ext cx="360604" cy="330103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Web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7FBE9-F9D0-4280-AA0E-6AB37DFDE6BE}"/>
              </a:ext>
            </a:extLst>
          </p:cNvPr>
          <p:cNvSpPr/>
          <p:nvPr/>
        </p:nvSpPr>
        <p:spPr bwMode="auto">
          <a:xfrm>
            <a:off x="1246068" y="2678305"/>
            <a:ext cx="729843" cy="444991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latin typeface="Tahoma" charset="0"/>
              </a:rPr>
              <a:t>Machine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IOT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2D3F72-47AB-4228-85B4-B2E321AB8A37}"/>
              </a:ext>
            </a:extLst>
          </p:cNvPr>
          <p:cNvSpPr/>
          <p:nvPr/>
        </p:nvSpPr>
        <p:spPr bwMode="auto">
          <a:xfrm>
            <a:off x="35334" y="2660490"/>
            <a:ext cx="476394" cy="3623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latin typeface="Tahoma" charset="0"/>
              </a:rPr>
              <a:t>Social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4E4D5-FD06-4AA0-92A9-D6346352E38C}"/>
              </a:ext>
            </a:extLst>
          </p:cNvPr>
          <p:cNvSpPr/>
          <p:nvPr/>
        </p:nvSpPr>
        <p:spPr bwMode="auto">
          <a:xfrm>
            <a:off x="35334" y="1962317"/>
            <a:ext cx="605752" cy="369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latin typeface="Tahoma" charset="0"/>
              </a:rPr>
              <a:t>Geo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Spatial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372B74-10CF-4F30-A97F-7F9F8FBF1068}"/>
              </a:ext>
            </a:extLst>
          </p:cNvPr>
          <p:cNvSpPr/>
          <p:nvPr/>
        </p:nvSpPr>
        <p:spPr bwMode="auto">
          <a:xfrm>
            <a:off x="2460068" y="2212556"/>
            <a:ext cx="639757" cy="60040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Tahoma" charset="0"/>
              </a:rPr>
              <a:t>Ingestion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Code</a:t>
            </a:r>
          </a:p>
        </p:txBody>
      </p:sp>
      <p:pic>
        <p:nvPicPr>
          <p:cNvPr id="21" name="Picture 2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F06B6A1-815F-40DD-9D9C-92BCA0984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6716" y="1299202"/>
            <a:ext cx="2898571" cy="207730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B6C31-4CF0-41E5-81B1-DA4685A44645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9825" y="2508780"/>
            <a:ext cx="26976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B5E852-7ACE-4927-A5D3-39506A98E1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09601" y="1772771"/>
            <a:ext cx="0" cy="32759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583C35-A30C-4825-A319-4B206B8A8B89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7851" y="1788600"/>
            <a:ext cx="83355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3A9C76-6C80-46CE-BB18-FA112C4F1931}"/>
              </a:ext>
            </a:extLst>
          </p:cNvPr>
          <p:cNvSpPr txBox="1"/>
          <p:nvPr/>
        </p:nvSpPr>
        <p:spPr>
          <a:xfrm>
            <a:off x="3718684" y="2971455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Data Lake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32BA98-FEA8-4E03-BD6F-1AAA65043AFF}"/>
              </a:ext>
            </a:extLst>
          </p:cNvPr>
          <p:cNvSpPr/>
          <p:nvPr/>
        </p:nvSpPr>
        <p:spPr bwMode="auto">
          <a:xfrm>
            <a:off x="95121" y="3154015"/>
            <a:ext cx="360604" cy="3301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…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B3C81A-C6EA-4B46-8DDC-A5AA53D06C6E}"/>
              </a:ext>
            </a:extLst>
          </p:cNvPr>
          <p:cNvSpPr/>
          <p:nvPr/>
        </p:nvSpPr>
        <p:spPr bwMode="auto">
          <a:xfrm>
            <a:off x="1503271" y="1414980"/>
            <a:ext cx="360604" cy="330103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…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36BFBC-5F3F-4909-A2BF-9CCE2F23BB9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8384" y="5048763"/>
            <a:ext cx="1949467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074C36-A534-44A2-8E95-35E01D7CF11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3734" y="3154016"/>
            <a:ext cx="0" cy="146416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06677B0-C587-4172-AE57-BB78098CE1ED}"/>
              </a:ext>
            </a:extLst>
          </p:cNvPr>
          <p:cNvSpPr/>
          <p:nvPr/>
        </p:nvSpPr>
        <p:spPr bwMode="auto">
          <a:xfrm>
            <a:off x="4653855" y="3481490"/>
            <a:ext cx="639757" cy="60040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Tahoma" charset="0"/>
              </a:rPr>
              <a:t>Load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Transform</a:t>
            </a: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367AD6D2-D0A8-4842-B0C6-E0D21D9CF46F}"/>
              </a:ext>
            </a:extLst>
          </p:cNvPr>
          <p:cNvSpPr/>
          <p:nvPr/>
        </p:nvSpPr>
        <p:spPr bwMode="auto">
          <a:xfrm>
            <a:off x="1809284" y="3752585"/>
            <a:ext cx="605752" cy="385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Meta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Data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D90D49-E465-4FEB-B878-78995E120BB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5611" y="3955705"/>
            <a:ext cx="380941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E33200-C81E-435C-A573-1FE88BBDBDA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9946" y="2839477"/>
            <a:ext cx="0" cy="111622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440944-9939-418C-88E2-F182DFACE7DB}"/>
              </a:ext>
            </a:extLst>
          </p:cNvPr>
          <p:cNvSpPr/>
          <p:nvPr/>
        </p:nvSpPr>
        <p:spPr bwMode="auto">
          <a:xfrm>
            <a:off x="2476673" y="4748561"/>
            <a:ext cx="639757" cy="60040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Tahoma" charset="0"/>
              </a:rPr>
              <a:t>Integration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F2EB506-870D-4919-93C0-B79630A7BAD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0387" y="5048762"/>
            <a:ext cx="380941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5492EBE-75A1-47D1-915E-4BAC3CF2D2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0875" y="4137863"/>
            <a:ext cx="0" cy="91089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772896-43C6-4B3E-903E-8F19098BB09B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130708" y="5048764"/>
            <a:ext cx="1433061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AB64A569-E2C2-4A11-84AA-51E91453E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986" y="5382727"/>
            <a:ext cx="5537543" cy="147527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2C66C32-6BF5-4709-B865-08ACD600D771}"/>
              </a:ext>
            </a:extLst>
          </p:cNvPr>
          <p:cNvSpPr txBox="1"/>
          <p:nvPr/>
        </p:nvSpPr>
        <p:spPr>
          <a:xfrm>
            <a:off x="1120444" y="5636495"/>
            <a:ext cx="188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Example</a:t>
            </a:r>
          </a:p>
          <a:p>
            <a:r>
              <a:rPr lang="en-US" sz="1200" dirty="0"/>
              <a:t>Auto-generated </a:t>
            </a:r>
          </a:p>
          <a:p>
            <a:r>
              <a:rPr lang="en-US" sz="1200" dirty="0"/>
              <a:t>instructions to Snowflake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93A5C89-A519-488B-8706-D9544793E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936" y="4442695"/>
            <a:ext cx="1003667" cy="3085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1C0DE86-C7CC-48EF-8BBE-BBF79463F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603" y="4132342"/>
            <a:ext cx="659391" cy="74486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850E1EB-76CC-4CA4-8696-7658DE4DB5DA}"/>
              </a:ext>
            </a:extLst>
          </p:cNvPr>
          <p:cNvSpPr/>
          <p:nvPr/>
        </p:nvSpPr>
        <p:spPr bwMode="auto">
          <a:xfrm>
            <a:off x="8414303" y="1151724"/>
            <a:ext cx="265226" cy="1252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Power BI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D67259E-2B57-4F5D-A41E-1BDC7087A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344" y="1195550"/>
            <a:ext cx="514350" cy="50482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60D2F8-E7A1-4BC3-A194-C3BF31BDD278}"/>
              </a:ext>
            </a:extLst>
          </p:cNvPr>
          <p:cNvCxnSpPr/>
          <p:nvPr/>
        </p:nvCxnSpPr>
        <p:spPr bwMode="auto">
          <a:xfrm flipV="1">
            <a:off x="8815694" y="1536187"/>
            <a:ext cx="476393" cy="699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04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FEFE7-9F7A-4D06-B064-3F3EA7F1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36" y="1209820"/>
            <a:ext cx="4223169" cy="2147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AD8FD-9BFF-4F7F-B042-998C9735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265" y="3400569"/>
            <a:ext cx="51435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76B82-524C-4CDE-99B9-7AA539FA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88" y="3409949"/>
            <a:ext cx="51435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D577C-F0AA-4769-BFF0-6D1C2B9A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661" y="1589376"/>
            <a:ext cx="4619625" cy="1657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73" y="2668944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51" y="1970181"/>
            <a:ext cx="659396" cy="627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D592C-FB9A-4245-95D7-EBEC5FDDB97F}"/>
              </a:ext>
            </a:extLst>
          </p:cNvPr>
          <p:cNvSpPr txBox="1"/>
          <p:nvPr/>
        </p:nvSpPr>
        <p:spPr>
          <a:xfrm>
            <a:off x="783578" y="4033132"/>
            <a:ext cx="564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sizes can be changed from the AWS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you still need to manually manage and not that easy to scale up and down on the 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Some automation is on the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Incur cost even when not being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6AC6A-9074-48C9-8715-9FBBC30E12FB}"/>
              </a:ext>
            </a:extLst>
          </p:cNvPr>
          <p:cNvSpPr txBox="1"/>
          <p:nvPr/>
        </p:nvSpPr>
        <p:spPr>
          <a:xfrm>
            <a:off x="6631763" y="3914774"/>
            <a:ext cx="5495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 compute resources can be spun up on the fly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dropped and cost removed when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Specific compute cost can be easily allocated to different users, applications and businesses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Enterprise edition can be configured to auto-scale up and 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2789382" y="5211295"/>
            <a:ext cx="5329382" cy="12772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 Further</a:t>
            </a:r>
            <a:r>
              <a:rPr lang="en-GB" sz="1100" dirty="0"/>
              <a:t> improve </a:t>
            </a:r>
            <a:r>
              <a:rPr lang="en-GB" sz="1100" dirty="0">
                <a:solidFill>
                  <a:srgbClr val="FF0000"/>
                </a:solidFill>
              </a:rPr>
              <a:t>and speed up </a:t>
            </a:r>
            <a:r>
              <a:rPr lang="en-GB" sz="1100" dirty="0"/>
              <a:t>end user self service capability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</a:t>
            </a:r>
            <a:r>
              <a:rPr lang="en-GB" sz="1100" dirty="0"/>
              <a:t> improve new solution delivery agility and speed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Increase BI FTE availability for innovation activity versus run and maintain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 </a:t>
            </a:r>
            <a:r>
              <a:rPr lang="en-GB" sz="1100" dirty="0"/>
              <a:t>improve report and query performance </a:t>
            </a:r>
            <a:r>
              <a:rPr lang="en-GB" sz="1100" dirty="0">
                <a:solidFill>
                  <a:srgbClr val="FF0000"/>
                </a:solidFill>
              </a:rPr>
              <a:t>at any scale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/>
              <a:t>Continue to drive down TCO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Enable fast advanced analytics experiments and deployments (ML, AI, etc)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7CC4F-B267-493F-9AEF-80B2EC8E4F88}"/>
              </a:ext>
            </a:extLst>
          </p:cNvPr>
          <p:cNvCxnSpPr/>
          <p:nvPr/>
        </p:nvCxnSpPr>
        <p:spPr bwMode="auto">
          <a:xfrm>
            <a:off x="6498248" y="1209820"/>
            <a:ext cx="0" cy="377741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711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Smallest Redshift v’s Smallest Snowflake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14" y="1437354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11" y="1458578"/>
            <a:ext cx="659396" cy="6270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2789382" y="5211295"/>
            <a:ext cx="5329382" cy="12772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 Further</a:t>
            </a:r>
            <a:r>
              <a:rPr lang="en-GB" sz="1100" dirty="0"/>
              <a:t> improve </a:t>
            </a:r>
            <a:r>
              <a:rPr lang="en-GB" sz="1100" dirty="0">
                <a:solidFill>
                  <a:srgbClr val="FF0000"/>
                </a:solidFill>
              </a:rPr>
              <a:t>and speed up </a:t>
            </a:r>
            <a:r>
              <a:rPr lang="en-GB" sz="1100" dirty="0"/>
              <a:t>end user self service capability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</a:t>
            </a:r>
            <a:r>
              <a:rPr lang="en-GB" sz="1100" dirty="0"/>
              <a:t> improve new solution delivery agility and speed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 </a:t>
            </a:r>
            <a:r>
              <a:rPr lang="en-GB" sz="1100" dirty="0"/>
              <a:t>improve report and query performance </a:t>
            </a:r>
            <a:r>
              <a:rPr lang="en-GB" sz="1100" dirty="0">
                <a:solidFill>
                  <a:srgbClr val="FF0000"/>
                </a:solidFill>
              </a:rPr>
              <a:t>at any scale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Intensify “data freshness” for analytics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/>
              <a:t>Continue to drive down TCO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Enable fast advanced analytics experiments and deployments (ML, AI, etc)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F60DF-122D-4768-AD34-79B7190A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05" y="1486338"/>
            <a:ext cx="18002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19662-D854-4425-AA0A-7FFC3086B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924" y="2567679"/>
            <a:ext cx="5153025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C445F-F482-4890-87EF-DD797D673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9437" y="1142009"/>
            <a:ext cx="2387533" cy="12681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2D366E-4888-449B-BC98-3DED5D0B9A59}"/>
              </a:ext>
            </a:extLst>
          </p:cNvPr>
          <p:cNvSpPr/>
          <p:nvPr/>
        </p:nvSpPr>
        <p:spPr bwMode="auto">
          <a:xfrm>
            <a:off x="7241309" y="3297382"/>
            <a:ext cx="581891" cy="295563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01E5E-4040-47CC-98DA-1102E3E82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09" y="2320005"/>
            <a:ext cx="5202309" cy="16672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5B671B-B8C5-495D-8E0F-8E85FC790534}"/>
              </a:ext>
            </a:extLst>
          </p:cNvPr>
          <p:cNvSpPr/>
          <p:nvPr/>
        </p:nvSpPr>
        <p:spPr bwMode="auto">
          <a:xfrm>
            <a:off x="1121214" y="3691651"/>
            <a:ext cx="581891" cy="295563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2181A-A075-4B3C-8B13-10DED8EAC890}"/>
              </a:ext>
            </a:extLst>
          </p:cNvPr>
          <p:cNvSpPr txBox="1"/>
          <p:nvPr/>
        </p:nvSpPr>
        <p:spPr>
          <a:xfrm>
            <a:off x="709301" y="4447694"/>
            <a:ext cx="101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+mj-lt"/>
              </a:rPr>
              <a:t>But likely per other sources, with the appropriate sizing and setup (see next slide) the same performance can be achieved – not so much a focus area for us and we did not have the time to start experimenting with different Redshift cluster sizes.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51092-DD98-4DF9-8BCF-28E5F0387F5E}"/>
              </a:ext>
            </a:extLst>
          </p:cNvPr>
          <p:cNvCxnSpPr>
            <a:cxnSpLocks/>
          </p:cNvCxnSpPr>
          <p:nvPr/>
        </p:nvCxnSpPr>
        <p:spPr bwMode="auto">
          <a:xfrm>
            <a:off x="5750102" y="1218565"/>
            <a:ext cx="0" cy="310405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08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Development Skill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1" y="1391615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02" y="1382202"/>
            <a:ext cx="659396" cy="6270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2789382" y="5211295"/>
            <a:ext cx="5329382" cy="11079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 Further</a:t>
            </a:r>
            <a:r>
              <a:rPr lang="en-GB" sz="1100" dirty="0"/>
              <a:t> improve </a:t>
            </a:r>
            <a:r>
              <a:rPr lang="en-GB" sz="1100" dirty="0">
                <a:solidFill>
                  <a:srgbClr val="FF0000"/>
                </a:solidFill>
              </a:rPr>
              <a:t>and speed up </a:t>
            </a:r>
            <a:r>
              <a:rPr lang="en-GB" sz="1100" dirty="0"/>
              <a:t>end user self service capability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</a:t>
            </a:r>
            <a:r>
              <a:rPr lang="en-GB" sz="1100" dirty="0"/>
              <a:t> improve new solution delivery agility and speed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 </a:t>
            </a:r>
            <a:r>
              <a:rPr lang="en-GB" sz="1100" dirty="0"/>
              <a:t>improve report and query performance </a:t>
            </a:r>
            <a:r>
              <a:rPr lang="en-GB" sz="1100" dirty="0">
                <a:solidFill>
                  <a:srgbClr val="FF0000"/>
                </a:solidFill>
              </a:rPr>
              <a:t>at any scale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/>
              <a:t>Continue to drive down TCO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Enable fast advanced analytics experiments and deployments (ML, AI, etc)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DD424-22C4-4655-8366-F19212C8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147144"/>
            <a:ext cx="5329381" cy="2701636"/>
          </a:xfrm>
        </p:spPr>
        <p:txBody>
          <a:bodyPr/>
          <a:lstStyle/>
          <a:p>
            <a:r>
              <a:rPr lang="en-US" sz="1600" dirty="0"/>
              <a:t>Design Considerations</a:t>
            </a:r>
          </a:p>
          <a:p>
            <a:pPr lvl="1"/>
            <a:r>
              <a:rPr lang="en-US" sz="1400" dirty="0"/>
              <a:t>Sort Keys (determine effectiveness of zone maps)</a:t>
            </a:r>
          </a:p>
          <a:p>
            <a:pPr lvl="2"/>
            <a:r>
              <a:rPr lang="en-US" sz="1200" dirty="0"/>
              <a:t>Queries patterns need to match sort key decisions to be optimal </a:t>
            </a:r>
          </a:p>
          <a:p>
            <a:pPr lvl="1"/>
            <a:r>
              <a:rPr lang="en-US" sz="1400" dirty="0"/>
              <a:t>Distribution Style</a:t>
            </a:r>
          </a:p>
          <a:p>
            <a:pPr lvl="2"/>
            <a:r>
              <a:rPr lang="en-US" sz="1200" dirty="0"/>
              <a:t>Determines how table rows are distributed to slices for parallelism </a:t>
            </a:r>
          </a:p>
          <a:p>
            <a:pPr lvl="1"/>
            <a:r>
              <a:rPr lang="en-US" sz="1400" dirty="0"/>
              <a:t>Column Compression Encoding</a:t>
            </a:r>
          </a:p>
          <a:p>
            <a:pPr lvl="1"/>
            <a:r>
              <a:rPr lang="en-US" sz="1400" dirty="0"/>
              <a:t>Vacuuming and Statistics updates</a:t>
            </a:r>
          </a:p>
          <a:p>
            <a:pPr lvl="1"/>
            <a:r>
              <a:rPr lang="en-US" sz="1400" dirty="0"/>
              <a:t>S3 Files need to be optimized in size for Redshift Slices </a:t>
            </a:r>
          </a:p>
          <a:p>
            <a:pPr lvl="2"/>
            <a:r>
              <a:rPr lang="en-US" sz="1200" dirty="0"/>
              <a:t>1MB to 1GB after </a:t>
            </a:r>
            <a:r>
              <a:rPr lang="en-US" sz="1200" dirty="0" err="1"/>
              <a:t>Gzipping</a:t>
            </a:r>
            <a:endParaRPr lang="en-US" sz="1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CA49B5-D34C-4066-9B43-D7512A6FCAFA}"/>
              </a:ext>
            </a:extLst>
          </p:cNvPr>
          <p:cNvSpPr txBox="1">
            <a:spLocks/>
          </p:cNvSpPr>
          <p:nvPr/>
        </p:nvSpPr>
        <p:spPr bwMode="auto">
          <a:xfrm>
            <a:off x="6620666" y="2032443"/>
            <a:ext cx="4458353" cy="27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88925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49300" indent="-228600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027113" indent="-276225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55713" indent="-227013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712913" indent="-227013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170113" indent="-227013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627313" indent="-227013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084513" indent="-227013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Design Considerations</a:t>
            </a:r>
          </a:p>
          <a:p>
            <a:pPr lvl="1"/>
            <a:r>
              <a:rPr lang="en-US" sz="1400" kern="0" dirty="0"/>
              <a:t>Nothing significant	</a:t>
            </a:r>
          </a:p>
          <a:p>
            <a:pPr lvl="2"/>
            <a:r>
              <a:rPr lang="en-US" sz="1000" kern="0" dirty="0"/>
              <a:t>Column compression, key management and vacuuming </a:t>
            </a:r>
            <a:r>
              <a:rPr lang="en-US" sz="1000" kern="0"/>
              <a:t>all automatic</a:t>
            </a:r>
            <a:endParaRPr lang="en-US" sz="1000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06995A-E5D6-42DF-BF4E-492939138BCF}"/>
              </a:ext>
            </a:extLst>
          </p:cNvPr>
          <p:cNvCxnSpPr>
            <a:cxnSpLocks/>
          </p:cNvCxnSpPr>
          <p:nvPr/>
        </p:nvCxnSpPr>
        <p:spPr bwMode="auto">
          <a:xfrm>
            <a:off x="6128793" y="1514129"/>
            <a:ext cx="0" cy="355663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314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132" y="1498759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02" y="1382202"/>
            <a:ext cx="659396" cy="6270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2722270" y="5838875"/>
            <a:ext cx="5329382" cy="430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/>
              <a:t>Continue to drive down TCO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7CF82B-5A93-4527-B21C-15C15E85F27D}"/>
              </a:ext>
            </a:extLst>
          </p:cNvPr>
          <p:cNvCxnSpPr>
            <a:cxnSpLocks/>
          </p:cNvCxnSpPr>
          <p:nvPr/>
        </p:nvCxnSpPr>
        <p:spPr bwMode="auto">
          <a:xfrm>
            <a:off x="5897884" y="1255511"/>
            <a:ext cx="0" cy="43735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248611-C7E8-43F6-9520-8BE6E7A46ADF}"/>
              </a:ext>
            </a:extLst>
          </p:cNvPr>
          <p:cNvSpPr txBox="1"/>
          <p:nvPr/>
        </p:nvSpPr>
        <p:spPr>
          <a:xfrm>
            <a:off x="402302" y="2190557"/>
            <a:ext cx="54955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On-demand pricing and volume discounts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Charges per-hour per-node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covers both computational power and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Monthly Price = Price/Hr * Cluster Size * Hrs in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Pricing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Dense Compute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DC1.Large (2 CPUs, 0.16TB SSD) = $0.250/hr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FFFF00"/>
                </a:highlight>
              </a:rPr>
              <a:t>DC1.8xLarge (32 CPUs, 2.56TB SDD) $4.800/hr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Dense Storage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DS2.Large (4 CPUs, 2TB HDD) = $0.850/hr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DS2.8xLarge (36 CPUs, 16 TB HDD) = $6.800/hr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Additional S3 data transfer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You can shutdown Redshift cluster when not in use but has to be done via API or AWS Console – not practical for global usage pattern 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2B70C-62DC-445A-95BB-4BF71AB54D30}"/>
              </a:ext>
            </a:extLst>
          </p:cNvPr>
          <p:cNvSpPr txBox="1"/>
          <p:nvPr/>
        </p:nvSpPr>
        <p:spPr>
          <a:xfrm>
            <a:off x="6217269" y="2194474"/>
            <a:ext cx="57789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On-demand pricing and volume discounts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Pricing bills at hour granularity for each virtual 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depends heavily on your usage pattern because no charge for compute when no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storage is decoupled from the computational warehouses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 Billed separately at $23 per TB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7 different tiers of computational warehouses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smallest cluster, X-Small, costs one credit per hour, or $2/hour.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At each level, the number of credits per hour doubles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Dynamic pricing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clusters will stop when no queries are running and automatically resume when they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can flexibly resize themselves based on a changing workload</a:t>
            </a:r>
          </a:p>
        </p:txBody>
      </p:sp>
    </p:spTree>
    <p:extLst>
      <p:ext uri="{BB962C8B-B14F-4D97-AF65-F5344CB8AC3E}">
        <p14:creationId xmlns:p14="http://schemas.microsoft.com/office/powerpoint/2010/main" val="27556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132" y="1498759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02" y="1382202"/>
            <a:ext cx="659396" cy="6270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3324959" y="5913195"/>
            <a:ext cx="5329382" cy="430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/>
              <a:t>Continue to drive down TCO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7CF82B-5A93-4527-B21C-15C15E85F27D}"/>
              </a:ext>
            </a:extLst>
          </p:cNvPr>
          <p:cNvCxnSpPr>
            <a:cxnSpLocks/>
          </p:cNvCxnSpPr>
          <p:nvPr/>
        </p:nvCxnSpPr>
        <p:spPr bwMode="auto">
          <a:xfrm>
            <a:off x="5897884" y="1255511"/>
            <a:ext cx="0" cy="377830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C4DC54-0EA6-4F43-BA9C-5BA9A763D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2009221"/>
            <a:ext cx="3814120" cy="3778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9ED74B-C5E7-44DF-8663-5065BB341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851" y="2130606"/>
            <a:ext cx="5619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182" y="2363365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02" y="2363365"/>
            <a:ext cx="659396" cy="6270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1895911" y="5211295"/>
            <a:ext cx="6509857" cy="1446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Retain</a:t>
            </a:r>
            <a:r>
              <a:rPr lang="en-GB" sz="1100" dirty="0"/>
              <a:t> front end tool availability and choice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At a minimum, retain the current UI experience we have from Power 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Further</a:t>
            </a:r>
            <a:r>
              <a:rPr lang="en-GB" sz="1100" dirty="0"/>
              <a:t> improve </a:t>
            </a:r>
            <a:r>
              <a:rPr lang="en-GB" sz="1100" dirty="0">
                <a:solidFill>
                  <a:srgbClr val="FF0000"/>
                </a:solidFill>
              </a:rPr>
              <a:t>and speed up </a:t>
            </a:r>
            <a:r>
              <a:rPr lang="en-GB" sz="1100" dirty="0"/>
              <a:t>end user self service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Continue to </a:t>
            </a:r>
            <a:r>
              <a:rPr lang="en-GB" sz="1100" dirty="0"/>
              <a:t>improve report and query performance </a:t>
            </a:r>
            <a:r>
              <a:rPr lang="en-GB" sz="1100" dirty="0">
                <a:solidFill>
                  <a:srgbClr val="FF0000"/>
                </a:solidFill>
              </a:rPr>
              <a:t>at any scale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Further expand </a:t>
            </a:r>
            <a:r>
              <a:rPr lang="en-GB" sz="1100" dirty="0"/>
              <a:t>the data sets that are available for analytics </a:t>
            </a:r>
            <a:r>
              <a:rPr lang="en-GB" sz="1100" dirty="0">
                <a:solidFill>
                  <a:srgbClr val="FF0000"/>
                </a:solidFill>
              </a:rPr>
              <a:t>from a primary focus on ERP, to manufacturing, digital marketing and other external data 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Enable fast advanced analytics experiments and deployments (ML, AI, etc)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26F1B-6167-46A2-9C75-CC40AE15BCF2}"/>
              </a:ext>
            </a:extLst>
          </p:cNvPr>
          <p:cNvCxnSpPr>
            <a:cxnSpLocks/>
          </p:cNvCxnSpPr>
          <p:nvPr/>
        </p:nvCxnSpPr>
        <p:spPr bwMode="auto">
          <a:xfrm>
            <a:off x="5897884" y="2455816"/>
            <a:ext cx="0" cy="257800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9D2C19-3112-4347-A9F6-F71FFAC368D4}"/>
              </a:ext>
            </a:extLst>
          </p:cNvPr>
          <p:cNvSpPr txBox="1"/>
          <p:nvPr/>
        </p:nvSpPr>
        <p:spPr>
          <a:xfrm>
            <a:off x="1110343" y="1319349"/>
            <a:ext cx="10776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Tested connecting </a:t>
            </a:r>
            <a:r>
              <a:rPr lang="en-US" sz="1200" dirty="0" err="1"/>
              <a:t>PowerBI</a:t>
            </a:r>
            <a:r>
              <a:rPr lang="en-US" sz="1200" dirty="0"/>
              <a:t> to both offerings, querying the same dataset (70 tags for 20 years = 10.5MM records and 72 columns)</a:t>
            </a:r>
          </a:p>
          <a:p>
            <a:endParaRPr lang="en-US" sz="1200" dirty="0"/>
          </a:p>
          <a:p>
            <a:r>
              <a:rPr lang="en-US" sz="1200" dirty="0"/>
              <a:t>Functionality experience was identical between both tools, both for </a:t>
            </a:r>
            <a:r>
              <a:rPr lang="en-US" sz="1200" dirty="0" err="1"/>
              <a:t>LiveQuery</a:t>
            </a:r>
            <a:r>
              <a:rPr lang="en-US" sz="1200" dirty="0"/>
              <a:t> connection and Data Import</a:t>
            </a:r>
          </a:p>
          <a:p>
            <a:endParaRPr lang="en-US" sz="1200" dirty="0"/>
          </a:p>
          <a:p>
            <a:r>
              <a:rPr lang="en-US" sz="1200" dirty="0"/>
              <a:t>Largest difference between both tools was the performance of the queries executed in </a:t>
            </a:r>
            <a:r>
              <a:rPr lang="en-US" sz="1200" dirty="0" err="1"/>
              <a:t>PowerBI</a:t>
            </a:r>
            <a:r>
              <a:rPr 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8AC8-D4CC-49BE-B294-EE69E67E0649}"/>
              </a:ext>
            </a:extLst>
          </p:cNvPr>
          <p:cNvSpPr txBox="1"/>
          <p:nvPr/>
        </p:nvSpPr>
        <p:spPr>
          <a:xfrm>
            <a:off x="914400" y="3380549"/>
            <a:ext cx="458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Import – all records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Redshift Query Time = 16m 11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Live Query Line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Redshift Query Time = 11 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B8F84-1B5C-468E-972D-C41C7F29E296}"/>
              </a:ext>
            </a:extLst>
          </p:cNvPr>
          <p:cNvSpPr txBox="1"/>
          <p:nvPr/>
        </p:nvSpPr>
        <p:spPr>
          <a:xfrm>
            <a:off x="914400" y="3059946"/>
            <a:ext cx="297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executed on dc2.large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D82C3-1274-4553-ADBD-1F1B66182664}"/>
              </a:ext>
            </a:extLst>
          </p:cNvPr>
          <p:cNvSpPr txBox="1"/>
          <p:nvPr/>
        </p:nvSpPr>
        <p:spPr>
          <a:xfrm>
            <a:off x="6113238" y="3042875"/>
            <a:ext cx="458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Import – all records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 Query Time = 32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Live Query Line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 Query Time = 8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24F8A-971D-4043-BD80-6A32637F9222}"/>
              </a:ext>
            </a:extLst>
          </p:cNvPr>
          <p:cNvSpPr txBox="1"/>
          <p:nvPr/>
        </p:nvSpPr>
        <p:spPr>
          <a:xfrm>
            <a:off x="6178739" y="2788490"/>
            <a:ext cx="284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executed on X-Small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D541A-0869-471A-9F6E-4FAB42631DB5}"/>
              </a:ext>
            </a:extLst>
          </p:cNvPr>
          <p:cNvSpPr txBox="1"/>
          <p:nvPr/>
        </p:nvSpPr>
        <p:spPr>
          <a:xfrm>
            <a:off x="6165589" y="4036171"/>
            <a:ext cx="360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executed on X-Large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18550-316F-4C42-B24B-DB2B9CAEF176}"/>
              </a:ext>
            </a:extLst>
          </p:cNvPr>
          <p:cNvSpPr txBox="1"/>
          <p:nvPr/>
        </p:nvSpPr>
        <p:spPr>
          <a:xfrm>
            <a:off x="6165589" y="4254070"/>
            <a:ext cx="458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Import – all records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 Query Time = 5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Live Query Line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 Query Time = 8 sec</a:t>
            </a:r>
          </a:p>
        </p:txBody>
      </p:sp>
    </p:spTree>
    <p:extLst>
      <p:ext uri="{BB962C8B-B14F-4D97-AF65-F5344CB8AC3E}">
        <p14:creationId xmlns:p14="http://schemas.microsoft.com/office/powerpoint/2010/main" val="39035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Accessibility (per KBS Evaluation)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1D62A-F95A-4709-AB24-FE4CB422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14" y="1437354"/>
            <a:ext cx="1522289" cy="39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A0F93-08F7-4AC9-BAC9-592E6770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02" y="1382202"/>
            <a:ext cx="659396" cy="6270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97FF9-2994-4903-BC9A-5A1DA484BC98}"/>
              </a:ext>
            </a:extLst>
          </p:cNvPr>
          <p:cNvSpPr/>
          <p:nvPr/>
        </p:nvSpPr>
        <p:spPr>
          <a:xfrm>
            <a:off x="2764215" y="5420646"/>
            <a:ext cx="5329382" cy="430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u="sng" dirty="0"/>
              <a:t>Desired Business Outcomes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FF0000"/>
                </a:solidFill>
              </a:rPr>
              <a:t>Accuracy and the right Security constraints are a given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F7E31-4A1D-4AB4-B3AD-8F1C1DFA1F98}"/>
              </a:ext>
            </a:extLst>
          </p:cNvPr>
          <p:cNvSpPr/>
          <p:nvPr/>
        </p:nvSpPr>
        <p:spPr>
          <a:xfrm>
            <a:off x="6294117" y="2268079"/>
            <a:ext cx="4671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Snowflake will be multi-cloud (AWS/Azure at least, GCP unknown); Redshift will never be in any cloud provider other than 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Snowflake is SaaS and therefore can be accessed from anywhere via URL without regards to network layer controls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7039CF-C8B3-4385-8ADF-8507B93BEC32}"/>
              </a:ext>
            </a:extLst>
          </p:cNvPr>
          <p:cNvCxnSpPr>
            <a:cxnSpLocks/>
          </p:cNvCxnSpPr>
          <p:nvPr/>
        </p:nvCxnSpPr>
        <p:spPr bwMode="auto">
          <a:xfrm>
            <a:off x="5897884" y="1255511"/>
            <a:ext cx="0" cy="377830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86F396-9ADF-46F8-8865-AECFDF08362A}"/>
              </a:ext>
            </a:extLst>
          </p:cNvPr>
          <p:cNvSpPr/>
          <p:nvPr/>
        </p:nvSpPr>
        <p:spPr>
          <a:xfrm>
            <a:off x="298105" y="2364273"/>
            <a:ext cx="4932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Redshift must live in a VPC and the company is responsible for network access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Today, this makes Redshift difficult to access from on-prem unless deployed to a Legacy IAM account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0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E7-30EE-4FE1-9C22-3D921CD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KBS Recommendation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A5CC9-0324-4C4C-9445-274D9A32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70" y="1697182"/>
            <a:ext cx="8967831" cy="32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916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- Light">
  <a:themeElements>
    <a:clrScheme name="INVISTA">
      <a:dk1>
        <a:srgbClr val="3F3F3F"/>
      </a:dk1>
      <a:lt1>
        <a:sysClr val="window" lastClr="FFFFFF"/>
      </a:lt1>
      <a:dk2>
        <a:srgbClr val="CC0000"/>
      </a:dk2>
      <a:lt2>
        <a:srgbClr val="FFCC00"/>
      </a:lt2>
      <a:accent1>
        <a:srgbClr val="CC0000"/>
      </a:accent1>
      <a:accent2>
        <a:srgbClr val="FF6600"/>
      </a:accent2>
      <a:accent3>
        <a:srgbClr val="FFCC00"/>
      </a:accent3>
      <a:accent4>
        <a:srgbClr val="006666"/>
      </a:accent4>
      <a:accent5>
        <a:srgbClr val="0066CC"/>
      </a:accent5>
      <a:accent6>
        <a:srgbClr val="000000"/>
      </a:accent6>
      <a:hlink>
        <a:srgbClr val="0000FF"/>
      </a:hlink>
      <a:folHlink>
        <a:srgbClr val="7030A0"/>
      </a:folHlink>
    </a:clrScheme>
    <a:fontScheme name="Blank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CC00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E75C00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23155</TotalTime>
  <Words>1267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Tahoma</vt:lpstr>
      <vt:lpstr>Wingdings</vt:lpstr>
      <vt:lpstr>Theme1 - Light</vt:lpstr>
      <vt:lpstr>Desired Business Outcomes - Moving to a Modern Data Architecture</vt:lpstr>
      <vt:lpstr>Infrastructure Management</vt:lpstr>
      <vt:lpstr>Performance – Smallest Redshift v’s Smallest Snowflake</vt:lpstr>
      <vt:lpstr>Support and Development Skill Set</vt:lpstr>
      <vt:lpstr>Pricing Models</vt:lpstr>
      <vt:lpstr>Cost</vt:lpstr>
      <vt:lpstr>User Experience</vt:lpstr>
      <vt:lpstr>Security and Accessibility (per KBS Evaluation)</vt:lpstr>
      <vt:lpstr>KBS Recommendation</vt:lpstr>
      <vt:lpstr>Our Conclusions</vt:lpstr>
      <vt:lpstr>Backup Charts</vt:lpstr>
      <vt:lpstr>POC – High Level Example</vt:lpstr>
      <vt:lpstr>POC Implementation</vt:lpstr>
      <vt:lpstr>POC High Level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Paul, Sudipta</dc:creator>
  <cp:lastModifiedBy>Canning, Dermott</cp:lastModifiedBy>
  <cp:revision>337</cp:revision>
  <cp:lastPrinted>2016-06-07T14:00:31Z</cp:lastPrinted>
  <dcterms:created xsi:type="dcterms:W3CDTF">2016-03-17T15:55:46Z</dcterms:created>
  <dcterms:modified xsi:type="dcterms:W3CDTF">2019-05-21T11:40:56Z</dcterms:modified>
</cp:coreProperties>
</file>