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4"/>
  </p:notes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Open Sans Light" charset="1" panose="020B0306030504020204"/>
      <p:regular r:id="rId14"/>
    </p:embeddedFont>
    <p:embeddedFont>
      <p:font typeface="Open Sans Light Bold" charset="1" panose="020B0806030504020204"/>
      <p:regular r:id="rId15"/>
    </p:embeddedFont>
    <p:embeddedFont>
      <p:font typeface="Open Sans Light Italics" charset="1" panose="020B0306030504020204"/>
      <p:regular r:id="rId16"/>
    </p:embeddedFont>
    <p:embeddedFont>
      <p:font typeface="Open Sans Light Bold Italics" charset="1" panose="020B0806030504020204"/>
      <p:regular r:id="rId17"/>
    </p:embeddedFont>
    <p:embeddedFont>
      <p:font typeface="Noto Serif Display Bold" charset="1" panose="02020802080505020204"/>
      <p:regular r:id="rId18"/>
    </p:embeddedFont>
    <p:embeddedFont>
      <p:font typeface="Noto Serif Display Bold Bold" charset="1" panose="02020902080505020204"/>
      <p:regular r:id="rId19"/>
    </p:embeddedFont>
    <p:embeddedFont>
      <p:font typeface="Noto Serif Display Bold Italics" charset="1" panose="02020802080505090204"/>
      <p:regular r:id="rId20"/>
    </p:embeddedFont>
    <p:embeddedFont>
      <p:font typeface="Noto Serif Display Bold Bold Italics" charset="1" panose="0202090208050509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34" Target="notesMasters/notesMaster1.xml" Type="http://schemas.openxmlformats.org/officeDocument/2006/relationships/notesMaster"/><Relationship Id="rId35" Target="theme/theme2.xml" Type="http://schemas.openxmlformats.org/officeDocument/2006/relationships/theme"/><Relationship Id="rId36" Target="notesSlides/notesSlide1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Sephora is one of the best shopping sites in the world, because it contains many categories and many high-quality products, and it is preferred by many people.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613" r="0" b="613"/>
          <a:stretch>
            <a:fillRect/>
          </a:stretch>
        </p:blipFill>
        <p:spPr>
          <a:xfrm flipH="false" flipV="false" rot="0">
            <a:off x="7750946" y="2378403"/>
            <a:ext cx="9825262" cy="5056664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425937" y="2469733"/>
            <a:ext cx="8436774" cy="4524355"/>
            <a:chOff x="0" y="0"/>
            <a:chExt cx="11249032" cy="603247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1249032" cy="3616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649"/>
                </a:lnSpc>
              </a:pPr>
              <a:r>
                <a:rPr lang="en-US" sz="8874">
                  <a:solidFill>
                    <a:srgbClr val="340D24"/>
                  </a:solidFill>
                  <a:latin typeface="Noto Serif Display Bold"/>
                </a:rPr>
                <a:t>Maha AlHarqan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248087"/>
              <a:ext cx="10034405" cy="17843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401"/>
                </a:lnSpc>
              </a:pPr>
              <a:r>
                <a:rPr lang="en-US" sz="3858">
                  <a:solidFill>
                    <a:srgbClr val="340D24"/>
                  </a:solidFill>
                  <a:latin typeface="Glacial Indifference"/>
                </a:rPr>
                <a:t>Intern At SDAIA BootCamp T5</a:t>
              </a:r>
            </a:p>
            <a:p>
              <a:pPr algn="ctr">
                <a:lnSpc>
                  <a:spcPts val="5401"/>
                </a:lnSpc>
              </a:pPr>
              <a:r>
                <a:rPr lang="en-US" sz="3858">
                  <a:solidFill>
                    <a:srgbClr val="340D24"/>
                  </a:solidFill>
                  <a:latin typeface="Glacial Indifference"/>
                </a:rPr>
                <a:t>EDA Project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686800"/>
            <a:ext cx="571500" cy="571500"/>
            <a:chOff x="0" y="0"/>
            <a:chExt cx="762000" cy="762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762000" cy="762000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248522" y="309216"/>
              <a:ext cx="264956" cy="143568"/>
              <a:chOff x="0" y="0"/>
              <a:chExt cx="937519" cy="508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215900"/>
                <a:ext cx="64161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641610">
                    <a:moveTo>
                      <a:pt x="0" y="0"/>
                    </a:moveTo>
                    <a:lnTo>
                      <a:pt x="641610" y="0"/>
                    </a:lnTo>
                    <a:lnTo>
                      <a:pt x="64161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562869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</p:grp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888474" y="3704481"/>
            <a:ext cx="7399526" cy="5919621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143855" y="433179"/>
            <a:ext cx="17656681" cy="6307142"/>
            <a:chOff x="0" y="0"/>
            <a:chExt cx="23542242" cy="8409523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9525"/>
              <a:ext cx="23542242" cy="37699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440"/>
                </a:lnSpc>
              </a:pPr>
              <a:r>
                <a:rPr lang="en-US" sz="6200">
                  <a:solidFill>
                    <a:srgbClr val="340D24"/>
                  </a:solidFill>
                  <a:latin typeface="Noto Serif Display Bold"/>
                </a:rPr>
                <a:t> WHAT IS THE MOST POPULAR CATEGORY OF PRODUCTS AT SEPHORA WEBSITE ?</a:t>
              </a:r>
            </a:p>
            <a:p>
              <a:pPr algn="l">
                <a:lnSpc>
                  <a:spcPts val="7440"/>
                </a:lnSpc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4276916"/>
              <a:ext cx="20023306" cy="41326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119"/>
                </a:lnSpc>
              </a:pPr>
              <a:r>
                <a:rPr lang="en-US" sz="3199">
                  <a:solidFill>
                    <a:srgbClr val="340D24"/>
                  </a:solidFill>
                  <a:latin typeface="Glacial Indifference"/>
                </a:rPr>
                <a:t>After looking at the graph,</a:t>
              </a:r>
            </a:p>
            <a:p>
              <a:pPr>
                <a:lnSpc>
                  <a:spcPts val="5119"/>
                </a:lnSpc>
              </a:pPr>
              <a:r>
                <a:rPr lang="en-US" sz="3199">
                  <a:solidFill>
                    <a:srgbClr val="340D24"/>
                  </a:solidFill>
                  <a:latin typeface="Glacial Indifference"/>
                </a:rPr>
                <a:t>We found that the most popular category with products on</a:t>
              </a:r>
            </a:p>
            <a:p>
              <a:pPr>
                <a:lnSpc>
                  <a:spcPts val="5119"/>
                </a:lnSpc>
              </a:pPr>
              <a:r>
                <a:rPr lang="en-US" sz="3199">
                  <a:solidFill>
                    <a:srgbClr val="340D24"/>
                  </a:solidFill>
                  <a:latin typeface="Glacial Indifference"/>
                </a:rPr>
                <a:t> Sephora is "perfumes" with approximately 665 products,</a:t>
              </a:r>
            </a:p>
            <a:p>
              <a:pPr>
                <a:lnSpc>
                  <a:spcPts val="5119"/>
                </a:lnSpc>
              </a:pPr>
              <a:r>
                <a:rPr lang="en-US" sz="3199">
                  <a:solidFill>
                    <a:srgbClr val="340D24"/>
                  </a:solidFill>
                  <a:latin typeface="Glacial Indifference"/>
                </a:rPr>
                <a:t> followed by "Moisturizers" with 451 products</a:t>
              </a:r>
            </a:p>
            <a:p>
              <a:pPr algn="l">
                <a:lnSpc>
                  <a:spcPts val="4320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686800"/>
            <a:ext cx="571500" cy="57150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15091" y="8918712"/>
            <a:ext cx="198717" cy="107676"/>
            <a:chOff x="0" y="0"/>
            <a:chExt cx="937519" cy="508000"/>
          </a:xfrm>
        </p:grpSpPr>
        <p:sp>
          <p:nvSpPr>
            <p:cNvPr name="Freeform 5" id="5"/>
            <p:cNvSpPr/>
            <p:nvPr/>
          </p:nvSpPr>
          <p:spPr>
            <a:xfrm>
              <a:off x="0" y="215900"/>
              <a:ext cx="641610" cy="76200"/>
            </a:xfrm>
            <a:custGeom>
              <a:avLst/>
              <a:gdLst/>
              <a:ahLst/>
              <a:cxnLst/>
              <a:rect r="r" b="b" t="t" l="l"/>
              <a:pathLst>
                <a:path h="76200" w="641610">
                  <a:moveTo>
                    <a:pt x="0" y="0"/>
                  </a:moveTo>
                  <a:lnTo>
                    <a:pt x="641610" y="0"/>
                  </a:lnTo>
                  <a:lnTo>
                    <a:pt x="64161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340D24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562869" y="1270"/>
              <a:ext cx="374650" cy="505460"/>
            </a:xfrm>
            <a:custGeom>
              <a:avLst/>
              <a:gdLst/>
              <a:ahLst/>
              <a:cxnLst/>
              <a:rect r="r" b="b" t="t" l="l"/>
              <a:pathLst>
                <a:path h="505460" w="37465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340D2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546490" y="479380"/>
            <a:ext cx="18490283" cy="6011021"/>
            <a:chOff x="0" y="0"/>
            <a:chExt cx="24653711" cy="801469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0"/>
              <a:ext cx="24653711" cy="39012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680"/>
                </a:lnSpc>
              </a:pPr>
              <a:r>
                <a:rPr lang="en-US" sz="6400">
                  <a:solidFill>
                    <a:srgbClr val="340D24"/>
                  </a:solidFill>
                  <a:latin typeface="Noto Serif Display Bold"/>
                </a:rPr>
                <a:t>WHAT IS THE MOST EXPENSIVE PRODUCT ON SEPHORA WEBSITE ?</a:t>
              </a:r>
            </a:p>
            <a:p>
              <a:pPr algn="l">
                <a:lnSpc>
                  <a:spcPts val="7680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349077"/>
              <a:ext cx="19628787" cy="36656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599"/>
                </a:lnSpc>
              </a:pPr>
              <a:r>
                <a:rPr lang="en-US" sz="3499">
                  <a:solidFill>
                    <a:srgbClr val="340D24"/>
                  </a:solidFill>
                  <a:latin typeface="Glacial Indifference"/>
                </a:rPr>
                <a:t>From the following chart it is clear to us that the</a:t>
              </a:r>
            </a:p>
            <a:p>
              <a:pPr>
                <a:lnSpc>
                  <a:spcPts val="5599"/>
                </a:lnSpc>
              </a:pPr>
              <a:r>
                <a:rPr lang="en-US" sz="3499">
                  <a:solidFill>
                    <a:srgbClr val="340D24"/>
                  </a:solidFill>
                  <a:latin typeface="Glacial Indifference"/>
                </a:rPr>
                <a:t> most expensive product</a:t>
              </a:r>
            </a:p>
            <a:p>
              <a:pPr>
                <a:lnSpc>
                  <a:spcPts val="5599"/>
                </a:lnSpc>
              </a:pPr>
              <a:r>
                <a:rPr lang="en-US" sz="3499">
                  <a:solidFill>
                    <a:srgbClr val="340D24"/>
                  </a:solidFill>
                  <a:latin typeface="Glacial Indifference"/>
                </a:rPr>
                <a:t> is “Airwrap™ Styler” at 549.0</a:t>
              </a:r>
            </a:p>
            <a:p>
              <a:pPr algn="l">
                <a:lnSpc>
                  <a:spcPts val="5439"/>
                </a:lnSpc>
              </a:pP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3086" t="0" r="3086" b="0"/>
          <a:stretch>
            <a:fillRect/>
          </a:stretch>
        </p:blipFill>
        <p:spPr>
          <a:xfrm flipH="false" flipV="false" rot="0">
            <a:off x="10362919" y="3235666"/>
            <a:ext cx="7325491" cy="65094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3294587" cy="10287000"/>
          </a:xfrm>
          <a:prstGeom prst="rect">
            <a:avLst/>
          </a:prstGeom>
          <a:solidFill>
            <a:srgbClr val="D6B4C8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89241" y="1143994"/>
            <a:ext cx="8730540" cy="582763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9876970" y="211861"/>
            <a:ext cx="5405999" cy="2452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97"/>
              </a:lnSpc>
            </a:pPr>
            <a:r>
              <a:rPr lang="en-US" sz="7247">
                <a:solidFill>
                  <a:srgbClr val="340D24"/>
                </a:solidFill>
                <a:latin typeface="Noto Serif Display Bold"/>
              </a:rPr>
              <a:t>Conclusion</a:t>
            </a:r>
          </a:p>
          <a:p>
            <a:pPr algn="ctr">
              <a:lnSpc>
                <a:spcPts val="10692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2598072"/>
            <a:ext cx="9001904" cy="7000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340D24"/>
                </a:solidFill>
                <a:latin typeface="Glacial Indifference"/>
              </a:rPr>
              <a:t>- Sephora is one of the best shopping destinations in the world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340D24"/>
                </a:solidFill>
                <a:latin typeface="Glacial Indifference"/>
              </a:rPr>
              <a:t>- It has many categories , and many highly rated products, which are preferred by many people.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340D24"/>
                </a:solidFill>
                <a:latin typeface="Glacial Indifference"/>
              </a:rPr>
              <a:t>- Improving customer experience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340D24"/>
                </a:solidFill>
                <a:latin typeface="Glacial Indifference"/>
              </a:rPr>
              <a:t>- Get more revenue</a:t>
            </a:r>
          </a:p>
          <a:p>
            <a:pPr algn="ctr">
              <a:lnSpc>
                <a:spcPts val="5040"/>
              </a:lnSpc>
            </a:pPr>
          </a:p>
          <a:p>
            <a:pPr algn="ctr">
              <a:lnSpc>
                <a:spcPts val="5040"/>
              </a:lnSpc>
            </a:pPr>
          </a:p>
          <a:p>
            <a:pPr algn="ctr">
              <a:lnSpc>
                <a:spcPts val="5179"/>
              </a:lnSpc>
            </a:pP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65139" y="238261"/>
            <a:ext cx="12503860" cy="18040078"/>
            <a:chOff x="0" y="0"/>
            <a:chExt cx="16671813" cy="2405343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22963963"/>
              <a:ext cx="1089474" cy="1089474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355326" y="23406067"/>
              <a:ext cx="378823" cy="205267"/>
              <a:chOff x="0" y="0"/>
              <a:chExt cx="937519" cy="508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215900"/>
                <a:ext cx="64161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641610">
                    <a:moveTo>
                      <a:pt x="0" y="0"/>
                    </a:moveTo>
                    <a:lnTo>
                      <a:pt x="641610" y="0"/>
                    </a:lnTo>
                    <a:lnTo>
                      <a:pt x="64161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562869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0"/>
              <a:ext cx="16671813" cy="18250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778"/>
                </a:lnSpc>
              </a:pPr>
              <a:r>
                <a:rPr lang="en-US" sz="8981">
                  <a:solidFill>
                    <a:srgbClr val="340D24"/>
                  </a:solidFill>
                  <a:latin typeface="Noto Serif Display Bold"/>
                </a:rPr>
                <a:t>AGENDA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484543"/>
              <a:ext cx="13273761" cy="186358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7121"/>
                </a:lnSpc>
              </a:pPr>
              <a:r>
                <a:rPr lang="en-US" sz="4450">
                  <a:solidFill>
                    <a:srgbClr val="340D24"/>
                  </a:solidFill>
                  <a:latin typeface="Glacial Indifference"/>
                </a:rPr>
                <a:t>- Sephora Overview</a:t>
              </a:r>
            </a:p>
            <a:p>
              <a:pPr algn="just">
                <a:lnSpc>
                  <a:spcPts val="7121"/>
                </a:lnSpc>
              </a:pPr>
              <a:r>
                <a:rPr lang="en-US" sz="4450">
                  <a:solidFill>
                    <a:srgbClr val="340D24"/>
                  </a:solidFill>
                  <a:latin typeface="Glacial Indifference"/>
                </a:rPr>
                <a:t>- Sephora Website</a:t>
              </a:r>
            </a:p>
            <a:p>
              <a:pPr algn="just">
                <a:lnSpc>
                  <a:spcPts val="7121"/>
                </a:lnSpc>
              </a:pPr>
              <a:r>
                <a:rPr lang="en-US" sz="4450">
                  <a:solidFill>
                    <a:srgbClr val="340D24"/>
                  </a:solidFill>
                  <a:latin typeface="Glacial Indifference"/>
                </a:rPr>
                <a:t>- Frequently Asked Questions</a:t>
              </a:r>
            </a:p>
            <a:p>
              <a:pPr algn="just">
                <a:lnSpc>
                  <a:spcPts val="7121"/>
                </a:lnSpc>
              </a:pPr>
              <a:r>
                <a:rPr lang="en-US" sz="4450">
                  <a:solidFill>
                    <a:srgbClr val="340D24"/>
                  </a:solidFill>
                  <a:latin typeface="Glacial Indifference"/>
                </a:rPr>
                <a:t>- About the Dataset &amp; Tools</a:t>
              </a:r>
            </a:p>
            <a:p>
              <a:pPr algn="just">
                <a:lnSpc>
                  <a:spcPts val="7121"/>
                </a:lnSpc>
              </a:pPr>
              <a:r>
                <a:rPr lang="en-US" sz="4450">
                  <a:solidFill>
                    <a:srgbClr val="340D24"/>
                  </a:solidFill>
                  <a:latin typeface="Glacial Indifference"/>
                </a:rPr>
                <a:t>- Algorithms</a:t>
              </a:r>
            </a:p>
            <a:p>
              <a:pPr algn="just">
                <a:lnSpc>
                  <a:spcPts val="7121"/>
                </a:lnSpc>
              </a:pPr>
              <a:r>
                <a:rPr lang="en-US" sz="4450">
                  <a:solidFill>
                    <a:srgbClr val="340D24"/>
                  </a:solidFill>
                  <a:latin typeface="Glacial Indifference"/>
                </a:rPr>
                <a:t>-Conclusion</a:t>
              </a:r>
            </a:p>
            <a:p>
              <a:pPr algn="just">
                <a:lnSpc>
                  <a:spcPts val="7121"/>
                </a:lnSpc>
              </a:pPr>
            </a:p>
            <a:p>
              <a:pPr algn="just">
                <a:lnSpc>
                  <a:spcPts val="7121"/>
                </a:lnSpc>
              </a:pPr>
            </a:p>
            <a:p>
              <a:pPr algn="just">
                <a:lnSpc>
                  <a:spcPts val="7121"/>
                </a:lnSpc>
              </a:pPr>
            </a:p>
            <a:p>
              <a:pPr algn="just">
                <a:lnSpc>
                  <a:spcPts val="7121"/>
                </a:lnSpc>
              </a:pPr>
            </a:p>
            <a:p>
              <a:pPr algn="just">
                <a:lnSpc>
                  <a:spcPts val="7121"/>
                </a:lnSpc>
              </a:pPr>
            </a:p>
            <a:p>
              <a:pPr algn="just">
                <a:lnSpc>
                  <a:spcPts val="7121"/>
                </a:lnSpc>
              </a:pPr>
            </a:p>
            <a:p>
              <a:pPr algn="just">
                <a:lnSpc>
                  <a:spcPts val="7121"/>
                </a:lnSpc>
              </a:pPr>
            </a:p>
            <a:p>
              <a:pPr>
                <a:lnSpc>
                  <a:spcPts val="11127"/>
                </a:lnSpc>
              </a:pPr>
            </a:p>
            <a:p>
              <a:pPr algn="l">
                <a:lnSpc>
                  <a:spcPts val="7121"/>
                </a:lnSpc>
              </a:pP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88913" y="1208835"/>
            <a:ext cx="9314794" cy="60313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466493" y="-20731"/>
            <a:ext cx="7821507" cy="10307731"/>
          </a:xfrm>
          <a:prstGeom prst="rect">
            <a:avLst/>
          </a:prstGeom>
          <a:solidFill>
            <a:srgbClr val="FFF4F0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8686800"/>
            <a:ext cx="571500" cy="571500"/>
            <a:chOff x="0" y="0"/>
            <a:chExt cx="762000" cy="76200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762000" cy="762000"/>
              <a:chOff x="0" y="0"/>
              <a:chExt cx="6350000" cy="635000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D6B4C8"/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0">
              <a:off x="248522" y="309216"/>
              <a:ext cx="264956" cy="143568"/>
              <a:chOff x="0" y="0"/>
              <a:chExt cx="937519" cy="50800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0" y="215900"/>
                <a:ext cx="64161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641610">
                    <a:moveTo>
                      <a:pt x="0" y="0"/>
                    </a:moveTo>
                    <a:lnTo>
                      <a:pt x="641610" y="0"/>
                    </a:lnTo>
                    <a:lnTo>
                      <a:pt x="64161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>
                <a:off x="562869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</p:grp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694905" y="2682704"/>
            <a:ext cx="7364683" cy="4900862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425937" y="0"/>
            <a:ext cx="10040556" cy="1097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340D24"/>
                </a:solidFill>
                <a:latin typeface="Noto Serif Display Bold"/>
              </a:rPr>
              <a:t>SEPHORA OVERVIEW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1379444"/>
            <a:ext cx="10466493" cy="7525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2"/>
              </a:lnSpc>
            </a:pPr>
            <a:r>
              <a:rPr lang="en-US" sz="4085">
                <a:solidFill>
                  <a:srgbClr val="340D24"/>
                </a:solidFill>
                <a:latin typeface="Glacial Indifference"/>
              </a:rPr>
              <a:t>It is a French multinational chain of personal care and beauty stores.</a:t>
            </a:r>
          </a:p>
          <a:p>
            <a:pPr algn="ctr">
              <a:lnSpc>
                <a:spcPts val="4902"/>
              </a:lnSpc>
            </a:pPr>
          </a:p>
          <a:p>
            <a:pPr algn="ctr">
              <a:lnSpc>
                <a:spcPts val="4902"/>
              </a:lnSpc>
            </a:pPr>
            <a:r>
              <a:rPr lang="en-US" sz="4085">
                <a:solidFill>
                  <a:srgbClr val="340D24"/>
                </a:solidFill>
                <a:latin typeface="Glacial Indifference"/>
              </a:rPr>
              <a:t> Featuring nearly 3,000 brands, along with its own brand, </a:t>
            </a:r>
          </a:p>
          <a:p>
            <a:pPr algn="ctr">
              <a:lnSpc>
                <a:spcPts val="4902"/>
              </a:lnSpc>
            </a:pPr>
          </a:p>
          <a:p>
            <a:pPr algn="ctr">
              <a:lnSpc>
                <a:spcPts val="4902"/>
              </a:lnSpc>
            </a:pPr>
            <a:r>
              <a:rPr lang="en-US" sz="4085">
                <a:solidFill>
                  <a:srgbClr val="340D24"/>
                </a:solidFill>
                <a:latin typeface="Glacial Indifference"/>
              </a:rPr>
              <a:t>Sephora provides beauty products including cosmetics, skin care, body, fragrances, nail polish colours, beauty tools, and hair care.</a:t>
            </a:r>
          </a:p>
          <a:p>
            <a:pPr algn="ctr">
              <a:lnSpc>
                <a:spcPts val="5022"/>
              </a:lnSpc>
            </a:pPr>
          </a:p>
          <a:p>
            <a:pPr algn="ctr">
              <a:lnSpc>
                <a:spcPts val="5022"/>
              </a:lnSpc>
            </a:pPr>
          </a:p>
          <a:p>
            <a:pPr algn="ctr">
              <a:lnSpc>
                <a:spcPts val="502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47411" y="0"/>
            <a:ext cx="8115300" cy="12047640"/>
            <a:chOff x="0" y="0"/>
            <a:chExt cx="10820400" cy="1606352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15301520"/>
              <a:ext cx="762000" cy="762000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248522" y="15610736"/>
              <a:ext cx="264956" cy="143568"/>
              <a:chOff x="0" y="0"/>
              <a:chExt cx="937519" cy="508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215900"/>
                <a:ext cx="64161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641610">
                    <a:moveTo>
                      <a:pt x="0" y="0"/>
                    </a:moveTo>
                    <a:lnTo>
                      <a:pt x="641610" y="0"/>
                    </a:lnTo>
                    <a:lnTo>
                      <a:pt x="64161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562869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-9525"/>
              <a:ext cx="10820400" cy="17975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560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235800"/>
              <a:ext cx="8877532" cy="117762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439"/>
                </a:lnSpc>
              </a:pPr>
              <a:r>
                <a:rPr lang="en-US" sz="3399">
                  <a:solidFill>
                    <a:srgbClr val="340D24"/>
                  </a:solidFill>
                  <a:latin typeface="Glacial Indifference"/>
                </a:rPr>
                <a:t>Sephora was founded in 1973</a:t>
              </a:r>
            </a:p>
            <a:p>
              <a:pPr>
                <a:lnSpc>
                  <a:spcPts val="5439"/>
                </a:lnSpc>
              </a:pPr>
            </a:p>
            <a:p>
              <a:pPr>
                <a:lnSpc>
                  <a:spcPts val="5439"/>
                </a:lnSpc>
              </a:pPr>
              <a:r>
                <a:rPr lang="en-US" sz="3399">
                  <a:solidFill>
                    <a:srgbClr val="340D24"/>
                  </a:solidFill>
                  <a:latin typeface="Glacial Indifference"/>
                </a:rPr>
                <a:t>Sephora currently operates more than 2,300 stores in 33 countries around the world</a:t>
              </a:r>
            </a:p>
            <a:p>
              <a:pPr>
                <a:lnSpc>
                  <a:spcPts val="5439"/>
                </a:lnSpc>
              </a:pPr>
            </a:p>
            <a:p>
              <a:pPr>
                <a:lnSpc>
                  <a:spcPts val="5439"/>
                </a:lnSpc>
              </a:pPr>
              <a:r>
                <a:rPr lang="en-US" sz="3399">
                  <a:solidFill>
                    <a:srgbClr val="340D24"/>
                  </a:solidFill>
                  <a:latin typeface="Glacial Indifference"/>
                </a:rPr>
                <a:t>Sephora launched its online store to the US in 1999,</a:t>
              </a:r>
            </a:p>
            <a:p>
              <a:pPr>
                <a:lnSpc>
                  <a:spcPts val="5439"/>
                </a:lnSpc>
              </a:pPr>
            </a:p>
            <a:p>
              <a:pPr>
                <a:lnSpc>
                  <a:spcPts val="5439"/>
                </a:lnSpc>
              </a:pPr>
              <a:r>
                <a:rPr lang="en-US" sz="3399">
                  <a:solidFill>
                    <a:srgbClr val="340D24"/>
                  </a:solidFill>
                  <a:latin typeface="Glacial Indifference"/>
                </a:rPr>
                <a:t> in 2016, Sephora launched its own app for tablets and smartphones</a:t>
              </a:r>
            </a:p>
            <a:p>
              <a:pPr>
                <a:lnSpc>
                  <a:spcPts val="5120"/>
                </a:lnSpc>
              </a:pPr>
            </a:p>
            <a:p>
              <a:pPr algn="l">
                <a:lnSpc>
                  <a:spcPts val="5120"/>
                </a:lnSpc>
              </a:pP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0" t="0" r="0" b="5598"/>
          <a:stretch>
            <a:fillRect/>
          </a:stretch>
        </p:blipFill>
        <p:spPr>
          <a:xfrm flipH="false" flipV="false" rot="0">
            <a:off x="10164310" y="2579324"/>
            <a:ext cx="7364683" cy="46264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047964" y="458374"/>
            <a:ext cx="9884386" cy="9370252"/>
            <a:chOff x="0" y="0"/>
            <a:chExt cx="13179182" cy="1249366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11523444"/>
              <a:ext cx="970225" cy="970225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316433" y="11917157"/>
              <a:ext cx="337359" cy="182800"/>
              <a:chOff x="0" y="0"/>
              <a:chExt cx="937519" cy="508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215900"/>
                <a:ext cx="64161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641610">
                    <a:moveTo>
                      <a:pt x="0" y="0"/>
                    </a:moveTo>
                    <a:lnTo>
                      <a:pt x="641610" y="0"/>
                    </a:lnTo>
                    <a:lnTo>
                      <a:pt x="64161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562869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0"/>
              <a:ext cx="13179182" cy="15655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245"/>
                </a:lnSpc>
              </a:pPr>
              <a:r>
                <a:rPr lang="en-US" sz="7704">
                  <a:solidFill>
                    <a:srgbClr val="340D24"/>
                  </a:solidFill>
                  <a:latin typeface="Noto Serif Display Bold"/>
                </a:rPr>
                <a:t>SEPHORA WEBSITE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691477"/>
              <a:ext cx="13179182" cy="7612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519"/>
                </a:lnSpc>
              </a:pPr>
              <a:r>
                <a:rPr lang="en-US" sz="4074">
                  <a:solidFill>
                    <a:srgbClr val="340D24"/>
                  </a:solidFill>
                  <a:latin typeface="Glacial Indifference"/>
                </a:rPr>
                <a:t>Sephora is one of the most popular online shopping sites</a:t>
              </a:r>
            </a:p>
            <a:p>
              <a:pPr>
                <a:lnSpc>
                  <a:spcPts val="6519"/>
                </a:lnSpc>
              </a:pPr>
            </a:p>
            <a:p>
              <a:pPr>
                <a:lnSpc>
                  <a:spcPts val="6519"/>
                </a:lnSpc>
              </a:pPr>
              <a:r>
                <a:rPr lang="en-US" sz="4074">
                  <a:solidFill>
                    <a:srgbClr val="340D24"/>
                  </a:solidFill>
                  <a:latin typeface="Glacial Indifference"/>
                </a:rPr>
                <a:t>Accordingly, we have collected and analyzed website data to answer the most frequently asked questions</a:t>
              </a:r>
            </a:p>
            <a:p>
              <a:pPr algn="l">
                <a:lnSpc>
                  <a:spcPts val="6519"/>
                </a:lnSpc>
              </a:pPr>
            </a:p>
          </p:txBody>
        </p:sp>
      </p:grpSp>
      <p:sp>
        <p:nvSpPr>
          <p:cNvPr name="AutoShape 10" id="10"/>
          <p:cNvSpPr/>
          <p:nvPr/>
        </p:nvSpPr>
        <p:spPr>
          <a:xfrm rot="0">
            <a:off x="0" y="0"/>
            <a:ext cx="4953000" cy="10287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99999" y="1333613"/>
            <a:ext cx="5361075" cy="77778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87800" y="8686800"/>
            <a:ext cx="571500" cy="571500"/>
            <a:chOff x="0" y="0"/>
            <a:chExt cx="762000" cy="762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762000" cy="762000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D6B4C8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248522" y="309216"/>
              <a:ext cx="264956" cy="143568"/>
              <a:chOff x="0" y="0"/>
              <a:chExt cx="937519" cy="508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215900"/>
                <a:ext cx="64161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641610">
                    <a:moveTo>
                      <a:pt x="0" y="0"/>
                    </a:moveTo>
                    <a:lnTo>
                      <a:pt x="641610" y="0"/>
                    </a:lnTo>
                    <a:lnTo>
                      <a:pt x="64161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562869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</p:grpSp>
      </p:grpSp>
      <p:sp>
        <p:nvSpPr>
          <p:cNvPr name="TextBox 8" id="8"/>
          <p:cNvSpPr txBox="true"/>
          <p:nvPr/>
        </p:nvSpPr>
        <p:spPr>
          <a:xfrm rot="0">
            <a:off x="231259" y="4158178"/>
            <a:ext cx="10662683" cy="5837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60"/>
              </a:lnSpc>
            </a:pPr>
            <a:r>
              <a:rPr lang="en-US" sz="3600">
                <a:solidFill>
                  <a:srgbClr val="340D24"/>
                </a:solidFill>
                <a:latin typeface="Glacial Indifference"/>
              </a:rPr>
              <a:t> - What is the most loved product by people</a:t>
            </a:r>
          </a:p>
          <a:p>
            <a:pPr>
              <a:lnSpc>
                <a:spcPts val="5760"/>
              </a:lnSpc>
            </a:pPr>
            <a:r>
              <a:rPr lang="en-US" sz="3600">
                <a:solidFill>
                  <a:srgbClr val="340D24"/>
                </a:solidFill>
                <a:latin typeface="Glacial Indifference"/>
              </a:rPr>
              <a:t> at Sephora ?</a:t>
            </a:r>
          </a:p>
          <a:p>
            <a:pPr>
              <a:lnSpc>
                <a:spcPts val="5760"/>
              </a:lnSpc>
            </a:pPr>
            <a:r>
              <a:rPr lang="en-US" sz="3600">
                <a:solidFill>
                  <a:srgbClr val="340D24"/>
                </a:solidFill>
                <a:latin typeface="Glacial Indifference"/>
              </a:rPr>
              <a:t>- </a:t>
            </a:r>
            <a:r>
              <a:rPr lang="en-US" sz="3600">
                <a:solidFill>
                  <a:srgbClr val="340D24"/>
                </a:solidFill>
                <a:latin typeface="Arimo"/>
              </a:rPr>
              <a:t>How many Sephora products have a rating of 5.0 ?</a:t>
            </a:r>
          </a:p>
          <a:p>
            <a:pPr>
              <a:lnSpc>
                <a:spcPts val="5760"/>
              </a:lnSpc>
            </a:pPr>
            <a:r>
              <a:rPr lang="en-US" sz="3600">
                <a:solidFill>
                  <a:srgbClr val="340D24"/>
                </a:solidFill>
                <a:latin typeface="Glacial Indifference"/>
              </a:rPr>
              <a:t>-</a:t>
            </a:r>
            <a:r>
              <a:rPr lang="en-US" sz="3600">
                <a:solidFill>
                  <a:srgbClr val="340D24"/>
                </a:solidFill>
                <a:latin typeface="Arimo"/>
              </a:rPr>
              <a:t> What is the most popular category of products at Sephora website ?</a:t>
            </a:r>
          </a:p>
          <a:p>
            <a:pPr>
              <a:lnSpc>
                <a:spcPts val="5760"/>
              </a:lnSpc>
            </a:pPr>
            <a:r>
              <a:rPr lang="en-US" sz="3600">
                <a:solidFill>
                  <a:srgbClr val="340D24"/>
                </a:solidFill>
                <a:latin typeface="Glacial Indifference"/>
              </a:rPr>
              <a:t> - </a:t>
            </a:r>
            <a:r>
              <a:rPr lang="en-US" sz="3600">
                <a:solidFill>
                  <a:srgbClr val="340D24"/>
                </a:solidFill>
                <a:latin typeface="Arimo"/>
              </a:rPr>
              <a:t>What is the most expensive product on Sephora website ?</a:t>
            </a:r>
          </a:p>
          <a:p>
            <a:pPr algn="l">
              <a:lnSpc>
                <a:spcPts val="6079"/>
              </a:lnSpc>
            </a:pP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0" r="0" b="4905"/>
          <a:stretch>
            <a:fillRect/>
          </a:stretch>
        </p:blipFill>
        <p:spPr>
          <a:xfrm flipH="false" flipV="false" rot="0">
            <a:off x="10644208" y="2251660"/>
            <a:ext cx="7106574" cy="4961562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231259" y="344874"/>
            <a:ext cx="10662683" cy="320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>
                <a:solidFill>
                  <a:srgbClr val="340D24"/>
                </a:solidFill>
                <a:latin typeface="Noto Serif Display Bold"/>
              </a:rPr>
              <a:t>FREQUENTLY ASKED QUESTIONS</a:t>
            </a:r>
          </a:p>
          <a:p>
            <a:pPr algn="l">
              <a:lnSpc>
                <a:spcPts val="840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686800"/>
            <a:ext cx="571500" cy="571500"/>
            <a:chOff x="0" y="0"/>
            <a:chExt cx="762000" cy="762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762000" cy="762000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248522" y="309216"/>
              <a:ext cx="264956" cy="143568"/>
              <a:chOff x="0" y="0"/>
              <a:chExt cx="937519" cy="508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215900"/>
                <a:ext cx="64161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641610">
                    <a:moveTo>
                      <a:pt x="0" y="0"/>
                    </a:moveTo>
                    <a:lnTo>
                      <a:pt x="641610" y="0"/>
                    </a:lnTo>
                    <a:lnTo>
                      <a:pt x="64161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562869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667540" y="0"/>
            <a:ext cx="20141458" cy="11932051"/>
            <a:chOff x="0" y="0"/>
            <a:chExt cx="26855278" cy="15909402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0"/>
              <a:ext cx="26855278" cy="28758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372"/>
                </a:lnSpc>
              </a:pPr>
              <a:r>
                <a:rPr lang="en-US" sz="6976">
                  <a:solidFill>
                    <a:srgbClr val="340D24"/>
                  </a:solidFill>
                  <a:latin typeface="Noto Serif Display Bold"/>
                </a:rPr>
                <a:t>ABOUT THE DATASET &amp; TOOLS</a:t>
              </a:r>
            </a:p>
            <a:p>
              <a:pPr algn="l">
                <a:lnSpc>
                  <a:spcPts val="8612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3332061"/>
              <a:ext cx="22841132" cy="125773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759"/>
                </a:lnSpc>
              </a:pPr>
              <a:r>
                <a:rPr lang="en-US" sz="3599">
                  <a:solidFill>
                    <a:srgbClr val="340D24"/>
                  </a:solidFill>
                  <a:latin typeface="Glacial Indifference"/>
                </a:rPr>
                <a:t>Dataset Titel : Sephora website</a:t>
              </a:r>
            </a:p>
            <a:p>
              <a:pPr>
                <a:lnSpc>
                  <a:spcPts val="5759"/>
                </a:lnSpc>
              </a:pPr>
              <a:r>
                <a:rPr lang="en-US" sz="3599">
                  <a:solidFill>
                    <a:srgbClr val="340D24"/>
                  </a:solidFill>
                  <a:latin typeface="Glacial Indifference"/>
                </a:rPr>
                <a:t>Taken : Keggel website</a:t>
              </a:r>
            </a:p>
            <a:p>
              <a:pPr>
                <a:lnSpc>
                  <a:spcPts val="5759"/>
                </a:lnSpc>
              </a:pPr>
              <a:r>
                <a:rPr lang="en-US" sz="3599">
                  <a:solidFill>
                    <a:srgbClr val="340D24"/>
                  </a:solidFill>
                  <a:latin typeface="Glacial Indifference"/>
                </a:rPr>
                <a:t>The data contains: 9168 rows, 21 columns</a:t>
              </a:r>
            </a:p>
            <a:p>
              <a:pPr>
                <a:lnSpc>
                  <a:spcPts val="5759"/>
                </a:lnSpc>
              </a:pPr>
              <a:r>
                <a:rPr lang="en-US" sz="3599">
                  <a:solidFill>
                    <a:srgbClr val="340D24"/>
                  </a:solidFill>
                  <a:latin typeface="Glacial Indifference"/>
                </a:rPr>
                <a:t>This data set is completely cleaned ,</a:t>
              </a:r>
            </a:p>
            <a:p>
              <a:pPr>
                <a:lnSpc>
                  <a:spcPts val="5759"/>
                </a:lnSpc>
              </a:pPr>
              <a:r>
                <a:rPr lang="en-US" sz="3599">
                  <a:solidFill>
                    <a:srgbClr val="340D24"/>
                  </a:solidFill>
                  <a:latin typeface="Glacial Indifference"/>
                </a:rPr>
                <a:t>But we encountered a difficulty because</a:t>
              </a:r>
            </a:p>
            <a:p>
              <a:pPr>
                <a:lnSpc>
                  <a:spcPts val="5759"/>
                </a:lnSpc>
              </a:pPr>
              <a:r>
                <a:rPr lang="en-US" sz="3599">
                  <a:solidFill>
                    <a:srgbClr val="340D24"/>
                  </a:solidFill>
                  <a:latin typeface="Glacial Indifference"/>
                </a:rPr>
                <a:t> it contains many columns</a:t>
              </a:r>
            </a:p>
            <a:p>
              <a:pPr>
                <a:lnSpc>
                  <a:spcPts val="5759"/>
                </a:lnSpc>
              </a:pPr>
              <a:r>
                <a:rPr lang="en-US" sz="3599">
                  <a:solidFill>
                    <a:srgbClr val="340D24"/>
                  </a:solidFill>
                  <a:latin typeface="Glacial Indifference"/>
                </a:rPr>
                <a:t> and is also similar</a:t>
              </a:r>
            </a:p>
            <a:p>
              <a:pPr>
                <a:lnSpc>
                  <a:spcPts val="5759"/>
                </a:lnSpc>
              </a:pPr>
              <a:r>
                <a:rPr lang="en-US" sz="3599">
                  <a:solidFill>
                    <a:srgbClr val="340D24"/>
                  </a:solidFill>
                  <a:latin typeface="Glacial Indifference"/>
                </a:rPr>
                <a:t>Tools :</a:t>
              </a:r>
            </a:p>
            <a:p>
              <a:pPr>
                <a:lnSpc>
                  <a:spcPts val="5759"/>
                </a:lnSpc>
              </a:pPr>
              <a:r>
                <a:rPr lang="en-US" sz="3599">
                  <a:solidFill>
                    <a:srgbClr val="340D24"/>
                  </a:solidFill>
                  <a:latin typeface="Glacial Indifference"/>
                </a:rPr>
                <a:t>" Numpay, Matplotlib, Pandas" Of course the work will be done through" Jupyter" notebook </a:t>
              </a:r>
            </a:p>
            <a:p>
              <a:pPr>
                <a:lnSpc>
                  <a:spcPts val="5759"/>
                </a:lnSpc>
              </a:pPr>
            </a:p>
            <a:p>
              <a:pPr>
                <a:lnSpc>
                  <a:spcPts val="5759"/>
                </a:lnSpc>
              </a:pPr>
            </a:p>
            <a:p>
              <a:pPr algn="l">
                <a:lnSpc>
                  <a:spcPts val="5759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948140" y="3023364"/>
            <a:ext cx="9339860" cy="51168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686800"/>
            <a:ext cx="571500" cy="571500"/>
            <a:chOff x="0" y="0"/>
            <a:chExt cx="762000" cy="762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762000" cy="762000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248522" y="309216"/>
              <a:ext cx="264956" cy="143568"/>
              <a:chOff x="0" y="0"/>
              <a:chExt cx="937519" cy="508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215900"/>
                <a:ext cx="64161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641610">
                    <a:moveTo>
                      <a:pt x="0" y="0"/>
                    </a:moveTo>
                    <a:lnTo>
                      <a:pt x="641610" y="0"/>
                    </a:lnTo>
                    <a:lnTo>
                      <a:pt x="64161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562869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</p:grp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831314" y="2902053"/>
            <a:ext cx="9315448" cy="5589269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6513786" y="1038225"/>
            <a:ext cx="745514" cy="350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>
                <a:solidFill>
                  <a:srgbClr val="340D24"/>
                </a:solidFill>
                <a:latin typeface="Noto Serif Display Bold"/>
              </a:rPr>
              <a:t>08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0"/>
            <a:ext cx="18288000" cy="3291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20"/>
              </a:lnSpc>
            </a:pPr>
            <a:r>
              <a:rPr lang="en-US" sz="6600">
                <a:solidFill>
                  <a:srgbClr val="340D24"/>
                </a:solidFill>
                <a:latin typeface="Noto Serif Display Bold"/>
              </a:rPr>
              <a:t>1 . WHAT IS THE MOST LOVED PRODUCT BY PEOPLE AT SEPHORA ?</a:t>
            </a:r>
          </a:p>
          <a:p>
            <a:pPr algn="l">
              <a:lnSpc>
                <a:spcPts val="1008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506305" y="3729617"/>
            <a:ext cx="8047923" cy="4552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79"/>
              </a:lnSpc>
            </a:pPr>
            <a:r>
              <a:rPr lang="en-US" sz="3799">
                <a:solidFill>
                  <a:srgbClr val="340D24"/>
                </a:solidFill>
                <a:latin typeface="Glacial Indifference"/>
              </a:rPr>
              <a:t>After looking at the graph</a:t>
            </a:r>
          </a:p>
          <a:p>
            <a:pPr>
              <a:lnSpc>
                <a:spcPts val="6079"/>
              </a:lnSpc>
            </a:pPr>
            <a:r>
              <a:rPr lang="en-US" sz="3799">
                <a:solidFill>
                  <a:srgbClr val="340D24"/>
                </a:solidFill>
                <a:latin typeface="Glacial Indifference"/>
              </a:rPr>
              <a:t>We found that "Everlasting Liquid Lipstick" is the most preferred product by people Get 1,300,000 likes</a:t>
            </a:r>
          </a:p>
          <a:p>
            <a:pPr>
              <a:lnSpc>
                <a:spcPts val="6399"/>
              </a:lnSpc>
            </a:pPr>
          </a:p>
          <a:p>
            <a:pPr algn="l">
              <a:lnSpc>
                <a:spcPts val="543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686800"/>
            <a:ext cx="571500" cy="571500"/>
            <a:chOff x="0" y="0"/>
            <a:chExt cx="762000" cy="762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762000" cy="762000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D6B4C8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248522" y="309216"/>
              <a:ext cx="264956" cy="143568"/>
              <a:chOff x="0" y="0"/>
              <a:chExt cx="937519" cy="508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215900"/>
                <a:ext cx="64161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641610">
                    <a:moveTo>
                      <a:pt x="0" y="0"/>
                    </a:moveTo>
                    <a:lnTo>
                      <a:pt x="641610" y="0"/>
                    </a:lnTo>
                    <a:lnTo>
                      <a:pt x="64161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562869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421952" y="283477"/>
            <a:ext cx="17866048" cy="7488742"/>
            <a:chOff x="0" y="0"/>
            <a:chExt cx="23821397" cy="9984989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9525"/>
              <a:ext cx="23821397" cy="4365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622"/>
                </a:lnSpc>
              </a:pPr>
              <a:r>
                <a:rPr lang="en-US" sz="6352">
                  <a:solidFill>
                    <a:srgbClr val="340D24"/>
                  </a:solidFill>
                  <a:latin typeface="Noto Serif Display Bold"/>
                </a:rPr>
                <a:t>HOW MANY SEPHORA PRODUCTS HAVE A RATING OF 5.0 ?</a:t>
              </a:r>
            </a:p>
            <a:p>
              <a:pPr algn="l">
                <a:lnSpc>
                  <a:spcPts val="10481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4809181"/>
              <a:ext cx="23821397" cy="51758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241"/>
                </a:lnSpc>
              </a:pPr>
              <a:r>
                <a:rPr lang="en-US" sz="3276">
                  <a:solidFill>
                    <a:srgbClr val="340D24"/>
                  </a:solidFill>
                  <a:latin typeface="Glacial Indifference"/>
                </a:rPr>
                <a:t>Through the following chart, we found that there are</a:t>
              </a:r>
            </a:p>
            <a:p>
              <a:pPr>
                <a:lnSpc>
                  <a:spcPts val="5241"/>
                </a:lnSpc>
              </a:pPr>
              <a:r>
                <a:rPr lang="en-US" sz="3276">
                  <a:solidFill>
                    <a:srgbClr val="340D24"/>
                  </a:solidFill>
                  <a:latin typeface="Glacial Indifference"/>
                </a:rPr>
                <a:t> about 872 products that have a rating of 5.0,</a:t>
              </a:r>
            </a:p>
            <a:p>
              <a:pPr>
                <a:lnSpc>
                  <a:spcPts val="5241"/>
                </a:lnSpc>
              </a:pPr>
              <a:r>
                <a:rPr lang="en-US" sz="3276">
                  <a:solidFill>
                    <a:srgbClr val="340D24"/>
                  </a:solidFill>
                  <a:latin typeface="Glacial Indifference"/>
                </a:rPr>
                <a:t> we also noticed that there are 3527 products that have a</a:t>
              </a:r>
            </a:p>
            <a:p>
              <a:pPr>
                <a:lnSpc>
                  <a:spcPts val="5241"/>
                </a:lnSpc>
              </a:pPr>
              <a:r>
                <a:rPr lang="en-US" sz="3276">
                  <a:solidFill>
                    <a:srgbClr val="340D24"/>
                  </a:solidFill>
                  <a:latin typeface="Glacial Indifference"/>
                </a:rPr>
                <a:t> rating of 4.5</a:t>
              </a:r>
            </a:p>
            <a:p>
              <a:pPr>
                <a:lnSpc>
                  <a:spcPts val="5081"/>
                </a:lnSpc>
              </a:pPr>
            </a:p>
            <a:p>
              <a:pPr algn="l">
                <a:lnSpc>
                  <a:spcPts val="5081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476" r="4066" b="476"/>
          <a:stretch>
            <a:fillRect/>
          </a:stretch>
        </p:blipFill>
        <p:spPr>
          <a:xfrm flipH="false" flipV="false" rot="0">
            <a:off x="11246971" y="3623709"/>
            <a:ext cx="6241095" cy="64436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DAEwAf9-IvU</dc:identifier>
  <dcterms:modified xsi:type="dcterms:W3CDTF">2011-08-01T06:04:30Z</dcterms:modified>
  <cp:revision>1</cp:revision>
  <dc:title>Maha AlHarqan</dc:title>
</cp:coreProperties>
</file>