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4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Noto Serif Display Bold" charset="1" panose="02020802080505020204"/>
      <p:regular r:id="rId18"/>
    </p:embeddedFont>
    <p:embeddedFont>
      <p:font typeface="Noto Serif Display Bold Bold" charset="1" panose="02020902080505020204"/>
      <p:regular r:id="rId19"/>
    </p:embeddedFont>
    <p:embeddedFont>
      <p:font typeface="Noto Serif Display Bold Italics" charset="1" panose="02020802080505090204"/>
      <p:regular r:id="rId20"/>
    </p:embeddedFont>
    <p:embeddedFont>
      <p:font typeface="Noto Serif Display Bold Bold Italics" charset="1" panose="0202090208050509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notesMasters/notesMaster1.xml" Type="http://schemas.openxmlformats.org/officeDocument/2006/relationships/notesMaster"/><Relationship Id="rId35" Target="theme/theme2.xml" Type="http://schemas.openxmlformats.org/officeDocument/2006/relationships/theme"/><Relationship Id="rId36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Sephora is one of the best shopping sites in the world, because it contains many categories and many high-quality products, and it is preferred by many people.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71498" y="2378403"/>
            <a:ext cx="9704709" cy="50566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25937" y="3155732"/>
            <a:ext cx="8436774" cy="3838356"/>
            <a:chOff x="0" y="0"/>
            <a:chExt cx="11249032" cy="51178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249032" cy="361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49"/>
                </a:lnSpc>
              </a:pPr>
              <a:r>
                <a:rPr lang="en-US" sz="8874">
                  <a:solidFill>
                    <a:srgbClr val="340D24"/>
                  </a:solidFill>
                  <a:latin typeface="Noto Serif Display Bold"/>
                </a:rPr>
                <a:t>Maha AlHarqan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48087"/>
              <a:ext cx="10034405" cy="869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1"/>
                </a:lnSpc>
              </a:pPr>
              <a:r>
                <a:rPr lang="en-US" sz="3858">
                  <a:solidFill>
                    <a:srgbClr val="340D24"/>
                  </a:solidFill>
                  <a:latin typeface="Glacial Indifference"/>
                </a:rPr>
                <a:t>Intern At SDAIA BootCamp T5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38225"/>
            <a:ext cx="745514" cy="35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340D24"/>
                </a:solidFill>
                <a:latin typeface="Noto Serif Display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88474" y="3704481"/>
            <a:ext cx="7399526" cy="5919621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43855" y="433179"/>
            <a:ext cx="17656681" cy="6149900"/>
            <a:chOff x="0" y="0"/>
            <a:chExt cx="23542242" cy="819986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23542242" cy="3769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40"/>
                </a:lnSpc>
              </a:pPr>
              <a:r>
                <a:rPr lang="en-US" sz="6200">
                  <a:solidFill>
                    <a:srgbClr val="340D24"/>
                  </a:solidFill>
                  <a:latin typeface="Noto Serif Display Bold"/>
                </a:rPr>
                <a:t> WHAT IS THE MOST POPULAR CATEGORY OF PRODUCTS AT SEPHORA WEBSITE ?</a:t>
              </a:r>
            </a:p>
            <a:p>
              <a:pPr algn="l">
                <a:lnSpc>
                  <a:spcPts val="744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286441"/>
              <a:ext cx="20023306" cy="391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>
                  <a:solidFill>
                    <a:srgbClr val="340D24"/>
                  </a:solidFill>
                  <a:latin typeface="Glacial Indifference Bold"/>
                </a:rPr>
                <a:t>After looking at the graph,</a:t>
              </a:r>
            </a:p>
            <a:p>
              <a:pPr>
                <a:lnSpc>
                  <a:spcPts val="4800"/>
                </a:lnSpc>
              </a:pPr>
              <a:r>
                <a:rPr lang="en-US" sz="3000">
                  <a:solidFill>
                    <a:srgbClr val="340D24"/>
                  </a:solidFill>
                  <a:latin typeface="Glacial Indifference Bold"/>
                </a:rPr>
                <a:t>We found that the most popular category with products on</a:t>
              </a:r>
            </a:p>
            <a:p>
              <a:pPr>
                <a:lnSpc>
                  <a:spcPts val="4800"/>
                </a:lnSpc>
              </a:pPr>
              <a:r>
                <a:rPr lang="en-US" sz="3000">
                  <a:solidFill>
                    <a:srgbClr val="340D24"/>
                  </a:solidFill>
                  <a:latin typeface="Glacial Indifference Bold"/>
                </a:rPr>
                <a:t> Sephora is "perfumes" with approximately 665 products,</a:t>
              </a:r>
            </a:p>
            <a:p>
              <a:pPr>
                <a:lnSpc>
                  <a:spcPts val="4800"/>
                </a:lnSpc>
              </a:pPr>
              <a:r>
                <a:rPr lang="en-US" sz="3000">
                  <a:solidFill>
                    <a:srgbClr val="340D24"/>
                  </a:solidFill>
                  <a:latin typeface="Glacial Indifference Bold"/>
                </a:rPr>
                <a:t> followed by "Moisturizers" with 451 products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5091" y="8918712"/>
            <a:ext cx="198717" cy="107676"/>
            <a:chOff x="0" y="0"/>
            <a:chExt cx="937519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215900"/>
              <a:ext cx="641610" cy="76200"/>
            </a:xfrm>
            <a:custGeom>
              <a:avLst/>
              <a:gdLst/>
              <a:ahLst/>
              <a:cxnLst/>
              <a:rect r="r" b="b" t="t" l="l"/>
              <a:pathLst>
                <a:path h="76200" w="641610">
                  <a:moveTo>
                    <a:pt x="0" y="0"/>
                  </a:moveTo>
                  <a:lnTo>
                    <a:pt x="641610" y="0"/>
                  </a:lnTo>
                  <a:lnTo>
                    <a:pt x="64161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40D24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56286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40D2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46490" y="479380"/>
            <a:ext cx="18490283" cy="6011021"/>
            <a:chOff x="0" y="0"/>
            <a:chExt cx="24653711" cy="801469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24653711" cy="3901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40D24"/>
                  </a:solidFill>
                  <a:latin typeface="Noto Serif Display Bold"/>
                </a:rPr>
                <a:t>WHAT IS THE MOST EXPENSIVE PRODUCT ON SEPHORA WEBSITE ?</a:t>
              </a:r>
            </a:p>
            <a:p>
              <a:pPr algn="l">
                <a:lnSpc>
                  <a:spcPts val="768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077"/>
              <a:ext cx="19628787" cy="3665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From the following chart it is clear to us that the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most expensive product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is “Airwrap™ Styler” at 549.0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3086" t="0" r="3086" b="0"/>
          <a:stretch>
            <a:fillRect/>
          </a:stretch>
        </p:blipFill>
        <p:spPr>
          <a:xfrm flipH="false" flipV="false" rot="0">
            <a:off x="10362919" y="3235666"/>
            <a:ext cx="7325491" cy="6509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3294587" cy="10287000"/>
          </a:xfrm>
          <a:prstGeom prst="rect">
            <a:avLst/>
          </a:prstGeom>
          <a:solidFill>
            <a:srgbClr val="D6B4C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9241" y="1143994"/>
            <a:ext cx="8730540" cy="58276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876970" y="211861"/>
            <a:ext cx="5405999" cy="245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7247">
                <a:solidFill>
                  <a:srgbClr val="340D24"/>
                </a:solidFill>
                <a:latin typeface="Noto Serif Display Bold"/>
              </a:rPr>
              <a:t>Conclusion</a:t>
            </a:r>
          </a:p>
          <a:p>
            <a:pPr algn="ctr">
              <a:lnSpc>
                <a:spcPts val="106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598072"/>
            <a:ext cx="9001904" cy="518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40D24"/>
                </a:solidFill>
                <a:latin typeface="Glacial Indifference"/>
              </a:rPr>
              <a:t>Sephora is one of the best shopping destinations in the world, as it has many categories, and many highly rating products that are preferred by many people.</a:t>
            </a:r>
          </a:p>
          <a:p>
            <a:pPr algn="ctr">
              <a:lnSpc>
                <a:spcPts val="5179"/>
              </a:lnSpc>
            </a:pPr>
            <a:r>
              <a:rPr lang="en-US" sz="1200">
                <a:solidFill>
                  <a:srgbClr val="340D24"/>
                </a:solidFill>
                <a:latin typeface="Arimo"/>
              </a:rPr>
              <a:t>- Improving customer experience</a:t>
            </a:r>
          </a:p>
          <a:p>
            <a:pPr algn="ctr">
              <a:lnSpc>
                <a:spcPts val="5179"/>
              </a:lnSpc>
            </a:pPr>
            <a:r>
              <a:rPr lang="en-US" sz="1200">
                <a:solidFill>
                  <a:srgbClr val="340D24"/>
                </a:solidFill>
                <a:latin typeface="Arimo"/>
              </a:rPr>
              <a:t>- Get more revenue</a:t>
            </a:r>
          </a:p>
          <a:p>
            <a:pPr algn="ctr">
              <a:lnSpc>
                <a:spcPts val="517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5139" y="238261"/>
            <a:ext cx="12503860" cy="18040078"/>
            <a:chOff x="0" y="0"/>
            <a:chExt cx="16671813" cy="2405343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2963963"/>
              <a:ext cx="1089474" cy="108947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55326" y="23406067"/>
              <a:ext cx="378823" cy="205267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6671813" cy="1825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78"/>
                </a:lnSpc>
              </a:pPr>
              <a:r>
                <a:rPr lang="en-US" sz="8981">
                  <a:solidFill>
                    <a:srgbClr val="340D24"/>
                  </a:solidFill>
                  <a:latin typeface="Noto Serif Display Bold"/>
                </a:rPr>
                <a:t>AGENDA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484543"/>
              <a:ext cx="13273761" cy="1863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Overview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Website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Frequently Asked Questions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About the dataset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Algorithms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-Conclusion</a:t>
              </a: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>
                <a:lnSpc>
                  <a:spcPts val="11127"/>
                </a:lnSpc>
              </a:pPr>
            </a:p>
            <a:p>
              <a:pPr algn="l">
                <a:lnSpc>
                  <a:spcPts val="7121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8913" y="1208835"/>
            <a:ext cx="9314794" cy="6031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66493" y="-20731"/>
            <a:ext cx="7821507" cy="10307731"/>
          </a:xfrm>
          <a:prstGeom prst="rect">
            <a:avLst/>
          </a:prstGeom>
          <a:solidFill>
            <a:srgbClr val="FFF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694905" y="2682704"/>
            <a:ext cx="7364683" cy="49008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25937" y="0"/>
            <a:ext cx="10040556" cy="109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40D24"/>
                </a:solidFill>
                <a:latin typeface="Noto Serif Display Bold"/>
              </a:rPr>
              <a:t>SEPHORA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1379444"/>
            <a:ext cx="10466493" cy="766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185">
                <a:solidFill>
                  <a:srgbClr val="340D24"/>
                </a:solidFill>
                <a:latin typeface="Glacial Indifference"/>
              </a:rPr>
              <a:t>It is a French multinational chain of personal care and beauty stores.</a:t>
            </a: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</a:pPr>
            <a:r>
              <a:rPr lang="en-US" sz="4185">
                <a:solidFill>
                  <a:srgbClr val="340D24"/>
                </a:solidFill>
                <a:latin typeface="Glacial Indifference"/>
              </a:rPr>
              <a:t> Featuring nearly 3,000 brands, along with its own brand, </a:t>
            </a: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</a:pPr>
            <a:r>
              <a:rPr lang="en-US" sz="4185">
                <a:solidFill>
                  <a:srgbClr val="340D24"/>
                </a:solidFill>
                <a:latin typeface="Glacial Indifference"/>
              </a:rPr>
              <a:t>Sephora provides beauty products including cosmetics, skin care, body, fragrances, nail polish colours, beauty tools, and hair care.</a:t>
            </a: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7411" y="0"/>
            <a:ext cx="8115300" cy="11605154"/>
            <a:chOff x="0" y="0"/>
            <a:chExt cx="10820400" cy="1547353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4711538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15020754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0820400" cy="179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45325"/>
              <a:ext cx="8877532" cy="111767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20"/>
                </a:lnSpc>
              </a:pPr>
              <a:r>
                <a:rPr lang="en-US" sz="3200">
                  <a:solidFill>
                    <a:srgbClr val="340D24"/>
                  </a:solidFill>
                  <a:latin typeface="Glacial Indifference"/>
                </a:rPr>
                <a:t>Sephora was founded in 1973</a:t>
              </a:r>
            </a:p>
            <a:p>
              <a:pPr>
                <a:lnSpc>
                  <a:spcPts val="5120"/>
                </a:lnSpc>
              </a:pPr>
            </a:p>
            <a:p>
              <a:pPr>
                <a:lnSpc>
                  <a:spcPts val="5120"/>
                </a:lnSpc>
              </a:pPr>
              <a:r>
                <a:rPr lang="en-US" sz="3200">
                  <a:solidFill>
                    <a:srgbClr val="340D24"/>
                  </a:solidFill>
                  <a:latin typeface="Glacial Indifference"/>
                </a:rPr>
                <a:t>Sephora currently operates more than 2,300 stores in 33 countries around the world</a:t>
              </a:r>
            </a:p>
            <a:p>
              <a:pPr>
                <a:lnSpc>
                  <a:spcPts val="5120"/>
                </a:lnSpc>
              </a:pPr>
            </a:p>
            <a:p>
              <a:pPr>
                <a:lnSpc>
                  <a:spcPts val="5120"/>
                </a:lnSpc>
              </a:pPr>
              <a:r>
                <a:rPr lang="en-US" sz="3200">
                  <a:solidFill>
                    <a:srgbClr val="340D24"/>
                  </a:solidFill>
                  <a:latin typeface="Glacial Indifference"/>
                </a:rPr>
                <a:t>Sephora launched its online store to the US in 1999,</a:t>
              </a:r>
            </a:p>
            <a:p>
              <a:pPr>
                <a:lnSpc>
                  <a:spcPts val="5120"/>
                </a:lnSpc>
              </a:pPr>
            </a:p>
            <a:p>
              <a:pPr>
                <a:lnSpc>
                  <a:spcPts val="5120"/>
                </a:lnSpc>
              </a:pPr>
              <a:r>
                <a:rPr lang="en-US" sz="3200">
                  <a:solidFill>
                    <a:srgbClr val="340D24"/>
                  </a:solidFill>
                  <a:latin typeface="Glacial Indifference"/>
                </a:rPr>
                <a:t> in 2016, Sephora launched its own app for tablets and smartphones</a:t>
              </a:r>
            </a:p>
            <a:p>
              <a:pPr>
                <a:lnSpc>
                  <a:spcPts val="5120"/>
                </a:lnSpc>
              </a:pPr>
            </a:p>
            <a:p>
              <a:pPr algn="l">
                <a:lnSpc>
                  <a:spcPts val="5120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5598"/>
          <a:stretch>
            <a:fillRect/>
          </a:stretch>
        </p:blipFill>
        <p:spPr>
          <a:xfrm flipH="false" flipV="false" rot="0">
            <a:off x="10164310" y="2579324"/>
            <a:ext cx="7364683" cy="4626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47964" y="435504"/>
            <a:ext cx="9884386" cy="9415992"/>
            <a:chOff x="0" y="0"/>
            <a:chExt cx="13179182" cy="1255465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1584431"/>
              <a:ext cx="970225" cy="970225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16433" y="11978144"/>
              <a:ext cx="337359" cy="182800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3179182" cy="1626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5"/>
                </a:lnSpc>
              </a:pPr>
              <a:r>
                <a:rPr lang="en-US" sz="8004">
                  <a:solidFill>
                    <a:srgbClr val="340D24"/>
                  </a:solidFill>
                  <a:latin typeface="Noto Serif Display Bold"/>
                </a:rPr>
                <a:t>SEPHORAWEBSITE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752463"/>
              <a:ext cx="13179182" cy="7612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Sephora is one of the most popular online shopping sites</a:t>
              </a:r>
            </a:p>
            <a:p>
              <a:pPr>
                <a:lnSpc>
                  <a:spcPts val="6519"/>
                </a:lnSpc>
              </a:pPr>
            </a:p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Accordingly, we have collected and analyzed website data to answer the most frequently asked questions</a:t>
              </a:r>
            </a:p>
            <a:p>
              <a:pPr algn="l">
                <a:lnSpc>
                  <a:spcPts val="651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0" y="0"/>
            <a:ext cx="495300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9999" y="1333613"/>
            <a:ext cx="5361075" cy="7777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78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231259" y="4297322"/>
            <a:ext cx="10662683" cy="569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499">
                <a:solidFill>
                  <a:srgbClr val="340D24"/>
                </a:solidFill>
                <a:latin typeface="Glacial Indifference"/>
              </a:rPr>
              <a:t> - What is the most loved product by people</a:t>
            </a:r>
          </a:p>
          <a:p>
            <a:pPr>
              <a:lnSpc>
                <a:spcPts val="5599"/>
              </a:lnSpc>
            </a:pPr>
            <a:r>
              <a:rPr lang="en-US" sz="3499">
                <a:solidFill>
                  <a:srgbClr val="340D24"/>
                </a:solidFill>
                <a:latin typeface="Glacial Indifference"/>
              </a:rPr>
              <a:t> at Sephora ?</a:t>
            </a:r>
          </a:p>
          <a:p>
            <a:pPr>
              <a:lnSpc>
                <a:spcPts val="5599"/>
              </a:lnSpc>
            </a:pPr>
            <a:r>
              <a:rPr lang="en-US" sz="3499">
                <a:solidFill>
                  <a:srgbClr val="340D24"/>
                </a:solidFill>
                <a:latin typeface="Glacial Indifference"/>
              </a:rPr>
              <a:t>- </a:t>
            </a:r>
            <a:r>
              <a:rPr lang="en-US" sz="2191">
                <a:solidFill>
                  <a:srgbClr val="340D24"/>
                </a:solidFill>
                <a:latin typeface="Arimo"/>
              </a:rPr>
              <a:t>How many Sephora products have a rating of 5.0 ?</a:t>
            </a:r>
          </a:p>
          <a:p>
            <a:pPr>
              <a:lnSpc>
                <a:spcPts val="5599"/>
              </a:lnSpc>
            </a:pPr>
            <a:r>
              <a:rPr lang="en-US" sz="3499">
                <a:solidFill>
                  <a:srgbClr val="340D24"/>
                </a:solidFill>
                <a:latin typeface="Glacial Indifference"/>
              </a:rPr>
              <a:t>-</a:t>
            </a:r>
            <a:r>
              <a:rPr lang="en-US" sz="2191">
                <a:solidFill>
                  <a:srgbClr val="340D24"/>
                </a:solidFill>
                <a:latin typeface="Arimo"/>
              </a:rPr>
              <a:t> What is the most popular category of products at Sephora website ?</a:t>
            </a:r>
          </a:p>
          <a:p>
            <a:pPr>
              <a:lnSpc>
                <a:spcPts val="5599"/>
              </a:lnSpc>
            </a:pPr>
            <a:r>
              <a:rPr lang="en-US" sz="3499">
                <a:solidFill>
                  <a:srgbClr val="340D24"/>
                </a:solidFill>
                <a:latin typeface="Glacial Indifference"/>
              </a:rPr>
              <a:t> - </a:t>
            </a:r>
            <a:r>
              <a:rPr lang="en-US" sz="2191">
                <a:solidFill>
                  <a:srgbClr val="340D24"/>
                </a:solidFill>
                <a:latin typeface="Arimo"/>
              </a:rPr>
              <a:t>What is the most expensive product on Sephora website ?</a:t>
            </a:r>
          </a:p>
          <a:p>
            <a:pPr algn="l">
              <a:lnSpc>
                <a:spcPts val="6079"/>
              </a:lnSpc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4905"/>
          <a:stretch>
            <a:fillRect/>
          </a:stretch>
        </p:blipFill>
        <p:spPr>
          <a:xfrm flipH="false" flipV="false" rot="0">
            <a:off x="10644208" y="2251660"/>
            <a:ext cx="7106574" cy="49615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31259" y="344874"/>
            <a:ext cx="10662683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340D24"/>
                </a:solidFill>
                <a:latin typeface="Noto Serif Display Bold"/>
              </a:rPr>
              <a:t>FREQUENTLY ASKED QUESTIONS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386250" y="1028700"/>
            <a:ext cx="12586828" cy="9845593"/>
            <a:chOff x="0" y="0"/>
            <a:chExt cx="16782437" cy="1312745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6782437" cy="2926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12"/>
                </a:lnSpc>
              </a:pPr>
              <a:r>
                <a:rPr lang="en-US" sz="7176">
                  <a:solidFill>
                    <a:srgbClr val="340D24"/>
                  </a:solidFill>
                  <a:latin typeface="Noto Serif Display Bold"/>
                </a:rPr>
                <a:t>ABOUT THE DATASET</a:t>
              </a:r>
            </a:p>
            <a:p>
              <a:pPr algn="l">
                <a:lnSpc>
                  <a:spcPts val="8612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372674"/>
              <a:ext cx="14273911" cy="9754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22"/>
                </a:lnSpc>
              </a:pPr>
              <a:r>
                <a:rPr lang="en-US" sz="3638">
                  <a:solidFill>
                    <a:srgbClr val="340D24"/>
                  </a:solidFill>
                  <a:latin typeface="Glacial Indifference"/>
                </a:rPr>
                <a:t>Dataset Titel / Sephora website</a:t>
              </a:r>
            </a:p>
            <a:p>
              <a:pPr>
                <a:lnSpc>
                  <a:spcPts val="5822"/>
                </a:lnSpc>
              </a:pPr>
              <a:r>
                <a:rPr lang="en-US" sz="2395">
                  <a:solidFill>
                    <a:srgbClr val="340D24"/>
                  </a:solidFill>
                  <a:latin typeface="Arimo"/>
                </a:rPr>
                <a:t>Taken from the Keggel website</a:t>
              </a:r>
            </a:p>
            <a:p>
              <a:pPr>
                <a:lnSpc>
                  <a:spcPts val="5822"/>
                </a:lnSpc>
              </a:pPr>
              <a:r>
                <a:rPr lang="en-US" sz="2395">
                  <a:solidFill>
                    <a:srgbClr val="340D24"/>
                  </a:solidFill>
                  <a:latin typeface="Arimo"/>
                </a:rPr>
                <a:t>The data contains 9168 rows, 21 columns</a:t>
              </a:r>
            </a:p>
            <a:p>
              <a:pPr>
                <a:lnSpc>
                  <a:spcPts val="5822"/>
                </a:lnSpc>
              </a:pPr>
              <a:r>
                <a:rPr lang="en-US" sz="3638">
                  <a:solidFill>
                    <a:srgbClr val="340D24"/>
                  </a:solidFill>
                  <a:latin typeface="Glacial Indifference"/>
                </a:rPr>
                <a:t>This data set is completely cleaned ,</a:t>
              </a:r>
            </a:p>
            <a:p>
              <a:pPr>
                <a:lnSpc>
                  <a:spcPts val="5822"/>
                </a:lnSpc>
              </a:pPr>
              <a:r>
                <a:rPr lang="en-US" sz="3638">
                  <a:solidFill>
                    <a:srgbClr val="340D24"/>
                  </a:solidFill>
                  <a:latin typeface="Glacial Indifference"/>
                </a:rPr>
                <a:t>But we encountered a difficulty because</a:t>
              </a:r>
            </a:p>
            <a:p>
              <a:pPr>
                <a:lnSpc>
                  <a:spcPts val="5822"/>
                </a:lnSpc>
              </a:pPr>
              <a:r>
                <a:rPr lang="en-US" sz="3638">
                  <a:solidFill>
                    <a:srgbClr val="340D24"/>
                  </a:solidFill>
                  <a:latin typeface="Glacial Indifference"/>
                </a:rPr>
                <a:t> it contains many columns</a:t>
              </a:r>
            </a:p>
            <a:p>
              <a:pPr>
                <a:lnSpc>
                  <a:spcPts val="5822"/>
                </a:lnSpc>
              </a:pPr>
              <a:r>
                <a:rPr lang="en-US" sz="3638">
                  <a:solidFill>
                    <a:srgbClr val="340D24"/>
                  </a:solidFill>
                  <a:latin typeface="Glacial Indifference"/>
                </a:rPr>
                <a:t> and is also similar</a:t>
              </a:r>
            </a:p>
            <a:p>
              <a:pPr>
                <a:lnSpc>
                  <a:spcPts val="5822"/>
                </a:lnSpc>
              </a:pPr>
            </a:p>
            <a:p>
              <a:pPr>
                <a:lnSpc>
                  <a:spcPts val="5822"/>
                </a:lnSpc>
              </a:pPr>
            </a:p>
            <a:p>
              <a:pPr algn="l">
                <a:lnSpc>
                  <a:spcPts val="5822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948140" y="3023364"/>
            <a:ext cx="9339860" cy="5116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31314" y="2902053"/>
            <a:ext cx="9315448" cy="558926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513786" y="1038225"/>
            <a:ext cx="745514" cy="35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340D24"/>
                </a:solidFill>
                <a:latin typeface="Noto Serif Display Bold"/>
              </a:rPr>
              <a:t>08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0"/>
            <a:ext cx="18288000" cy="329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340D24"/>
                </a:solidFill>
                <a:latin typeface="Noto Serif Display Bold"/>
              </a:rPr>
              <a:t>1 . WHAT IS THE MOST LOVED PRODUCT BY PEOPLE AT SEPHORA ?</a:t>
            </a:r>
          </a:p>
          <a:p>
            <a:pPr algn="l">
              <a:lnSpc>
                <a:spcPts val="100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06305" y="2740128"/>
            <a:ext cx="8047923" cy="554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3999">
                <a:solidFill>
                  <a:srgbClr val="340D24"/>
                </a:solidFill>
                <a:latin typeface="Glacial Indifference"/>
              </a:rPr>
              <a:t>After looking at the graph</a:t>
            </a:r>
          </a:p>
          <a:p>
            <a:pPr>
              <a:lnSpc>
                <a:spcPts val="6399"/>
              </a:lnSpc>
            </a:pPr>
            <a:r>
              <a:rPr lang="en-US" sz="3999">
                <a:solidFill>
                  <a:srgbClr val="340D24"/>
                </a:solidFill>
                <a:latin typeface="Glacial Indifference"/>
              </a:rPr>
              <a:t>We found that "Everlasting Liquid Lipstick" is the most preferred product by people Get 1,300,000 likes</a:t>
            </a:r>
          </a:p>
          <a:p>
            <a:pPr>
              <a:lnSpc>
                <a:spcPts val="6399"/>
              </a:lnSpc>
            </a:pPr>
          </a:p>
          <a:p>
            <a:pPr algn="l">
              <a:lnSpc>
                <a:spcPts val="54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21952" y="322664"/>
            <a:ext cx="17866048" cy="7410369"/>
            <a:chOff x="0" y="0"/>
            <a:chExt cx="23821397" cy="988049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23821397" cy="43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22"/>
                </a:lnSpc>
              </a:pPr>
              <a:r>
                <a:rPr lang="en-US" sz="6352">
                  <a:solidFill>
                    <a:srgbClr val="340D24"/>
                  </a:solidFill>
                  <a:latin typeface="Noto Serif Display Bold"/>
                </a:rPr>
                <a:t>HOW MANY SEPHORA PRODUCTS HAVE A RATING OF 5.0 ?</a:t>
              </a:r>
            </a:p>
            <a:p>
              <a:pPr algn="l">
                <a:lnSpc>
                  <a:spcPts val="10481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809181"/>
              <a:ext cx="23821397" cy="5071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81"/>
                </a:lnSpc>
              </a:pPr>
              <a:r>
                <a:rPr lang="en-US" sz="3176">
                  <a:solidFill>
                    <a:srgbClr val="340D24"/>
                  </a:solidFill>
                  <a:latin typeface="Glacial Indifference Bold"/>
                </a:rPr>
                <a:t>Through the following chart, we found that there are</a:t>
              </a:r>
            </a:p>
            <a:p>
              <a:pPr>
                <a:lnSpc>
                  <a:spcPts val="5081"/>
                </a:lnSpc>
              </a:pPr>
              <a:r>
                <a:rPr lang="en-US" sz="3176">
                  <a:solidFill>
                    <a:srgbClr val="340D24"/>
                  </a:solidFill>
                  <a:latin typeface="Glacial Indifference Bold"/>
                </a:rPr>
                <a:t> about 872 products that have a rating of 5.0,</a:t>
              </a:r>
            </a:p>
            <a:p>
              <a:pPr>
                <a:lnSpc>
                  <a:spcPts val="5081"/>
                </a:lnSpc>
              </a:pPr>
              <a:r>
                <a:rPr lang="en-US" sz="3176">
                  <a:solidFill>
                    <a:srgbClr val="340D24"/>
                  </a:solidFill>
                  <a:latin typeface="Glacial Indifference Bold"/>
                </a:rPr>
                <a:t> we also noticed that there are 3527 products that have a</a:t>
              </a:r>
            </a:p>
            <a:p>
              <a:pPr>
                <a:lnSpc>
                  <a:spcPts val="5081"/>
                </a:lnSpc>
              </a:pPr>
              <a:r>
                <a:rPr lang="en-US" sz="3176">
                  <a:solidFill>
                    <a:srgbClr val="340D24"/>
                  </a:solidFill>
                  <a:latin typeface="Glacial Indifference Bold"/>
                </a:rPr>
                <a:t> rating of 4.5</a:t>
              </a:r>
            </a:p>
            <a:p>
              <a:pPr>
                <a:lnSpc>
                  <a:spcPts val="5081"/>
                </a:lnSpc>
              </a:pPr>
            </a:p>
            <a:p>
              <a:pPr algn="l">
                <a:lnSpc>
                  <a:spcPts val="5081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476" r="4066" b="476"/>
          <a:stretch>
            <a:fillRect/>
          </a:stretch>
        </p:blipFill>
        <p:spPr>
          <a:xfrm flipH="false" flipV="false" rot="0">
            <a:off x="11246971" y="3623709"/>
            <a:ext cx="6241095" cy="6443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DAEwAf9-IvU</dc:identifier>
  <dcterms:modified xsi:type="dcterms:W3CDTF">2011-08-01T06:04:30Z</dcterms:modified>
  <cp:revision>1</cp:revision>
  <dc:title>Maha AlHarqan</dc:title>
</cp:coreProperties>
</file>