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9" r:id="rId3"/>
    <p:sldId id="273" r:id="rId4"/>
    <p:sldId id="274" r:id="rId5"/>
    <p:sldId id="276" r:id="rId6"/>
    <p:sldId id="278" r:id="rId7"/>
  </p:sldIdLst>
  <p:sldSz cx="12192000" cy="6858000"/>
  <p:notesSz cx="6858000" cy="9144000"/>
  <p:defaultTextStyle>
    <a:defPPr>
      <a:defRPr lang="en-A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54"/>
  </p:normalViewPr>
  <p:slideViewPr>
    <p:cSldViewPr snapToGrid="0">
      <p:cViewPr varScale="1">
        <p:scale>
          <a:sx n="102" d="100"/>
          <a:sy n="102" d="100"/>
        </p:scale>
        <p:origin x="9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12A55-C0FF-8B44-A692-5BA0C82A4250}" type="datetimeFigureOut">
              <a:rPr lang="en-AE" smtClean="0"/>
              <a:t>20/10/2023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1930F-FA20-F049-9374-8726210DA06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284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to determine the best path for data to travel from one router to another within the network.</a:t>
            </a:r>
          </a:p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1930F-FA20-F049-9374-8726210DA062}" type="slidenum">
              <a:rPr lang="en-AE" smtClean="0"/>
              <a:t>4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63744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to compute the shortest path to a destination. To do this effectively, the algorithm requires a complete view of the network topology</a:t>
            </a:r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1930F-FA20-F049-9374-8726210DA062}" type="slidenum">
              <a:rPr lang="en-AE" smtClean="0"/>
              <a:t>5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58819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to compute the shortest path to a destination. To do this effectively, the algorithm requires a complete view of the network topology</a:t>
            </a:r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81930F-FA20-F049-9374-8726210DA062}" type="slidenum">
              <a:rPr lang="en-AE" smtClean="0"/>
              <a:t>6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13942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F32A4-8F25-4119-9F19-95BD2681E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34D42-FF39-581B-F709-20196848F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F307C-C6D3-B8D0-2A2D-E7FF291D3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3B46-3CD0-C941-A9C4-D22DC654C18D}" type="datetimeFigureOut">
              <a:rPr lang="en-AE" smtClean="0"/>
              <a:t>20/10/2023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95998-A7B2-77DA-66FC-C02D1BD9F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044CC-4C31-5DBB-FD8D-6E27C7B9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678F-E76C-6246-BD48-9F1EAB05612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1945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0FA19-EC39-F764-82D7-C1DD287F1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23DCC-CA92-4767-E68C-195D4C04F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99896-8960-A068-D6EE-987ABE3B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3B46-3CD0-C941-A9C4-D22DC654C18D}" type="datetimeFigureOut">
              <a:rPr lang="en-AE" smtClean="0"/>
              <a:t>20/10/2023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21B91-A552-69EA-63B9-1766002B2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7CFAF-37BD-5B64-33D8-A8E1702D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678F-E76C-6246-BD48-9F1EAB05612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8895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3FFE91-AB6F-E760-FB91-196BD917A1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8D002-9ED9-84CB-3C67-EE23A8CAC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DC672-9F4E-EFDC-CFE6-C0FA23EA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3B46-3CD0-C941-A9C4-D22DC654C18D}" type="datetimeFigureOut">
              <a:rPr lang="en-AE" smtClean="0"/>
              <a:t>20/10/2023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EBA88-88A8-E7AD-BF0D-BDE346F3A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EE7E2-69FF-3060-3C5D-3129B8F6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678F-E76C-6246-BD48-9F1EAB05612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1734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CCE9C-4AD6-D25D-DFC2-2E4038738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12D62-28BF-C305-6A8C-AD8CD2674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264DD-82E3-7E4E-D97C-8E987F3F0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3B46-3CD0-C941-A9C4-D22DC654C18D}" type="datetimeFigureOut">
              <a:rPr lang="en-AE" smtClean="0"/>
              <a:t>20/10/2023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A30C1-D26B-5BB6-500D-5FA22CDC9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AEE57-48D3-DD0C-F2CC-3F0E98FFE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678F-E76C-6246-BD48-9F1EAB05612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58516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33AAF-95D8-42B1-7B20-4FB7BBEDC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5C9EE-C907-641D-AE12-039B7B36B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28D0A-1CD2-CCD7-52EF-B1C3AED5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3B46-3CD0-C941-A9C4-D22DC654C18D}" type="datetimeFigureOut">
              <a:rPr lang="en-AE" smtClean="0"/>
              <a:t>20/10/2023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B6A89-6877-0C05-15EE-C135DDD4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42031-A03D-2812-F117-8D97F2A2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678F-E76C-6246-BD48-9F1EAB05612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7412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67833-EAD2-FE04-7F34-57B108AC0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F672F-E38D-9A1F-5861-DB7521967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A2134-052D-0C6F-E6E2-B8FA2E987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6B0E6-968D-A3F8-ABFA-2F04DF18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3B46-3CD0-C941-A9C4-D22DC654C18D}" type="datetimeFigureOut">
              <a:rPr lang="en-AE" smtClean="0"/>
              <a:t>20/10/2023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6CC68-3DC3-4C12-0320-5EFCC50DC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E98D1-3A12-702A-CF76-0C96A5DF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678F-E76C-6246-BD48-9F1EAB05612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03861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D27D-AE01-812B-0E90-A7590F99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CC2DC-B8A0-4932-8811-C5F495831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0B0E3-D059-CE02-D048-42F7F9C8F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587B17-D5AF-8A29-BCE0-412514FA9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3F8DDE-4841-EFAA-2921-C1CD6C9FC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77BA60-6B42-D220-D956-2654830AD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3B46-3CD0-C941-A9C4-D22DC654C18D}" type="datetimeFigureOut">
              <a:rPr lang="en-AE" smtClean="0"/>
              <a:t>20/10/2023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E7F5E2-23D4-0FB0-0C2D-873666F3A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BF5413-3341-8984-F4F5-0A0BD99F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678F-E76C-6246-BD48-9F1EAB05612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49223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C687F-3503-5B82-62AB-2090FED86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FFD0BD-168D-98BE-875A-5B1BDF06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3B46-3CD0-C941-A9C4-D22DC654C18D}" type="datetimeFigureOut">
              <a:rPr lang="en-AE" smtClean="0"/>
              <a:t>20/10/2023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21C79-C6B5-6356-657D-5F4BCAAA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DCF16-CC89-A652-18AF-D9BB985C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678F-E76C-6246-BD48-9F1EAB05612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09354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31F658-5EC5-2B87-1642-61A74AFA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3B46-3CD0-C941-A9C4-D22DC654C18D}" type="datetimeFigureOut">
              <a:rPr lang="en-AE" smtClean="0"/>
              <a:t>20/10/2023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B49A1-5315-5645-F50E-5C55B30C6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9CE0A-C0EA-FC1F-81B6-79BE9B81B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678F-E76C-6246-BD48-9F1EAB05612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222435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E62BB-3732-6BD0-D7A0-A2BE8846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BA9CF-3E5E-F8AC-64EB-64365ACF5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EF242-C368-25F4-A8AE-139FDD172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37D95-EB5D-3D3B-3189-DE7254A96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3B46-3CD0-C941-A9C4-D22DC654C18D}" type="datetimeFigureOut">
              <a:rPr lang="en-AE" smtClean="0"/>
              <a:t>20/10/2023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8FE8C-A4D9-654F-CE37-44B423FD6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1C065-2C9F-FD4A-227A-EB66FF3D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678F-E76C-6246-BD48-9F1EAB05612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50584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5A52-D675-789C-C9F6-275385E6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43BF3E-B1FB-586F-187F-34CE71D44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B15CA-B310-C744-D19B-F5DBA509D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4E41C-C1FF-6D8A-0065-1640D44E7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3B46-3CD0-C941-A9C4-D22DC654C18D}" type="datetimeFigureOut">
              <a:rPr lang="en-AE" smtClean="0"/>
              <a:t>20/10/2023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08C1E-D705-07A5-3217-002096BE0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B38F4-AE89-552A-852A-CB308F48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678F-E76C-6246-BD48-9F1EAB05612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06052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2F0D24-E6B6-ACA7-7E02-39754A20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E8C0A-0248-02B6-C5F6-007D22B91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DEC67-933E-C7C0-223D-0795C2AE4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03B46-3CD0-C941-A9C4-D22DC654C18D}" type="datetimeFigureOut">
              <a:rPr lang="en-AE" smtClean="0"/>
              <a:t>20/10/2023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A7894-E2AF-7888-D5D9-59A8F8FED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5D468-9DCF-E9D2-6D0E-9036C16F0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E678F-E76C-6246-BD48-9F1EAB05612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7646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58364-7C63-4FFC-3C1F-532086E46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718" y="1980368"/>
            <a:ext cx="9106525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E" dirty="0">
                <a:solidFill>
                  <a:schemeClr val="tx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NET-352</a:t>
            </a:r>
            <a:br>
              <a:rPr lang="en-AE" dirty="0">
                <a:solidFill>
                  <a:schemeClr val="tx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</a:br>
            <a:r>
              <a:rPr lang="en-US" sz="4400" dirty="0">
                <a:solidFill>
                  <a:schemeClr val="tx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Lab 10 – Implement EtherChannel</a:t>
            </a:r>
            <a:r>
              <a:rPr lang="en-AE" sz="4400" dirty="0">
                <a:solidFill>
                  <a:schemeClr val="tx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60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0BBA8-6BCC-4DCD-B253-0BA8CAA97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EtherChannel</a:t>
            </a:r>
            <a:endParaRPr lang="en-AE" dirty="0">
              <a:solidFill>
                <a:schemeClr val="tx2"/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34F1F-BE47-B3BF-473A-D058BBE54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0989"/>
            <a:ext cx="11186786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Link Aggregation</a:t>
            </a:r>
            <a:r>
              <a:rPr lang="en-US" dirty="0">
                <a:solidFill>
                  <a:schemeClr val="tx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, commonly known as </a:t>
            </a:r>
            <a:r>
              <a:rPr lang="en-US" b="1" dirty="0">
                <a:solidFill>
                  <a:schemeClr val="tx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EtherChannel</a:t>
            </a:r>
            <a:r>
              <a:rPr lang="en-US" dirty="0">
                <a:solidFill>
                  <a:schemeClr val="tx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, is a networking process that allows you to bundle several physical network links into a single logical link.</a:t>
            </a:r>
          </a:p>
        </p:txBody>
      </p:sp>
      <p:pic>
        <p:nvPicPr>
          <p:cNvPr id="1026" name="Picture 2" descr="EtherChannel">
            <a:extLst>
              <a:ext uri="{FF2B5EF4-FFF2-40B4-BE49-F238E27FC236}">
                <a16:creationId xmlns:a16="http://schemas.microsoft.com/office/drawing/2014/main" id="{822294EB-1E12-D0D6-A81E-67A7458C73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" t="7210" r="383" b="3542"/>
          <a:stretch/>
        </p:blipFill>
        <p:spPr bwMode="auto">
          <a:xfrm>
            <a:off x="1284749" y="3770334"/>
            <a:ext cx="9622501" cy="230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073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0BBA8-6BCC-4DCD-B253-0BA8CAA97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Objectives of EtherChannel</a:t>
            </a:r>
            <a:endParaRPr lang="en-AE" dirty="0">
              <a:solidFill>
                <a:schemeClr val="tx2"/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34F1F-BE47-B3BF-473A-D058BBE54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20671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1. Redundancy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If one of the aggregated links fails, the traffic is automatically shifted to the remaining operational links.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2. Increased Bandwidth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For example, if you combine four 1Gbps links, you can achieve a combined bandwidth of 4Gbps</a:t>
            </a:r>
          </a:p>
        </p:txBody>
      </p:sp>
      <p:pic>
        <p:nvPicPr>
          <p:cNvPr id="2050" name="Picture 2" descr="Link aggregation function, (a). Increasing bandwidth, (b). Fault... |  Download Scientific Diagram">
            <a:extLst>
              <a:ext uri="{FF2B5EF4-FFF2-40B4-BE49-F238E27FC236}">
                <a16:creationId xmlns:a16="http://schemas.microsoft.com/office/drawing/2014/main" id="{36AD3893-60CB-65C4-844E-5D74269CC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062" y="4006882"/>
            <a:ext cx="8846333" cy="232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021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06FF-8F94-D12B-AC14-40BBBBB83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>
                <a:solidFill>
                  <a:schemeClr val="tx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EtherChannel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018FD-57A2-BD86-FEE9-1EF8D23B3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2784"/>
            <a:ext cx="11353799" cy="1966912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tx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LACP</a:t>
            </a:r>
            <a:r>
              <a:rPr lang="en-US" dirty="0">
                <a:solidFill>
                  <a:schemeClr val="tx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(Link Aggregation Control Protocol) is one of the protocols used to establish EtherChannels. </a:t>
            </a:r>
          </a:p>
          <a:p>
            <a:r>
              <a:rPr lang="en-US" dirty="0">
                <a:solidFill>
                  <a:schemeClr val="tx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It is an open standard, meaning it is not vendor-specific, and is defined under IEEE 802.3ad. </a:t>
            </a:r>
          </a:p>
          <a:p>
            <a:r>
              <a:rPr lang="en-US" dirty="0">
                <a:solidFill>
                  <a:schemeClr val="tx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This contrasts with </a:t>
            </a:r>
            <a:r>
              <a:rPr lang="en-US" b="1" dirty="0">
                <a:solidFill>
                  <a:schemeClr val="tx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PAgP</a:t>
            </a:r>
            <a:r>
              <a:rPr lang="en-US" dirty="0">
                <a:solidFill>
                  <a:schemeClr val="tx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(Port Aggregation Protocol), which is a Cisco proprietary protocol.</a:t>
            </a:r>
          </a:p>
        </p:txBody>
      </p:sp>
      <p:pic>
        <p:nvPicPr>
          <p:cNvPr id="3074" name="Picture 2" descr="LACP vs PAGP: What's the Difference? | FS Community">
            <a:extLst>
              <a:ext uri="{FF2B5EF4-FFF2-40B4-BE49-F238E27FC236}">
                <a16:creationId xmlns:a16="http://schemas.microsoft.com/office/drawing/2014/main" id="{7932A6F7-7CE5-CD04-BE0B-B3A5501A23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" b="14666"/>
          <a:stretch/>
        </p:blipFill>
        <p:spPr bwMode="auto">
          <a:xfrm>
            <a:off x="2632053" y="3810208"/>
            <a:ext cx="5547442" cy="268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561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9ADA1-26F9-719B-2157-E8F8B8760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>
                <a:solidFill>
                  <a:schemeClr val="tx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LACP Protocol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4534-2B14-CA48-528F-9B40FFF7A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8792" cy="44886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In LACP, you can configure a </a:t>
            </a:r>
            <a:r>
              <a:rPr lang="en-US" b="1" dirty="0">
                <a:solidFill>
                  <a:schemeClr val="tx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maximum of 16 ports </a:t>
            </a:r>
            <a:r>
              <a:rPr lang="en-US" dirty="0">
                <a:solidFill>
                  <a:schemeClr val="tx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into a single bundle. However, </a:t>
            </a:r>
            <a:r>
              <a:rPr lang="en-US" b="1" dirty="0">
                <a:solidFill>
                  <a:schemeClr val="tx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only 8 of these can be active at one time</a:t>
            </a:r>
            <a:r>
              <a:rPr lang="en-US" dirty="0">
                <a:solidFill>
                  <a:schemeClr val="tx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. </a:t>
            </a:r>
          </a:p>
          <a:p>
            <a:r>
              <a:rPr lang="en-US" dirty="0">
                <a:solidFill>
                  <a:schemeClr val="tx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If one of the active links fails, a standby link takes its place, ensuring no loss of service. This standby mechanism is specific to LACP and is not available with PAgP.</a:t>
            </a:r>
          </a:p>
        </p:txBody>
      </p:sp>
    </p:spTree>
    <p:extLst>
      <p:ext uri="{BB962C8B-B14F-4D97-AF65-F5344CB8AC3E}">
        <p14:creationId xmlns:p14="http://schemas.microsoft.com/office/powerpoint/2010/main" val="2827672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9ADA1-26F9-719B-2157-E8F8B8760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>
                <a:solidFill>
                  <a:schemeClr val="tx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LACP Protocol (cont’d)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4534-2B14-CA48-528F-9B40FFF7A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90"/>
            <a:ext cx="10937789" cy="1596208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For EtherChannel to work correctly, all the physical links that are aggregated should have the </a:t>
            </a:r>
            <a:r>
              <a:rPr lang="en-US" sz="2600" b="1" dirty="0">
                <a:solidFill>
                  <a:schemeClr val="tx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same speed, duplex setting, and other interface configurations</a:t>
            </a:r>
            <a:r>
              <a:rPr lang="en-US" sz="2600" dirty="0">
                <a:solidFill>
                  <a:schemeClr val="tx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53252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303</Words>
  <Application>Microsoft Macintosh PowerPoint</Application>
  <PresentationFormat>Widescreen</PresentationFormat>
  <Paragraphs>23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Apple Symbols</vt:lpstr>
      <vt:lpstr>Arial</vt:lpstr>
      <vt:lpstr>Calibri</vt:lpstr>
      <vt:lpstr>Calibri Light</vt:lpstr>
      <vt:lpstr>Söhne</vt:lpstr>
      <vt:lpstr>Office Theme</vt:lpstr>
      <vt:lpstr>NET-352 Lab 10 – Implement EtherChannel </vt:lpstr>
      <vt:lpstr>EtherChannel</vt:lpstr>
      <vt:lpstr>Objectives of EtherChannel</vt:lpstr>
      <vt:lpstr>EtherChannel Protocols</vt:lpstr>
      <vt:lpstr>LACP Protocol</vt:lpstr>
      <vt:lpstr>LACP Protocol (cont’d)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NET-352 Lab 1 - Basic Switch Configuration</dc:title>
  <dc:creator>Maha AlBlooki</dc:creator>
  <cp:lastModifiedBy>Maha Alblooki</cp:lastModifiedBy>
  <cp:revision>16</cp:revision>
  <dcterms:created xsi:type="dcterms:W3CDTF">2023-09-03T04:44:44Z</dcterms:created>
  <dcterms:modified xsi:type="dcterms:W3CDTF">2023-10-20T16:29:40Z</dcterms:modified>
</cp:coreProperties>
</file>