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80" r:id="rId4"/>
    <p:sldId id="277" r:id="rId5"/>
    <p:sldId id="283" r:id="rId6"/>
    <p:sldId id="281" r:id="rId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EFD72-DC7E-4942-8FCC-E38460D86238}" type="datetimeFigureOut">
              <a:rPr lang="en-AE" smtClean="0"/>
              <a:t>16/10/2023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EFBA7-4660-4C42-B12F-1F462FC0E23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001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IPv6, routers send Router Advertisements (RAs) to communicate various pieces of information to hosts, including the presence of the router on the network. When a device receives an RA from a router, it learns about the link-local address of the router and sets it as the default gateway for IPv6 traffic.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EFBA7-4660-4C42-B12F-1F462FC0E23A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1526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GUA: These are globally unique, internet-routable addresses. GUAs can be configured statically or assigned dynamically.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EFBA7-4660-4C42-B12F-1F462FC0E23A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9834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2A4-8F25-4119-9F19-95BD2681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34D42-FF39-581B-F709-20196848F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307C-C6D3-B8D0-2A2D-E7FF291D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5998-A7B2-77DA-66FC-C02D1BD9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44CC-4C31-5DBB-FD8D-6E27C7B9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94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A19-EC39-F764-82D7-C1DD287F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3DCC-CA92-4767-E68C-195D4C04F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9896-8960-A068-D6EE-987ABE3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1B91-A552-69EA-63B9-1766002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CFAF-37BD-5B64-33D8-A8E1702D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89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FFE91-AB6F-E760-FB91-196BD917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8D002-9ED9-84CB-3C67-EE23A8CA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C672-9F4E-EFDC-CFE6-C0FA23EA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BA88-88A8-E7AD-BF0D-BDE346F3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E7E2-69FF-3060-3C5D-3129B8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1734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CE9C-4AD6-D25D-DFC2-2E403873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2D62-28BF-C305-6A8C-AD8CD267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64DD-82E3-7E4E-D97C-8E987F3F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30C1-D26B-5BB6-500D-5FA22CDC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EE57-48D3-DD0C-F2CC-3F0E98FF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516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3AAF-95D8-42B1-7B20-4FB7BBED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C9EE-C907-641D-AE12-039B7B36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8D0A-1CD2-CCD7-52EF-B1C3AED5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6A89-6877-0C05-15EE-C135DDD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2031-A03D-2812-F117-8D97F2A2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4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7833-EAD2-FE04-7F34-57B108AC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672F-E38D-9A1F-5861-DB752196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2134-052D-0C6F-E6E2-B8FA2E9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6B0E6-968D-A3F8-ABFA-2F04DF18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CC68-3DC3-4C12-0320-5EFCC50D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E98D1-3A12-702A-CF76-0C96A5DF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861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D27D-AE01-812B-0E90-A7590F99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C2DC-B8A0-4932-8811-C5F49583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0B0E3-D059-CE02-D048-42F7F9C8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87B17-D5AF-8A29-BCE0-412514FA9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F8DDE-4841-EFAA-2921-C1CD6C9FC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7BA60-6B42-D220-D956-2654830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7F5E2-23D4-0FB0-0C2D-873666F3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F5413-3341-8984-F4F5-0A0BD99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492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687F-3503-5B82-62AB-2090FED8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FD0BD-168D-98BE-875A-5B1BDF06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C79-C6B5-6356-657D-5F4BCAA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DCF16-CC89-A652-18AF-D9BB985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35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1F658-5EC5-2B87-1642-61A74AFA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B49A1-5315-5645-F50E-5C55B30C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9CE0A-C0EA-FC1F-81B6-79BE9B81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2243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62BB-3732-6BD0-D7A0-A2BE8846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A9CF-3E5E-F8AC-64EB-64365ACF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F242-C368-25F4-A8AE-139FDD17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7D95-EB5D-3D3B-3189-DE7254A9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FE8C-A4D9-654F-CE37-44B423F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C065-2C9F-FD4A-227A-EB66FF3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58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5A52-D675-789C-C9F6-275385E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3BF3E-B1FB-586F-187F-34CE71D44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B15CA-B310-C744-D19B-F5DBA509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E41C-C1FF-6D8A-0065-1640D44E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08C1E-D705-07A5-3217-002096BE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38F4-AE89-552A-852A-CB308F4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052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F0D24-E6B6-ACA7-7E02-39754A20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8C0A-0248-02B6-C5F6-007D22B9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EC67-933E-C7C0-223D-0795C2AE4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3B46-3CD0-C941-A9C4-D22DC654C18D}" type="datetimeFigureOut">
              <a:rPr lang="en-AE" smtClean="0"/>
              <a:t>15/10/2023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7894-E2AF-7888-D5D9-59A8F8FED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D468-9DCF-E9D2-6D0E-9036C16F0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646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364-7C63-4FFC-3C1F-532086E46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718" y="1465545"/>
            <a:ext cx="9106525" cy="2902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NET-257</a:t>
            </a:r>
            <a:b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US" sz="4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Lab 6 – IPv6 Addressing</a:t>
            </a:r>
            <a:endParaRPr lang="en-AE" sz="4400" dirty="0">
              <a:solidFill>
                <a:schemeClr val="tx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6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8F-F082-DFF1-BD64-CE5D0B8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E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Why Use IPv6 Addresses?</a:t>
            </a:r>
            <a:endParaRPr lang="en-AE" dirty="0">
              <a:solidFill>
                <a:schemeClr val="tx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2050" name="Picture 2" descr="IPv4 vs. IPv6 | What it Means &amp; Key Differences Explained | AVG">
            <a:extLst>
              <a:ext uri="{FF2B5EF4-FFF2-40B4-BE49-F238E27FC236}">
                <a16:creationId xmlns:a16="http://schemas.microsoft.com/office/drawing/2014/main" id="{26E08CB2-588F-A775-D8CE-A6B45A36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48" y="1779676"/>
            <a:ext cx="9554228" cy="43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4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8F-F082-DFF1-BD64-CE5D0B8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IPv6 Addresses Compression</a:t>
            </a:r>
          </a:p>
        </p:txBody>
      </p:sp>
      <p:pic>
        <p:nvPicPr>
          <p:cNvPr id="3074" name="Picture 2" descr="IPv6 Address Representation | NetworkAcademy.io">
            <a:extLst>
              <a:ext uri="{FF2B5EF4-FFF2-40B4-BE49-F238E27FC236}">
                <a16:creationId xmlns:a16="http://schemas.microsoft.com/office/drawing/2014/main" id="{7EC08C72-21BA-B5C4-E4FB-5B699A46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7" y="2154476"/>
            <a:ext cx="11219565" cy="31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8F-F082-DFF1-BD64-CE5D0B8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Components of IPv6 Address</a:t>
            </a:r>
          </a:p>
        </p:txBody>
      </p:sp>
      <p:pic>
        <p:nvPicPr>
          <p:cNvPr id="1028" name="Picture 4" descr="What is Internet Protocol Version 6 (IPv6)? · Blog - Cue Hosting">
            <a:extLst>
              <a:ext uri="{FF2B5EF4-FFF2-40B4-BE49-F238E27FC236}">
                <a16:creationId xmlns:a16="http://schemas.microsoft.com/office/drawing/2014/main" id="{B63062C6-C4EA-C5B0-7C01-0D7B7798A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5" r="-2488"/>
          <a:stretch/>
        </p:blipFill>
        <p:spPr bwMode="auto">
          <a:xfrm>
            <a:off x="1429005" y="1929007"/>
            <a:ext cx="9333989" cy="38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9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8F-F082-DFF1-BD64-CE5D0B8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Components of IPv6 Address (cont’d)</a:t>
            </a:r>
          </a:p>
        </p:txBody>
      </p:sp>
      <p:pic>
        <p:nvPicPr>
          <p:cNvPr id="1028" name="Picture 4" descr="What is Internet Protocol Version 6 (IPv6)? · Blog - Cue Hosting">
            <a:extLst>
              <a:ext uri="{FF2B5EF4-FFF2-40B4-BE49-F238E27FC236}">
                <a16:creationId xmlns:a16="http://schemas.microsoft.com/office/drawing/2014/main" id="{B63062C6-C4EA-C5B0-7C01-0D7B7798A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935" r="-2866" b="30075"/>
          <a:stretch/>
        </p:blipFill>
        <p:spPr bwMode="auto">
          <a:xfrm>
            <a:off x="1841313" y="3429000"/>
            <a:ext cx="8509373" cy="209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A17C0-3F36-EFA7-741A-3EB9A04DD7D5}"/>
              </a:ext>
            </a:extLst>
          </p:cNvPr>
          <p:cNvSpPr txBox="1"/>
          <p:nvPr/>
        </p:nvSpPr>
        <p:spPr>
          <a:xfrm>
            <a:off x="838200" y="1791120"/>
            <a:ext cx="576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Recommended prefix length </a:t>
            </a:r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/64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Global routing prefix is assigned by </a:t>
            </a:r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23787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8F-F082-DFF1-BD64-CE5D0B8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22732" cy="1325563"/>
          </a:xfrm>
        </p:spPr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IPv6 Addresses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8C849-A8B4-CB33-54EC-17A9876B171B}"/>
              </a:ext>
            </a:extLst>
          </p:cNvPr>
          <p:cNvSpPr txBox="1"/>
          <p:nvPr/>
        </p:nvSpPr>
        <p:spPr>
          <a:xfrm>
            <a:off x="838201" y="1866378"/>
            <a:ext cx="282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Loopback address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::1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Test internal IP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52A77-8393-F788-EA46-5799C8D9128D}"/>
              </a:ext>
            </a:extLst>
          </p:cNvPr>
          <p:cNvSpPr txBox="1"/>
          <p:nvPr/>
        </p:nvSpPr>
        <p:spPr>
          <a:xfrm>
            <a:off x="4873147" y="3791293"/>
            <a:ext cx="544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Global unicast address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2001:0db8:85a3:0000:0000:8a2e:0370:7334 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Like public IPv4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0B500-B8A4-3B55-C984-63713596D4B5}"/>
              </a:ext>
            </a:extLst>
          </p:cNvPr>
          <p:cNvSpPr txBox="1"/>
          <p:nvPr/>
        </p:nvSpPr>
        <p:spPr>
          <a:xfrm>
            <a:off x="7979079" y="1866377"/>
            <a:ext cx="3799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Link-local address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FE80::1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Same network communication</a:t>
            </a:r>
          </a:p>
          <a:p>
            <a:endParaRPr lang="en-US" sz="2400" dirty="0">
              <a:solidFill>
                <a:schemeClr val="tx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277D3-A006-20A8-1950-4B7670522E2A}"/>
              </a:ext>
            </a:extLst>
          </p:cNvPr>
          <p:cNvSpPr txBox="1"/>
          <p:nvPr/>
        </p:nvSpPr>
        <p:spPr>
          <a:xfrm>
            <a:off x="838200" y="3791294"/>
            <a:ext cx="3282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Multicast address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ff00::/8</a:t>
            </a:r>
            <a:endParaRPr lang="en-AE" sz="2400" dirty="0">
              <a:solidFill>
                <a:schemeClr val="tx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send to multiple recipients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7CF44-4C9A-2A36-88B1-32F87BF0D926}"/>
              </a:ext>
            </a:extLst>
          </p:cNvPr>
          <p:cNvSpPr txBox="1"/>
          <p:nvPr/>
        </p:nvSpPr>
        <p:spPr>
          <a:xfrm>
            <a:off x="4258850" y="1866377"/>
            <a:ext cx="333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Unique-local address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fd00::/8</a:t>
            </a:r>
          </a:p>
          <a:p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for local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77746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163</Words>
  <Application>Microsoft Macintosh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Symbols</vt:lpstr>
      <vt:lpstr>Arial</vt:lpstr>
      <vt:lpstr>Calibri</vt:lpstr>
      <vt:lpstr>Calibri Light</vt:lpstr>
      <vt:lpstr>Söhne</vt:lpstr>
      <vt:lpstr>Office Theme</vt:lpstr>
      <vt:lpstr>NET-257 Lab 6 – IPv6 Addressing</vt:lpstr>
      <vt:lpstr>Why Use IPv6 Addresses?</vt:lpstr>
      <vt:lpstr>IPv6 Addresses Compression</vt:lpstr>
      <vt:lpstr>Components of IPv6 Address</vt:lpstr>
      <vt:lpstr>Components of IPv6 Address (cont’d)</vt:lpstr>
      <vt:lpstr>IPv6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NET-352 Lab 1 - Basic Switch Configuration</dc:title>
  <dc:creator>Maha AlBlooki</dc:creator>
  <cp:lastModifiedBy>Maha Alblooki</cp:lastModifiedBy>
  <cp:revision>16</cp:revision>
  <dcterms:created xsi:type="dcterms:W3CDTF">2023-09-03T04:44:44Z</dcterms:created>
  <dcterms:modified xsi:type="dcterms:W3CDTF">2023-10-15T21:46:16Z</dcterms:modified>
</cp:coreProperties>
</file>