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93"/>
  </p:normalViewPr>
  <p:slideViewPr>
    <p:cSldViewPr snapToGrid="0">
      <p:cViewPr varScale="1">
        <p:scale>
          <a:sx n="86" d="100"/>
          <a:sy n="86" d="100"/>
        </p:scale>
        <p:origin x="10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6160-B2A8-49CD-901B-5FE42716A874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839F3-E831-4835-8FEA-7456FDF00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6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http://dockerlabs.collabnix.com/docker/Docker_VIT_Intro/Docker_VIT_Intro.html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839F3-E831-4835-8FEA-7456FDF005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0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September 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September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3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BAE0CE1-F450-4107-B2CB-17B18F8A3F4A}" type="datetime2">
              <a:rPr lang="en-US" smtClean="0"/>
              <a:t>Saturday, September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September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809929-0719-4517-94D6-FDF7F99E70F6}" type="datetime2">
              <a:rPr lang="en-US" smtClean="0"/>
              <a:t>Saturday, September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September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September 2,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September 2,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1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September 2,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2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September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September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9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September 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4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A05A-DF2C-4337-93A9-4AF9E0554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06" y="2194560"/>
            <a:ext cx="4001729" cy="1739347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/>
                </a:solidFill>
              </a:rPr>
              <a:t>Lab 1: Setting up your virtual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9933D-00CF-4337-A510-E9DF49076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06" y="3996250"/>
            <a:ext cx="4003106" cy="194243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2"/>
                </a:solidFill>
              </a:rPr>
              <a:t>SEC 336 – Liza hmad</a:t>
            </a:r>
          </a:p>
        </p:txBody>
      </p:sp>
      <p:pic>
        <p:nvPicPr>
          <p:cNvPr id="6" name="Picture 5" descr="A picture containing room&#10;&#10;Description automatically generated">
            <a:extLst>
              <a:ext uri="{FF2B5EF4-FFF2-40B4-BE49-F238E27FC236}">
                <a16:creationId xmlns:a16="http://schemas.microsoft.com/office/drawing/2014/main" id="{A5F1F256-F964-4B92-966E-869D879D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901877"/>
            <a:ext cx="6266001" cy="50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8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75AE91-FBF4-4222-B610-EDAA58D24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1263651"/>
            <a:ext cx="11548531" cy="433069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7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C8BEAE2-C1C6-4677-A0EF-4C89EEB4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6531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1F4DED-8EA8-46A3-8BCA-196698BF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09" y="555831"/>
            <a:ext cx="7250900" cy="57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3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E2307-973F-40CF-AD91-211BBD31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John the Ripper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6E27-C021-44CE-B531-5728A1F8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 err="1"/>
              <a:t>JtR</a:t>
            </a:r>
            <a:r>
              <a:rPr lang="en-US" dirty="0"/>
              <a:t> can also be used during </a:t>
            </a:r>
            <a:r>
              <a:rPr lang="en-US" dirty="0" err="1"/>
              <a:t>pentesting</a:t>
            </a:r>
            <a:r>
              <a:rPr lang="en-US" dirty="0"/>
              <a:t> exercises that can help IT staff spot weak passwords and poor password policies.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28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E2307-973F-40CF-AD91-211BBD31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Password Security</a:t>
            </a:r>
          </a:p>
        </p:txBody>
      </p:sp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F86ECB-A4E8-4E25-8FFF-A4C015E8A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"/>
          <a:stretch/>
        </p:blipFill>
        <p:spPr>
          <a:xfrm>
            <a:off x="2428875" y="1763314"/>
            <a:ext cx="7340766" cy="5094686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67292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E2307-973F-40CF-AD91-211BBD31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Password Attacks</a:t>
            </a:r>
          </a:p>
        </p:txBody>
      </p:sp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513BE7-A509-49EB-B660-71A4D3E60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5"/>
          <a:stretch/>
        </p:blipFill>
        <p:spPr>
          <a:xfrm>
            <a:off x="1703435" y="1930095"/>
            <a:ext cx="8206010" cy="46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47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FCB5D2-3980-4EF3-BF59-1BCC595B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1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2779B-FDEC-4490-9EAD-D6FB9763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8EB8-371F-4A00-94D9-5A2EEF73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96" y="2367584"/>
            <a:ext cx="9784080" cy="4206240"/>
          </a:xfrm>
        </p:spPr>
        <p:txBody>
          <a:bodyPr>
            <a:normAutofit/>
          </a:bodyPr>
          <a:lstStyle/>
          <a:p>
            <a:r>
              <a:rPr lang="en-US" b="1" dirty="0"/>
              <a:t>Address Resolution Protocol (ARP)</a:t>
            </a:r>
            <a:r>
              <a:rPr lang="en-US" dirty="0"/>
              <a:t> is a network protocol used to find the hardware (</a:t>
            </a:r>
            <a:r>
              <a:rPr lang="en-US" b="1" dirty="0"/>
              <a:t>MAC</a:t>
            </a:r>
            <a:r>
              <a:rPr lang="en-US" dirty="0"/>
              <a:t>) address of a host from an IP address. </a:t>
            </a:r>
          </a:p>
          <a:p>
            <a:endParaRPr lang="en-US" dirty="0"/>
          </a:p>
          <a:p>
            <a:r>
              <a:rPr lang="en-US" dirty="0"/>
              <a:t>ARP is used on Ethernet LANs because hosts that want to communicate with each other need to know their respective MAC addresses. </a:t>
            </a:r>
          </a:p>
          <a:p>
            <a:endParaRPr lang="en-US" dirty="0"/>
          </a:p>
          <a:p>
            <a:r>
              <a:rPr lang="en-US" dirty="0"/>
              <a:t>It is a request-reply protocol; </a:t>
            </a:r>
            <a:r>
              <a:rPr lang="en-US" b="1" dirty="0"/>
              <a:t>ARP request</a:t>
            </a:r>
            <a:r>
              <a:rPr lang="en-US" dirty="0"/>
              <a:t> messages are used to request the MAC address, while </a:t>
            </a:r>
            <a:r>
              <a:rPr lang="en-US" b="1" dirty="0"/>
              <a:t>ARP reply</a:t>
            </a:r>
            <a:r>
              <a:rPr lang="en-US" dirty="0"/>
              <a:t> messages are used to send the requested MAC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1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31A3F-7241-4A16-BF42-D7801780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ARP: Address Resolution Protocol</a:t>
            </a:r>
          </a:p>
        </p:txBody>
      </p:sp>
      <p:pic>
        <p:nvPicPr>
          <p:cNvPr id="6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A9FAE29-DEF2-4B19-899D-750CD903F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40" y="2011680"/>
            <a:ext cx="6898037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98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D0F2AF-AD59-4B2E-8AC2-549360474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99"/>
          <a:stretch/>
        </p:blipFill>
        <p:spPr>
          <a:xfrm>
            <a:off x="867974" y="745236"/>
            <a:ext cx="10456051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8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84D6C-9D66-4C1A-A524-AAEC3321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ARP cache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2657CF-B7DE-4B01-813B-9A9362127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5" y="1998137"/>
            <a:ext cx="12192000" cy="45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87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A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776828-9296-4020-8146-B3B7CBF16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69" y="966978"/>
            <a:ext cx="9515062" cy="4924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2492C-44D6-427D-9C9B-2FE455146762}"/>
              </a:ext>
            </a:extLst>
          </p:cNvPr>
          <p:cNvSpPr txBox="1"/>
          <p:nvPr/>
        </p:nvSpPr>
        <p:spPr>
          <a:xfrm>
            <a:off x="6503542" y="4572000"/>
            <a:ext cx="4890498" cy="96577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D16A4-33B3-4184-91FA-A9E2E6192219}"/>
              </a:ext>
            </a:extLst>
          </p:cNvPr>
          <p:cNvSpPr txBox="1"/>
          <p:nvPr/>
        </p:nvSpPr>
        <p:spPr>
          <a:xfrm>
            <a:off x="6315007" y="4411601"/>
            <a:ext cx="4890498" cy="96577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58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84D6C-9D66-4C1A-A524-AAEC3321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ARP Poisoning </a:t>
            </a:r>
          </a:p>
        </p:txBody>
      </p:sp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F9A4B3-EAF9-457B-B28E-C900F6684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33" y="2011363"/>
            <a:ext cx="5508746" cy="4206875"/>
          </a:xfrm>
        </p:spPr>
      </p:pic>
    </p:spTree>
    <p:extLst>
      <p:ext uri="{BB962C8B-B14F-4D97-AF65-F5344CB8AC3E}">
        <p14:creationId xmlns:p14="http://schemas.microsoft.com/office/powerpoint/2010/main" val="3698861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84D6C-9D66-4C1A-A524-AAEC3321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ARP Poisoning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01F43-063D-48E3-AAC8-BB6F7D7C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49" y="1825625"/>
            <a:ext cx="8114982" cy="4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84D6C-9D66-4C1A-A524-AAEC3321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MITM: Man in the middle attack</a:t>
            </a:r>
          </a:p>
        </p:txBody>
      </p:sp>
      <p:pic>
        <p:nvPicPr>
          <p:cNvPr id="6" name="Content Placeholder 4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27F070A7-AE82-4B65-9A93-ACF951E28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71" y="2249276"/>
            <a:ext cx="68103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87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245C9-7E92-4EDC-9481-B2120FBC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 err="1"/>
              <a:t>Scapy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39913A-BDF2-4C85-82D9-2700B07A4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443" y="2236822"/>
            <a:ext cx="10543031" cy="4206383"/>
          </a:xfrm>
        </p:spPr>
        <p:txBody>
          <a:bodyPr/>
          <a:lstStyle/>
          <a:p>
            <a:r>
              <a:rPr lang="en-US" dirty="0" err="1"/>
              <a:t>Scapy</a:t>
            </a:r>
            <a:r>
              <a:rPr lang="en-US" dirty="0"/>
              <a:t> is a Python program that enables the user to send, sniff and dissect and forge network packets. This capability allows construction of tools that can probe, scan or attack networks.</a:t>
            </a: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60AAD525-5A03-4BE3-AE51-608ABC1ED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07" y="3283537"/>
            <a:ext cx="5028571" cy="2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1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245C9-7E92-4EDC-9481-B2120FBC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FE1A-0D38-4898-A541-EC73C634E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/>
              <a:t>Arp() : We use the ARP() function again to devise a packet that modifies the ARP table of the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53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6E82A7-09C9-4FBC-B43B-70200C88E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6531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75C55B-6279-451E-910D-D08B0DBF4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326"/>
          <a:stretch/>
        </p:blipFill>
        <p:spPr>
          <a:xfrm>
            <a:off x="643708" y="806749"/>
            <a:ext cx="10385653" cy="57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1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8BEAE2-C1C6-4677-A0EF-4C89EEB4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6531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567AED-5E45-494B-BD67-48A81E334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2999" y="819576"/>
            <a:ext cx="9003434" cy="52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2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D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77BB30-7F36-4518-8876-D567468FF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866" y="964692"/>
            <a:ext cx="9290648" cy="49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9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B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72A147-5F18-474B-8504-C77831C98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732" y="964692"/>
            <a:ext cx="8138915" cy="49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6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9CCE-327B-4C26-AB29-43FB9AB0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1301-F812-41B8-B2ED-30D9832B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Kali: </a:t>
            </a:r>
          </a:p>
          <a:p>
            <a:pPr lvl="1"/>
            <a:r>
              <a:rPr lang="en-US" dirty="0"/>
              <a:t>Kali Linux is a Debian-based Linux distribution aimed at advanced Penetration Testing and Security Auditing. </a:t>
            </a:r>
          </a:p>
          <a:p>
            <a:pPr lvl="1"/>
            <a:r>
              <a:rPr lang="en-US" dirty="0"/>
              <a:t>Kali-linux-top-10: </a:t>
            </a:r>
            <a:r>
              <a:rPr lang="en-US" dirty="0" err="1"/>
              <a:t>aircrack</a:t>
            </a:r>
            <a:r>
              <a:rPr lang="en-US" dirty="0"/>
              <a:t>-ng, </a:t>
            </a:r>
            <a:r>
              <a:rPr lang="en-US" dirty="0" err="1"/>
              <a:t>burbsuite</a:t>
            </a:r>
            <a:r>
              <a:rPr lang="en-US" dirty="0"/>
              <a:t>, </a:t>
            </a:r>
            <a:r>
              <a:rPr lang="en-US" dirty="0" err="1"/>
              <a:t>hydra,john</a:t>
            </a:r>
            <a:r>
              <a:rPr lang="en-US" dirty="0"/>
              <a:t>, </a:t>
            </a:r>
            <a:r>
              <a:rPr lang="en-US" dirty="0" err="1"/>
              <a:t>maltego</a:t>
            </a:r>
            <a:r>
              <a:rPr lang="en-US" dirty="0"/>
              <a:t>, Metasploit framework, </a:t>
            </a:r>
            <a:r>
              <a:rPr lang="en-US" dirty="0" err="1"/>
              <a:t>nmap</a:t>
            </a:r>
            <a:r>
              <a:rPr lang="en-US" dirty="0"/>
              <a:t>, </a:t>
            </a:r>
            <a:r>
              <a:rPr lang="en-US" dirty="0" err="1"/>
              <a:t>owasp</a:t>
            </a:r>
            <a:r>
              <a:rPr lang="en-US" dirty="0"/>
              <a:t>-zap, </a:t>
            </a:r>
            <a:r>
              <a:rPr lang="en-US" dirty="0" err="1"/>
              <a:t>sqlmap</a:t>
            </a:r>
            <a:r>
              <a:rPr lang="en-US" dirty="0"/>
              <a:t>, </a:t>
            </a:r>
            <a:r>
              <a:rPr lang="en-US" dirty="0" err="1"/>
              <a:t>wireshark</a:t>
            </a:r>
            <a:endParaRPr lang="en-US" dirty="0"/>
          </a:p>
          <a:p>
            <a:pPr lvl="1"/>
            <a:r>
              <a:rPr lang="en-US" dirty="0" err="1"/>
              <a:t>Scapy</a:t>
            </a:r>
            <a:endParaRPr lang="en-US" dirty="0"/>
          </a:p>
          <a:p>
            <a:endParaRPr lang="en-US" dirty="0"/>
          </a:p>
          <a:p>
            <a:r>
              <a:rPr lang="en-US" dirty="0"/>
              <a:t>Alpine:</a:t>
            </a:r>
          </a:p>
          <a:p>
            <a:pPr lvl="1"/>
            <a:r>
              <a:rPr lang="en-US" dirty="0"/>
              <a:t>Alpine Linux is a Linux distribution designed for security, simplicity, and resource efficiency. Because of its small size, it is commonly used in containers providing quick boot-up times.</a:t>
            </a:r>
          </a:p>
        </p:txBody>
      </p:sp>
    </p:spTree>
    <p:extLst>
      <p:ext uri="{BB962C8B-B14F-4D97-AF65-F5344CB8AC3E}">
        <p14:creationId xmlns:p14="http://schemas.microsoft.com/office/powerpoint/2010/main" val="369450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F9B0E-FEB4-44CD-A366-921D3C6D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Lab 1: Password Cracking and Network Attacks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7D3370-236B-4C83-B070-07EB39385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r="2055"/>
          <a:stretch/>
        </p:blipFill>
        <p:spPr>
          <a:xfrm>
            <a:off x="4140122" y="2138506"/>
            <a:ext cx="3909674" cy="395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07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5F65C1-FDEF-D1FB-6630-77F5CFD9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51" y="917585"/>
            <a:ext cx="10045658" cy="502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3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313</Words>
  <Application>Microsoft Macintosh PowerPoint</Application>
  <PresentationFormat>Widescreen</PresentationFormat>
  <Paragraphs>32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Corbel</vt:lpstr>
      <vt:lpstr>Wingdings</vt:lpstr>
      <vt:lpstr>Banded</vt:lpstr>
      <vt:lpstr>Lab 1: Setting up your virtual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images</vt:lpstr>
      <vt:lpstr>Lab 1: Password Cracking and Network Attacks</vt:lpstr>
      <vt:lpstr>PowerPoint Presentation</vt:lpstr>
      <vt:lpstr>PowerPoint Presentation</vt:lpstr>
      <vt:lpstr>PowerPoint Presentation</vt:lpstr>
      <vt:lpstr>John the Ripper</vt:lpstr>
      <vt:lpstr>Password Security</vt:lpstr>
      <vt:lpstr>Password Attacks</vt:lpstr>
      <vt:lpstr>PowerPoint Presentation</vt:lpstr>
      <vt:lpstr>ARP: Address Resolution Protocol</vt:lpstr>
      <vt:lpstr>ARP: Address Resolution Protocol</vt:lpstr>
      <vt:lpstr>PowerPoint Presentation</vt:lpstr>
      <vt:lpstr>ARP cache</vt:lpstr>
      <vt:lpstr>ARP Poisoning </vt:lpstr>
      <vt:lpstr>ARP Poisoning </vt:lpstr>
      <vt:lpstr>MITM: Man in the middle attack</vt:lpstr>
      <vt:lpstr>Scapy </vt:lpstr>
      <vt:lpstr>Scapy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Setting up your virtual lab</dc:title>
  <dc:creator>Liza Ahmad</dc:creator>
  <cp:lastModifiedBy>Maha AlBlooki</cp:lastModifiedBy>
  <cp:revision>5</cp:revision>
  <dcterms:created xsi:type="dcterms:W3CDTF">2021-08-18T13:37:45Z</dcterms:created>
  <dcterms:modified xsi:type="dcterms:W3CDTF">2023-09-02T08:09:14Z</dcterms:modified>
</cp:coreProperties>
</file>