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8" r:id="rId2"/>
    <p:sldId id="257" r:id="rId3"/>
  </p:sldIdLst>
  <p:sldSz cx="9144000" cy="5143500" type="screen16x9"/>
  <p:notesSz cx="6858000" cy="9144000"/>
  <p:embeddedFontLst>
    <p:embeddedFont>
      <p:font typeface="Open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8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&lt;</a:t>
            </a:r>
            <a:r>
              <a:rPr lang="en-US" dirty="0">
                <a:solidFill>
                  <a:schemeClr val="dk1"/>
                </a:solidFill>
              </a:rPr>
              <a:t>visualization or summary statistics used for finding</a:t>
            </a:r>
            <a:r>
              <a:rPr lang="en-US" dirty="0"/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0747-FA13-4A67-B62A-3D491FF1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62381"/>
            <a:ext cx="8520600" cy="572700"/>
          </a:xfrm>
        </p:spPr>
        <p:txBody>
          <a:bodyPr/>
          <a:lstStyle/>
          <a:p>
            <a:r>
              <a:rPr lang="af-ZA" dirty="0"/>
              <a:t>Project WorkSheet</a:t>
            </a:r>
            <a:r>
              <a:rPr lang="af-ZA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D5EF58C-36C1-428E-84B8-B417A95C10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477989"/>
              </p:ext>
            </p:extLst>
          </p:nvPr>
        </p:nvGraphicFramePr>
        <p:xfrm>
          <a:off x="4231037" y="1517787"/>
          <a:ext cx="1937288" cy="163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1037" y="1517787"/>
                        <a:ext cx="1937288" cy="163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97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978518" y="795599"/>
            <a:ext cx="4034854" cy="461822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Here are the histograms for the annual R&amp;D expenses for </a:t>
            </a:r>
            <a:r>
              <a:rPr lang="en-US" sz="1200" i="1" dirty="0">
                <a:latin typeface="Open Sans"/>
                <a:ea typeface="Open Sans"/>
                <a:cs typeface="Open Sans"/>
                <a:sym typeface="Open Sans"/>
              </a:rPr>
              <a:t>Industrials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1200" i="1" dirty="0"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sector companies reported for all companies in </a:t>
            </a:r>
            <a:r>
              <a:rPr lang="en-US" sz="1200" u="sng" dirty="0">
                <a:latin typeface="Open Sans"/>
                <a:ea typeface="Open Sans"/>
                <a:cs typeface="Open Sans"/>
                <a:sym typeface="Open Sans"/>
              </a:rPr>
              <a:t>Year 1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Both distributions are </a:t>
            </a:r>
            <a:r>
              <a:rPr lang="en-US" sz="1200" b="1" dirty="0">
                <a:latin typeface="Open Sans"/>
                <a:ea typeface="Open Sans"/>
                <a:cs typeface="Open Sans"/>
                <a:sym typeface="Open Sans"/>
              </a:rPr>
              <a:t>right-skewed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or</a:t>
            </a:r>
            <a:r>
              <a:rPr lang="en-US" sz="1200" b="1" dirty="0">
                <a:latin typeface="Open Sans"/>
                <a:ea typeface="Open Sans"/>
                <a:cs typeface="Open Sans"/>
                <a:sym typeface="Open Sans"/>
              </a:rPr>
              <a:t> positively skewed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. That means, the </a:t>
            </a:r>
            <a:r>
              <a:rPr lang="en-US" sz="1200" b="1" dirty="0">
                <a:latin typeface="Open Sans"/>
                <a:ea typeface="Open Sans"/>
                <a:cs typeface="Open Sans"/>
                <a:sym typeface="Open Sans"/>
              </a:rPr>
              <a:t>mean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for each is </a:t>
            </a:r>
            <a:r>
              <a:rPr lang="en-US" sz="1200" b="1" dirty="0">
                <a:latin typeface="Open Sans"/>
                <a:ea typeface="Open Sans"/>
                <a:cs typeface="Open Sans"/>
                <a:sym typeface="Open Sans"/>
              </a:rPr>
              <a:t>higher than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the </a:t>
            </a:r>
            <a:r>
              <a:rPr lang="en-US" sz="1200" b="1" dirty="0">
                <a:latin typeface="Open Sans"/>
                <a:ea typeface="Open Sans"/>
                <a:cs typeface="Open Sans"/>
                <a:sym typeface="Open Sans"/>
              </a:rPr>
              <a:t>median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1200" b="1" dirty="0">
                <a:latin typeface="Open Sans"/>
                <a:ea typeface="Open Sans"/>
                <a:cs typeface="Open Sans"/>
                <a:sym typeface="Open Sans"/>
              </a:rPr>
              <a:t>mean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for </a:t>
            </a:r>
            <a:r>
              <a:rPr lang="en-US" sz="1200" i="1" dirty="0">
                <a:latin typeface="Open Sans"/>
                <a:ea typeface="Open Sans"/>
                <a:cs typeface="Open Sans"/>
                <a:sym typeface="Open Sans"/>
              </a:rPr>
              <a:t>Industrials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is about</a:t>
            </a:r>
            <a:r>
              <a:rPr lang="ar-SA" sz="12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u="sng" dirty="0">
                <a:latin typeface="Open Sans"/>
                <a:ea typeface="Open Sans"/>
                <a:cs typeface="Open Sans"/>
                <a:sym typeface="Open Sans"/>
              </a:rPr>
              <a:t>$222 million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, and for </a:t>
            </a:r>
            <a:r>
              <a:rPr lang="en-US" sz="1200" i="1" dirty="0"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is slightly above </a:t>
            </a:r>
            <a:r>
              <a:rPr lang="en-US" sz="1200" u="sng" dirty="0">
                <a:latin typeface="Open Sans"/>
                <a:ea typeface="Open Sans"/>
                <a:cs typeface="Open Sans"/>
                <a:sym typeface="Open Sans"/>
              </a:rPr>
              <a:t>$1.2 billion.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However, the </a:t>
            </a:r>
            <a:r>
              <a:rPr lang="en-US" sz="1200" b="1" dirty="0">
                <a:latin typeface="Open Sans"/>
                <a:ea typeface="Open Sans"/>
                <a:cs typeface="Open Sans"/>
                <a:sym typeface="Open Sans"/>
              </a:rPr>
              <a:t>median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for </a:t>
            </a:r>
            <a:r>
              <a:rPr lang="en-US" sz="1200" i="1" dirty="0"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en-US" sz="1200" u="sng" dirty="0">
                <a:latin typeface="Open Sans"/>
                <a:ea typeface="Open Sans"/>
                <a:cs typeface="Open Sans"/>
                <a:sym typeface="Open Sans"/>
              </a:rPr>
              <a:t>$590 million 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and the </a:t>
            </a:r>
            <a:r>
              <a:rPr lang="en-US" sz="1200" b="1" dirty="0">
                <a:latin typeface="Open Sans"/>
                <a:ea typeface="Open Sans"/>
                <a:cs typeface="Open Sans"/>
                <a:sym typeface="Open Sans"/>
              </a:rPr>
              <a:t>median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for </a:t>
            </a:r>
            <a:r>
              <a:rPr lang="en-US" sz="1200" i="1" dirty="0">
                <a:latin typeface="Open Sans"/>
                <a:ea typeface="Open Sans"/>
                <a:cs typeface="Open Sans"/>
                <a:sym typeface="Open Sans"/>
              </a:rPr>
              <a:t>Industrials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en-US" sz="1200" u="sng" dirty="0">
                <a:latin typeface="Open Sans"/>
                <a:ea typeface="Open Sans"/>
                <a:cs typeface="Open Sans"/>
                <a:sym typeface="Open Sans"/>
              </a:rPr>
              <a:t>$0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1200" b="1" dirty="0">
                <a:latin typeface="Open Sans"/>
                <a:ea typeface="Open Sans"/>
                <a:cs typeface="Open Sans"/>
                <a:sym typeface="Open Sans"/>
              </a:rPr>
              <a:t>standard deviation 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lang="en-US" sz="1200" i="1" dirty="0"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is also slightly more ( </a:t>
            </a:r>
            <a:r>
              <a:rPr lang="en-US" sz="1200" u="sng" dirty="0">
                <a:latin typeface="Open Sans"/>
                <a:ea typeface="Open Sans"/>
                <a:cs typeface="Open Sans"/>
                <a:sym typeface="Open Sans"/>
              </a:rPr>
              <a:t>$202 billion 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lang="en-US" sz="1200" i="1" dirty="0"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1200" u="sng" dirty="0">
                <a:latin typeface="Open Sans"/>
                <a:ea typeface="Open Sans"/>
                <a:cs typeface="Open Sans"/>
                <a:sym typeface="Open Sans"/>
              </a:rPr>
              <a:t>$618 million 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lang="en-US" sz="1200" i="1" dirty="0">
                <a:latin typeface="Open Sans"/>
                <a:ea typeface="Open Sans"/>
                <a:cs typeface="Open Sans"/>
                <a:sym typeface="Open Sans"/>
              </a:rPr>
              <a:t>industrials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companies). That means, the </a:t>
            </a:r>
            <a:r>
              <a:rPr lang="en-US" sz="1200" b="1" dirty="0">
                <a:latin typeface="Open Sans"/>
                <a:ea typeface="Open Sans"/>
                <a:cs typeface="Open Sans"/>
                <a:sym typeface="Open Sans"/>
              </a:rPr>
              <a:t>variability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in R&amp;D expenses for </a:t>
            </a:r>
            <a:r>
              <a:rPr lang="en-US" sz="1200" i="1" dirty="0"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companies is </a:t>
            </a:r>
            <a:r>
              <a:rPr lang="en-US" sz="1200" b="1" dirty="0">
                <a:latin typeface="Open Sans"/>
                <a:ea typeface="Open Sans"/>
                <a:cs typeface="Open Sans"/>
                <a:sym typeface="Open Sans"/>
              </a:rPr>
              <a:t>higher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, with more companies spending above </a:t>
            </a:r>
            <a:r>
              <a:rPr lang="en-US" sz="1200" u="sng" dirty="0">
                <a:latin typeface="Open Sans"/>
                <a:ea typeface="Open Sans"/>
                <a:cs typeface="Open Sans"/>
                <a:sym typeface="Open Sans"/>
              </a:rPr>
              <a:t>$10 Billion 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, and more than </a:t>
            </a:r>
            <a:r>
              <a:rPr lang="en-US" sz="1200" u="sng" dirty="0">
                <a:latin typeface="Open Sans"/>
                <a:ea typeface="Open Sans"/>
                <a:cs typeface="Open Sans"/>
                <a:sym typeface="Open Sans"/>
              </a:rPr>
              <a:t>50%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of the </a:t>
            </a:r>
            <a:r>
              <a:rPr lang="en-US" sz="1200" i="1" dirty="0"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companies spending more than </a:t>
            </a:r>
            <a:r>
              <a:rPr lang="en-US" sz="1200" u="sng" dirty="0">
                <a:latin typeface="Open Sans"/>
                <a:ea typeface="Open Sans"/>
                <a:cs typeface="Open Sans"/>
                <a:sym typeface="Open Sans"/>
              </a:rPr>
              <a:t>$590 million 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that year on R&amp;D expenses.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Does the </a:t>
            </a:r>
            <a:r>
              <a:rPr lang="en-US" sz="1600" i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Industrials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sector have similar expenditure levels for Research and Development than </a:t>
            </a:r>
            <a:r>
              <a:rPr lang="en-US" sz="1600" i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Information Technology 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sector in Year 1?</a:t>
            </a:r>
            <a:endParaRPr sz="1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9C5401-0D5E-4C30-AEBC-7CB36678E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83" y="909213"/>
            <a:ext cx="2812041" cy="2019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8B9FFF-9288-4934-95E2-205BE51DD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298" y="2988089"/>
            <a:ext cx="2881452" cy="2125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13017</TotalTime>
  <Words>188</Words>
  <Application>Microsoft Office PowerPoint</Application>
  <PresentationFormat>On-screen Show (16:9)</PresentationFormat>
  <Paragraphs>8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Open Sans</vt:lpstr>
      <vt:lpstr>Arial</vt:lpstr>
      <vt:lpstr>Simple Light</vt:lpstr>
      <vt:lpstr>Microsoft Excel Worksheet</vt:lpstr>
      <vt:lpstr>Project WorkSheet </vt:lpstr>
      <vt:lpstr>Does the Industrials sector have similar expenditure levels for Research and Development than Information Technology sector in Year 1?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 Alsuwayyid</dc:creator>
  <cp:lastModifiedBy>Maha Alsuwayyid</cp:lastModifiedBy>
  <cp:revision>11</cp:revision>
  <dcterms:modified xsi:type="dcterms:W3CDTF">2020-06-11T20:41:33Z</dcterms:modified>
</cp:coreProperties>
</file>