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1" r:id="rId28"/>
  </p:sldIdLst>
  <p:sldSz cx="9144000" cy="5143500" type="screen16x9"/>
  <p:notesSz cx="6858000" cy="9144000"/>
  <p:embeddedFontLst>
    <p:embeddedFont>
      <p:font typeface="Bahnschrift SemiCondensed" panose="020F0502020204030204" pitchFamily="34" charset="0"/>
      <p:regular r:id="rId30"/>
      <p:bold r:id="rId31"/>
    </p:embeddedFont>
    <p:embeddedFont>
      <p:font typeface="Jost" pitchFamily="2" charset="77"/>
      <p:regular r:id="rId32"/>
      <p:bold r:id="rId33"/>
      <p:italic r:id="rId34"/>
      <p:boldItalic r:id="rId35"/>
    </p:embeddedFont>
    <p:embeddedFont>
      <p:font typeface="Jost SemiBold" pitchFamily="2" charset="77"/>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C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D52B1D-BDA7-48BE-BFC5-83A5E8EAFEE9}">
  <a:tblStyle styleId="{B3D52B1D-BDA7-48BE-BFC5-83A5E8EAFE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60" d="100"/>
          <a:sy n="160" d="100"/>
        </p:scale>
        <p:origin x="248"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99010c487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99010c487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7800" y="-37350"/>
            <a:ext cx="9219600" cy="5218200"/>
            <a:chOff x="-37800" y="-37350"/>
            <a:chExt cx="9219600" cy="5218200"/>
          </a:xfrm>
        </p:grpSpPr>
        <p:pic>
          <p:nvPicPr>
            <p:cNvPr id="10" name="Google Shape;10;p2"/>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1" name="Google Shape;11;p2"/>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4175" y="969450"/>
            <a:ext cx="5351100" cy="2291700"/>
          </a:xfrm>
          <a:prstGeom prst="rect">
            <a:avLst/>
          </a:prstGeom>
        </p:spPr>
        <p:txBody>
          <a:bodyPr spcFirstLastPara="1" wrap="square" lIns="0" tIns="0" rIns="0" bIns="0" anchor="t"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rot="-59659">
            <a:off x="713873" y="3647833"/>
            <a:ext cx="5238189" cy="526872"/>
          </a:xfrm>
          <a:prstGeom prst="rect">
            <a:avLst/>
          </a:prstGeom>
          <a:solidFill>
            <a:schemeClr val="accent1"/>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9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6805075" y="-153142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0800" y="16072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rot="10800000" flipH="1">
            <a:off x="-37800" y="-37350"/>
            <a:ext cx="9219600" cy="5218200"/>
            <a:chOff x="-37800" y="-37350"/>
            <a:chExt cx="9219600" cy="5218200"/>
          </a:xfrm>
        </p:grpSpPr>
        <p:pic>
          <p:nvPicPr>
            <p:cNvPr id="44" name="Google Shape;44;p6"/>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45" name="Google Shape;45;p6"/>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p:nvPr/>
        </p:nvSpPr>
        <p:spPr>
          <a:xfrm>
            <a:off x="-2525500" y="-2648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6906050" y="2755550"/>
            <a:ext cx="3603600" cy="3603600"/>
          </a:xfrm>
          <a:prstGeom prst="ellipse">
            <a:avLst/>
          </a:prstGeom>
          <a:gradFill>
            <a:gsLst>
              <a:gs pos="0">
                <a:srgbClr val="F9D923">
                  <a:alpha val="3137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2596975" y="-25213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7200825" y="30768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865275" y="535650"/>
            <a:ext cx="74133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97"/>
        <p:cNvGrpSpPr/>
        <p:nvPr/>
      </p:nvGrpSpPr>
      <p:grpSpPr>
        <a:xfrm>
          <a:off x="0" y="0"/>
          <a:ext cx="0" cy="0"/>
          <a:chOff x="0" y="0"/>
          <a:chExt cx="0" cy="0"/>
        </a:xfrm>
      </p:grpSpPr>
      <p:grpSp>
        <p:nvGrpSpPr>
          <p:cNvPr id="198" name="Google Shape;198;p23"/>
          <p:cNvGrpSpPr/>
          <p:nvPr/>
        </p:nvGrpSpPr>
        <p:grpSpPr>
          <a:xfrm>
            <a:off x="-37800" y="-37350"/>
            <a:ext cx="9219600" cy="5218200"/>
            <a:chOff x="-37800" y="-37350"/>
            <a:chExt cx="9219600" cy="5218200"/>
          </a:xfrm>
        </p:grpSpPr>
        <p:pic>
          <p:nvPicPr>
            <p:cNvPr id="199" name="Google Shape;199;p2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0" name="Google Shape;200;p2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p:nvPr/>
        </p:nvSpPr>
        <p:spPr>
          <a:xfrm rot="10800000" flipH="1">
            <a:off x="-2596975" y="1112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flipH="1">
            <a:off x="7160300" y="-15028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03"/>
        <p:cNvGrpSpPr/>
        <p:nvPr/>
      </p:nvGrpSpPr>
      <p:grpSpPr>
        <a:xfrm>
          <a:off x="0" y="0"/>
          <a:ext cx="0" cy="0"/>
          <a:chOff x="0" y="0"/>
          <a:chExt cx="0" cy="0"/>
        </a:xfrm>
      </p:grpSpPr>
      <p:grpSp>
        <p:nvGrpSpPr>
          <p:cNvPr id="204" name="Google Shape;204;p24"/>
          <p:cNvGrpSpPr/>
          <p:nvPr/>
        </p:nvGrpSpPr>
        <p:grpSpPr>
          <a:xfrm rot="10800000">
            <a:off x="-37800" y="-37350"/>
            <a:ext cx="9219600" cy="5218200"/>
            <a:chOff x="-37800" y="-37350"/>
            <a:chExt cx="9219600" cy="5218200"/>
          </a:xfrm>
        </p:grpSpPr>
        <p:pic>
          <p:nvPicPr>
            <p:cNvPr id="205" name="Google Shape;205;p24"/>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6" name="Google Shape;206;p24"/>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p:nvPr/>
        </p:nvSpPr>
        <p:spPr>
          <a:xfrm flipH="1">
            <a:off x="4722800" y="-2648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2052675" y="31932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175" y="535650"/>
            <a:ext cx="77157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accent1"/>
              </a:buClr>
              <a:buSzPts val="3000"/>
              <a:buFont typeface="Jost SemiBold"/>
              <a:buNone/>
              <a:defRPr sz="3000">
                <a:solidFill>
                  <a:schemeClr val="accent1"/>
                </a:solidFill>
                <a:latin typeface="Jost SemiBold"/>
                <a:ea typeface="Jost SemiBold"/>
                <a:cs typeface="Jost SemiBold"/>
                <a:sym typeface="Jost SemiBold"/>
              </a:defRPr>
            </a:lvl1pPr>
            <a:lvl2pPr lvl="1">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2pPr>
            <a:lvl3pPr lvl="2">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3pPr>
            <a:lvl4pPr lvl="3">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4pPr>
            <a:lvl5pPr lvl="4">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5pPr>
            <a:lvl6pPr lvl="5">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6pPr>
            <a:lvl7pPr lvl="6">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7pPr>
            <a:lvl8pPr lvl="7">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8pPr>
            <a:lvl9pPr lvl="8">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9pPr>
          </a:lstStyle>
          <a:p>
            <a:endParaRPr/>
          </a:p>
        </p:txBody>
      </p:sp>
      <p:sp>
        <p:nvSpPr>
          <p:cNvPr id="7" name="Google Shape;7;p1"/>
          <p:cNvSpPr txBox="1">
            <a:spLocks noGrp="1"/>
          </p:cNvSpPr>
          <p:nvPr>
            <p:ph type="body" idx="1"/>
          </p:nvPr>
        </p:nvSpPr>
        <p:spPr>
          <a:xfrm>
            <a:off x="714175" y="1152475"/>
            <a:ext cx="77157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1pPr>
            <a:lvl2pPr marL="914400" lvl="1"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2pPr>
            <a:lvl3pPr marL="1371600" lvl="2"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3pPr>
            <a:lvl4pPr marL="1828800" lvl="3"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4pPr>
            <a:lvl5pPr marL="2286000" lvl="4"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5pPr>
            <a:lvl6pPr marL="2743200" lvl="5"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6pPr>
            <a:lvl7pPr marL="3200400" lvl="6"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7pPr>
            <a:lvl8pPr marL="3657600" lvl="7"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8pPr>
            <a:lvl9pPr marL="4114800" lvl="8"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28"/>
          <p:cNvGrpSpPr/>
          <p:nvPr/>
        </p:nvGrpSpPr>
        <p:grpSpPr>
          <a:xfrm rot="906714">
            <a:off x="6889497" y="1214090"/>
            <a:ext cx="1149878" cy="1149878"/>
            <a:chOff x="6755990" y="1374375"/>
            <a:chExt cx="1149900" cy="1149900"/>
          </a:xfrm>
        </p:grpSpPr>
        <p:sp>
          <p:nvSpPr>
            <p:cNvPr id="220" name="Google Shape;220;p28"/>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8"/>
          <p:cNvSpPr txBox="1">
            <a:spLocks noGrp="1"/>
          </p:cNvSpPr>
          <p:nvPr>
            <p:ph type="ctrTitle"/>
          </p:nvPr>
        </p:nvSpPr>
        <p:spPr>
          <a:xfrm>
            <a:off x="714174" y="969450"/>
            <a:ext cx="6003343" cy="1773748"/>
          </a:xfrm>
          <a:prstGeom prst="rect">
            <a:avLst/>
          </a:prstGeom>
        </p:spPr>
        <p:txBody>
          <a:bodyPr spcFirstLastPara="1" wrap="square" lIns="0" tIns="0" rIns="0" bIns="0" anchor="t" anchorCtr="0">
            <a:noAutofit/>
          </a:bodyPr>
          <a:lstStyle/>
          <a:p>
            <a:pPr lvl="0"/>
            <a:r>
              <a:rPr lang="en-US" dirty="0"/>
              <a:t>Smart Traffic Management System</a:t>
            </a:r>
            <a:endParaRPr dirty="0"/>
          </a:p>
        </p:txBody>
      </p:sp>
      <p:cxnSp>
        <p:nvCxnSpPr>
          <p:cNvPr id="224" name="Google Shape;224;p28"/>
          <p:cNvCxnSpPr/>
          <p:nvPr/>
        </p:nvCxnSpPr>
        <p:spPr>
          <a:xfrm>
            <a:off x="645722" y="2743198"/>
            <a:ext cx="2595000" cy="0"/>
          </a:xfrm>
          <a:prstGeom prst="straightConnector1">
            <a:avLst/>
          </a:prstGeom>
          <a:noFill/>
          <a:ln w="9525" cap="flat" cmpd="sng">
            <a:solidFill>
              <a:schemeClr val="accent1"/>
            </a:solidFill>
            <a:prstDash val="solid"/>
            <a:round/>
            <a:headEnd type="none" w="med" len="med"/>
            <a:tailEnd type="none" w="med" len="med"/>
          </a:ln>
        </p:spPr>
      </p:cxnSp>
      <p:grpSp>
        <p:nvGrpSpPr>
          <p:cNvPr id="225" name="Google Shape;225;p28"/>
          <p:cNvGrpSpPr/>
          <p:nvPr/>
        </p:nvGrpSpPr>
        <p:grpSpPr>
          <a:xfrm rot="-762542">
            <a:off x="7723050" y="1879166"/>
            <a:ext cx="1149900" cy="1149900"/>
            <a:chOff x="7144390" y="2062575"/>
            <a:chExt cx="1149900" cy="1149900"/>
          </a:xfrm>
        </p:grpSpPr>
        <p:sp>
          <p:nvSpPr>
            <p:cNvPr id="226" name="Google Shape;226;p28"/>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8"/>
            <p:cNvGrpSpPr/>
            <p:nvPr/>
          </p:nvGrpSpPr>
          <p:grpSpPr>
            <a:xfrm>
              <a:off x="7393719" y="2342761"/>
              <a:ext cx="651289" cy="589792"/>
              <a:chOff x="988338" y="1930075"/>
              <a:chExt cx="494750" cy="448000"/>
            </a:xfrm>
          </p:grpSpPr>
          <p:sp>
            <p:nvSpPr>
              <p:cNvPr id="228" name="Google Shape;228;p28"/>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 name="Google Shape;230;p28"/>
          <p:cNvGrpSpPr/>
          <p:nvPr/>
        </p:nvGrpSpPr>
        <p:grpSpPr>
          <a:xfrm rot="-522130">
            <a:off x="6889608" y="2571860"/>
            <a:ext cx="1149914" cy="1149914"/>
            <a:chOff x="6598350" y="2932555"/>
            <a:chExt cx="1149900" cy="1149900"/>
          </a:xfrm>
        </p:grpSpPr>
        <p:sp>
          <p:nvSpPr>
            <p:cNvPr id="231" name="Google Shape;231;p28"/>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8"/>
            <p:cNvGrpSpPr/>
            <p:nvPr/>
          </p:nvGrpSpPr>
          <p:grpSpPr>
            <a:xfrm>
              <a:off x="6855332" y="3212566"/>
              <a:ext cx="636203" cy="590041"/>
              <a:chOff x="3960163" y="2623325"/>
              <a:chExt cx="483400" cy="448325"/>
            </a:xfrm>
          </p:grpSpPr>
          <p:sp>
            <p:nvSpPr>
              <p:cNvPr id="233" name="Google Shape;233;p28"/>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33060CD1-2A6B-4732-8DC5-A08F7A10266D}"/>
              </a:ext>
            </a:extLst>
          </p:cNvPr>
          <p:cNvSpPr txBox="1"/>
          <p:nvPr/>
        </p:nvSpPr>
        <p:spPr>
          <a:xfrm>
            <a:off x="645722" y="2914672"/>
            <a:ext cx="4445655" cy="1569660"/>
          </a:xfrm>
          <a:prstGeom prst="rect">
            <a:avLst/>
          </a:prstGeom>
          <a:noFill/>
        </p:spPr>
        <p:txBody>
          <a:bodyPr wrap="square" rtlCol="0">
            <a:spAutoFit/>
          </a:bodyPr>
          <a:lstStyle/>
          <a:p>
            <a:r>
              <a:rPr lang="en-US" sz="1600" dirty="0" err="1">
                <a:solidFill>
                  <a:srgbClr val="193C4B"/>
                </a:solidFill>
                <a:latin typeface="Bahnschrift SemiCondensed" panose="020B0502040204020203" pitchFamily="34" charset="0"/>
              </a:rPr>
              <a:t>Maha</a:t>
            </a:r>
            <a:r>
              <a:rPr lang="en-US" sz="1600" dirty="0">
                <a:solidFill>
                  <a:srgbClr val="193C4B"/>
                </a:solidFill>
                <a:latin typeface="Bahnschrift SemiCondensed" panose="020B0502040204020203" pitchFamily="34" charset="0"/>
              </a:rPr>
              <a:t> Mohammed                 202002565</a:t>
            </a:r>
          </a:p>
          <a:p>
            <a:r>
              <a:rPr lang="en-US" sz="1600" dirty="0">
                <a:solidFill>
                  <a:srgbClr val="193C4B"/>
                </a:solidFill>
                <a:latin typeface="Bahnschrift SemiCondensed" panose="020B0502040204020203" pitchFamily="34" charset="0"/>
              </a:rPr>
              <a:t>Noor Jaafar                           202007922</a:t>
            </a:r>
          </a:p>
          <a:p>
            <a:r>
              <a:rPr lang="en-US" sz="1600" dirty="0">
                <a:solidFill>
                  <a:srgbClr val="193C4B"/>
                </a:solidFill>
                <a:latin typeface="Bahnschrift SemiCondensed" panose="020B0502040204020203" pitchFamily="34" charset="0"/>
              </a:rPr>
              <a:t>Adnan Mohammed </a:t>
            </a:r>
            <a:r>
              <a:rPr lang="en-US" sz="1600" dirty="0" err="1">
                <a:solidFill>
                  <a:srgbClr val="193C4B"/>
                </a:solidFill>
                <a:latin typeface="Bahnschrift SemiCondensed" panose="020B0502040204020203" pitchFamily="34" charset="0"/>
              </a:rPr>
              <a:t>Redha</a:t>
            </a:r>
            <a:r>
              <a:rPr lang="en-US" sz="1600" dirty="0">
                <a:solidFill>
                  <a:srgbClr val="193C4B"/>
                </a:solidFill>
                <a:latin typeface="Bahnschrift SemiCondensed" panose="020B0502040204020203" pitchFamily="34" charset="0"/>
              </a:rPr>
              <a:t>    202008997</a:t>
            </a:r>
          </a:p>
          <a:p>
            <a:r>
              <a:rPr lang="en-US" sz="1600" dirty="0">
                <a:solidFill>
                  <a:srgbClr val="193C4B"/>
                </a:solidFill>
                <a:latin typeface="Bahnschrift SemiCondensed" panose="020B0502040204020203" pitchFamily="34" charset="0"/>
              </a:rPr>
              <a:t>Aisha </a:t>
            </a:r>
            <a:r>
              <a:rPr lang="en-US" sz="1600" dirty="0" err="1">
                <a:solidFill>
                  <a:srgbClr val="193C4B"/>
                </a:solidFill>
                <a:latin typeface="Bahnschrift SemiCondensed" panose="020B0502040204020203" pitchFamily="34" charset="0"/>
              </a:rPr>
              <a:t>Jassim</a:t>
            </a:r>
            <a:r>
              <a:rPr lang="en-US" sz="1600" dirty="0">
                <a:solidFill>
                  <a:srgbClr val="193C4B"/>
                </a:solidFill>
                <a:latin typeface="Bahnschrift SemiCondensed" panose="020B0502040204020203" pitchFamily="34" charset="0"/>
              </a:rPr>
              <a:t> </a:t>
            </a:r>
            <a:r>
              <a:rPr lang="en-US" sz="1600" dirty="0" err="1">
                <a:solidFill>
                  <a:srgbClr val="193C4B"/>
                </a:solidFill>
                <a:latin typeface="Bahnschrift SemiCondensed" panose="020B0502040204020203" pitchFamily="34" charset="0"/>
              </a:rPr>
              <a:t>Altemimi</a:t>
            </a:r>
            <a:r>
              <a:rPr lang="en-US" sz="1600" dirty="0">
                <a:solidFill>
                  <a:srgbClr val="193C4B"/>
                </a:solidFill>
                <a:latin typeface="Bahnschrift SemiCondensed" panose="020B0502040204020203" pitchFamily="34" charset="0"/>
              </a:rPr>
              <a:t>        202007058</a:t>
            </a:r>
          </a:p>
          <a:p>
            <a:r>
              <a:rPr lang="en-US" sz="1600" dirty="0">
                <a:solidFill>
                  <a:srgbClr val="193C4B"/>
                </a:solidFill>
                <a:latin typeface="Bahnschrift SemiCondensed" panose="020B0502040204020203" pitchFamily="34" charset="0"/>
              </a:rPr>
              <a:t>Sayed Ahmed Khalaf           202007602</a:t>
            </a:r>
          </a:p>
          <a:p>
            <a:r>
              <a:rPr lang="en-US" sz="1600" dirty="0">
                <a:solidFill>
                  <a:srgbClr val="193C4B"/>
                </a:solidFill>
                <a:latin typeface="Bahnschrift SemiCondensed" panose="020B0502040204020203" pitchFamily="34" charset="0"/>
              </a:rPr>
              <a:t>Fai Omar </a:t>
            </a:r>
            <a:r>
              <a:rPr lang="en-US" sz="1600" dirty="0" err="1">
                <a:solidFill>
                  <a:srgbClr val="193C4B"/>
                </a:solidFill>
                <a:latin typeface="Bahnschrift SemiCondensed" panose="020B0502040204020203" pitchFamily="34" charset="0"/>
              </a:rPr>
              <a:t>Albabtain</a:t>
            </a:r>
            <a:r>
              <a:rPr lang="en-US" sz="1600" dirty="0">
                <a:solidFill>
                  <a:srgbClr val="193C4B"/>
                </a:solidFill>
                <a:latin typeface="Bahnschrift SemiCondensed" panose="020B0502040204020203" pitchFamily="34" charset="0"/>
              </a:rPr>
              <a:t>              202011749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60537"/>
            <a:ext cx="7577839" cy="30398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Load Balancer’s Security Group Inbound Rules: </a:t>
            </a:r>
            <a:endParaRPr b="1" dirty="0">
              <a:solidFill>
                <a:schemeClr val="accent1"/>
              </a:solidFill>
              <a:latin typeface="Jost"/>
              <a:ea typeface="Jost"/>
              <a:cs typeface="Jost"/>
              <a:sym typeface="Jost"/>
            </a:endParaRPr>
          </a:p>
        </p:txBody>
      </p:sp>
      <p:pic>
        <p:nvPicPr>
          <p:cNvPr id="8196" name="Picture 4">
            <a:extLst>
              <a:ext uri="{FF2B5EF4-FFF2-40B4-BE49-F238E27FC236}">
                <a16:creationId xmlns:a16="http://schemas.microsoft.com/office/drawing/2014/main" id="{BC977CBE-3207-412F-A19D-5C959F786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4" y="1386495"/>
            <a:ext cx="8215952" cy="276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19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60537"/>
            <a:ext cx="7577839" cy="30398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Load Balancer’s Security Group Outbound Rules: </a:t>
            </a:r>
            <a:endParaRPr b="1" dirty="0">
              <a:solidFill>
                <a:schemeClr val="accent1"/>
              </a:solidFill>
              <a:latin typeface="Jost"/>
              <a:ea typeface="Jost"/>
              <a:cs typeface="Jost"/>
              <a:sym typeface="Jost"/>
            </a:endParaRPr>
          </a:p>
        </p:txBody>
      </p:sp>
      <p:pic>
        <p:nvPicPr>
          <p:cNvPr id="10242" name="Picture 2">
            <a:extLst>
              <a:ext uri="{FF2B5EF4-FFF2-40B4-BE49-F238E27FC236}">
                <a16:creationId xmlns:a16="http://schemas.microsoft.com/office/drawing/2014/main" id="{E1F1C339-5E52-4AD0-BFA8-F93D8B9BF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44" y="1339595"/>
            <a:ext cx="7861110" cy="353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8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60537"/>
            <a:ext cx="7577839" cy="30398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EC2: </a:t>
            </a:r>
            <a:endParaRPr b="1" dirty="0">
              <a:solidFill>
                <a:schemeClr val="accent1"/>
              </a:solidFill>
              <a:latin typeface="Jost"/>
              <a:ea typeface="Jost"/>
              <a:cs typeface="Jost"/>
              <a:sym typeface="Jost"/>
            </a:endParaRPr>
          </a:p>
        </p:txBody>
      </p:sp>
      <p:pic>
        <p:nvPicPr>
          <p:cNvPr id="11266" name="Picture 2">
            <a:extLst>
              <a:ext uri="{FF2B5EF4-FFF2-40B4-BE49-F238E27FC236}">
                <a16:creationId xmlns:a16="http://schemas.microsoft.com/office/drawing/2014/main" id="{F2AB700A-B47F-4BB4-AEF6-EA01E7C6C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84" y="1326747"/>
            <a:ext cx="8593432" cy="249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0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9E892A77-1563-4B3E-9C5C-05DA7F944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09" y="869972"/>
            <a:ext cx="8338782" cy="340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14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EF10145-E8E5-43C0-8CD1-EE183AB1C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34" y="1132211"/>
            <a:ext cx="8038531" cy="287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9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60537"/>
            <a:ext cx="7577839" cy="30398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Instances: </a:t>
            </a:r>
            <a:endParaRPr b="1" dirty="0">
              <a:solidFill>
                <a:schemeClr val="accent1"/>
              </a:solidFill>
              <a:latin typeface="Jost"/>
              <a:ea typeface="Jost"/>
              <a:cs typeface="Jost"/>
              <a:sym typeface="Jost"/>
            </a:endParaRPr>
          </a:p>
        </p:txBody>
      </p:sp>
      <p:pic>
        <p:nvPicPr>
          <p:cNvPr id="14338" name="Picture 2">
            <a:extLst>
              <a:ext uri="{FF2B5EF4-FFF2-40B4-BE49-F238E27FC236}">
                <a16:creationId xmlns:a16="http://schemas.microsoft.com/office/drawing/2014/main" id="{C7AC30A0-FBBF-47F1-926B-6118AEA05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63" y="1064525"/>
            <a:ext cx="6958671" cy="351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60537"/>
            <a:ext cx="7577839" cy="30398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Instances: </a:t>
            </a:r>
            <a:endParaRPr b="1" dirty="0">
              <a:solidFill>
                <a:schemeClr val="accent1"/>
              </a:solidFill>
              <a:latin typeface="Jost"/>
              <a:ea typeface="Jost"/>
              <a:cs typeface="Jost"/>
              <a:sym typeface="Jost"/>
            </a:endParaRPr>
          </a:p>
        </p:txBody>
      </p:sp>
      <p:pic>
        <p:nvPicPr>
          <p:cNvPr id="15362" name="Picture 2">
            <a:extLst>
              <a:ext uri="{FF2B5EF4-FFF2-40B4-BE49-F238E27FC236}">
                <a16:creationId xmlns:a16="http://schemas.microsoft.com/office/drawing/2014/main" id="{A75E9E76-22B0-4061-A222-1DBFD287F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71" y="1064525"/>
            <a:ext cx="7318456" cy="375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78" y="992550"/>
            <a:ext cx="7577839" cy="986376"/>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traffic decisions made must be stored in DynamoDB, the results of the machine learning model and a reference to the video stored in S3 are retained here. The aim of performing such a task is to have previous decisions stored for any retraining necessary that might occur to the model. However, when trying to create a DynamoDB table, the following error keeps popping up. : </a:t>
            </a:r>
            <a:endParaRPr b="1" dirty="0">
              <a:solidFill>
                <a:schemeClr val="accent1"/>
              </a:solidFill>
              <a:latin typeface="Jost"/>
              <a:ea typeface="Jost"/>
              <a:cs typeface="Jost"/>
              <a:sym typeface="Jost"/>
            </a:endParaRPr>
          </a:p>
        </p:txBody>
      </p:sp>
      <p:pic>
        <p:nvPicPr>
          <p:cNvPr id="16386" name="Picture 2">
            <a:extLst>
              <a:ext uri="{FF2B5EF4-FFF2-40B4-BE49-F238E27FC236}">
                <a16:creationId xmlns:a16="http://schemas.microsoft.com/office/drawing/2014/main" id="{88A20F21-C467-4D4A-8CB0-1DF7830D0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48" y="2234749"/>
            <a:ext cx="79629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8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774185"/>
            <a:ext cx="7577839" cy="290340"/>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Target groups and load balancers: </a:t>
            </a:r>
            <a:endParaRPr b="1" dirty="0">
              <a:solidFill>
                <a:schemeClr val="accent1"/>
              </a:solidFill>
              <a:latin typeface="Jost"/>
              <a:ea typeface="Jost"/>
              <a:cs typeface="Jost"/>
              <a:sym typeface="Jost"/>
            </a:endParaRPr>
          </a:p>
        </p:txBody>
      </p:sp>
      <p:pic>
        <p:nvPicPr>
          <p:cNvPr id="17410" name="Picture 2">
            <a:extLst>
              <a:ext uri="{FF2B5EF4-FFF2-40B4-BE49-F238E27FC236}">
                <a16:creationId xmlns:a16="http://schemas.microsoft.com/office/drawing/2014/main" id="{21C78E32-7465-4183-B54A-8A75C908B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18" y="1187354"/>
            <a:ext cx="7506962" cy="385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6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9B58ACC0-9AFA-4887-8393-AC48E9C5A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72" y="423128"/>
            <a:ext cx="8544055" cy="429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6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65275" y="535650"/>
            <a:ext cx="7413300" cy="467100"/>
          </a:xfrm>
          <a:prstGeom prst="rect">
            <a:avLst/>
          </a:prstGeom>
        </p:spPr>
        <p:txBody>
          <a:bodyPr spcFirstLastPara="1" wrap="square" lIns="0" tIns="0" rIns="0" bIns="0" anchor="t" anchorCtr="0">
            <a:noAutofit/>
          </a:bodyPr>
          <a:lstStyle/>
          <a:p>
            <a:pPr lvl="0"/>
            <a:r>
              <a:rPr lang="en-US" b="1" dirty="0"/>
              <a:t>Problem Description </a:t>
            </a:r>
            <a:endParaRPr dirty="0"/>
          </a:p>
        </p:txBody>
      </p:sp>
      <p:sp>
        <p:nvSpPr>
          <p:cNvPr id="244" name="Google Shape;244;p29"/>
          <p:cNvSpPr txBox="1"/>
          <p:nvPr/>
        </p:nvSpPr>
        <p:spPr>
          <a:xfrm>
            <a:off x="720000" y="1292800"/>
            <a:ext cx="7704000" cy="2816950"/>
          </a:xfrm>
          <a:prstGeom prst="rect">
            <a:avLst/>
          </a:prstGeom>
          <a:noFill/>
          <a:ln>
            <a:noFill/>
          </a:ln>
        </p:spPr>
        <p:txBody>
          <a:bodyPr spcFirstLastPara="1" wrap="square" lIns="0" tIns="0" rIns="0" bIns="0" anchor="t" anchorCtr="0">
            <a:noAutofit/>
          </a:bodyPr>
          <a:lstStyle/>
          <a:p>
            <a:pPr lvl="0"/>
            <a:r>
              <a:rPr lang="en-US" sz="1800" dirty="0">
                <a:solidFill>
                  <a:schemeClr val="accent1"/>
                </a:solidFill>
                <a:latin typeface="Jost SemiBold"/>
                <a:ea typeface="Jost SemiBold"/>
                <a:cs typeface="Jost SemiBold"/>
                <a:sym typeface="Jost SemiBold"/>
              </a:rPr>
              <a:t>Traffic congestion is a significant issue in urban areas, leading to increased travel times, higher fuel consumption, and elevated pollution levels. Efficient traffic management is essential for improving urban mobility and reducing environmental impact. The Smart Traffic Management (STM) system aims to optimize traffic flow by dynamically adjusting traffic signal timings based on real-time data collected from various sources such as cameras and sensors. This system leverages AWS services to handle image processing, data processing, and storage to enhance traffic management efficiency. </a:t>
            </a:r>
            <a:endParaRPr sz="1800" b="1" dirty="0">
              <a:solidFill>
                <a:schemeClr val="accent1"/>
              </a:solidFill>
              <a:latin typeface="Jost"/>
              <a:ea typeface="Jost"/>
              <a:cs typeface="Jost"/>
              <a:sym typeface="Jost"/>
            </a:endParaRPr>
          </a:p>
        </p:txBody>
      </p:sp>
      <p:cxnSp>
        <p:nvCxnSpPr>
          <p:cNvPr id="247" name="Google Shape;247;p29"/>
          <p:cNvCxnSpPr/>
          <p:nvPr/>
        </p:nvCxnSpPr>
        <p:spPr>
          <a:xfrm>
            <a:off x="1392225" y="1033750"/>
            <a:ext cx="63594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F1C623A3-BCC9-4417-BB2F-0CF804E58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37" y="386745"/>
            <a:ext cx="7878326" cy="437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79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79" y="360111"/>
            <a:ext cx="7577839" cy="481409"/>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S3 bucket contains traffic videos that are sent from the cameras every 15 seconds since we need continuously new data. </a:t>
            </a:r>
            <a:endParaRPr lang="en-US" b="1" dirty="0">
              <a:solidFill>
                <a:schemeClr val="accent1"/>
              </a:solidFill>
              <a:latin typeface="Jost"/>
              <a:ea typeface="Jost"/>
              <a:cs typeface="Jost"/>
              <a:sym typeface="Jost"/>
            </a:endParaRPr>
          </a:p>
        </p:txBody>
      </p:sp>
      <p:pic>
        <p:nvPicPr>
          <p:cNvPr id="20489" name="Picture 9">
            <a:extLst>
              <a:ext uri="{FF2B5EF4-FFF2-40B4-BE49-F238E27FC236}">
                <a16:creationId xmlns:a16="http://schemas.microsoft.com/office/drawing/2014/main" id="{51BDEE45-2C25-4F49-B627-E187BED7B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1645799" y="2996313"/>
            <a:ext cx="5852401" cy="1936111"/>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826FB6BD-3973-4636-B514-32FA20AAB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645801" y="902702"/>
            <a:ext cx="5852399" cy="197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687657"/>
            <a:ext cx="7577839" cy="481409"/>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An image was created from the EC2 instances for the purposes of reliability and efficiency in the case of any failures. </a:t>
            </a:r>
            <a:endParaRPr lang="en-US" b="1" dirty="0">
              <a:solidFill>
                <a:schemeClr val="accent1"/>
              </a:solidFill>
              <a:latin typeface="Jost"/>
              <a:ea typeface="Jost"/>
              <a:cs typeface="Jost"/>
              <a:sym typeface="Jost"/>
            </a:endParaRPr>
          </a:p>
        </p:txBody>
      </p:sp>
      <p:pic>
        <p:nvPicPr>
          <p:cNvPr id="22530" name="Picture 2">
            <a:extLst>
              <a:ext uri="{FF2B5EF4-FFF2-40B4-BE49-F238E27FC236}">
                <a16:creationId xmlns:a16="http://schemas.microsoft.com/office/drawing/2014/main" id="{B57AB292-8A77-4B2B-8A96-7FAE1E577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76" y="1446662"/>
            <a:ext cx="7844248" cy="262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4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83080" y="687657"/>
            <a:ext cx="7577839" cy="481409"/>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An Auto Scaling group can be thought of as a collection of EC2 instances grouped together logically for the goal of automatic scaling.</a:t>
            </a:r>
            <a:endParaRPr lang="en-US" b="1" dirty="0">
              <a:solidFill>
                <a:schemeClr val="accent1"/>
              </a:solidFill>
              <a:latin typeface="Jost"/>
              <a:ea typeface="Jost"/>
              <a:cs typeface="Jost"/>
              <a:sym typeface="Jost"/>
            </a:endParaRPr>
          </a:p>
        </p:txBody>
      </p:sp>
      <p:pic>
        <p:nvPicPr>
          <p:cNvPr id="23554" name="Picture 2">
            <a:extLst>
              <a:ext uri="{FF2B5EF4-FFF2-40B4-BE49-F238E27FC236}">
                <a16:creationId xmlns:a16="http://schemas.microsoft.com/office/drawing/2014/main" id="{239EB858-E092-4032-AEDA-EEA6CFE8D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0" y="1419367"/>
            <a:ext cx="7966080" cy="276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40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8788-A6C6-49CB-BEA4-A27888850AA1}"/>
              </a:ext>
            </a:extLst>
          </p:cNvPr>
          <p:cNvSpPr>
            <a:spLocks noGrp="1"/>
          </p:cNvSpPr>
          <p:nvPr>
            <p:ph type="title"/>
          </p:nvPr>
        </p:nvSpPr>
        <p:spPr/>
        <p:txBody>
          <a:bodyPr/>
          <a:lstStyle/>
          <a:p>
            <a:r>
              <a:rPr lang="en-US" b="1" dirty="0"/>
              <a:t>Cost Estimation </a:t>
            </a:r>
            <a:endParaRPr lang="en-US" dirty="0"/>
          </a:p>
        </p:txBody>
      </p:sp>
      <p:sp>
        <p:nvSpPr>
          <p:cNvPr id="3" name="Google Shape;244;p29">
            <a:extLst>
              <a:ext uri="{FF2B5EF4-FFF2-40B4-BE49-F238E27FC236}">
                <a16:creationId xmlns:a16="http://schemas.microsoft.com/office/drawing/2014/main" id="{B0B093AA-3977-4436-9B65-E6C0272F9028}"/>
              </a:ext>
            </a:extLst>
          </p:cNvPr>
          <p:cNvSpPr txBox="1"/>
          <p:nvPr/>
        </p:nvSpPr>
        <p:spPr>
          <a:xfrm>
            <a:off x="719925" y="1082342"/>
            <a:ext cx="7704000" cy="1114947"/>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estimated cost for implementing the Smart Traffic Management (STM) system based on the AWS Pricing Calculator is as follows. The upfront cost is $180.00 USD, with a monthly cost totaling $910.02 USD. Considering a 12-month timeframe, the total cost, including the upfront cost, amounts to $11,100.24 USD. </a:t>
            </a:r>
            <a:endParaRPr b="1" dirty="0">
              <a:solidFill>
                <a:schemeClr val="accent1"/>
              </a:solidFill>
              <a:latin typeface="Jost"/>
              <a:ea typeface="Jost"/>
              <a:cs typeface="Jost"/>
              <a:sym typeface="Jost"/>
            </a:endParaRPr>
          </a:p>
        </p:txBody>
      </p:sp>
      <p:pic>
        <p:nvPicPr>
          <p:cNvPr id="24578" name="Picture 2">
            <a:extLst>
              <a:ext uri="{FF2B5EF4-FFF2-40B4-BE49-F238E27FC236}">
                <a16:creationId xmlns:a16="http://schemas.microsoft.com/office/drawing/2014/main" id="{6D14664D-7321-4351-8D02-8EB9E7969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12" y="2276881"/>
            <a:ext cx="614362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85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6CBCAB3-F46E-4C53-98B5-6DB02412D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769" y="211540"/>
            <a:ext cx="5192461" cy="472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834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C5B07F9A-1CF2-4CEB-A5E7-49B9E06E8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388" y="184245"/>
            <a:ext cx="4819223" cy="4775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78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40-3AAE-4A70-803B-F580CB449B80}"/>
              </a:ext>
            </a:extLst>
          </p:cNvPr>
          <p:cNvSpPr>
            <a:spLocks noGrp="1"/>
          </p:cNvSpPr>
          <p:nvPr>
            <p:ph type="title"/>
          </p:nvPr>
        </p:nvSpPr>
        <p:spPr/>
        <p:txBody>
          <a:bodyPr/>
          <a:lstStyle/>
          <a:p>
            <a:r>
              <a:rPr lang="en-US" b="1" dirty="0"/>
              <a:t>Conclusion </a:t>
            </a:r>
            <a:endParaRPr lang="en-US" dirty="0"/>
          </a:p>
        </p:txBody>
      </p:sp>
      <p:sp>
        <p:nvSpPr>
          <p:cNvPr id="3" name="Google Shape;244;p29">
            <a:extLst>
              <a:ext uri="{FF2B5EF4-FFF2-40B4-BE49-F238E27FC236}">
                <a16:creationId xmlns:a16="http://schemas.microsoft.com/office/drawing/2014/main" id="{A1DE0264-7445-4154-B54E-2D54722849C5}"/>
              </a:ext>
            </a:extLst>
          </p:cNvPr>
          <p:cNvSpPr txBox="1"/>
          <p:nvPr/>
        </p:nvSpPr>
        <p:spPr>
          <a:xfrm>
            <a:off x="720000" y="1292800"/>
            <a:ext cx="7704000" cy="2816950"/>
          </a:xfrm>
          <a:prstGeom prst="rect">
            <a:avLst/>
          </a:prstGeom>
          <a:noFill/>
          <a:ln>
            <a:noFill/>
          </a:ln>
        </p:spPr>
        <p:txBody>
          <a:bodyPr spcFirstLastPara="1" wrap="square" lIns="0" tIns="0" rIns="0" bIns="0" anchor="t" anchorCtr="0">
            <a:noAutofit/>
          </a:bodyPr>
          <a:lstStyle/>
          <a:p>
            <a:pPr lvl="0"/>
            <a:r>
              <a:rPr lang="en-US" sz="1800" dirty="0">
                <a:solidFill>
                  <a:schemeClr val="accent1"/>
                </a:solidFill>
                <a:latin typeface="Jost SemiBold"/>
                <a:ea typeface="Jost SemiBold"/>
                <a:cs typeface="Jost SemiBold"/>
                <a:sym typeface="Jost SemiBold"/>
              </a:rPr>
              <a:t>The Smart Traffic Management (STM) system leverages AWS services to create an efficient, scalable, and secure solution for urban traffic management. By dynamically adjusting traffic signal timings based on real-time data, the system aims to reduce congestion, improve mobility, and minimize environmental impact. The designed infrastructure ensures high availability, fault tolerance, and robust data security. Cost estimation indicates that the system is economically viable for large-scale implementation, providing a comprehensive approach to enhancing urban traffic flow. </a:t>
            </a:r>
            <a:endParaRPr sz="1800" b="1" dirty="0">
              <a:solidFill>
                <a:schemeClr val="accent1"/>
              </a:solidFill>
              <a:latin typeface="Jost"/>
              <a:ea typeface="Jost"/>
              <a:cs typeface="Jost"/>
              <a:sym typeface="Jost"/>
            </a:endParaRPr>
          </a:p>
        </p:txBody>
      </p:sp>
    </p:spTree>
    <p:extLst>
      <p:ext uri="{BB962C8B-B14F-4D97-AF65-F5344CB8AC3E}">
        <p14:creationId xmlns:p14="http://schemas.microsoft.com/office/powerpoint/2010/main" val="128843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8091-90AF-44AD-AE37-B6E3E1B85B68}"/>
              </a:ext>
            </a:extLst>
          </p:cNvPr>
          <p:cNvSpPr>
            <a:spLocks noGrp="1"/>
          </p:cNvSpPr>
          <p:nvPr>
            <p:ph type="title"/>
          </p:nvPr>
        </p:nvSpPr>
        <p:spPr/>
        <p:txBody>
          <a:bodyPr/>
          <a:lstStyle/>
          <a:p>
            <a:r>
              <a:rPr lang="en-US" b="1" dirty="0"/>
              <a:t>Infrastructure Design </a:t>
            </a:r>
            <a:endParaRPr lang="en-US" dirty="0"/>
          </a:p>
        </p:txBody>
      </p:sp>
      <p:sp>
        <p:nvSpPr>
          <p:cNvPr id="3" name="Google Shape;244;p29">
            <a:extLst>
              <a:ext uri="{FF2B5EF4-FFF2-40B4-BE49-F238E27FC236}">
                <a16:creationId xmlns:a16="http://schemas.microsoft.com/office/drawing/2014/main" id="{900BAE02-143E-4F6E-B23D-77AAF4043FDA}"/>
              </a:ext>
            </a:extLst>
          </p:cNvPr>
          <p:cNvSpPr txBox="1"/>
          <p:nvPr/>
        </p:nvSpPr>
        <p:spPr>
          <a:xfrm>
            <a:off x="719925" y="1082343"/>
            <a:ext cx="7704000" cy="467100"/>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STM system is designed using AWS services to create a robust, scalable, and secure architecture. The key components of the infrastructure include:</a:t>
            </a:r>
            <a:endParaRPr b="1" dirty="0">
              <a:solidFill>
                <a:schemeClr val="accent1"/>
              </a:solidFill>
              <a:latin typeface="Jost"/>
              <a:ea typeface="Jost"/>
              <a:cs typeface="Jost"/>
              <a:sym typeface="Jost"/>
            </a:endParaRPr>
          </a:p>
        </p:txBody>
      </p:sp>
      <p:pic>
        <p:nvPicPr>
          <p:cNvPr id="4" name="Picture 3">
            <a:extLst>
              <a:ext uri="{FF2B5EF4-FFF2-40B4-BE49-F238E27FC236}">
                <a16:creationId xmlns:a16="http://schemas.microsoft.com/office/drawing/2014/main" id="{4C19E42A-ED65-C384-4156-14578D62586F}"/>
              </a:ext>
            </a:extLst>
          </p:cNvPr>
          <p:cNvPicPr>
            <a:picLocks noChangeAspect="1"/>
          </p:cNvPicPr>
          <p:nvPr/>
        </p:nvPicPr>
        <p:blipFill>
          <a:blip r:embed="rId2"/>
          <a:stretch>
            <a:fillRect/>
          </a:stretch>
        </p:blipFill>
        <p:spPr>
          <a:xfrm>
            <a:off x="933096" y="1629036"/>
            <a:ext cx="7277808" cy="3098511"/>
          </a:xfrm>
          <a:prstGeom prst="rect">
            <a:avLst/>
          </a:prstGeom>
        </p:spPr>
      </p:pic>
    </p:spTree>
    <p:extLst>
      <p:ext uri="{BB962C8B-B14F-4D97-AF65-F5344CB8AC3E}">
        <p14:creationId xmlns:p14="http://schemas.microsoft.com/office/powerpoint/2010/main" val="38602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8788-A6C6-49CB-BEA4-A27888850AA1}"/>
              </a:ext>
            </a:extLst>
          </p:cNvPr>
          <p:cNvSpPr>
            <a:spLocks noGrp="1"/>
          </p:cNvSpPr>
          <p:nvPr>
            <p:ph type="title"/>
          </p:nvPr>
        </p:nvSpPr>
        <p:spPr/>
        <p:txBody>
          <a:bodyPr/>
          <a:lstStyle/>
          <a:p>
            <a:r>
              <a:rPr lang="en-US" b="1" dirty="0"/>
              <a:t>Procedure: </a:t>
            </a:r>
            <a:endParaRPr lang="en-US" dirty="0"/>
          </a:p>
        </p:txBody>
      </p:sp>
      <p:sp>
        <p:nvSpPr>
          <p:cNvPr id="3" name="Google Shape;244;p29">
            <a:extLst>
              <a:ext uri="{FF2B5EF4-FFF2-40B4-BE49-F238E27FC236}">
                <a16:creationId xmlns:a16="http://schemas.microsoft.com/office/drawing/2014/main" id="{B0B093AA-3977-4436-9B65-E6C0272F9028}"/>
              </a:ext>
            </a:extLst>
          </p:cNvPr>
          <p:cNvSpPr txBox="1"/>
          <p:nvPr/>
        </p:nvSpPr>
        <p:spPr>
          <a:xfrm>
            <a:off x="719925" y="1082343"/>
            <a:ext cx="7704000" cy="467100"/>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first step for building the infrastructure is creating a VPC with address (10.0.0.0/16) containing two availability zones. </a:t>
            </a:r>
            <a:endParaRPr b="1" dirty="0">
              <a:solidFill>
                <a:schemeClr val="accent1"/>
              </a:solidFill>
              <a:latin typeface="Jost"/>
              <a:ea typeface="Jost"/>
              <a:cs typeface="Jost"/>
              <a:sym typeface="Jost"/>
            </a:endParaRPr>
          </a:p>
        </p:txBody>
      </p:sp>
      <p:pic>
        <p:nvPicPr>
          <p:cNvPr id="2050" name="Picture 2">
            <a:extLst>
              <a:ext uri="{FF2B5EF4-FFF2-40B4-BE49-F238E27FC236}">
                <a16:creationId xmlns:a16="http://schemas.microsoft.com/office/drawing/2014/main" id="{21056741-B078-4B9D-937B-E01321168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10" y="1713821"/>
            <a:ext cx="8360229" cy="278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04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7854EAE-D086-4D6C-8CCB-BF59AFA12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27" y="435429"/>
            <a:ext cx="8405945" cy="444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9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6DD1243F-E185-40B5-8FE4-51B996B62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96" y="871964"/>
            <a:ext cx="7661007" cy="339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8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20000" y="364752"/>
            <a:ext cx="7704000" cy="713421"/>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A Network Address Translation (NAT) gateway link between private and public networks, allowing the private network a secure connection to the internet. NAT gateways enable instances in the private subnets to get access to the internet securely. </a:t>
            </a:r>
            <a:endParaRPr b="1" dirty="0">
              <a:solidFill>
                <a:schemeClr val="accent1"/>
              </a:solidFill>
              <a:latin typeface="Jost"/>
              <a:ea typeface="Jost"/>
              <a:cs typeface="Jost"/>
              <a:sym typeface="Jost"/>
            </a:endParaRPr>
          </a:p>
        </p:txBody>
      </p:sp>
      <p:pic>
        <p:nvPicPr>
          <p:cNvPr id="5122" name="Picture 2">
            <a:extLst>
              <a:ext uri="{FF2B5EF4-FFF2-40B4-BE49-F238E27FC236}">
                <a16:creationId xmlns:a16="http://schemas.microsoft.com/office/drawing/2014/main" id="{3650488D-3567-4736-9A8F-2458EBF53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454" y="1078173"/>
            <a:ext cx="7405091" cy="390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3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20000" y="364752"/>
            <a:ext cx="7704000" cy="795308"/>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The routing table contains routes (set of rules) which specifies target and destination for each route, and it controls the inbound and outbound traffic for a subnet. Two routing tables were created for both public subnets with the same configurations.</a:t>
            </a:r>
            <a:endParaRPr b="1" dirty="0">
              <a:solidFill>
                <a:schemeClr val="accent1"/>
              </a:solidFill>
              <a:latin typeface="Jost"/>
              <a:ea typeface="Jost"/>
              <a:cs typeface="Jost"/>
              <a:sym typeface="Jost"/>
            </a:endParaRPr>
          </a:p>
        </p:txBody>
      </p:sp>
      <p:pic>
        <p:nvPicPr>
          <p:cNvPr id="6146" name="Picture 2">
            <a:extLst>
              <a:ext uri="{FF2B5EF4-FFF2-40B4-BE49-F238E27FC236}">
                <a16:creationId xmlns:a16="http://schemas.microsoft.com/office/drawing/2014/main" id="{BBC1CFF5-50DD-4799-BA45-069A74EFE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623" y="1160060"/>
            <a:ext cx="6918753" cy="383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8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4;p29">
            <a:extLst>
              <a:ext uri="{FF2B5EF4-FFF2-40B4-BE49-F238E27FC236}">
                <a16:creationId xmlns:a16="http://schemas.microsoft.com/office/drawing/2014/main" id="{A1DE0264-7445-4154-B54E-2D54722849C5}"/>
              </a:ext>
            </a:extLst>
          </p:cNvPr>
          <p:cNvSpPr txBox="1"/>
          <p:nvPr/>
        </p:nvSpPr>
        <p:spPr>
          <a:xfrm>
            <a:off x="720000" y="719593"/>
            <a:ext cx="7704000" cy="754365"/>
          </a:xfrm>
          <a:prstGeom prst="rect">
            <a:avLst/>
          </a:prstGeom>
          <a:noFill/>
          <a:ln>
            <a:noFill/>
          </a:ln>
        </p:spPr>
        <p:txBody>
          <a:bodyPr spcFirstLastPara="1" wrap="square" lIns="0" tIns="0" rIns="0" bIns="0" anchor="t" anchorCtr="0">
            <a:noAutofit/>
          </a:bodyPr>
          <a:lstStyle/>
          <a:p>
            <a:pPr lvl="0"/>
            <a:r>
              <a:rPr lang="en-US" dirty="0">
                <a:solidFill>
                  <a:schemeClr val="accent1"/>
                </a:solidFill>
                <a:latin typeface="Jost SemiBold"/>
                <a:ea typeface="Jost SemiBold"/>
                <a:cs typeface="Jost SemiBold"/>
                <a:sym typeface="Jost SemiBold"/>
              </a:rPr>
              <a:t>Security groups act as a virtual firewall that manages inbound and outbound traffic. We added security groups for the load balancer and the two EC2 instances. We allowed all outbound traffic and restricted the inbound traffic as shown in the figures. </a:t>
            </a:r>
            <a:endParaRPr b="1" dirty="0">
              <a:solidFill>
                <a:schemeClr val="accent1"/>
              </a:solidFill>
              <a:latin typeface="Jost"/>
              <a:ea typeface="Jost"/>
              <a:cs typeface="Jost"/>
              <a:sym typeface="Jost"/>
            </a:endParaRPr>
          </a:p>
        </p:txBody>
      </p:sp>
      <p:pic>
        <p:nvPicPr>
          <p:cNvPr id="7170" name="Picture 2">
            <a:extLst>
              <a:ext uri="{FF2B5EF4-FFF2-40B4-BE49-F238E27FC236}">
                <a16:creationId xmlns:a16="http://schemas.microsoft.com/office/drawing/2014/main" id="{B28B8235-DC55-4B71-A9BB-FCD1BDF1C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1770975"/>
            <a:ext cx="8424000" cy="251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12593"/>
      </p:ext>
    </p:extLst>
  </p:cSld>
  <p:clrMapOvr>
    <a:masterClrMapping/>
  </p:clrMapOvr>
</p:sld>
</file>

<file path=ppt/theme/theme1.xml><?xml version="1.0" encoding="utf-8"?>
<a:theme xmlns:a="http://schemas.openxmlformats.org/drawingml/2006/main" name="Introduction to Cloud Computing Workshop by Slidesgo">
  <a:themeElements>
    <a:clrScheme name="Simple Light">
      <a:dk1>
        <a:srgbClr val="F57474"/>
      </a:dk1>
      <a:lt1>
        <a:srgbClr val="F9D923"/>
      </a:lt1>
      <a:dk2>
        <a:srgbClr val="36AE7C"/>
      </a:dk2>
      <a:lt2>
        <a:srgbClr val="187498"/>
      </a:lt2>
      <a:accent1>
        <a:srgbClr val="062531"/>
      </a:accent1>
      <a:accent2>
        <a:srgbClr val="FFFFFF"/>
      </a:accent2>
      <a:accent3>
        <a:srgbClr val="FFFFFF"/>
      </a:accent3>
      <a:accent4>
        <a:srgbClr val="FFFFFF"/>
      </a:accent4>
      <a:accent5>
        <a:srgbClr val="FFFFFF"/>
      </a:accent5>
      <a:accent6>
        <a:srgbClr val="FFFFFF"/>
      </a:accent6>
      <a:hlink>
        <a:srgbClr val="06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623</Words>
  <Application>Microsoft Macintosh PowerPoint</Application>
  <PresentationFormat>On-screen Show (16:9)</PresentationFormat>
  <Paragraphs>30</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Jost SemiBold</vt:lpstr>
      <vt:lpstr>Bahnschrift SemiCondensed</vt:lpstr>
      <vt:lpstr>Arial</vt:lpstr>
      <vt:lpstr>Jost</vt:lpstr>
      <vt:lpstr>Introduction to Cloud Computing Workshop by Slidesgo</vt:lpstr>
      <vt:lpstr>Smart Traffic Management System</vt:lpstr>
      <vt:lpstr>Problem Description </vt:lpstr>
      <vt:lpstr>Infrastructure Design </vt:lpstr>
      <vt:lpstr>Procedure: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Estimation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System</dc:title>
  <cp:lastModifiedBy>MAHA MOHAMMED ALI AL ZOUBA</cp:lastModifiedBy>
  <cp:revision>8</cp:revision>
  <dcterms:modified xsi:type="dcterms:W3CDTF">2024-05-23T06:19:38Z</dcterms:modified>
</cp:coreProperties>
</file>