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16"/>
  </p:notesMasterIdLst>
  <p:handoutMasterIdLst>
    <p:handoutMasterId r:id="rId17"/>
  </p:handoutMasterIdLst>
  <p:sldIdLst>
    <p:sldId id="663" r:id="rId2"/>
    <p:sldId id="682" r:id="rId3"/>
    <p:sldId id="683" r:id="rId4"/>
    <p:sldId id="725" r:id="rId5"/>
    <p:sldId id="736" r:id="rId6"/>
    <p:sldId id="731" r:id="rId7"/>
    <p:sldId id="684" r:id="rId8"/>
    <p:sldId id="737" r:id="rId9"/>
    <p:sldId id="738" r:id="rId10"/>
    <p:sldId id="739" r:id="rId11"/>
    <p:sldId id="740" r:id="rId12"/>
    <p:sldId id="732" r:id="rId13"/>
    <p:sldId id="735" r:id="rId14"/>
    <p:sldId id="718" r:id="rId15"/>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4830" userDrawn="1">
          <p15:clr>
            <a:srgbClr val="A4A3A4"/>
          </p15:clr>
        </p15:guide>
        <p15:guide id="3" pos="526" userDrawn="1">
          <p15:clr>
            <a:srgbClr val="A4A3A4"/>
          </p15:clr>
        </p15:guide>
        <p15:guide id="5" orient="horz" pos="528" userDrawn="1">
          <p15:clr>
            <a:srgbClr val="A4A3A4"/>
          </p15:clr>
        </p15:guide>
        <p15:guide id="41" pos="7678" userDrawn="1">
          <p15:clr>
            <a:srgbClr val="A4A3A4"/>
          </p15:clr>
        </p15:guide>
        <p15:guide id="46"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EE8E00"/>
    <a:srgbClr val="007000"/>
    <a:srgbClr val="FE9700"/>
    <a:srgbClr val="FA9500"/>
    <a:srgbClr val="F29000"/>
    <a:srgbClr val="008600"/>
    <a:srgbClr val="800080"/>
    <a:srgbClr val="333399"/>
    <a:srgbClr val="0E80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5274" autoAdjust="0"/>
  </p:normalViewPr>
  <p:slideViewPr>
    <p:cSldViewPr snapToGrid="0" snapToObjects="1">
      <p:cViewPr varScale="1">
        <p:scale>
          <a:sx n="44" d="100"/>
          <a:sy n="44" d="100"/>
        </p:scale>
        <p:origin x="466" y="58"/>
      </p:cViewPr>
      <p:guideLst>
        <p:guide orient="horz" pos="8112"/>
        <p:guide pos="14830"/>
        <p:guide pos="526"/>
        <p:guide orient="horz" pos="528"/>
        <p:guide pos="7678"/>
        <p:guide orient="horz" pos="43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8E868-A166-4D37-97B0-F92735D147AA}" type="doc">
      <dgm:prSet loTypeId="urn:microsoft.com/office/officeart/2011/layout/CircleProcess" loCatId="process" qsTypeId="urn:microsoft.com/office/officeart/2005/8/quickstyle/simple1" qsCatId="simple" csTypeId="urn:microsoft.com/office/officeart/2005/8/colors/colorful2" csCatId="colorful" phldr="1"/>
      <dgm:spPr/>
      <dgm:t>
        <a:bodyPr/>
        <a:lstStyle/>
        <a:p>
          <a:endParaRPr lang="en-US"/>
        </a:p>
      </dgm:t>
    </dgm:pt>
    <dgm:pt modelId="{38395EE9-771C-47AA-9350-C3FCD45E7D33}">
      <dgm:prSet phldrT="[Text]"/>
      <dgm:spPr/>
      <dgm:t>
        <a:bodyPr/>
        <a:lstStyle/>
        <a:p>
          <a:r>
            <a:rPr lang="en-US" dirty="0" smtClean="0"/>
            <a:t>Prétraitement de données</a:t>
          </a:r>
          <a:endParaRPr lang="en-US" dirty="0"/>
        </a:p>
      </dgm:t>
    </dgm:pt>
    <dgm:pt modelId="{D2726D6D-6575-4AA6-B084-5ABDF62C452D}" type="parTrans" cxnId="{377A95FE-85BB-4CBB-B7BC-4E1EA016C082}">
      <dgm:prSet/>
      <dgm:spPr/>
      <dgm:t>
        <a:bodyPr/>
        <a:lstStyle/>
        <a:p>
          <a:endParaRPr lang="en-US"/>
        </a:p>
      </dgm:t>
    </dgm:pt>
    <dgm:pt modelId="{D6705F0A-790F-4B1A-A583-1421097E5DEF}" type="sibTrans" cxnId="{377A95FE-85BB-4CBB-B7BC-4E1EA016C082}">
      <dgm:prSet/>
      <dgm:spPr/>
      <dgm:t>
        <a:bodyPr/>
        <a:lstStyle/>
        <a:p>
          <a:endParaRPr lang="en-US"/>
        </a:p>
      </dgm:t>
    </dgm:pt>
    <dgm:pt modelId="{09116AE4-F972-4A1A-BB0B-95591302CF04}">
      <dgm:prSet phldrT="[Text]"/>
      <dgm:spPr/>
      <dgm:t>
        <a:bodyPr/>
        <a:lstStyle/>
        <a:p>
          <a:r>
            <a:rPr lang="en-US" dirty="0" smtClean="0"/>
            <a:t>Extraction des mots clés</a:t>
          </a:r>
          <a:endParaRPr lang="en-US" dirty="0"/>
        </a:p>
      </dgm:t>
    </dgm:pt>
    <dgm:pt modelId="{43F09CFB-290A-4727-A2FD-88B0C3142719}" type="parTrans" cxnId="{68E09839-33E5-4D0B-B7C1-28960D7874CB}">
      <dgm:prSet/>
      <dgm:spPr/>
      <dgm:t>
        <a:bodyPr/>
        <a:lstStyle/>
        <a:p>
          <a:endParaRPr lang="en-US"/>
        </a:p>
      </dgm:t>
    </dgm:pt>
    <dgm:pt modelId="{424FC4FF-6C34-4E0B-885F-7974C6BD75B0}" type="sibTrans" cxnId="{68E09839-33E5-4D0B-B7C1-28960D7874CB}">
      <dgm:prSet/>
      <dgm:spPr/>
      <dgm:t>
        <a:bodyPr/>
        <a:lstStyle/>
        <a:p>
          <a:endParaRPr lang="en-US"/>
        </a:p>
      </dgm:t>
    </dgm:pt>
    <dgm:pt modelId="{95C4CFE0-FF10-47D9-AE1C-517C9558B11F}">
      <dgm:prSet/>
      <dgm:spPr/>
      <dgm:t>
        <a:bodyPr/>
        <a:lstStyle/>
        <a:p>
          <a:r>
            <a:rPr lang="en-US" dirty="0" smtClean="0"/>
            <a:t>Détection de domaine d’article</a:t>
          </a:r>
          <a:endParaRPr lang="en-US" dirty="0"/>
        </a:p>
      </dgm:t>
    </dgm:pt>
    <dgm:pt modelId="{2F25F1BB-B045-4F24-9483-E9FEAD06127F}" type="parTrans" cxnId="{EB58923B-D92A-461A-AB4E-F7DE8F53007C}">
      <dgm:prSet/>
      <dgm:spPr/>
      <dgm:t>
        <a:bodyPr/>
        <a:lstStyle/>
        <a:p>
          <a:endParaRPr lang="en-US"/>
        </a:p>
      </dgm:t>
    </dgm:pt>
    <dgm:pt modelId="{057EB4A4-994E-437B-91F8-71BC7EE05531}" type="sibTrans" cxnId="{EB58923B-D92A-461A-AB4E-F7DE8F53007C}">
      <dgm:prSet/>
      <dgm:spPr/>
      <dgm:t>
        <a:bodyPr/>
        <a:lstStyle/>
        <a:p>
          <a:endParaRPr lang="en-US"/>
        </a:p>
      </dgm:t>
    </dgm:pt>
    <dgm:pt modelId="{7DC70CF5-E9F0-41B4-9135-BA048570321B}">
      <dgm:prSet/>
      <dgm:spPr/>
      <dgm:t>
        <a:bodyPr/>
        <a:lstStyle/>
        <a:p>
          <a:r>
            <a:rPr lang="en-US" dirty="0" smtClean="0"/>
            <a:t>Déploiement</a:t>
          </a:r>
          <a:endParaRPr lang="en-US" dirty="0"/>
        </a:p>
      </dgm:t>
    </dgm:pt>
    <dgm:pt modelId="{CFFCE347-7561-4DE6-B766-99AF64EFEF07}" type="parTrans" cxnId="{2B8EECBB-395B-41E8-BDFA-8691A435C382}">
      <dgm:prSet/>
      <dgm:spPr/>
      <dgm:t>
        <a:bodyPr/>
        <a:lstStyle/>
        <a:p>
          <a:endParaRPr lang="en-US"/>
        </a:p>
      </dgm:t>
    </dgm:pt>
    <dgm:pt modelId="{FDA533BA-17DB-4EAD-97EA-7732B77FDAB3}" type="sibTrans" cxnId="{2B8EECBB-395B-41E8-BDFA-8691A435C382}">
      <dgm:prSet/>
      <dgm:spPr/>
      <dgm:t>
        <a:bodyPr/>
        <a:lstStyle/>
        <a:p>
          <a:endParaRPr lang="en-US"/>
        </a:p>
      </dgm:t>
    </dgm:pt>
    <dgm:pt modelId="{6C1AAAE0-FC08-47B4-AAC7-1F9EF7BAD050}" type="pres">
      <dgm:prSet presAssocID="{FCC8E868-A166-4D37-97B0-F92735D147AA}" presName="Name0" presStyleCnt="0">
        <dgm:presLayoutVars>
          <dgm:chMax val="11"/>
          <dgm:chPref val="11"/>
          <dgm:dir/>
          <dgm:resizeHandles/>
        </dgm:presLayoutVars>
      </dgm:prSet>
      <dgm:spPr/>
      <dgm:t>
        <a:bodyPr/>
        <a:lstStyle/>
        <a:p>
          <a:endParaRPr lang="en-US"/>
        </a:p>
      </dgm:t>
    </dgm:pt>
    <dgm:pt modelId="{5456AFF4-A82D-4EEF-A6C5-B90BFFF5689A}" type="pres">
      <dgm:prSet presAssocID="{7DC70CF5-E9F0-41B4-9135-BA048570321B}" presName="Accent4" presStyleCnt="0"/>
      <dgm:spPr/>
    </dgm:pt>
    <dgm:pt modelId="{248D6917-B2AD-4A17-88B9-A5FDADFF2200}" type="pres">
      <dgm:prSet presAssocID="{7DC70CF5-E9F0-41B4-9135-BA048570321B}" presName="Accent" presStyleLbl="node1" presStyleIdx="0" presStyleCnt="4"/>
      <dgm:spPr/>
    </dgm:pt>
    <dgm:pt modelId="{94B8A5D3-78B9-4028-BC1A-551619B22B24}" type="pres">
      <dgm:prSet presAssocID="{7DC70CF5-E9F0-41B4-9135-BA048570321B}" presName="ParentBackground4" presStyleCnt="0"/>
      <dgm:spPr/>
    </dgm:pt>
    <dgm:pt modelId="{3D99D244-8271-4FA3-86ED-97F0BFF54980}" type="pres">
      <dgm:prSet presAssocID="{7DC70CF5-E9F0-41B4-9135-BA048570321B}" presName="ParentBackground" presStyleLbl="fgAcc1" presStyleIdx="0" presStyleCnt="4"/>
      <dgm:spPr/>
      <dgm:t>
        <a:bodyPr/>
        <a:lstStyle/>
        <a:p>
          <a:endParaRPr lang="en-US"/>
        </a:p>
      </dgm:t>
    </dgm:pt>
    <dgm:pt modelId="{1946E7EF-505E-491D-9D10-B01997E14A7E}" type="pres">
      <dgm:prSet presAssocID="{7DC70CF5-E9F0-41B4-9135-BA048570321B}" presName="Parent4" presStyleLbl="revTx" presStyleIdx="0" presStyleCnt="0">
        <dgm:presLayoutVars>
          <dgm:chMax val="1"/>
          <dgm:chPref val="1"/>
          <dgm:bulletEnabled val="1"/>
        </dgm:presLayoutVars>
      </dgm:prSet>
      <dgm:spPr/>
      <dgm:t>
        <a:bodyPr/>
        <a:lstStyle/>
        <a:p>
          <a:endParaRPr lang="en-US"/>
        </a:p>
      </dgm:t>
    </dgm:pt>
    <dgm:pt modelId="{EA51F43C-C298-4EA7-B194-24C378AD72E5}" type="pres">
      <dgm:prSet presAssocID="{95C4CFE0-FF10-47D9-AE1C-517C9558B11F}" presName="Accent3" presStyleCnt="0"/>
      <dgm:spPr/>
    </dgm:pt>
    <dgm:pt modelId="{33D9B45A-DC25-476B-9F37-0EA05C7C456B}" type="pres">
      <dgm:prSet presAssocID="{95C4CFE0-FF10-47D9-AE1C-517C9558B11F}" presName="Accent" presStyleLbl="node1" presStyleIdx="1" presStyleCnt="4"/>
      <dgm:spPr/>
    </dgm:pt>
    <dgm:pt modelId="{4CF2AF96-1582-4B6F-8E49-1367DC3F783F}" type="pres">
      <dgm:prSet presAssocID="{95C4CFE0-FF10-47D9-AE1C-517C9558B11F}" presName="ParentBackground3" presStyleCnt="0"/>
      <dgm:spPr/>
    </dgm:pt>
    <dgm:pt modelId="{5B9B80B1-D395-4337-BE91-6135D39DE3F4}" type="pres">
      <dgm:prSet presAssocID="{95C4CFE0-FF10-47D9-AE1C-517C9558B11F}" presName="ParentBackground" presStyleLbl="fgAcc1" presStyleIdx="1" presStyleCnt="4"/>
      <dgm:spPr/>
      <dgm:t>
        <a:bodyPr/>
        <a:lstStyle/>
        <a:p>
          <a:endParaRPr lang="en-US"/>
        </a:p>
      </dgm:t>
    </dgm:pt>
    <dgm:pt modelId="{DD366FF7-7364-43D4-8D33-4F8DB05E7FF9}" type="pres">
      <dgm:prSet presAssocID="{95C4CFE0-FF10-47D9-AE1C-517C9558B11F}" presName="Parent3" presStyleLbl="revTx" presStyleIdx="0" presStyleCnt="0">
        <dgm:presLayoutVars>
          <dgm:chMax val="1"/>
          <dgm:chPref val="1"/>
          <dgm:bulletEnabled val="1"/>
        </dgm:presLayoutVars>
      </dgm:prSet>
      <dgm:spPr/>
      <dgm:t>
        <a:bodyPr/>
        <a:lstStyle/>
        <a:p>
          <a:endParaRPr lang="en-US"/>
        </a:p>
      </dgm:t>
    </dgm:pt>
    <dgm:pt modelId="{4009EA47-5EBB-477B-8419-1DB3D61FA023}" type="pres">
      <dgm:prSet presAssocID="{09116AE4-F972-4A1A-BB0B-95591302CF04}" presName="Accent2" presStyleCnt="0"/>
      <dgm:spPr/>
    </dgm:pt>
    <dgm:pt modelId="{AC2BE961-8060-4CAC-8CEF-C172D65EEA82}" type="pres">
      <dgm:prSet presAssocID="{09116AE4-F972-4A1A-BB0B-95591302CF04}" presName="Accent" presStyleLbl="node1" presStyleIdx="2" presStyleCnt="4"/>
      <dgm:spPr/>
    </dgm:pt>
    <dgm:pt modelId="{3228C682-E897-4BF4-A505-4C143AA210F4}" type="pres">
      <dgm:prSet presAssocID="{09116AE4-F972-4A1A-BB0B-95591302CF04}" presName="ParentBackground2" presStyleCnt="0"/>
      <dgm:spPr/>
    </dgm:pt>
    <dgm:pt modelId="{259C78B0-1CF8-4007-9DBD-3BC9D4162119}" type="pres">
      <dgm:prSet presAssocID="{09116AE4-F972-4A1A-BB0B-95591302CF04}" presName="ParentBackground" presStyleLbl="fgAcc1" presStyleIdx="2" presStyleCnt="4"/>
      <dgm:spPr/>
      <dgm:t>
        <a:bodyPr/>
        <a:lstStyle/>
        <a:p>
          <a:endParaRPr lang="en-US"/>
        </a:p>
      </dgm:t>
    </dgm:pt>
    <dgm:pt modelId="{9EE8AAD7-D241-4567-AEE9-166D5E4917C0}" type="pres">
      <dgm:prSet presAssocID="{09116AE4-F972-4A1A-BB0B-95591302CF04}" presName="Parent2" presStyleLbl="revTx" presStyleIdx="0" presStyleCnt="0">
        <dgm:presLayoutVars>
          <dgm:chMax val="1"/>
          <dgm:chPref val="1"/>
          <dgm:bulletEnabled val="1"/>
        </dgm:presLayoutVars>
      </dgm:prSet>
      <dgm:spPr/>
      <dgm:t>
        <a:bodyPr/>
        <a:lstStyle/>
        <a:p>
          <a:endParaRPr lang="en-US"/>
        </a:p>
      </dgm:t>
    </dgm:pt>
    <dgm:pt modelId="{B1726DBA-0C7A-4415-9FA1-975F27CDD616}" type="pres">
      <dgm:prSet presAssocID="{38395EE9-771C-47AA-9350-C3FCD45E7D33}" presName="Accent1" presStyleCnt="0"/>
      <dgm:spPr/>
    </dgm:pt>
    <dgm:pt modelId="{71A2140E-BB1F-47CB-A4E3-374F9B2DB164}" type="pres">
      <dgm:prSet presAssocID="{38395EE9-771C-47AA-9350-C3FCD45E7D33}" presName="Accent" presStyleLbl="node1" presStyleIdx="3" presStyleCnt="4"/>
      <dgm:spPr/>
    </dgm:pt>
    <dgm:pt modelId="{B0E12962-053E-46CB-9953-E63DEB9A5EFB}" type="pres">
      <dgm:prSet presAssocID="{38395EE9-771C-47AA-9350-C3FCD45E7D33}" presName="ParentBackground1" presStyleCnt="0"/>
      <dgm:spPr/>
    </dgm:pt>
    <dgm:pt modelId="{6D058D71-8886-419E-A1B5-CBD900C1A166}" type="pres">
      <dgm:prSet presAssocID="{38395EE9-771C-47AA-9350-C3FCD45E7D33}" presName="ParentBackground" presStyleLbl="fgAcc1" presStyleIdx="3" presStyleCnt="4"/>
      <dgm:spPr/>
      <dgm:t>
        <a:bodyPr/>
        <a:lstStyle/>
        <a:p>
          <a:endParaRPr lang="en-US"/>
        </a:p>
      </dgm:t>
    </dgm:pt>
    <dgm:pt modelId="{F58EBFD1-2A07-45C8-A7F0-4622847173BD}" type="pres">
      <dgm:prSet presAssocID="{38395EE9-771C-47AA-9350-C3FCD45E7D33}" presName="Parent1" presStyleLbl="revTx" presStyleIdx="0" presStyleCnt="0">
        <dgm:presLayoutVars>
          <dgm:chMax val="1"/>
          <dgm:chPref val="1"/>
          <dgm:bulletEnabled val="1"/>
        </dgm:presLayoutVars>
      </dgm:prSet>
      <dgm:spPr/>
      <dgm:t>
        <a:bodyPr/>
        <a:lstStyle/>
        <a:p>
          <a:endParaRPr lang="en-US"/>
        </a:p>
      </dgm:t>
    </dgm:pt>
  </dgm:ptLst>
  <dgm:cxnLst>
    <dgm:cxn modelId="{8115AC2D-14B6-4C3C-8030-8E1B861F6941}" type="presOf" srcId="{38395EE9-771C-47AA-9350-C3FCD45E7D33}" destId="{6D058D71-8886-419E-A1B5-CBD900C1A166}" srcOrd="0" destOrd="0" presId="urn:microsoft.com/office/officeart/2011/layout/CircleProcess"/>
    <dgm:cxn modelId="{EB58923B-D92A-461A-AB4E-F7DE8F53007C}" srcId="{FCC8E868-A166-4D37-97B0-F92735D147AA}" destId="{95C4CFE0-FF10-47D9-AE1C-517C9558B11F}" srcOrd="2" destOrd="0" parTransId="{2F25F1BB-B045-4F24-9483-E9FEAD06127F}" sibTransId="{057EB4A4-994E-437B-91F8-71BC7EE05531}"/>
    <dgm:cxn modelId="{377A95FE-85BB-4CBB-B7BC-4E1EA016C082}" srcId="{FCC8E868-A166-4D37-97B0-F92735D147AA}" destId="{38395EE9-771C-47AA-9350-C3FCD45E7D33}" srcOrd="0" destOrd="0" parTransId="{D2726D6D-6575-4AA6-B084-5ABDF62C452D}" sibTransId="{D6705F0A-790F-4B1A-A583-1421097E5DEF}"/>
    <dgm:cxn modelId="{8EF7A332-6EC1-451C-873E-F4E59F9C3E76}" type="presOf" srcId="{09116AE4-F972-4A1A-BB0B-95591302CF04}" destId="{9EE8AAD7-D241-4567-AEE9-166D5E4917C0}" srcOrd="1" destOrd="0" presId="urn:microsoft.com/office/officeart/2011/layout/CircleProcess"/>
    <dgm:cxn modelId="{C1F2A5BB-6FC0-489B-AED7-5A97E7A4BF31}" type="presOf" srcId="{7DC70CF5-E9F0-41B4-9135-BA048570321B}" destId="{1946E7EF-505E-491D-9D10-B01997E14A7E}" srcOrd="1" destOrd="0" presId="urn:microsoft.com/office/officeart/2011/layout/CircleProcess"/>
    <dgm:cxn modelId="{2B8EECBB-395B-41E8-BDFA-8691A435C382}" srcId="{FCC8E868-A166-4D37-97B0-F92735D147AA}" destId="{7DC70CF5-E9F0-41B4-9135-BA048570321B}" srcOrd="3" destOrd="0" parTransId="{CFFCE347-7561-4DE6-B766-99AF64EFEF07}" sibTransId="{FDA533BA-17DB-4EAD-97EA-7732B77FDAB3}"/>
    <dgm:cxn modelId="{A3216977-6365-466E-B338-0F4286372FCA}" type="presOf" srcId="{09116AE4-F972-4A1A-BB0B-95591302CF04}" destId="{259C78B0-1CF8-4007-9DBD-3BC9D4162119}" srcOrd="0" destOrd="0" presId="urn:microsoft.com/office/officeart/2011/layout/CircleProcess"/>
    <dgm:cxn modelId="{C42BF394-F971-48A3-A42B-7302BD0CB44C}" type="presOf" srcId="{95C4CFE0-FF10-47D9-AE1C-517C9558B11F}" destId="{5B9B80B1-D395-4337-BE91-6135D39DE3F4}" srcOrd="0" destOrd="0" presId="urn:microsoft.com/office/officeart/2011/layout/CircleProcess"/>
    <dgm:cxn modelId="{4F5B763C-B8E8-4028-BCC2-5D1871B7BF33}" type="presOf" srcId="{38395EE9-771C-47AA-9350-C3FCD45E7D33}" destId="{F58EBFD1-2A07-45C8-A7F0-4622847173BD}" srcOrd="1" destOrd="0" presId="urn:microsoft.com/office/officeart/2011/layout/CircleProcess"/>
    <dgm:cxn modelId="{68E09839-33E5-4D0B-B7C1-28960D7874CB}" srcId="{FCC8E868-A166-4D37-97B0-F92735D147AA}" destId="{09116AE4-F972-4A1A-BB0B-95591302CF04}" srcOrd="1" destOrd="0" parTransId="{43F09CFB-290A-4727-A2FD-88B0C3142719}" sibTransId="{424FC4FF-6C34-4E0B-885F-7974C6BD75B0}"/>
    <dgm:cxn modelId="{82F23450-7CBA-4253-84E4-40E0FD4B9E14}" type="presOf" srcId="{7DC70CF5-E9F0-41B4-9135-BA048570321B}" destId="{3D99D244-8271-4FA3-86ED-97F0BFF54980}" srcOrd="0" destOrd="0" presId="urn:microsoft.com/office/officeart/2011/layout/CircleProcess"/>
    <dgm:cxn modelId="{DCA6ADE4-9981-4731-B847-CD667EEAB440}" type="presOf" srcId="{95C4CFE0-FF10-47D9-AE1C-517C9558B11F}" destId="{DD366FF7-7364-43D4-8D33-4F8DB05E7FF9}" srcOrd="1" destOrd="0" presId="urn:microsoft.com/office/officeart/2011/layout/CircleProcess"/>
    <dgm:cxn modelId="{217FCA43-6E14-403C-A3DF-8D558B36F073}" type="presOf" srcId="{FCC8E868-A166-4D37-97B0-F92735D147AA}" destId="{6C1AAAE0-FC08-47B4-AAC7-1F9EF7BAD050}" srcOrd="0" destOrd="0" presId="urn:microsoft.com/office/officeart/2011/layout/CircleProcess"/>
    <dgm:cxn modelId="{0C3C185A-91DA-4BE2-A7E5-4950B613E9B0}" type="presParOf" srcId="{6C1AAAE0-FC08-47B4-AAC7-1F9EF7BAD050}" destId="{5456AFF4-A82D-4EEF-A6C5-B90BFFF5689A}" srcOrd="0" destOrd="0" presId="urn:microsoft.com/office/officeart/2011/layout/CircleProcess"/>
    <dgm:cxn modelId="{63323B8F-3820-4166-9332-81ED1E8FEADC}" type="presParOf" srcId="{5456AFF4-A82D-4EEF-A6C5-B90BFFF5689A}" destId="{248D6917-B2AD-4A17-88B9-A5FDADFF2200}" srcOrd="0" destOrd="0" presId="urn:microsoft.com/office/officeart/2011/layout/CircleProcess"/>
    <dgm:cxn modelId="{8C7B94CE-7B00-4E20-8732-1D648150300B}" type="presParOf" srcId="{6C1AAAE0-FC08-47B4-AAC7-1F9EF7BAD050}" destId="{94B8A5D3-78B9-4028-BC1A-551619B22B24}" srcOrd="1" destOrd="0" presId="urn:microsoft.com/office/officeart/2011/layout/CircleProcess"/>
    <dgm:cxn modelId="{107F3DE3-92EF-4E93-BB59-5152BE09ACD3}" type="presParOf" srcId="{94B8A5D3-78B9-4028-BC1A-551619B22B24}" destId="{3D99D244-8271-4FA3-86ED-97F0BFF54980}" srcOrd="0" destOrd="0" presId="urn:microsoft.com/office/officeart/2011/layout/CircleProcess"/>
    <dgm:cxn modelId="{D587A5E5-C740-4544-8D22-47DBBECCA24E}" type="presParOf" srcId="{6C1AAAE0-FC08-47B4-AAC7-1F9EF7BAD050}" destId="{1946E7EF-505E-491D-9D10-B01997E14A7E}" srcOrd="2" destOrd="0" presId="urn:microsoft.com/office/officeart/2011/layout/CircleProcess"/>
    <dgm:cxn modelId="{3BFDEDA8-1148-4864-A74A-1934BBD6BF90}" type="presParOf" srcId="{6C1AAAE0-FC08-47B4-AAC7-1F9EF7BAD050}" destId="{EA51F43C-C298-4EA7-B194-24C378AD72E5}" srcOrd="3" destOrd="0" presId="urn:microsoft.com/office/officeart/2011/layout/CircleProcess"/>
    <dgm:cxn modelId="{32666FCF-0976-4A38-B00C-2345A8AEF8C2}" type="presParOf" srcId="{EA51F43C-C298-4EA7-B194-24C378AD72E5}" destId="{33D9B45A-DC25-476B-9F37-0EA05C7C456B}" srcOrd="0" destOrd="0" presId="urn:microsoft.com/office/officeart/2011/layout/CircleProcess"/>
    <dgm:cxn modelId="{D50C536D-9404-430B-ADB5-67E2D2D965CD}" type="presParOf" srcId="{6C1AAAE0-FC08-47B4-AAC7-1F9EF7BAD050}" destId="{4CF2AF96-1582-4B6F-8E49-1367DC3F783F}" srcOrd="4" destOrd="0" presId="urn:microsoft.com/office/officeart/2011/layout/CircleProcess"/>
    <dgm:cxn modelId="{7C40ACD8-56DB-49F0-981C-1BCBDC15E393}" type="presParOf" srcId="{4CF2AF96-1582-4B6F-8E49-1367DC3F783F}" destId="{5B9B80B1-D395-4337-BE91-6135D39DE3F4}" srcOrd="0" destOrd="0" presId="urn:microsoft.com/office/officeart/2011/layout/CircleProcess"/>
    <dgm:cxn modelId="{8DE69356-3E86-4FE8-A6CB-28D1A100555E}" type="presParOf" srcId="{6C1AAAE0-FC08-47B4-AAC7-1F9EF7BAD050}" destId="{DD366FF7-7364-43D4-8D33-4F8DB05E7FF9}" srcOrd="5" destOrd="0" presId="urn:microsoft.com/office/officeart/2011/layout/CircleProcess"/>
    <dgm:cxn modelId="{11A5A5D3-4509-4D4E-BAB5-17906B7CA2CE}" type="presParOf" srcId="{6C1AAAE0-FC08-47B4-AAC7-1F9EF7BAD050}" destId="{4009EA47-5EBB-477B-8419-1DB3D61FA023}" srcOrd="6" destOrd="0" presId="urn:microsoft.com/office/officeart/2011/layout/CircleProcess"/>
    <dgm:cxn modelId="{99A5B950-CF87-44CE-8834-1CD5D26EFF99}" type="presParOf" srcId="{4009EA47-5EBB-477B-8419-1DB3D61FA023}" destId="{AC2BE961-8060-4CAC-8CEF-C172D65EEA82}" srcOrd="0" destOrd="0" presId="urn:microsoft.com/office/officeart/2011/layout/CircleProcess"/>
    <dgm:cxn modelId="{E960258C-AD21-4F42-B88E-86A7E71B3A1D}" type="presParOf" srcId="{6C1AAAE0-FC08-47B4-AAC7-1F9EF7BAD050}" destId="{3228C682-E897-4BF4-A505-4C143AA210F4}" srcOrd="7" destOrd="0" presId="urn:microsoft.com/office/officeart/2011/layout/CircleProcess"/>
    <dgm:cxn modelId="{04F7B0F1-9A32-4C94-A54A-0A9F6606B524}" type="presParOf" srcId="{3228C682-E897-4BF4-A505-4C143AA210F4}" destId="{259C78B0-1CF8-4007-9DBD-3BC9D4162119}" srcOrd="0" destOrd="0" presId="urn:microsoft.com/office/officeart/2011/layout/CircleProcess"/>
    <dgm:cxn modelId="{28FC2D26-6872-48ED-A75D-91D38C82DA00}" type="presParOf" srcId="{6C1AAAE0-FC08-47B4-AAC7-1F9EF7BAD050}" destId="{9EE8AAD7-D241-4567-AEE9-166D5E4917C0}" srcOrd="8" destOrd="0" presId="urn:microsoft.com/office/officeart/2011/layout/CircleProcess"/>
    <dgm:cxn modelId="{81513B3D-6452-471B-82C5-7C2A82BAC47A}" type="presParOf" srcId="{6C1AAAE0-FC08-47B4-AAC7-1F9EF7BAD050}" destId="{B1726DBA-0C7A-4415-9FA1-975F27CDD616}" srcOrd="9" destOrd="0" presId="urn:microsoft.com/office/officeart/2011/layout/CircleProcess"/>
    <dgm:cxn modelId="{0AC47BD4-AE43-46F8-A103-1BF72DE3829B}" type="presParOf" srcId="{B1726DBA-0C7A-4415-9FA1-975F27CDD616}" destId="{71A2140E-BB1F-47CB-A4E3-374F9B2DB164}" srcOrd="0" destOrd="0" presId="urn:microsoft.com/office/officeart/2011/layout/CircleProcess"/>
    <dgm:cxn modelId="{328148BD-958F-48FE-8A82-9DCF2DA591FD}" type="presParOf" srcId="{6C1AAAE0-FC08-47B4-AAC7-1F9EF7BAD050}" destId="{B0E12962-053E-46CB-9953-E63DEB9A5EFB}" srcOrd="10" destOrd="0" presId="urn:microsoft.com/office/officeart/2011/layout/CircleProcess"/>
    <dgm:cxn modelId="{B5FE4126-6F5F-4E30-A392-A52F622814DC}" type="presParOf" srcId="{B0E12962-053E-46CB-9953-E63DEB9A5EFB}" destId="{6D058D71-8886-419E-A1B5-CBD900C1A166}" srcOrd="0" destOrd="0" presId="urn:microsoft.com/office/officeart/2011/layout/CircleProcess"/>
    <dgm:cxn modelId="{1A942B06-9C0B-47AA-BBB4-BFBB4F68E9E6}" type="presParOf" srcId="{6C1AAAE0-FC08-47B4-AAC7-1F9EF7BAD050}" destId="{F58EBFD1-2A07-45C8-A7F0-4622847173BD}" srcOrd="11"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D6917-B2AD-4A17-88B9-A5FDADFF2200}">
      <dsp:nvSpPr>
        <dsp:cNvPr id="0" name=""/>
        <dsp:cNvSpPr/>
      </dsp:nvSpPr>
      <dsp:spPr>
        <a:xfrm>
          <a:off x="13924633" y="1381160"/>
          <a:ext cx="3659149" cy="365933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99D244-8271-4FA3-86ED-97F0BFF54980}">
      <dsp:nvSpPr>
        <dsp:cNvPr id="0" name=""/>
        <dsp:cNvSpPr/>
      </dsp:nvSpPr>
      <dsp:spPr>
        <a:xfrm>
          <a:off x="14047023" y="1503159"/>
          <a:ext cx="3415938" cy="3415337"/>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Déploiement</a:t>
          </a:r>
          <a:endParaRPr lang="en-US" sz="3400" kern="1200" dirty="0"/>
        </a:p>
      </dsp:txBody>
      <dsp:txXfrm>
        <a:off x="14535015" y="1991156"/>
        <a:ext cx="2439955" cy="2439343"/>
      </dsp:txXfrm>
    </dsp:sp>
    <dsp:sp modelId="{33D9B45A-DC25-476B-9F37-0EA05C7C456B}">
      <dsp:nvSpPr>
        <dsp:cNvPr id="0" name=""/>
        <dsp:cNvSpPr/>
      </dsp:nvSpPr>
      <dsp:spPr>
        <a:xfrm rot="2700000">
          <a:off x="10127373" y="1380902"/>
          <a:ext cx="3659209" cy="3659209"/>
        </a:xfrm>
        <a:prstGeom prst="teardrop">
          <a:avLst>
            <a:gd name="adj" fmla="val 100000"/>
          </a:avLst>
        </a:prstGeom>
        <a:solidFill>
          <a:schemeClr val="accent2">
            <a:hueOff val="-3597665"/>
            <a:satOff val="22720"/>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B80B1-D395-4337-BE91-6135D39DE3F4}">
      <dsp:nvSpPr>
        <dsp:cNvPr id="0" name=""/>
        <dsp:cNvSpPr/>
      </dsp:nvSpPr>
      <dsp:spPr>
        <a:xfrm>
          <a:off x="10265484" y="1503159"/>
          <a:ext cx="3415938" cy="3415337"/>
        </a:xfrm>
        <a:prstGeom prst="ellipse">
          <a:avLst/>
        </a:prstGeom>
        <a:solidFill>
          <a:schemeClr val="lt1">
            <a:alpha val="90000"/>
            <a:hueOff val="0"/>
            <a:satOff val="0"/>
            <a:lumOff val="0"/>
            <a:alphaOff val="0"/>
          </a:schemeClr>
        </a:solidFill>
        <a:ln w="12700" cap="flat" cmpd="sng" algn="ctr">
          <a:solidFill>
            <a:schemeClr val="accent2">
              <a:hueOff val="-3597665"/>
              <a:satOff val="22720"/>
              <a:lumOff val="4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Détection de domaine d’article</a:t>
          </a:r>
          <a:endParaRPr lang="en-US" sz="3400" kern="1200" dirty="0"/>
        </a:p>
      </dsp:txBody>
      <dsp:txXfrm>
        <a:off x="10753475" y="1991156"/>
        <a:ext cx="2439955" cy="2439343"/>
      </dsp:txXfrm>
    </dsp:sp>
    <dsp:sp modelId="{AC2BE961-8060-4CAC-8CEF-C172D65EEA82}">
      <dsp:nvSpPr>
        <dsp:cNvPr id="0" name=""/>
        <dsp:cNvSpPr/>
      </dsp:nvSpPr>
      <dsp:spPr>
        <a:xfrm rot="2700000">
          <a:off x="6361525" y="1380902"/>
          <a:ext cx="3659209" cy="3659209"/>
        </a:xfrm>
        <a:prstGeom prst="teardrop">
          <a:avLst>
            <a:gd name="adj" fmla="val 100000"/>
          </a:avLst>
        </a:prstGeom>
        <a:solidFill>
          <a:schemeClr val="accent2">
            <a:hueOff val="-7195330"/>
            <a:satOff val="45439"/>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9C78B0-1CF8-4007-9DBD-3BC9D4162119}">
      <dsp:nvSpPr>
        <dsp:cNvPr id="0" name=""/>
        <dsp:cNvSpPr/>
      </dsp:nvSpPr>
      <dsp:spPr>
        <a:xfrm>
          <a:off x="6483945" y="1503159"/>
          <a:ext cx="3415938" cy="3415337"/>
        </a:xfrm>
        <a:prstGeom prst="ellipse">
          <a:avLst/>
        </a:prstGeom>
        <a:solidFill>
          <a:schemeClr val="lt1">
            <a:alpha val="90000"/>
            <a:hueOff val="0"/>
            <a:satOff val="0"/>
            <a:lumOff val="0"/>
            <a:alphaOff val="0"/>
          </a:schemeClr>
        </a:solidFill>
        <a:ln w="12700" cap="flat" cmpd="sng" algn="ctr">
          <a:solidFill>
            <a:schemeClr val="accent2">
              <a:hueOff val="-7195330"/>
              <a:satOff val="45439"/>
              <a:lumOff val="9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Extraction des mots clés</a:t>
          </a:r>
          <a:endParaRPr lang="en-US" sz="3400" kern="1200" dirty="0"/>
        </a:p>
      </dsp:txBody>
      <dsp:txXfrm>
        <a:off x="6971936" y="1991156"/>
        <a:ext cx="2439955" cy="2439343"/>
      </dsp:txXfrm>
    </dsp:sp>
    <dsp:sp modelId="{71A2140E-BB1F-47CB-A4E3-374F9B2DB164}">
      <dsp:nvSpPr>
        <dsp:cNvPr id="0" name=""/>
        <dsp:cNvSpPr/>
      </dsp:nvSpPr>
      <dsp:spPr>
        <a:xfrm rot="2700000">
          <a:off x="2579986" y="1380902"/>
          <a:ext cx="3659209" cy="3659209"/>
        </a:xfrm>
        <a:prstGeom prst="teardrop">
          <a:avLst>
            <a:gd name="adj" fmla="val 100000"/>
          </a:avLst>
        </a:prstGeom>
        <a:solidFill>
          <a:schemeClr val="accent2">
            <a:hueOff val="-10792994"/>
            <a:satOff val="68159"/>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058D71-8886-419E-A1B5-CBD900C1A166}">
      <dsp:nvSpPr>
        <dsp:cNvPr id="0" name=""/>
        <dsp:cNvSpPr/>
      </dsp:nvSpPr>
      <dsp:spPr>
        <a:xfrm>
          <a:off x="2702406" y="1503159"/>
          <a:ext cx="3415938" cy="3415337"/>
        </a:xfrm>
        <a:prstGeom prst="ellipse">
          <a:avLst/>
        </a:prstGeom>
        <a:solidFill>
          <a:schemeClr val="lt1">
            <a:alpha val="90000"/>
            <a:hueOff val="0"/>
            <a:satOff val="0"/>
            <a:lumOff val="0"/>
            <a:alphaOff val="0"/>
          </a:schemeClr>
        </a:solidFill>
        <a:ln w="12700" cap="flat" cmpd="sng" algn="ctr">
          <a:solidFill>
            <a:schemeClr val="accent2">
              <a:hueOff val="-10792994"/>
              <a:satOff val="68159"/>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Prétraitement de données</a:t>
          </a:r>
          <a:endParaRPr lang="en-US" sz="3400" kern="1200" dirty="0"/>
        </a:p>
      </dsp:txBody>
      <dsp:txXfrm>
        <a:off x="3190397" y="1991156"/>
        <a:ext cx="2439955" cy="243934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291837-0573-2345-86CB-122927264755}" type="datetimeFigureOut">
              <a:rPr lang="en-US" smtClean="0"/>
              <a:pPr/>
              <a:t>12/6/2022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543C7F-8ABD-9349-B5D7-33071B1C63C0}" type="slidenum">
              <a:rPr lang="en-US" smtClean="0"/>
              <a:pPr/>
              <a:t>‹#›</a:t>
            </a:fld>
            <a:endParaRPr lang="en-US" dirty="0"/>
          </a:p>
        </p:txBody>
      </p:sp>
    </p:spTree>
    <p:extLst>
      <p:ext uri="{BB962C8B-B14F-4D97-AF65-F5344CB8AC3E}">
        <p14:creationId xmlns:p14="http://schemas.microsoft.com/office/powerpoint/2010/main" val="4091637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12/6/2022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hf hdr="0" dt="0"/>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21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pPr/>
              <a:t>1</a:t>
            </a:fld>
            <a:endParaRPr lang="en-US"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5562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600" b="0" kern="1200" noProof="0" dirty="0" err="1" smtClean="0">
                <a:solidFill>
                  <a:schemeClr val="tx1"/>
                </a:solidFill>
                <a:latin typeface="+mn-lt"/>
                <a:ea typeface="+mn-ea"/>
                <a:cs typeface="+mn-cs"/>
              </a:rPr>
              <a:t>Aussi</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compainison</a:t>
            </a:r>
            <a:r>
              <a:rPr lang="en-US" sz="1600" b="0" kern="1200" baseline="0" noProof="0" dirty="0" smtClean="0">
                <a:solidFill>
                  <a:schemeClr val="tx1"/>
                </a:solidFill>
                <a:latin typeface="+mn-lt"/>
                <a:ea typeface="+mn-ea"/>
                <a:cs typeface="+mn-cs"/>
              </a:rPr>
              <a:t> de </a:t>
            </a:r>
            <a:r>
              <a:rPr lang="en-US" sz="1600" b="0" kern="1200" baseline="0" noProof="0" dirty="0" err="1" smtClean="0">
                <a:solidFill>
                  <a:schemeClr val="tx1"/>
                </a:solidFill>
                <a:latin typeface="+mn-lt"/>
                <a:ea typeface="+mn-ea"/>
                <a:cs typeface="+mn-cs"/>
              </a:rPr>
              <a:t>deux</a:t>
            </a:r>
            <a:r>
              <a:rPr lang="en-US" sz="1600" b="0" kern="1200" baseline="0" noProof="0" dirty="0" smtClean="0">
                <a:solidFill>
                  <a:schemeClr val="tx1"/>
                </a:solidFill>
                <a:latin typeface="+mn-lt"/>
                <a:ea typeface="+mn-ea"/>
                <a:cs typeface="+mn-cs"/>
              </a:rPr>
              <a:t> mots les plus </a:t>
            </a:r>
            <a:r>
              <a:rPr lang="en-US" sz="1600" b="0" kern="1200" baseline="0" noProof="0" dirty="0" err="1" smtClean="0">
                <a:solidFill>
                  <a:schemeClr val="tx1"/>
                </a:solidFill>
                <a:latin typeface="+mn-lt"/>
                <a:ea typeface="+mn-ea"/>
                <a:cs typeface="+mn-cs"/>
              </a:rPr>
              <a:t>frequentes</a:t>
            </a:r>
            <a:endParaRPr lang="en-US" sz="1600" b="0" kern="1200" noProof="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15EFD42-A5B4-4344-9C10-AED4294BD598}" type="slidenum">
              <a:rPr lang="fr-FR" smtClean="0"/>
              <a:pPr/>
              <a:t>10</a:t>
            </a:fld>
            <a:endParaRPr lang="fr-FR"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7622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600" b="0" i="0" kern="1200" baseline="0" noProof="0" dirty="0" err="1" smtClean="0">
                <a:solidFill>
                  <a:schemeClr val="tx1"/>
                </a:solidFill>
                <a:latin typeface="Lato Regular" charset="0"/>
                <a:ea typeface="+mn-ea"/>
                <a:cs typeface="+mn-cs"/>
              </a:rPr>
              <a:t>compainison</a:t>
            </a:r>
            <a:r>
              <a:rPr lang="en-US" sz="1600" b="0" i="0" kern="1200" baseline="0" noProof="0" dirty="0" smtClean="0">
                <a:solidFill>
                  <a:schemeClr val="tx1"/>
                </a:solidFill>
                <a:latin typeface="Lato Regular" charset="0"/>
                <a:ea typeface="+mn-ea"/>
                <a:cs typeface="+mn-cs"/>
              </a:rPr>
              <a:t> de </a:t>
            </a:r>
            <a:r>
              <a:rPr lang="en-US" sz="1600" b="0" i="0" kern="1200" baseline="0" noProof="0" dirty="0" err="1" smtClean="0">
                <a:solidFill>
                  <a:schemeClr val="tx1"/>
                </a:solidFill>
                <a:latin typeface="Lato Regular" charset="0"/>
                <a:ea typeface="+mn-ea"/>
                <a:cs typeface="+mn-cs"/>
              </a:rPr>
              <a:t>trois</a:t>
            </a:r>
            <a:r>
              <a:rPr lang="en-US" sz="1600" b="0" i="0" kern="1200" baseline="0" noProof="0" dirty="0" smtClean="0">
                <a:solidFill>
                  <a:schemeClr val="tx1"/>
                </a:solidFill>
                <a:latin typeface="Lato Regular" charset="0"/>
                <a:ea typeface="+mn-ea"/>
                <a:cs typeface="+mn-cs"/>
              </a:rPr>
              <a:t> mots les plus </a:t>
            </a:r>
            <a:r>
              <a:rPr lang="en-US" sz="1600" b="0" i="0" kern="1200" baseline="0" noProof="0" dirty="0" err="1" smtClean="0">
                <a:solidFill>
                  <a:schemeClr val="tx1"/>
                </a:solidFill>
                <a:latin typeface="Lato Regular" charset="0"/>
                <a:ea typeface="+mn-ea"/>
                <a:cs typeface="+mn-cs"/>
              </a:rPr>
              <a:t>frequentes</a:t>
            </a:r>
            <a:endParaRPr lang="en-US" sz="1600" b="0" kern="1200" noProof="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15EFD42-A5B4-4344-9C10-AED4294BD598}" type="slidenum">
              <a:rPr lang="fr-FR" smtClean="0"/>
              <a:pPr/>
              <a:t>11</a:t>
            </a:fld>
            <a:endParaRPr lang="fr-FR"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01430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kern="1200" baseline="0" noProof="0" dirty="0" err="1" smtClean="0">
                <a:solidFill>
                  <a:schemeClr val="tx1"/>
                </a:solidFill>
                <a:latin typeface="+mn-lt"/>
                <a:ea typeface="+mn-ea"/>
                <a:cs typeface="+mn-cs"/>
              </a:rPr>
              <a:t>Apres</a:t>
            </a:r>
            <a:r>
              <a:rPr lang="en-US" sz="1600" b="0" kern="1200" baseline="0" noProof="0" dirty="0" smtClean="0">
                <a:solidFill>
                  <a:schemeClr val="tx1"/>
                </a:solidFill>
                <a:latin typeface="+mn-lt"/>
                <a:ea typeface="+mn-ea"/>
                <a:cs typeface="+mn-cs"/>
              </a:rPr>
              <a:t> on a </a:t>
            </a:r>
            <a:r>
              <a:rPr lang="en-US" sz="1600" b="0" kern="1200" baseline="0" noProof="0" dirty="0" err="1" smtClean="0">
                <a:solidFill>
                  <a:schemeClr val="tx1"/>
                </a:solidFill>
                <a:latin typeface="+mn-lt"/>
                <a:ea typeface="+mn-ea"/>
                <a:cs typeface="+mn-cs"/>
              </a:rPr>
              <a:t>construit</a:t>
            </a:r>
            <a:r>
              <a:rPr lang="en-US" sz="1600" b="0" kern="1200" baseline="0" noProof="0" dirty="0" smtClean="0">
                <a:solidFill>
                  <a:schemeClr val="tx1"/>
                </a:solidFill>
                <a:latin typeface="+mn-lt"/>
                <a:ea typeface="+mn-ea"/>
                <a:cs typeface="+mn-cs"/>
              </a:rPr>
              <a:t> 3 model  de deep learning LSTM BLSTM GRU  par example la architecture de model LSTM </a:t>
            </a:r>
            <a:r>
              <a:rPr lang="en-US" sz="1600" b="0" kern="1200" baseline="0" noProof="0" dirty="0" err="1" smtClean="0">
                <a:solidFill>
                  <a:schemeClr val="tx1"/>
                </a:solidFill>
                <a:latin typeface="+mn-lt"/>
                <a:ea typeface="+mn-ea"/>
                <a:cs typeface="+mn-cs"/>
              </a:rPr>
              <a:t>il</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est</a:t>
            </a:r>
            <a:r>
              <a:rPr lang="en-US" sz="1600" b="0" kern="1200" baseline="0" noProof="0" dirty="0" smtClean="0">
                <a:solidFill>
                  <a:schemeClr val="tx1"/>
                </a:solidFill>
                <a:latin typeface="+mn-lt"/>
                <a:ea typeface="+mn-ea"/>
                <a:cs typeface="+mn-cs"/>
              </a:rPr>
              <a:t> compose d’un input layer embedding layer </a:t>
            </a:r>
            <a:r>
              <a:rPr lang="en-US" sz="1600" b="0" kern="1200" baseline="0" noProof="0" dirty="0" err="1" smtClean="0">
                <a:solidFill>
                  <a:schemeClr val="tx1"/>
                </a:solidFill>
                <a:latin typeface="+mn-lt"/>
                <a:ea typeface="+mn-ea"/>
                <a:cs typeface="+mn-cs"/>
              </a:rPr>
              <a:t>lstm</a:t>
            </a:r>
            <a:r>
              <a:rPr lang="en-US" sz="1600" b="0" kern="1200" baseline="0" noProof="0" dirty="0" smtClean="0">
                <a:solidFill>
                  <a:schemeClr val="tx1"/>
                </a:solidFill>
                <a:latin typeface="+mn-lt"/>
                <a:ea typeface="+mn-ea"/>
                <a:cs typeface="+mn-cs"/>
              </a:rPr>
              <a:t> layer un output layer </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kern="1200" baseline="0" noProof="0" dirty="0" smtClean="0">
                <a:solidFill>
                  <a:schemeClr val="tx1"/>
                </a:solidFill>
                <a:latin typeface="+mn-lt"/>
                <a:ea typeface="+mn-ea"/>
                <a:cs typeface="+mn-cs"/>
              </a:rPr>
              <a:t>on a compare la performance de </a:t>
            </a:r>
            <a:r>
              <a:rPr lang="en-US" sz="1600" b="0" kern="1200" baseline="0" noProof="0" dirty="0" err="1" smtClean="0">
                <a:solidFill>
                  <a:schemeClr val="tx1"/>
                </a:solidFill>
                <a:latin typeface="+mn-lt"/>
                <a:ea typeface="+mn-ea"/>
                <a:cs typeface="+mn-cs"/>
              </a:rPr>
              <a:t>ces</a:t>
            </a:r>
            <a:r>
              <a:rPr lang="en-US" sz="1600" b="0" kern="1200" baseline="0" noProof="0" dirty="0" smtClean="0">
                <a:solidFill>
                  <a:schemeClr val="tx1"/>
                </a:solidFill>
                <a:latin typeface="+mn-lt"/>
                <a:ea typeface="+mn-ea"/>
                <a:cs typeface="+mn-cs"/>
              </a:rPr>
              <a:t> 3 model et on a </a:t>
            </a:r>
            <a:r>
              <a:rPr lang="en-US" sz="1600" b="0" kern="1200" baseline="0" noProof="0" dirty="0" err="1" smtClean="0">
                <a:solidFill>
                  <a:schemeClr val="tx1"/>
                </a:solidFill>
                <a:latin typeface="+mn-lt"/>
                <a:ea typeface="+mn-ea"/>
                <a:cs typeface="+mn-cs"/>
              </a:rPr>
              <a:t>trouver</a:t>
            </a:r>
            <a:r>
              <a:rPr lang="en-US" sz="1600" b="0" kern="1200" baseline="0" noProof="0" dirty="0" smtClean="0">
                <a:solidFill>
                  <a:schemeClr val="tx1"/>
                </a:solidFill>
                <a:latin typeface="+mn-lt"/>
                <a:ea typeface="+mn-ea"/>
                <a:cs typeface="+mn-cs"/>
              </a:rPr>
              <a:t> les </a:t>
            </a:r>
            <a:r>
              <a:rPr lang="en-US" sz="1600" b="0" kern="1200" baseline="0" noProof="0" dirty="0" err="1" smtClean="0">
                <a:solidFill>
                  <a:schemeClr val="tx1"/>
                </a:solidFill>
                <a:latin typeface="+mn-lt"/>
                <a:ea typeface="+mn-ea"/>
                <a:cs typeface="+mn-cs"/>
              </a:rPr>
              <a:t>perfermances</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suivante</a:t>
            </a:r>
            <a:r>
              <a:rPr lang="en-US" sz="1600" b="0" kern="1200" baseline="0" noProof="0" dirty="0" smtClean="0">
                <a:solidFill>
                  <a:schemeClr val="tx1"/>
                </a:solidFill>
                <a:latin typeface="+mn-lt"/>
                <a:ea typeface="+mn-ea"/>
                <a:cs typeface="+mn-cs"/>
              </a:rPr>
              <a:t> </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kern="1200" baseline="0" noProof="0" dirty="0" smtClean="0">
                <a:solidFill>
                  <a:schemeClr val="tx1"/>
                </a:solidFill>
                <a:latin typeface="+mn-lt"/>
                <a:ea typeface="+mn-ea"/>
                <a:cs typeface="+mn-cs"/>
              </a:rPr>
              <a:t>pour LSTM </a:t>
            </a:r>
            <a:r>
              <a:rPr lang="en-US" sz="1600" b="0" i="0" kern="1200" baseline="0" noProof="0" dirty="0" smtClean="0">
                <a:solidFill>
                  <a:schemeClr val="tx1"/>
                </a:solidFill>
                <a:latin typeface="Lato Regular" charset="0"/>
                <a:ea typeface="+mn-ea"/>
                <a:cs typeface="+mn-cs"/>
              </a:rPr>
              <a:t>0.94 </a:t>
            </a:r>
            <a:r>
              <a:rPr lang="en-US" sz="1600" b="0" kern="1200" baseline="0" noProof="0" dirty="0" smtClean="0">
                <a:solidFill>
                  <a:schemeClr val="tx1"/>
                </a:solidFill>
                <a:latin typeface="+mn-lt"/>
                <a:ea typeface="+mn-ea"/>
                <a:cs typeface="+mn-cs"/>
              </a:rPr>
              <a:t>     BLSTM  </a:t>
            </a:r>
            <a:r>
              <a:rPr lang="en-US" sz="1600" b="0" i="0" kern="1200" baseline="0" noProof="0" dirty="0" smtClean="0">
                <a:solidFill>
                  <a:schemeClr val="tx1"/>
                </a:solidFill>
                <a:latin typeface="Lato Regular" charset="0"/>
                <a:ea typeface="+mn-ea"/>
                <a:cs typeface="+mn-cs"/>
              </a:rPr>
              <a:t>0.98 </a:t>
            </a:r>
            <a:r>
              <a:rPr lang="en-US" sz="1600" b="0" kern="1200" baseline="0" noProof="0" dirty="0" smtClean="0">
                <a:solidFill>
                  <a:schemeClr val="tx1"/>
                </a:solidFill>
                <a:latin typeface="+mn-lt"/>
                <a:ea typeface="+mn-ea"/>
                <a:cs typeface="+mn-cs"/>
              </a:rPr>
              <a:t>   GRU  </a:t>
            </a:r>
            <a:r>
              <a:rPr lang="en-US" sz="1600" b="0" i="0" kern="1200" baseline="0" noProof="0" dirty="0" smtClean="0">
                <a:solidFill>
                  <a:schemeClr val="tx1"/>
                </a:solidFill>
                <a:latin typeface="Lato Regular" charset="0"/>
                <a:ea typeface="+mn-ea"/>
                <a:cs typeface="+mn-cs"/>
              </a:rPr>
              <a:t> 0.95 </a:t>
            </a:r>
            <a:endParaRPr lang="en-US" sz="1600" b="0" kern="1200" baseline="0" noProof="0" dirty="0" smtClean="0">
              <a:solidFill>
                <a:schemeClr val="tx1"/>
              </a:solidFill>
              <a:latin typeface="+mn-lt"/>
              <a:ea typeface="+mn-ea"/>
              <a:cs typeface="+mn-cs"/>
            </a:endParaRP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kern="1200" baseline="0" noProof="0" dirty="0" smtClean="0">
                <a:solidFill>
                  <a:schemeClr val="tx1"/>
                </a:solidFill>
                <a:latin typeface="+mn-lt"/>
                <a:ea typeface="+mn-ea"/>
                <a:cs typeface="+mn-cs"/>
              </a:rPr>
              <a:t>On a </a:t>
            </a:r>
            <a:r>
              <a:rPr lang="en-US" sz="1600" b="0" kern="1200" baseline="0" noProof="0" dirty="0" err="1" smtClean="0">
                <a:solidFill>
                  <a:schemeClr val="tx1"/>
                </a:solidFill>
                <a:latin typeface="+mn-lt"/>
                <a:ea typeface="+mn-ea"/>
                <a:cs typeface="+mn-cs"/>
              </a:rPr>
              <a:t>aussi</a:t>
            </a:r>
            <a:r>
              <a:rPr lang="en-US" sz="1600" b="0" kern="1200" baseline="0" noProof="0" dirty="0" smtClean="0">
                <a:solidFill>
                  <a:schemeClr val="tx1"/>
                </a:solidFill>
                <a:latin typeface="+mn-lt"/>
                <a:ea typeface="+mn-ea"/>
                <a:cs typeface="+mn-cs"/>
              </a:rPr>
              <a:t> utilizer </a:t>
            </a:r>
            <a:r>
              <a:rPr lang="en-US" sz="1600" b="0" kern="1200" baseline="0" noProof="0" dirty="0" err="1" smtClean="0">
                <a:solidFill>
                  <a:schemeClr val="tx1"/>
                </a:solidFill>
                <a:latin typeface="+mn-lt"/>
                <a:ea typeface="+mn-ea"/>
                <a:cs typeface="+mn-cs"/>
              </a:rPr>
              <a:t>courbe</a:t>
            </a:r>
            <a:r>
              <a:rPr lang="en-US" sz="1600" b="0" kern="1200" baseline="0" noProof="0" dirty="0" smtClean="0">
                <a:solidFill>
                  <a:schemeClr val="tx1"/>
                </a:solidFill>
                <a:latin typeface="+mn-lt"/>
                <a:ea typeface="+mn-ea"/>
                <a:cs typeface="+mn-cs"/>
              </a:rPr>
              <a:t> </a:t>
            </a:r>
            <a:r>
              <a:rPr lang="en-US" sz="1600" b="0" i="0" kern="1200" baseline="0" noProof="0" dirty="0" smtClean="0">
                <a:solidFill>
                  <a:schemeClr val="tx1"/>
                </a:solidFill>
                <a:latin typeface="Lato Regular" charset="0"/>
                <a:ea typeface="+mn-ea"/>
                <a:cs typeface="+mn-cs"/>
              </a:rPr>
              <a:t> de ROC </a:t>
            </a:r>
            <a:r>
              <a:rPr lang="en-US" sz="1600" b="0" kern="1200" baseline="0" noProof="0" dirty="0" smtClean="0">
                <a:solidFill>
                  <a:schemeClr val="tx1"/>
                </a:solidFill>
                <a:latin typeface="+mn-lt"/>
                <a:ea typeface="+mn-ea"/>
                <a:cs typeface="+mn-cs"/>
              </a:rPr>
              <a:t> pour comparer les model </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kern="1200" baseline="0" noProof="0" dirty="0" smtClean="0">
                <a:solidFill>
                  <a:schemeClr val="tx1"/>
                </a:solidFill>
                <a:latin typeface="+mn-lt"/>
                <a:ea typeface="+mn-ea"/>
                <a:cs typeface="+mn-cs"/>
              </a:rPr>
              <a:t>Et </a:t>
            </a:r>
            <a:r>
              <a:rPr lang="en-US" sz="1600" b="0" kern="1200" baseline="0" noProof="0" dirty="0" err="1" smtClean="0">
                <a:solidFill>
                  <a:schemeClr val="tx1"/>
                </a:solidFill>
                <a:latin typeface="+mn-lt"/>
                <a:ea typeface="+mn-ea"/>
                <a:cs typeface="+mn-cs"/>
              </a:rPr>
              <a:t>donc</a:t>
            </a:r>
            <a:r>
              <a:rPr lang="en-US" sz="1600" b="0" kern="1200" baseline="0" noProof="0" dirty="0" smtClean="0">
                <a:solidFill>
                  <a:schemeClr val="tx1"/>
                </a:solidFill>
                <a:latin typeface="+mn-lt"/>
                <a:ea typeface="+mn-ea"/>
                <a:cs typeface="+mn-cs"/>
              </a:rPr>
              <a:t> on </a:t>
            </a:r>
            <a:r>
              <a:rPr lang="en-US" sz="1600" b="0" kern="1200" baseline="0" noProof="0" dirty="0" err="1" smtClean="0">
                <a:solidFill>
                  <a:schemeClr val="tx1"/>
                </a:solidFill>
                <a:latin typeface="+mn-lt"/>
                <a:ea typeface="+mn-ea"/>
                <a:cs typeface="+mn-cs"/>
              </a:rPr>
              <a:t>peut</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constate</a:t>
            </a:r>
            <a:r>
              <a:rPr lang="en-US" sz="1600" b="0" kern="1200" baseline="0" noProof="0" dirty="0" smtClean="0">
                <a:solidFill>
                  <a:schemeClr val="tx1"/>
                </a:solidFill>
                <a:latin typeface="+mn-lt"/>
                <a:ea typeface="+mn-ea"/>
                <a:cs typeface="+mn-cs"/>
              </a:rPr>
              <a:t> que model </a:t>
            </a:r>
            <a:r>
              <a:rPr lang="en-US" sz="1600" b="0" kern="1200" baseline="0" noProof="0" dirty="0" err="1" smtClean="0">
                <a:solidFill>
                  <a:schemeClr val="tx1"/>
                </a:solidFill>
                <a:latin typeface="+mn-lt"/>
                <a:ea typeface="+mn-ea"/>
                <a:cs typeface="+mn-cs"/>
              </a:rPr>
              <a:t>BLstm</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est</a:t>
            </a:r>
            <a:r>
              <a:rPr lang="en-US" sz="1600" b="0" kern="1200" baseline="0" noProof="0" dirty="0" smtClean="0">
                <a:solidFill>
                  <a:schemeClr val="tx1"/>
                </a:solidFill>
                <a:latin typeface="+mn-lt"/>
                <a:ea typeface="+mn-ea"/>
                <a:cs typeface="+mn-cs"/>
              </a:rPr>
              <a:t> le plus </a:t>
            </a:r>
            <a:r>
              <a:rPr lang="en-US" sz="1600" b="0" kern="1200" baseline="0" noProof="0" dirty="0" err="1" smtClean="0">
                <a:solidFill>
                  <a:schemeClr val="tx1"/>
                </a:solidFill>
                <a:latin typeface="+mn-lt"/>
                <a:ea typeface="+mn-ea"/>
                <a:cs typeface="+mn-cs"/>
              </a:rPr>
              <a:t>perfermante</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pur</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cela</a:t>
            </a:r>
            <a:r>
              <a:rPr lang="en-US" sz="1600" b="0" kern="1200" baseline="0" noProof="0" dirty="0" smtClean="0">
                <a:solidFill>
                  <a:schemeClr val="tx1"/>
                </a:solidFill>
                <a:latin typeface="+mn-lt"/>
                <a:ea typeface="+mn-ea"/>
                <a:cs typeface="+mn-cs"/>
              </a:rPr>
              <a:t> on a le </a:t>
            </a:r>
            <a:r>
              <a:rPr lang="en-US" sz="1600" b="0" kern="1200" baseline="0" noProof="0" dirty="0" err="1" smtClean="0">
                <a:solidFill>
                  <a:schemeClr val="tx1"/>
                </a:solidFill>
                <a:latin typeface="+mn-lt"/>
                <a:ea typeface="+mn-ea"/>
                <a:cs typeface="+mn-cs"/>
              </a:rPr>
              <a:t>choisi</a:t>
            </a:r>
            <a:r>
              <a:rPr lang="en-US" sz="1600" b="0" kern="1200" baseline="0" noProof="0" dirty="0" smtClean="0">
                <a:solidFill>
                  <a:schemeClr val="tx1"/>
                </a:solidFill>
                <a:latin typeface="+mn-lt"/>
                <a:ea typeface="+mn-ea"/>
                <a:cs typeface="+mn-cs"/>
              </a:rPr>
              <a:t> pour le </a:t>
            </a:r>
            <a:r>
              <a:rPr lang="en-US" sz="1600" b="0" kern="1200" baseline="0" noProof="0" dirty="0" err="1" smtClean="0">
                <a:solidFill>
                  <a:schemeClr val="tx1"/>
                </a:solidFill>
                <a:latin typeface="+mn-lt"/>
                <a:ea typeface="+mn-ea"/>
                <a:cs typeface="+mn-cs"/>
              </a:rPr>
              <a:t>deployement</a:t>
            </a:r>
            <a:r>
              <a:rPr lang="en-US" sz="1600" b="0" kern="1200" baseline="0" noProof="0" dirty="0" smtClean="0">
                <a:solidFill>
                  <a:schemeClr val="tx1"/>
                </a:solidFill>
                <a:latin typeface="+mn-lt"/>
                <a:ea typeface="+mn-ea"/>
                <a:cs typeface="+mn-cs"/>
              </a:rPr>
              <a:t> </a:t>
            </a:r>
          </a:p>
        </p:txBody>
      </p:sp>
      <p:sp>
        <p:nvSpPr>
          <p:cNvPr id="4" name="Espace réservé du numéro de diapositive 3"/>
          <p:cNvSpPr>
            <a:spLocks noGrp="1"/>
          </p:cNvSpPr>
          <p:nvPr>
            <p:ph type="sldNum" sz="quarter" idx="10"/>
          </p:nvPr>
        </p:nvSpPr>
        <p:spPr/>
        <p:txBody>
          <a:bodyPr/>
          <a:lstStyle/>
          <a:p>
            <a:fld id="{515EFD42-A5B4-4344-9C10-AED4294BD598}" type="slidenum">
              <a:rPr lang="fr-FR" smtClean="0"/>
              <a:pPr/>
              <a:t>12</a:t>
            </a:fld>
            <a:endParaRPr lang="fr-FR"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25301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kern="1200" noProof="0" dirty="0" smtClean="0">
                <a:solidFill>
                  <a:schemeClr val="tx1"/>
                </a:solidFill>
                <a:latin typeface="+mn-lt"/>
                <a:ea typeface="+mn-ea"/>
                <a:cs typeface="+mn-cs"/>
              </a:rPr>
              <a:t>Derniérement</a:t>
            </a:r>
            <a:r>
              <a:rPr lang="en-US" sz="1600" b="0" kern="1200" baseline="0" noProof="0" dirty="0" smtClean="0">
                <a:solidFill>
                  <a:schemeClr val="tx1"/>
                </a:solidFill>
                <a:latin typeface="+mn-lt"/>
                <a:ea typeface="+mn-ea"/>
                <a:cs typeface="+mn-cs"/>
              </a:rPr>
              <a:t> le deployment de notre solution avec </a:t>
            </a:r>
            <a:r>
              <a:rPr lang="en-US" sz="1600" b="0" kern="1200" baseline="0" noProof="0" dirty="0" err="1" smtClean="0">
                <a:solidFill>
                  <a:schemeClr val="tx1"/>
                </a:solidFill>
                <a:latin typeface="+mn-lt"/>
                <a:ea typeface="+mn-ea"/>
                <a:cs typeface="+mn-cs"/>
              </a:rPr>
              <a:t>streamlit</a:t>
            </a:r>
            <a:r>
              <a:rPr lang="en-US" sz="1600" b="0" kern="1200" baseline="0" noProof="0" dirty="0" smtClean="0">
                <a:solidFill>
                  <a:schemeClr val="tx1"/>
                </a:solidFill>
                <a:latin typeface="+mn-lt"/>
                <a:ea typeface="+mn-ea"/>
                <a:cs typeface="+mn-cs"/>
              </a:rPr>
              <a:t>  et </a:t>
            </a:r>
            <a:r>
              <a:rPr lang="en-US" sz="1600" b="0" kern="1200" baseline="0" noProof="0" dirty="0" err="1" smtClean="0">
                <a:solidFill>
                  <a:schemeClr val="tx1"/>
                </a:solidFill>
                <a:latin typeface="+mn-lt"/>
                <a:ea typeface="+mn-ea"/>
                <a:cs typeface="+mn-cs"/>
              </a:rPr>
              <a:t>maintenant</a:t>
            </a:r>
            <a:r>
              <a:rPr lang="en-US" sz="1600" b="0" kern="1200" baseline="0" noProof="0" dirty="0" smtClean="0">
                <a:solidFill>
                  <a:schemeClr val="tx1"/>
                </a:solidFill>
                <a:latin typeface="+mn-lt"/>
                <a:ea typeface="+mn-ea"/>
                <a:cs typeface="+mn-cs"/>
              </a:rPr>
              <a:t> on </a:t>
            </a:r>
            <a:r>
              <a:rPr lang="en-US" sz="1600" b="0" kern="1200" baseline="0" noProof="0" dirty="0" err="1" smtClean="0">
                <a:solidFill>
                  <a:schemeClr val="tx1"/>
                </a:solidFill>
                <a:latin typeface="+mn-lt"/>
                <a:ea typeface="+mn-ea"/>
                <a:cs typeface="+mn-cs"/>
              </a:rPr>
              <a:t>passa</a:t>
            </a:r>
            <a:r>
              <a:rPr lang="en-US" sz="1600" b="0" kern="1200" baseline="0" noProof="0" dirty="0" smtClean="0">
                <a:solidFill>
                  <a:schemeClr val="tx1"/>
                </a:solidFill>
                <a:latin typeface="+mn-lt"/>
                <a:ea typeface="+mn-ea"/>
                <a:cs typeface="+mn-cs"/>
              </a:rPr>
              <a:t> au demo de </a:t>
            </a:r>
            <a:r>
              <a:rPr lang="en-US" sz="1600" b="0" kern="1200" baseline="0" noProof="0" dirty="0" err="1" smtClean="0">
                <a:solidFill>
                  <a:schemeClr val="tx1"/>
                </a:solidFill>
                <a:latin typeface="+mn-lt"/>
                <a:ea typeface="+mn-ea"/>
                <a:cs typeface="+mn-cs"/>
              </a:rPr>
              <a:t>notre</a:t>
            </a:r>
            <a:r>
              <a:rPr lang="en-US" sz="1600" b="0" kern="1200" baseline="0" noProof="0" dirty="0" smtClean="0">
                <a:solidFill>
                  <a:schemeClr val="tx1"/>
                </a:solidFill>
                <a:latin typeface="+mn-lt"/>
                <a:ea typeface="+mn-ea"/>
                <a:cs typeface="+mn-cs"/>
              </a:rPr>
              <a:t> application </a:t>
            </a:r>
            <a:endParaRPr lang="en-US" sz="1600" b="0" kern="1200" noProof="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15EFD42-A5B4-4344-9C10-AED4294BD598}" type="slidenum">
              <a:rPr lang="fr-FR" smtClean="0"/>
              <a:pPr/>
              <a:t>13</a:t>
            </a:fld>
            <a:endParaRPr lang="fr-FR"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1427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b="0" kern="1200" dirty="0" smtClean="0">
                <a:solidFill>
                  <a:schemeClr val="tx1"/>
                </a:solidFill>
                <a:latin typeface="+mn-lt"/>
                <a:ea typeface="+mn-ea"/>
                <a:cs typeface="+mn-cs"/>
              </a:rPr>
              <a:t>les mots-clés jouent</a:t>
            </a:r>
            <a:r>
              <a:rPr lang="fr-FR" sz="1600" b="0" kern="1200" baseline="0" dirty="0" smtClean="0">
                <a:solidFill>
                  <a:schemeClr val="tx1"/>
                </a:solidFill>
                <a:latin typeface="+mn-lt"/>
                <a:ea typeface="+mn-ea"/>
                <a:cs typeface="+mn-cs"/>
              </a:rPr>
              <a:t> un rôle </a:t>
            </a:r>
            <a:r>
              <a:rPr lang="fr-FR" sz="1600" b="0" kern="1200" dirty="0" smtClean="0">
                <a:solidFill>
                  <a:schemeClr val="tx1"/>
                </a:solidFill>
                <a:latin typeface="+mn-lt"/>
                <a:ea typeface="+mn-ea"/>
                <a:cs typeface="+mn-cs"/>
              </a:rPr>
              <a:t>important pour les</a:t>
            </a:r>
            <a:r>
              <a:rPr lang="fr-FR" sz="1600" b="0" kern="1200" baseline="0" dirty="0" smtClean="0">
                <a:solidFill>
                  <a:schemeClr val="tx1"/>
                </a:solidFill>
                <a:latin typeface="+mn-lt"/>
                <a:ea typeface="+mn-ea"/>
                <a:cs typeface="+mn-cs"/>
              </a:rPr>
              <a:t> </a:t>
            </a:r>
            <a:r>
              <a:rPr lang="fr-FR" sz="1600" b="0" kern="1200" dirty="0" smtClean="0">
                <a:solidFill>
                  <a:schemeClr val="tx1"/>
                </a:solidFill>
                <a:latin typeface="+mn-lt"/>
                <a:ea typeface="+mn-ea"/>
                <a:cs typeface="+mn-cs"/>
              </a:rPr>
              <a:t> article </a:t>
            </a:r>
            <a:r>
              <a:rPr lang="fr-FR" sz="1600" b="0" i="0" kern="1200" dirty="0" smtClean="0">
                <a:solidFill>
                  <a:schemeClr val="tx1"/>
                </a:solidFill>
                <a:latin typeface="Lato Regular" charset="0"/>
                <a:ea typeface="+mn-ea"/>
                <a:cs typeface="+mn-cs"/>
              </a:rPr>
              <a:t>puisqu'ils représentent leur contenu </a:t>
            </a:r>
            <a:r>
              <a:rPr lang="fr-FR" sz="1600" b="0" kern="1200" dirty="0" smtClean="0">
                <a:solidFill>
                  <a:schemeClr val="tx1"/>
                </a:solidFill>
                <a:latin typeface="+mn-lt"/>
                <a:ea typeface="+mn-ea"/>
                <a:cs typeface="+mn-cs"/>
              </a:rPr>
              <a:t>. </a:t>
            </a:r>
            <a:r>
              <a:rPr lang="fr-FR" sz="1600" b="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600" b="0" kern="1200" baseline="0" dirty="0" smtClean="0">
                <a:solidFill>
                  <a:schemeClr val="tx1"/>
                </a:solidFill>
                <a:latin typeface="+mn-lt"/>
                <a:ea typeface="+mn-ea"/>
                <a:cs typeface="+mn-cs"/>
              </a:rPr>
              <a:t>de plus </a:t>
            </a:r>
            <a:r>
              <a:rPr lang="fr-FR" sz="1600" b="0" kern="1200" dirty="0" smtClean="0">
                <a:solidFill>
                  <a:schemeClr val="tx1"/>
                </a:solidFill>
                <a:latin typeface="+mn-lt"/>
                <a:ea typeface="+mn-ea"/>
                <a:cs typeface="+mn-cs"/>
              </a:rPr>
              <a:t>les mots clés aide </a:t>
            </a:r>
            <a:r>
              <a:rPr lang="fr-FR" sz="1600" b="0" kern="1200" baseline="0" dirty="0" smtClean="0">
                <a:solidFill>
                  <a:schemeClr val="tx1"/>
                </a:solidFill>
                <a:latin typeface="+mn-lt"/>
                <a:ea typeface="+mn-ea"/>
                <a:cs typeface="+mn-cs"/>
              </a:rPr>
              <a:t>de retrouver l</a:t>
            </a:r>
            <a:r>
              <a:rPr lang="fr-FR" sz="1600" b="0" kern="1200" dirty="0" smtClean="0">
                <a:solidFill>
                  <a:schemeClr val="tx1"/>
                </a:solidFill>
                <a:latin typeface="+mn-lt"/>
                <a:ea typeface="+mn-ea"/>
                <a:cs typeface="+mn-cs"/>
              </a:rPr>
              <a:t>es articles </a:t>
            </a:r>
            <a:r>
              <a:rPr lang="fr-FR" sz="1600" b="0" i="0" kern="1200" dirty="0" smtClean="0">
                <a:solidFill>
                  <a:schemeClr val="tx1"/>
                </a:solidFill>
                <a:latin typeface="Lato Regular" charset="0"/>
                <a:ea typeface="+mn-ea"/>
                <a:cs typeface="+mn-cs"/>
              </a:rPr>
              <a:t>lors d’un recherche </a:t>
            </a:r>
            <a:endParaRPr lang="fr-FR" sz="16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600" b="0" kern="1200" dirty="0" smtClean="0">
                <a:solidFill>
                  <a:schemeClr val="tx1"/>
                </a:solidFill>
                <a:latin typeface="+mn-lt"/>
                <a:ea typeface="+mn-ea"/>
                <a:cs typeface="+mn-cs"/>
              </a:rPr>
              <a:t>Et Ils</a:t>
            </a:r>
            <a:r>
              <a:rPr lang="fr-FR" sz="1600" b="0" kern="1200" baseline="0" dirty="0" smtClean="0">
                <a:solidFill>
                  <a:schemeClr val="tx1"/>
                </a:solidFill>
                <a:latin typeface="+mn-lt"/>
                <a:ea typeface="+mn-ea"/>
                <a:cs typeface="+mn-cs"/>
              </a:rPr>
              <a:t>  permet </a:t>
            </a:r>
            <a:r>
              <a:rPr lang="fr-FR" sz="1600" b="0" i="0" kern="1200" dirty="0" smtClean="0">
                <a:solidFill>
                  <a:schemeClr val="tx1"/>
                </a:solidFill>
                <a:latin typeface="Lato Regular" charset="0"/>
                <a:ea typeface="+mn-ea"/>
                <a:cs typeface="+mn-cs"/>
              </a:rPr>
              <a:t> aussi</a:t>
            </a:r>
            <a:r>
              <a:rPr lang="fr-FR" sz="1600" b="0" i="0" kern="1200" baseline="0" dirty="0" smtClean="0">
                <a:solidFill>
                  <a:schemeClr val="tx1"/>
                </a:solidFill>
                <a:latin typeface="Lato Regular" charset="0"/>
                <a:ea typeface="+mn-ea"/>
                <a:cs typeface="+mn-cs"/>
              </a:rPr>
              <a:t> </a:t>
            </a:r>
            <a:r>
              <a:rPr lang="fr-FR" sz="1600" b="0" kern="1200" dirty="0" smtClean="0">
                <a:solidFill>
                  <a:schemeClr val="tx1"/>
                </a:solidFill>
                <a:latin typeface="+mn-lt"/>
                <a:ea typeface="+mn-ea"/>
                <a:cs typeface="+mn-cs"/>
              </a:rPr>
              <a:t>de classer les articles en fonction de leur domaine.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600" b="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15EFD42-A5B4-4344-9C10-AED4294BD598}" type="slidenum">
              <a:rPr lang="fr-FR" smtClean="0"/>
              <a:pPr/>
              <a:t>2</a:t>
            </a:fld>
            <a:endParaRPr lang="fr-FR"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80174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600" b="0" kern="1200" noProof="0" dirty="0" smtClean="0">
                <a:solidFill>
                  <a:schemeClr val="tx1"/>
                </a:solidFill>
                <a:latin typeface="+mn-lt"/>
                <a:ea typeface="+mn-ea"/>
                <a:cs typeface="+mn-cs"/>
              </a:rPr>
              <a:t>Donc</a:t>
            </a:r>
            <a:r>
              <a:rPr lang="en-US" sz="1600" b="0" kern="1200" baseline="0" noProof="0" dirty="0" smtClean="0">
                <a:solidFill>
                  <a:schemeClr val="tx1"/>
                </a:solidFill>
                <a:latin typeface="+mn-lt"/>
                <a:ea typeface="+mn-ea"/>
                <a:cs typeface="+mn-cs"/>
              </a:rPr>
              <a:t> pour arriver a extracté les mots clés d’un article on va utiliser les methods de nlp et utilieer </a:t>
            </a:r>
            <a:r>
              <a:rPr lang="en-US" sz="1600" b="0" i="0" kern="1200" baseline="0" noProof="0" dirty="0" smtClean="0">
                <a:solidFill>
                  <a:schemeClr val="tx1"/>
                </a:solidFill>
                <a:latin typeface="Lato Regular" charset="0"/>
                <a:ea typeface="+mn-ea"/>
                <a:cs typeface="+mn-cs"/>
              </a:rPr>
              <a:t>aussi</a:t>
            </a:r>
            <a:r>
              <a:rPr lang="en-US" sz="1600" b="0" kern="1200" baseline="0" noProof="0" dirty="0" smtClean="0">
                <a:solidFill>
                  <a:schemeClr val="tx1"/>
                </a:solidFill>
                <a:latin typeface="+mn-lt"/>
                <a:ea typeface="+mn-ea"/>
                <a:cs typeface="+mn-cs"/>
              </a:rPr>
              <a:t>  les methods  de deep learning pour classifier les article.</a:t>
            </a:r>
          </a:p>
          <a:p>
            <a:r>
              <a:rPr lang="en-US" sz="1600" b="0" kern="1200" baseline="0" noProof="0" dirty="0" smtClean="0">
                <a:solidFill>
                  <a:schemeClr val="tx1"/>
                </a:solidFill>
                <a:latin typeface="+mn-lt"/>
                <a:ea typeface="+mn-ea"/>
                <a:cs typeface="+mn-cs"/>
              </a:rPr>
              <a:t>Notre démarrche est de </a:t>
            </a:r>
            <a:r>
              <a:rPr lang="en-US" sz="1600" b="0" kern="1200" baseline="0" noProof="0" dirty="0" err="1" smtClean="0">
                <a:solidFill>
                  <a:schemeClr val="tx1"/>
                </a:solidFill>
                <a:latin typeface="+mn-lt"/>
                <a:ea typeface="+mn-ea"/>
                <a:cs typeface="+mn-cs"/>
              </a:rPr>
              <a:t>prétraiter</a:t>
            </a:r>
            <a:r>
              <a:rPr lang="en-US" sz="1600" b="0" kern="1200" baseline="0" noProof="0" dirty="0" smtClean="0">
                <a:solidFill>
                  <a:schemeClr val="tx1"/>
                </a:solidFill>
                <a:latin typeface="+mn-lt"/>
                <a:ea typeface="+mn-ea"/>
                <a:cs typeface="+mn-cs"/>
              </a:rPr>
              <a:t> premierment  les données , </a:t>
            </a:r>
            <a:r>
              <a:rPr lang="en-US" sz="1600" b="0" kern="1200" baseline="0" noProof="0" dirty="0" err="1" smtClean="0">
                <a:solidFill>
                  <a:schemeClr val="tx1"/>
                </a:solidFill>
                <a:latin typeface="+mn-lt"/>
                <a:ea typeface="+mn-ea"/>
                <a:cs typeface="+mn-cs"/>
              </a:rPr>
              <a:t>puis</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l’extraction</a:t>
            </a:r>
            <a:r>
              <a:rPr lang="en-US" sz="1600" b="0" kern="1200" baseline="0" noProof="0" dirty="0" smtClean="0">
                <a:solidFill>
                  <a:schemeClr val="tx1"/>
                </a:solidFill>
                <a:latin typeface="+mn-lt"/>
                <a:ea typeface="+mn-ea"/>
                <a:cs typeface="+mn-cs"/>
              </a:rPr>
              <a:t> de mots </a:t>
            </a:r>
            <a:r>
              <a:rPr lang="en-US" sz="1600" b="0" kern="1200" baseline="0" noProof="0" dirty="0" err="1" smtClean="0">
                <a:solidFill>
                  <a:schemeClr val="tx1"/>
                </a:solidFill>
                <a:latin typeface="+mn-lt"/>
                <a:ea typeface="+mn-ea"/>
                <a:cs typeface="+mn-cs"/>
              </a:rPr>
              <a:t>clé</a:t>
            </a:r>
            <a:r>
              <a:rPr lang="en-US" sz="1600" b="0" kern="1200" baseline="0" noProof="0" dirty="0" smtClean="0">
                <a:solidFill>
                  <a:schemeClr val="tx1"/>
                </a:solidFill>
                <a:latin typeface="+mn-lt"/>
                <a:ea typeface="+mn-ea"/>
                <a:cs typeface="+mn-cs"/>
              </a:rPr>
              <a:t> et la classification et enfin deployment de notre solution </a:t>
            </a:r>
            <a:endParaRPr lang="en-US" sz="1600" b="0" kern="1200" noProof="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15EFD42-A5B4-4344-9C10-AED4294BD598}" type="slidenum">
              <a:rPr lang="fr-FR" smtClean="0"/>
              <a:pPr/>
              <a:t>3</a:t>
            </a:fld>
            <a:endParaRPr lang="fr-FR"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8017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pPr marL="1371371" lvl="1" indent="-457200">
              <a:buFont typeface="Courier New" panose="02070309020205020404" pitchFamily="49" charset="0"/>
              <a:buChar char="o"/>
            </a:pPr>
            <a:r>
              <a:rPr lang="en-US" sz="1600" b="0" kern="1200" noProof="0" dirty="0" smtClean="0">
                <a:solidFill>
                  <a:schemeClr val="tx1"/>
                </a:solidFill>
                <a:latin typeface="+mn-lt"/>
                <a:ea typeface="+mn-ea"/>
                <a:cs typeface="+mn-cs"/>
              </a:rPr>
              <a:t>La deuxieme phase s’agit</a:t>
            </a:r>
            <a:r>
              <a:rPr lang="en-US" sz="1600" b="0" kern="1200" baseline="0" noProof="0" dirty="0" smtClean="0">
                <a:solidFill>
                  <a:schemeClr val="tx1"/>
                </a:solidFill>
                <a:latin typeface="+mn-lt"/>
                <a:ea typeface="+mn-ea"/>
                <a:cs typeface="+mn-cs"/>
              </a:rPr>
              <a:t> de  nettoyer et normalizer les donner cela inclus : </a:t>
            </a:r>
          </a:p>
          <a:p>
            <a:pPr marL="1371371" lvl="1" indent="-457200">
              <a:buFont typeface="Courier New" panose="02070309020205020404" pitchFamily="49" charset="0"/>
              <a:buChar char="o"/>
            </a:pPr>
            <a:r>
              <a:rPr lang="fr-FR" sz="3600" b="0" i="0" kern="1200" dirty="0" smtClean="0">
                <a:solidFill>
                  <a:schemeClr val="accent4">
                    <a:lumMod val="50000"/>
                  </a:schemeClr>
                </a:solidFill>
                <a:latin typeface="Lato Regular" charset="0"/>
                <a:ea typeface="+mn-ea"/>
                <a:cs typeface="+mn-cs"/>
              </a:rPr>
              <a:t>Elimination des « stops words ». </a:t>
            </a:r>
          </a:p>
          <a:p>
            <a:pPr marL="1371371" lvl="1" indent="-457200">
              <a:buFont typeface="Courier New" panose="02070309020205020404" pitchFamily="49" charset="0"/>
              <a:buChar char="o"/>
            </a:pPr>
            <a:r>
              <a:rPr lang="fr-FR" sz="3600" b="0" i="0" kern="1200" dirty="0" smtClean="0">
                <a:solidFill>
                  <a:schemeClr val="accent4">
                    <a:lumMod val="50000"/>
                  </a:schemeClr>
                </a:solidFill>
                <a:latin typeface="Lato Regular" charset="0"/>
                <a:ea typeface="+mn-ea"/>
                <a:cs typeface="+mn-cs"/>
              </a:rPr>
              <a:t>Supprissions des ponctuations. </a:t>
            </a:r>
          </a:p>
          <a:p>
            <a:pPr marL="1371371" lvl="1" indent="-457200">
              <a:buFont typeface="Courier New" panose="02070309020205020404" pitchFamily="49" charset="0"/>
              <a:buChar char="o"/>
            </a:pPr>
            <a:r>
              <a:rPr lang="fr-FR" sz="3600" b="0" i="0" kern="1200" dirty="0" smtClean="0">
                <a:solidFill>
                  <a:schemeClr val="accent4">
                    <a:lumMod val="50000"/>
                  </a:schemeClr>
                </a:solidFill>
                <a:latin typeface="Lato Regular" charset="0"/>
                <a:ea typeface="+mn-ea"/>
                <a:cs typeface="+mn-cs"/>
              </a:rPr>
              <a:t>Convertir les  mots en minuscules. </a:t>
            </a:r>
          </a:p>
          <a:p>
            <a:pPr marL="1371371" lvl="1" indent="-457200">
              <a:buFont typeface="Courier New" panose="02070309020205020404" pitchFamily="49" charset="0"/>
              <a:buChar char="o"/>
            </a:pPr>
            <a:r>
              <a:rPr lang="fr-FR" sz="3600" b="0" i="0" kern="1200" dirty="0" smtClean="0">
                <a:solidFill>
                  <a:schemeClr val="accent4">
                    <a:lumMod val="50000"/>
                  </a:schemeClr>
                </a:solidFill>
                <a:latin typeface="Lato Regular" charset="0"/>
                <a:ea typeface="+mn-ea"/>
                <a:cs typeface="+mn-cs"/>
              </a:rPr>
              <a:t>Supprimer les caractères et chiffres spéciaux. </a:t>
            </a:r>
          </a:p>
          <a:p>
            <a:pPr marL="1371371" lvl="1" indent="-457200">
              <a:buFont typeface="Courier New" panose="02070309020205020404" pitchFamily="49" charset="0"/>
              <a:buChar char="o"/>
            </a:pPr>
            <a:r>
              <a:rPr lang="fr-FR" sz="3600" b="0" i="0" kern="1200" dirty="0" smtClean="0">
                <a:solidFill>
                  <a:schemeClr val="accent4">
                    <a:lumMod val="50000"/>
                  </a:schemeClr>
                </a:solidFill>
                <a:latin typeface="Lato Regular" charset="0"/>
                <a:ea typeface="+mn-ea"/>
                <a:cs typeface="+mn-cs"/>
              </a:rPr>
              <a:t>Lemmatisation rendre un mots a son forme de base. </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b="0" kern="1200" noProof="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15EFD42-A5B4-4344-9C10-AED4294BD598}" type="slidenum">
              <a:rPr lang="fr-FR" smtClean="0"/>
              <a:pPr/>
              <a:t>4</a:t>
            </a:fld>
            <a:endParaRPr lang="fr-FR"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4886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kern="1200" baseline="0" noProof="0" dirty="0" smtClean="0">
                <a:solidFill>
                  <a:schemeClr val="tx1"/>
                </a:solidFill>
                <a:latin typeface="+mn-lt"/>
                <a:ea typeface="+mn-ea"/>
                <a:cs typeface="+mn-cs"/>
              </a:rPr>
              <a:t>Pour </a:t>
            </a:r>
            <a:r>
              <a:rPr lang="en-US" sz="1600" b="0" kern="1200" baseline="0" noProof="0" dirty="0" err="1" smtClean="0">
                <a:solidFill>
                  <a:schemeClr val="tx1"/>
                </a:solidFill>
                <a:latin typeface="+mn-lt"/>
                <a:ea typeface="+mn-ea"/>
                <a:cs typeface="+mn-cs"/>
              </a:rPr>
              <a:t>l’extraction</a:t>
            </a:r>
            <a:r>
              <a:rPr lang="en-US" sz="1600" b="0" kern="1200" baseline="0" noProof="0" dirty="0" smtClean="0">
                <a:solidFill>
                  <a:schemeClr val="tx1"/>
                </a:solidFill>
                <a:latin typeface="+mn-lt"/>
                <a:ea typeface="+mn-ea"/>
                <a:cs typeface="+mn-cs"/>
              </a:rPr>
              <a:t> des mots </a:t>
            </a:r>
            <a:r>
              <a:rPr lang="en-US" sz="1600" b="0" kern="1200" baseline="0" noProof="0" dirty="0" err="1" smtClean="0">
                <a:solidFill>
                  <a:schemeClr val="tx1"/>
                </a:solidFill>
                <a:latin typeface="+mn-lt"/>
                <a:ea typeface="+mn-ea"/>
                <a:cs typeface="+mn-cs"/>
              </a:rPr>
              <a:t>cles</a:t>
            </a:r>
            <a:r>
              <a:rPr lang="en-US" sz="1600" b="0" kern="1200" baseline="0" noProof="0" dirty="0" smtClean="0">
                <a:solidFill>
                  <a:schemeClr val="tx1"/>
                </a:solidFill>
                <a:latin typeface="+mn-lt"/>
                <a:ea typeface="+mn-ea"/>
                <a:cs typeface="+mn-cs"/>
              </a:rPr>
              <a:t> on a </a:t>
            </a:r>
            <a:r>
              <a:rPr lang="en-US" sz="1600" b="0" kern="1200" baseline="0" noProof="0" dirty="0" err="1" smtClean="0">
                <a:solidFill>
                  <a:schemeClr val="tx1"/>
                </a:solidFill>
                <a:latin typeface="+mn-lt"/>
                <a:ea typeface="+mn-ea"/>
                <a:cs typeface="+mn-cs"/>
              </a:rPr>
              <a:t>utiliser</a:t>
            </a:r>
            <a:r>
              <a:rPr lang="en-US" sz="1600" b="0" kern="1200" baseline="0" noProof="0" dirty="0" smtClean="0">
                <a:solidFill>
                  <a:schemeClr val="tx1"/>
                </a:solidFill>
                <a:latin typeface="+mn-lt"/>
                <a:ea typeface="+mn-ea"/>
                <a:cs typeface="+mn-cs"/>
              </a:rPr>
              <a:t>  3 method   </a:t>
            </a:r>
            <a:r>
              <a:rPr lang="en-US" sz="1600" b="0" kern="1200" baseline="0" noProof="0" dirty="0" err="1" smtClean="0">
                <a:solidFill>
                  <a:schemeClr val="tx1"/>
                </a:solidFill>
                <a:latin typeface="+mn-lt"/>
                <a:ea typeface="+mn-ea"/>
                <a:cs typeface="+mn-cs"/>
              </a:rPr>
              <a:t>tfidf</a:t>
            </a:r>
            <a:r>
              <a:rPr lang="en-US" sz="1600" b="0" kern="1200" baseline="0" noProof="0" dirty="0" smtClean="0">
                <a:solidFill>
                  <a:schemeClr val="tx1"/>
                </a:solidFill>
                <a:latin typeface="+mn-lt"/>
                <a:ea typeface="+mn-ea"/>
                <a:cs typeface="+mn-cs"/>
              </a:rPr>
              <a:t> , spacy et </a:t>
            </a:r>
            <a:r>
              <a:rPr lang="en-US" sz="1600" b="0" kern="1200" baseline="0" noProof="0" dirty="0" err="1" smtClean="0">
                <a:solidFill>
                  <a:schemeClr val="tx1"/>
                </a:solidFill>
                <a:latin typeface="+mn-lt"/>
                <a:ea typeface="+mn-ea"/>
                <a:cs typeface="+mn-cs"/>
              </a:rPr>
              <a:t>yake</a:t>
            </a:r>
            <a:endParaRPr lang="en-US" sz="1600" b="0" kern="1200" baseline="0" noProof="0" dirty="0" smtClean="0">
              <a:solidFill>
                <a:schemeClr val="tx1"/>
              </a:solidFill>
              <a:latin typeface="+mn-lt"/>
              <a:ea typeface="+mn-ea"/>
              <a:cs typeface="+mn-cs"/>
            </a:endParaRP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kern="1200" baseline="0" noProof="0" dirty="0" err="1" smtClean="0">
                <a:solidFill>
                  <a:schemeClr val="tx1"/>
                </a:solidFill>
                <a:latin typeface="+mn-lt"/>
                <a:ea typeface="+mn-ea"/>
                <a:cs typeface="+mn-cs"/>
              </a:rPr>
              <a:t>En</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commense</a:t>
            </a:r>
            <a:r>
              <a:rPr lang="en-US" sz="1600" b="0" kern="1200" baseline="0" noProof="0" dirty="0" smtClean="0">
                <a:solidFill>
                  <a:schemeClr val="tx1"/>
                </a:solidFill>
                <a:latin typeface="+mn-lt"/>
                <a:ea typeface="+mn-ea"/>
                <a:cs typeface="+mn-cs"/>
              </a:rPr>
              <a:t> par </a:t>
            </a:r>
            <a:r>
              <a:rPr lang="en-US" sz="1600" b="0" kern="1200" baseline="0" noProof="0" dirty="0" err="1" smtClean="0">
                <a:solidFill>
                  <a:schemeClr val="tx1"/>
                </a:solidFill>
                <a:latin typeface="+mn-lt"/>
                <a:ea typeface="+mn-ea"/>
                <a:cs typeface="+mn-cs"/>
              </a:rPr>
              <a:t>tf</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idf</a:t>
            </a:r>
            <a:r>
              <a:rPr lang="en-US" sz="1600" b="0" kern="1200" baseline="0" noProof="0" dirty="0" smtClean="0">
                <a:solidFill>
                  <a:schemeClr val="tx1"/>
                </a:solidFill>
                <a:latin typeface="+mn-lt"/>
                <a:ea typeface="+mn-ea"/>
                <a:cs typeface="+mn-cs"/>
              </a:rPr>
              <a:t> et model bag of words </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kern="1200" baseline="0" noProof="0" dirty="0" smtClean="0">
                <a:solidFill>
                  <a:schemeClr val="tx1"/>
                </a:solidFill>
                <a:latin typeface="+mn-lt"/>
                <a:ea typeface="+mn-ea"/>
                <a:cs typeface="+mn-cs"/>
              </a:rPr>
              <a:t>Premiere </a:t>
            </a:r>
            <a:r>
              <a:rPr lang="en-US" sz="1600" b="0" kern="1200" baseline="0" noProof="0" dirty="0" err="1" smtClean="0">
                <a:solidFill>
                  <a:schemeClr val="tx1"/>
                </a:solidFill>
                <a:latin typeface="+mn-lt"/>
                <a:ea typeface="+mn-ea"/>
                <a:cs typeface="+mn-cs"/>
              </a:rPr>
              <a:t>etape</a:t>
            </a:r>
            <a:r>
              <a:rPr lang="en-US" sz="1600" b="0" kern="1200" baseline="0" noProof="0" dirty="0" smtClean="0">
                <a:solidFill>
                  <a:schemeClr val="tx1"/>
                </a:solidFill>
                <a:latin typeface="+mn-lt"/>
                <a:ea typeface="+mn-ea"/>
                <a:cs typeface="+mn-cs"/>
              </a:rPr>
              <a:t>  de model </a:t>
            </a:r>
            <a:r>
              <a:rPr lang="en-US" sz="1600" b="0" kern="1200" baseline="0" noProof="0" dirty="0" err="1" smtClean="0">
                <a:solidFill>
                  <a:schemeClr val="tx1"/>
                </a:solidFill>
                <a:latin typeface="+mn-lt"/>
                <a:ea typeface="+mn-ea"/>
                <a:cs typeface="+mn-cs"/>
              </a:rPr>
              <a:t>est</a:t>
            </a:r>
            <a:r>
              <a:rPr lang="en-US" sz="1600" b="0" kern="1200" baseline="0" noProof="0" dirty="0" smtClean="0">
                <a:solidFill>
                  <a:schemeClr val="tx1"/>
                </a:solidFill>
                <a:latin typeface="+mn-lt"/>
                <a:ea typeface="+mn-ea"/>
                <a:cs typeface="+mn-cs"/>
              </a:rPr>
              <a:t> la creation de vocabulaire de mots </a:t>
            </a:r>
            <a:r>
              <a:rPr lang="en-US" sz="1600" b="0" kern="1200" baseline="0" noProof="0" dirty="0" err="1" smtClean="0">
                <a:solidFill>
                  <a:schemeClr val="tx1"/>
                </a:solidFill>
                <a:latin typeface="+mn-lt"/>
                <a:ea typeface="+mn-ea"/>
                <a:cs typeface="+mn-cs"/>
              </a:rPr>
              <a:t>cela</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est</a:t>
            </a:r>
            <a:r>
              <a:rPr lang="en-US" sz="1600" b="0" kern="1200" baseline="0" noProof="0" dirty="0" smtClean="0">
                <a:solidFill>
                  <a:schemeClr val="tx1"/>
                </a:solidFill>
                <a:latin typeface="+mn-lt"/>
                <a:ea typeface="+mn-ea"/>
                <a:cs typeface="+mn-cs"/>
              </a:rPr>
              <a:t>  avec function count </a:t>
            </a:r>
            <a:r>
              <a:rPr lang="en-US" sz="1600" b="0" kern="1200" baseline="0" noProof="0" dirty="0" err="1" smtClean="0">
                <a:solidFill>
                  <a:schemeClr val="tx1"/>
                </a:solidFill>
                <a:latin typeface="+mn-lt"/>
                <a:ea typeface="+mn-ea"/>
                <a:cs typeface="+mn-cs"/>
              </a:rPr>
              <a:t>vectorise</a:t>
            </a:r>
            <a:endParaRPr lang="en-US" sz="1600" b="0" kern="1200" baseline="0" noProof="0" dirty="0" smtClean="0">
              <a:solidFill>
                <a:schemeClr val="tx1"/>
              </a:solidFill>
              <a:latin typeface="+mn-lt"/>
              <a:ea typeface="+mn-ea"/>
              <a:cs typeface="+mn-cs"/>
            </a:endParaRP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i="0" kern="1200" noProof="0" dirty="0" smtClean="0">
                <a:solidFill>
                  <a:schemeClr val="tx1"/>
                </a:solidFill>
                <a:latin typeface="Lato Regular" charset="0"/>
                <a:ea typeface="+mn-ea"/>
                <a:cs typeface="+mn-cs"/>
              </a:rPr>
              <a:t>2 </a:t>
            </a:r>
            <a:r>
              <a:rPr lang="en-US" sz="1600" b="0" i="0" kern="1200" noProof="0" dirty="0" err="1" smtClean="0">
                <a:solidFill>
                  <a:schemeClr val="tx1"/>
                </a:solidFill>
                <a:latin typeface="Lato Regular" charset="0"/>
                <a:ea typeface="+mn-ea"/>
                <a:cs typeface="+mn-cs"/>
              </a:rPr>
              <a:t>em</a:t>
            </a:r>
            <a:r>
              <a:rPr lang="en-US" sz="1600" b="0" i="0" kern="1200" noProof="0" dirty="0" smtClean="0">
                <a:solidFill>
                  <a:schemeClr val="tx1"/>
                </a:solidFill>
                <a:latin typeface="Lato Regular" charset="0"/>
                <a:ea typeface="+mn-ea"/>
                <a:cs typeface="+mn-cs"/>
              </a:rPr>
              <a:t> </a:t>
            </a:r>
            <a:r>
              <a:rPr lang="en-US" sz="1600" b="0" i="0" kern="1200" noProof="0" dirty="0" err="1" smtClean="0">
                <a:solidFill>
                  <a:schemeClr val="tx1"/>
                </a:solidFill>
                <a:latin typeface="Lato Regular" charset="0"/>
                <a:ea typeface="+mn-ea"/>
                <a:cs typeface="+mn-cs"/>
              </a:rPr>
              <a:t>étape</a:t>
            </a:r>
            <a:r>
              <a:rPr lang="en-US" sz="1600" b="0" i="0" kern="1200" noProof="0" dirty="0" smtClean="0">
                <a:solidFill>
                  <a:schemeClr val="tx1"/>
                </a:solidFill>
                <a:latin typeface="Lato Regular" charset="0"/>
                <a:ea typeface="+mn-ea"/>
                <a:cs typeface="+mn-cs"/>
              </a:rPr>
              <a:t> </a:t>
            </a:r>
            <a:r>
              <a:rPr lang="en-US" sz="1600" b="0" i="0" kern="1200" noProof="0" dirty="0" err="1" smtClean="0">
                <a:solidFill>
                  <a:schemeClr val="tx1"/>
                </a:solidFill>
                <a:latin typeface="Lato Regular" charset="0"/>
                <a:ea typeface="+mn-ea"/>
                <a:cs typeface="+mn-cs"/>
              </a:rPr>
              <a:t>est</a:t>
            </a:r>
            <a:r>
              <a:rPr lang="en-US" sz="1600" b="0" i="0" kern="1200" noProof="0" dirty="0" smtClean="0">
                <a:solidFill>
                  <a:schemeClr val="tx1"/>
                </a:solidFill>
                <a:latin typeface="Lato Regular" charset="0"/>
                <a:ea typeface="+mn-ea"/>
                <a:cs typeface="+mn-cs"/>
              </a:rPr>
              <a:t> de </a:t>
            </a:r>
            <a:r>
              <a:rPr lang="en-US" sz="1600" b="0" i="0" kern="1200" noProof="0" dirty="0" err="1" smtClean="0">
                <a:solidFill>
                  <a:schemeClr val="tx1"/>
                </a:solidFill>
                <a:latin typeface="Lato Regular" charset="0"/>
                <a:ea typeface="+mn-ea"/>
                <a:cs typeface="+mn-cs"/>
              </a:rPr>
              <a:t>calculer</a:t>
            </a:r>
            <a:r>
              <a:rPr lang="en-US" sz="1600" b="0" i="0" kern="1200" noProof="0" dirty="0" smtClean="0">
                <a:solidFill>
                  <a:schemeClr val="tx1"/>
                </a:solidFill>
                <a:latin typeface="Lato Regular" charset="0"/>
                <a:ea typeface="+mn-ea"/>
                <a:cs typeface="+mn-cs"/>
              </a:rPr>
              <a:t> les score</a:t>
            </a:r>
            <a:r>
              <a:rPr lang="en-US" sz="1600" b="0" i="0" kern="1200" baseline="0" noProof="0" dirty="0" smtClean="0">
                <a:solidFill>
                  <a:schemeClr val="tx1"/>
                </a:solidFill>
                <a:latin typeface="Lato Regular" charset="0"/>
                <a:ea typeface="+mn-ea"/>
                <a:cs typeface="+mn-cs"/>
              </a:rPr>
              <a:t> </a:t>
            </a:r>
            <a:r>
              <a:rPr lang="en-US" sz="1600" b="0" i="0" kern="1200" baseline="0" noProof="0" dirty="0" err="1" smtClean="0">
                <a:solidFill>
                  <a:schemeClr val="tx1"/>
                </a:solidFill>
                <a:latin typeface="Lato Regular" charset="0"/>
                <a:ea typeface="+mn-ea"/>
                <a:cs typeface="+mn-cs"/>
              </a:rPr>
              <a:t>tf</a:t>
            </a:r>
            <a:r>
              <a:rPr lang="en-US" sz="1600" b="0" i="0" kern="1200" baseline="0" noProof="0" dirty="0" smtClean="0">
                <a:solidFill>
                  <a:schemeClr val="tx1"/>
                </a:solidFill>
                <a:latin typeface="Lato Regular" charset="0"/>
                <a:ea typeface="+mn-ea"/>
                <a:cs typeface="+mn-cs"/>
              </a:rPr>
              <a:t> </a:t>
            </a:r>
            <a:r>
              <a:rPr lang="en-US" sz="1600" b="0" i="0" kern="1200" baseline="0" noProof="0" dirty="0" err="1" smtClean="0">
                <a:solidFill>
                  <a:schemeClr val="tx1"/>
                </a:solidFill>
                <a:latin typeface="Lato Regular" charset="0"/>
                <a:ea typeface="+mn-ea"/>
                <a:cs typeface="+mn-cs"/>
              </a:rPr>
              <a:t>idf</a:t>
            </a:r>
            <a:r>
              <a:rPr lang="en-US" sz="1600" b="0" i="0" kern="1200" baseline="0" noProof="0" dirty="0" smtClean="0">
                <a:solidFill>
                  <a:schemeClr val="tx1"/>
                </a:solidFill>
                <a:latin typeface="Lato Regular" charset="0"/>
                <a:ea typeface="+mn-ea"/>
                <a:cs typeface="+mn-cs"/>
              </a:rPr>
              <a:t>  </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i="0" kern="1200" baseline="0" noProof="0" dirty="0" err="1" smtClean="0">
                <a:solidFill>
                  <a:schemeClr val="tx1"/>
                </a:solidFill>
                <a:latin typeface="Lato Regular" charset="0"/>
                <a:ea typeface="+mn-ea"/>
                <a:cs typeface="+mn-cs"/>
              </a:rPr>
              <a:t>Puis</a:t>
            </a:r>
            <a:r>
              <a:rPr lang="en-US" sz="1600" b="0" i="0" kern="1200" baseline="0" noProof="0" dirty="0" smtClean="0">
                <a:solidFill>
                  <a:schemeClr val="tx1"/>
                </a:solidFill>
                <a:latin typeface="Lato Regular" charset="0"/>
                <a:ea typeface="+mn-ea"/>
                <a:cs typeface="+mn-cs"/>
              </a:rPr>
              <a:t> on a </a:t>
            </a:r>
            <a:r>
              <a:rPr lang="en-US" sz="1600" b="0" i="0" kern="1200" baseline="0" noProof="0" dirty="0" err="1" smtClean="0">
                <a:solidFill>
                  <a:schemeClr val="tx1"/>
                </a:solidFill>
                <a:latin typeface="Lato Regular" charset="0"/>
                <a:ea typeface="+mn-ea"/>
                <a:cs typeface="+mn-cs"/>
              </a:rPr>
              <a:t>ordonner</a:t>
            </a:r>
            <a:r>
              <a:rPr lang="en-US" sz="1600" b="0" i="0" kern="1200" baseline="0" noProof="0" dirty="0" smtClean="0">
                <a:solidFill>
                  <a:schemeClr val="tx1"/>
                </a:solidFill>
                <a:latin typeface="Lato Regular" charset="0"/>
                <a:ea typeface="+mn-ea"/>
                <a:cs typeface="+mn-cs"/>
              </a:rPr>
              <a:t>  les score  </a:t>
            </a:r>
            <a:r>
              <a:rPr lang="en-US" sz="1600" b="0" i="0" kern="1200" baseline="0" noProof="0" dirty="0" err="1" smtClean="0">
                <a:solidFill>
                  <a:schemeClr val="tx1"/>
                </a:solidFill>
                <a:latin typeface="Lato Regular" charset="0"/>
                <a:ea typeface="+mn-ea"/>
                <a:cs typeface="+mn-cs"/>
              </a:rPr>
              <a:t>en</a:t>
            </a:r>
            <a:r>
              <a:rPr lang="en-US" sz="1600" b="0" i="0" kern="1200" baseline="0" noProof="0" dirty="0" smtClean="0">
                <a:solidFill>
                  <a:schemeClr val="tx1"/>
                </a:solidFill>
                <a:latin typeface="Lato Regular" charset="0"/>
                <a:ea typeface="+mn-ea"/>
                <a:cs typeface="+mn-cs"/>
              </a:rPr>
              <a:t> </a:t>
            </a:r>
            <a:r>
              <a:rPr lang="en-US" sz="1600" b="0" i="0" kern="1200" baseline="0" noProof="0" dirty="0" err="1" smtClean="0">
                <a:solidFill>
                  <a:schemeClr val="tx1"/>
                </a:solidFill>
                <a:latin typeface="Lato Regular" charset="0"/>
                <a:ea typeface="+mn-ea"/>
                <a:cs typeface="+mn-cs"/>
              </a:rPr>
              <a:t>ordre</a:t>
            </a:r>
            <a:r>
              <a:rPr lang="en-US" sz="1600" b="0" i="0" kern="1200" baseline="0" noProof="0" dirty="0" smtClean="0">
                <a:solidFill>
                  <a:schemeClr val="tx1"/>
                </a:solidFill>
                <a:latin typeface="Lato Regular" charset="0"/>
                <a:ea typeface="+mn-ea"/>
                <a:cs typeface="+mn-cs"/>
              </a:rPr>
              <a:t> </a:t>
            </a:r>
            <a:r>
              <a:rPr lang="en-US" sz="1600" b="0" i="0" kern="1200" baseline="0" noProof="0" dirty="0" err="1" smtClean="0">
                <a:solidFill>
                  <a:schemeClr val="tx1"/>
                </a:solidFill>
                <a:latin typeface="Lato Regular" charset="0"/>
                <a:ea typeface="+mn-ea"/>
                <a:cs typeface="+mn-cs"/>
              </a:rPr>
              <a:t>croissantede</a:t>
            </a:r>
            <a:r>
              <a:rPr lang="en-US" sz="1600" b="0" i="0" kern="1200" baseline="0" noProof="0" dirty="0" smtClean="0">
                <a:solidFill>
                  <a:schemeClr val="tx1"/>
                </a:solidFill>
                <a:latin typeface="Lato Regular" charset="0"/>
                <a:ea typeface="+mn-ea"/>
                <a:cs typeface="+mn-cs"/>
              </a:rPr>
              <a:t> </a:t>
            </a:r>
            <a:r>
              <a:rPr lang="en-US" sz="1600" b="0" i="0" kern="1200" baseline="0" noProof="0" dirty="0" err="1" smtClean="0">
                <a:solidFill>
                  <a:schemeClr val="tx1"/>
                </a:solidFill>
                <a:latin typeface="Lato Regular" charset="0"/>
                <a:ea typeface="+mn-ea"/>
                <a:cs typeface="+mn-cs"/>
              </a:rPr>
              <a:t>tf</a:t>
            </a:r>
            <a:r>
              <a:rPr lang="en-US" sz="1600" b="0" i="0" kern="1200" baseline="0" noProof="0" dirty="0" smtClean="0">
                <a:solidFill>
                  <a:schemeClr val="tx1"/>
                </a:solidFill>
                <a:latin typeface="Lato Regular" charset="0"/>
                <a:ea typeface="+mn-ea"/>
                <a:cs typeface="+mn-cs"/>
              </a:rPr>
              <a:t> </a:t>
            </a:r>
            <a:r>
              <a:rPr lang="en-US" sz="1600" b="0" i="0" kern="1200" baseline="0" noProof="0" dirty="0" err="1" smtClean="0">
                <a:solidFill>
                  <a:schemeClr val="tx1"/>
                </a:solidFill>
                <a:latin typeface="Lato Regular" charset="0"/>
                <a:ea typeface="+mn-ea"/>
                <a:cs typeface="+mn-cs"/>
              </a:rPr>
              <a:t>idf</a:t>
            </a:r>
            <a:r>
              <a:rPr lang="en-US" sz="1600" b="0" i="0" kern="1200" baseline="0" noProof="0" dirty="0" smtClean="0">
                <a:solidFill>
                  <a:schemeClr val="tx1"/>
                </a:solidFill>
                <a:latin typeface="Lato Regular" charset="0"/>
                <a:ea typeface="+mn-ea"/>
                <a:cs typeface="+mn-cs"/>
              </a:rPr>
              <a:t> et </a:t>
            </a:r>
            <a:r>
              <a:rPr lang="en-US" sz="1600" b="0" i="0" kern="1200" baseline="0" noProof="0" dirty="0" err="1" smtClean="0">
                <a:solidFill>
                  <a:schemeClr val="tx1"/>
                </a:solidFill>
                <a:latin typeface="Lato Regular" charset="0"/>
                <a:ea typeface="+mn-ea"/>
                <a:cs typeface="+mn-cs"/>
              </a:rPr>
              <a:t>selectionner</a:t>
            </a:r>
            <a:r>
              <a:rPr lang="en-US" sz="1600" b="0" i="0" kern="1200" baseline="0" noProof="0" dirty="0" smtClean="0">
                <a:solidFill>
                  <a:schemeClr val="tx1"/>
                </a:solidFill>
                <a:latin typeface="Lato Regular" charset="0"/>
                <a:ea typeface="+mn-ea"/>
                <a:cs typeface="+mn-cs"/>
              </a:rPr>
              <a:t> les 10 top score </a:t>
            </a:r>
            <a:r>
              <a:rPr lang="en-US" sz="1600" b="0" i="0" kern="1200" baseline="0" noProof="0" dirty="0" err="1" smtClean="0">
                <a:solidFill>
                  <a:schemeClr val="tx1"/>
                </a:solidFill>
                <a:latin typeface="Lato Regular" charset="0"/>
                <a:ea typeface="+mn-ea"/>
                <a:cs typeface="+mn-cs"/>
              </a:rPr>
              <a:t>comme</a:t>
            </a:r>
            <a:r>
              <a:rPr lang="en-US" sz="1600" b="0" i="0" kern="1200" baseline="0" noProof="0" dirty="0" smtClean="0">
                <a:solidFill>
                  <a:schemeClr val="tx1"/>
                </a:solidFill>
                <a:latin typeface="Lato Regular" charset="0"/>
                <a:ea typeface="+mn-ea"/>
                <a:cs typeface="+mn-cs"/>
              </a:rPr>
              <a:t> keywords.</a:t>
            </a:r>
            <a:endParaRPr lang="en-US" sz="1600" b="0" i="0" kern="1200" noProof="0" dirty="0" smtClean="0">
              <a:solidFill>
                <a:schemeClr val="tx1"/>
              </a:solidFill>
              <a:latin typeface="Lato Regular" charset="0"/>
              <a:ea typeface="+mn-ea"/>
              <a:cs typeface="+mn-cs"/>
            </a:endParaRP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b="0" kern="1200" baseline="0" noProof="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15EFD42-A5B4-4344-9C10-AED4294BD598}" type="slidenum">
              <a:rPr lang="fr-FR" smtClean="0"/>
              <a:pPr/>
              <a:t>5</a:t>
            </a:fld>
            <a:endParaRPr lang="fr-FR"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5575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kern="1200" noProof="0" dirty="0" smtClean="0">
                <a:solidFill>
                  <a:schemeClr val="tx1"/>
                </a:solidFill>
                <a:latin typeface="+mn-lt"/>
                <a:ea typeface="+mn-ea"/>
                <a:cs typeface="+mn-cs"/>
              </a:rPr>
              <a:t>Les</a:t>
            </a:r>
            <a:r>
              <a:rPr lang="en-US" sz="1600" b="0" kern="1200" baseline="0" noProof="0" dirty="0" smtClean="0">
                <a:solidFill>
                  <a:schemeClr val="tx1"/>
                </a:solidFill>
                <a:latin typeface="+mn-lt"/>
                <a:ea typeface="+mn-ea"/>
                <a:cs typeface="+mn-cs"/>
              </a:rPr>
              <a:t> 2 </a:t>
            </a:r>
            <a:r>
              <a:rPr lang="en-US" sz="1600" b="0" kern="1200" baseline="0" noProof="0" dirty="0" err="1" smtClean="0">
                <a:solidFill>
                  <a:schemeClr val="tx1"/>
                </a:solidFill>
                <a:latin typeface="+mn-lt"/>
                <a:ea typeface="+mn-ea"/>
                <a:cs typeface="+mn-cs"/>
              </a:rPr>
              <a:t>autre</a:t>
            </a:r>
            <a:r>
              <a:rPr lang="en-US" sz="1600" b="0" kern="1200" baseline="0" noProof="0" dirty="0" smtClean="0">
                <a:solidFill>
                  <a:schemeClr val="tx1"/>
                </a:solidFill>
                <a:latin typeface="+mn-lt"/>
                <a:ea typeface="+mn-ea"/>
                <a:cs typeface="+mn-cs"/>
              </a:rPr>
              <a:t> method  on a </a:t>
            </a:r>
            <a:r>
              <a:rPr lang="en-US" sz="1600" b="0" kern="1200" baseline="0" noProof="0" dirty="0" err="1" smtClean="0">
                <a:solidFill>
                  <a:schemeClr val="tx1"/>
                </a:solidFill>
                <a:latin typeface="+mn-lt"/>
                <a:ea typeface="+mn-ea"/>
                <a:cs typeface="+mn-cs"/>
              </a:rPr>
              <a:t>utuliser</a:t>
            </a:r>
            <a:r>
              <a:rPr lang="en-US" sz="1600" b="0" kern="1200" baseline="0" noProof="0" dirty="0" smtClean="0">
                <a:solidFill>
                  <a:schemeClr val="tx1"/>
                </a:solidFill>
                <a:latin typeface="+mn-lt"/>
                <a:ea typeface="+mn-ea"/>
                <a:cs typeface="+mn-cs"/>
              </a:rPr>
              <a:t> des Pre-trained Model  de </a:t>
            </a:r>
            <a:r>
              <a:rPr lang="en-US" sz="1600" b="0" kern="1200" baseline="0" noProof="0" dirty="0" err="1" smtClean="0">
                <a:solidFill>
                  <a:schemeClr val="tx1"/>
                </a:solidFill>
                <a:latin typeface="+mn-lt"/>
                <a:ea typeface="+mn-ea"/>
                <a:cs typeface="+mn-cs"/>
              </a:rPr>
              <a:t>bibliotheque</a:t>
            </a:r>
            <a:r>
              <a:rPr lang="en-US" sz="1600" b="0" kern="1200" baseline="0" noProof="0" dirty="0" smtClean="0">
                <a:solidFill>
                  <a:schemeClr val="tx1"/>
                </a:solidFill>
                <a:latin typeface="+mn-lt"/>
                <a:ea typeface="+mn-ea"/>
                <a:cs typeface="+mn-cs"/>
              </a:rPr>
              <a:t> spacy et  on a </a:t>
            </a:r>
            <a:r>
              <a:rPr lang="en-US" sz="1600" b="0" kern="1200" baseline="0" noProof="0" dirty="0" err="1" smtClean="0">
                <a:solidFill>
                  <a:schemeClr val="tx1"/>
                </a:solidFill>
                <a:latin typeface="+mn-lt"/>
                <a:ea typeface="+mn-ea"/>
                <a:cs typeface="+mn-cs"/>
              </a:rPr>
              <a:t>utuliser</a:t>
            </a:r>
            <a:r>
              <a:rPr lang="en-US" sz="1600" b="0" kern="1200" baseline="0" noProof="0" dirty="0" smtClean="0">
                <a:solidFill>
                  <a:schemeClr val="tx1"/>
                </a:solidFill>
                <a:latin typeface="+mn-lt"/>
                <a:ea typeface="+mn-ea"/>
                <a:cs typeface="+mn-cs"/>
              </a:rPr>
              <a:t> method de  </a:t>
            </a:r>
            <a:r>
              <a:rPr lang="en-US" sz="1600" b="0" kern="1200" baseline="0" noProof="0" dirty="0" err="1" smtClean="0">
                <a:solidFill>
                  <a:schemeClr val="tx1"/>
                </a:solidFill>
                <a:latin typeface="+mn-lt"/>
                <a:ea typeface="+mn-ea"/>
                <a:cs typeface="+mn-cs"/>
              </a:rPr>
              <a:t>yake</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pretrainer</a:t>
            </a:r>
            <a:r>
              <a:rPr lang="en-US" sz="1600" b="0" kern="1200" baseline="0" noProof="0" dirty="0" smtClean="0">
                <a:solidFill>
                  <a:schemeClr val="tx1"/>
                </a:solidFill>
                <a:latin typeface="+mn-lt"/>
                <a:ea typeface="+mn-ea"/>
                <a:cs typeface="+mn-cs"/>
              </a:rPr>
              <a:t>  pour  </a:t>
            </a:r>
            <a:r>
              <a:rPr lang="en-US" sz="1600" b="0" kern="1200" baseline="0" noProof="0" dirty="0" err="1" smtClean="0">
                <a:solidFill>
                  <a:schemeClr val="tx1"/>
                </a:solidFill>
                <a:latin typeface="+mn-lt"/>
                <a:ea typeface="+mn-ea"/>
                <a:cs typeface="+mn-cs"/>
              </a:rPr>
              <a:t>l’extraction</a:t>
            </a:r>
            <a:r>
              <a:rPr lang="en-US" sz="1600" b="0" kern="1200" baseline="0" noProof="0" dirty="0" smtClean="0">
                <a:solidFill>
                  <a:schemeClr val="tx1"/>
                </a:solidFill>
                <a:latin typeface="+mn-lt"/>
                <a:ea typeface="+mn-ea"/>
                <a:cs typeface="+mn-cs"/>
              </a:rPr>
              <a:t>  des mots </a:t>
            </a:r>
            <a:r>
              <a:rPr lang="en-US" sz="1600" b="0" kern="1200" baseline="0" noProof="0" dirty="0" err="1" smtClean="0">
                <a:solidFill>
                  <a:schemeClr val="tx1"/>
                </a:solidFill>
                <a:latin typeface="+mn-lt"/>
                <a:ea typeface="+mn-ea"/>
                <a:cs typeface="+mn-cs"/>
              </a:rPr>
              <a:t>cles</a:t>
            </a:r>
            <a:r>
              <a:rPr lang="en-US" sz="1600" b="0" kern="1200" baseline="0" noProof="0" dirty="0" smtClean="0">
                <a:solidFill>
                  <a:schemeClr val="tx1"/>
                </a:solidFill>
                <a:latin typeface="+mn-lt"/>
                <a:ea typeface="+mn-ea"/>
                <a:cs typeface="+mn-cs"/>
              </a:rPr>
              <a:t>.</a:t>
            </a:r>
            <a:endParaRPr lang="en-US" sz="1600" b="0" kern="1200" noProof="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15EFD42-A5B4-4344-9C10-AED4294BD598}" type="slidenum">
              <a:rPr lang="fr-FR" smtClean="0"/>
              <a:pPr/>
              <a:t>6</a:t>
            </a:fld>
            <a:endParaRPr lang="fr-FR"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6892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i="0" kern="1200" noProof="0" dirty="0" err="1" smtClean="0">
                <a:solidFill>
                  <a:schemeClr val="tx1"/>
                </a:solidFill>
                <a:latin typeface="Lato Regular" charset="0"/>
                <a:ea typeface="+mn-ea"/>
                <a:cs typeface="+mn-cs"/>
              </a:rPr>
              <a:t>Apres</a:t>
            </a:r>
            <a:r>
              <a:rPr lang="en-US" sz="1600" b="0" i="0" kern="1200" baseline="0" noProof="0" dirty="0" smtClean="0">
                <a:solidFill>
                  <a:schemeClr val="tx1"/>
                </a:solidFill>
                <a:latin typeface="Lato Regular" charset="0"/>
                <a:ea typeface="+mn-ea"/>
                <a:cs typeface="+mn-cs"/>
              </a:rPr>
              <a:t> extraction des mots clés , on </a:t>
            </a:r>
            <a:r>
              <a:rPr lang="en-US" sz="1600" b="0" i="0" kern="1200" baseline="0" noProof="0" dirty="0" err="1" smtClean="0">
                <a:solidFill>
                  <a:schemeClr val="tx1"/>
                </a:solidFill>
                <a:latin typeface="Lato Regular" charset="0"/>
                <a:ea typeface="+mn-ea"/>
                <a:cs typeface="+mn-cs"/>
              </a:rPr>
              <a:t>va</a:t>
            </a:r>
            <a:r>
              <a:rPr lang="en-US" sz="1600" b="0" i="0" kern="1200" baseline="0" noProof="0" dirty="0" smtClean="0">
                <a:solidFill>
                  <a:schemeClr val="tx1"/>
                </a:solidFill>
                <a:latin typeface="Lato Regular" charset="0"/>
                <a:ea typeface="+mn-ea"/>
                <a:cs typeface="+mn-cs"/>
              </a:rPr>
              <a:t> classifier les articles </a:t>
            </a:r>
            <a:r>
              <a:rPr lang="en-US" sz="1600" b="0" i="0" kern="1200" baseline="0" noProof="0" dirty="0" err="1" smtClean="0">
                <a:solidFill>
                  <a:schemeClr val="tx1"/>
                </a:solidFill>
                <a:latin typeface="Lato Regular" charset="0"/>
                <a:ea typeface="+mn-ea"/>
                <a:cs typeface="+mn-cs"/>
              </a:rPr>
              <a:t>en</a:t>
            </a:r>
            <a:r>
              <a:rPr lang="en-US" sz="1600" b="0" i="0" kern="1200" baseline="0" noProof="0" dirty="0" smtClean="0">
                <a:solidFill>
                  <a:schemeClr val="tx1"/>
                </a:solidFill>
                <a:latin typeface="Lato Regular" charset="0"/>
                <a:ea typeface="+mn-ea"/>
                <a:cs typeface="+mn-cs"/>
              </a:rPr>
              <a:t> article qui </a:t>
            </a:r>
            <a:r>
              <a:rPr lang="en-US" sz="1600" b="0" i="0" kern="1200" baseline="0" noProof="0" dirty="0" err="1" smtClean="0">
                <a:solidFill>
                  <a:schemeClr val="tx1"/>
                </a:solidFill>
                <a:latin typeface="Lato Regular" charset="0"/>
                <a:ea typeface="+mn-ea"/>
                <a:cs typeface="+mn-cs"/>
              </a:rPr>
              <a:t>porte</a:t>
            </a:r>
            <a:r>
              <a:rPr lang="en-US" sz="1600" b="0" i="0" kern="1200" baseline="0" noProof="0" dirty="0" smtClean="0">
                <a:solidFill>
                  <a:schemeClr val="tx1"/>
                </a:solidFill>
                <a:latin typeface="Lato Regular" charset="0"/>
                <a:ea typeface="+mn-ea"/>
                <a:cs typeface="+mn-cs"/>
              </a:rPr>
              <a:t> sur </a:t>
            </a:r>
            <a:r>
              <a:rPr lang="en-US" sz="1600" b="0" i="0" kern="1200" baseline="0" noProof="0" dirty="0" err="1" smtClean="0">
                <a:solidFill>
                  <a:schemeClr val="tx1"/>
                </a:solidFill>
                <a:latin typeface="Lato Regular" charset="0"/>
                <a:ea typeface="+mn-ea"/>
                <a:cs typeface="+mn-cs"/>
              </a:rPr>
              <a:t>covid</a:t>
            </a:r>
            <a:r>
              <a:rPr lang="en-US" sz="1600" b="0" i="0" kern="1200" baseline="0" noProof="0" dirty="0" smtClean="0">
                <a:solidFill>
                  <a:schemeClr val="tx1"/>
                </a:solidFill>
                <a:latin typeface="Lato Regular" charset="0"/>
                <a:ea typeface="+mn-ea"/>
                <a:cs typeface="+mn-cs"/>
              </a:rPr>
              <a:t> </a:t>
            </a:r>
            <a:r>
              <a:rPr lang="en-US" sz="1600" b="0" i="0" kern="1200" baseline="0" noProof="0" dirty="0" err="1" smtClean="0">
                <a:solidFill>
                  <a:schemeClr val="tx1"/>
                </a:solidFill>
                <a:latin typeface="Lato Regular" charset="0"/>
                <a:ea typeface="+mn-ea"/>
                <a:cs typeface="+mn-cs"/>
              </a:rPr>
              <a:t>ou</a:t>
            </a:r>
            <a:r>
              <a:rPr lang="en-US" sz="1600" b="0" i="0" kern="1200" baseline="0" noProof="0" dirty="0" smtClean="0">
                <a:solidFill>
                  <a:schemeClr val="tx1"/>
                </a:solidFill>
                <a:latin typeface="Lato Regular" charset="0"/>
                <a:ea typeface="+mn-ea"/>
                <a:cs typeface="+mn-cs"/>
              </a:rPr>
              <a:t> non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i="0" kern="1200" baseline="0" noProof="0" dirty="0" smtClean="0">
                <a:solidFill>
                  <a:schemeClr val="tx1"/>
                </a:solidFill>
                <a:latin typeface="Lato Regular" charset="0"/>
                <a:ea typeface="+mn-ea"/>
                <a:cs typeface="+mn-cs"/>
              </a:rPr>
              <a:t> pour </a:t>
            </a:r>
            <a:r>
              <a:rPr lang="en-US" sz="1600" b="0" i="0" kern="1200" baseline="0" noProof="0" dirty="0" err="1" smtClean="0">
                <a:solidFill>
                  <a:schemeClr val="tx1"/>
                </a:solidFill>
                <a:latin typeface="Lato Regular" charset="0"/>
                <a:ea typeface="+mn-ea"/>
                <a:cs typeface="+mn-cs"/>
              </a:rPr>
              <a:t>cela</a:t>
            </a:r>
            <a:r>
              <a:rPr lang="en-US" sz="1600" b="0" i="0" kern="1200" baseline="0" noProof="0" dirty="0" smtClean="0">
                <a:solidFill>
                  <a:schemeClr val="tx1"/>
                </a:solidFill>
                <a:latin typeface="Lato Regular" charset="0"/>
                <a:ea typeface="+mn-ea"/>
                <a:cs typeface="+mn-cs"/>
              </a:rPr>
              <a:t> on a </a:t>
            </a:r>
            <a:r>
              <a:rPr lang="en-US" sz="1600" b="0" i="0" kern="1200" baseline="0" noProof="0" dirty="0" err="1" smtClean="0">
                <a:solidFill>
                  <a:schemeClr val="tx1"/>
                </a:solidFill>
                <a:latin typeface="Lato Regular" charset="0"/>
                <a:ea typeface="+mn-ea"/>
                <a:cs typeface="+mn-cs"/>
              </a:rPr>
              <a:t>construit</a:t>
            </a:r>
            <a:r>
              <a:rPr lang="en-US" sz="1600" b="0" i="0" kern="1200" baseline="0" noProof="0" dirty="0" smtClean="0">
                <a:solidFill>
                  <a:schemeClr val="tx1"/>
                </a:solidFill>
                <a:latin typeface="Lato Regular" charset="0"/>
                <a:ea typeface="+mn-ea"/>
                <a:cs typeface="+mn-cs"/>
              </a:rPr>
              <a:t>  </a:t>
            </a:r>
            <a:r>
              <a:rPr lang="en-US" sz="1600" b="0" i="0" kern="1200" baseline="0" noProof="0" dirty="0" err="1" smtClean="0">
                <a:solidFill>
                  <a:schemeClr val="tx1"/>
                </a:solidFill>
                <a:latin typeface="Lato Regular" charset="0"/>
                <a:ea typeface="+mn-ea"/>
                <a:cs typeface="+mn-cs"/>
              </a:rPr>
              <a:t>une</a:t>
            </a:r>
            <a:r>
              <a:rPr lang="en-US" sz="1600" b="0" i="0" kern="1200" baseline="0" noProof="0" dirty="0" smtClean="0">
                <a:solidFill>
                  <a:schemeClr val="tx1"/>
                </a:solidFill>
                <a:latin typeface="Lato Regular" charset="0"/>
                <a:ea typeface="+mn-ea"/>
                <a:cs typeface="+mn-cs"/>
              </a:rPr>
              <a:t> base de donner qui </a:t>
            </a:r>
            <a:r>
              <a:rPr lang="en-US" sz="1600" b="0" i="0" kern="1200" baseline="0" noProof="0" dirty="0" err="1" smtClean="0">
                <a:solidFill>
                  <a:schemeClr val="tx1"/>
                </a:solidFill>
                <a:latin typeface="Lato Regular" charset="0"/>
                <a:ea typeface="+mn-ea"/>
                <a:cs typeface="+mn-cs"/>
              </a:rPr>
              <a:t>contient</a:t>
            </a:r>
            <a:r>
              <a:rPr lang="en-US" sz="1600" b="0" i="0" kern="1200" baseline="0" noProof="0" dirty="0" smtClean="0">
                <a:solidFill>
                  <a:schemeClr val="tx1"/>
                </a:solidFill>
                <a:latin typeface="Lato Regular" charset="0"/>
                <a:ea typeface="+mn-ea"/>
                <a:cs typeface="+mn-cs"/>
              </a:rPr>
              <a:t> 3 </a:t>
            </a:r>
            <a:r>
              <a:rPr lang="en-US" sz="1600" b="0" i="0" kern="1200" baseline="0" noProof="0" dirty="0" err="1" smtClean="0">
                <a:solidFill>
                  <a:schemeClr val="tx1"/>
                </a:solidFill>
                <a:latin typeface="Lato Regular" charset="0"/>
                <a:ea typeface="+mn-ea"/>
                <a:cs typeface="+mn-cs"/>
              </a:rPr>
              <a:t>columuns</a:t>
            </a:r>
            <a:r>
              <a:rPr lang="en-US" sz="1600" b="0" i="0" kern="1200" baseline="0" noProof="0" dirty="0" smtClean="0">
                <a:solidFill>
                  <a:schemeClr val="tx1"/>
                </a:solidFill>
                <a:latin typeface="Lato Regular" charset="0"/>
                <a:ea typeface="+mn-ea"/>
                <a:cs typeface="+mn-cs"/>
              </a:rPr>
              <a:t>  </a:t>
            </a:r>
            <a:r>
              <a:rPr lang="en-US" sz="1600" b="0" i="0" kern="1200" baseline="0" noProof="0" dirty="0" err="1" smtClean="0">
                <a:solidFill>
                  <a:schemeClr val="tx1"/>
                </a:solidFill>
                <a:latin typeface="Lato Regular" charset="0"/>
                <a:ea typeface="+mn-ea"/>
                <a:cs typeface="+mn-cs"/>
              </a:rPr>
              <a:t>titre</a:t>
            </a:r>
            <a:r>
              <a:rPr lang="en-US" sz="1600" b="0" i="0" kern="1200" baseline="0" noProof="0" dirty="0" smtClean="0">
                <a:solidFill>
                  <a:schemeClr val="tx1"/>
                </a:solidFill>
                <a:latin typeface="Lato Regular" charset="0"/>
                <a:ea typeface="+mn-ea"/>
                <a:cs typeface="+mn-cs"/>
              </a:rPr>
              <a:t>  resume et labels et </a:t>
            </a:r>
            <a:r>
              <a:rPr lang="en-US" sz="1600" b="0" i="0" kern="1200" baseline="0" noProof="0" dirty="0" err="1" smtClean="0">
                <a:solidFill>
                  <a:schemeClr val="tx1"/>
                </a:solidFill>
                <a:latin typeface="Lato Regular" charset="0"/>
                <a:ea typeface="+mn-ea"/>
                <a:cs typeface="+mn-cs"/>
              </a:rPr>
              <a:t>elle</a:t>
            </a:r>
            <a:r>
              <a:rPr lang="en-US" sz="1600" b="0" i="0" kern="1200" baseline="0" noProof="0" dirty="0" smtClean="0">
                <a:solidFill>
                  <a:schemeClr val="tx1"/>
                </a:solidFill>
                <a:latin typeface="Lato Regular" charset="0"/>
                <a:ea typeface="+mn-ea"/>
                <a:cs typeface="+mn-cs"/>
              </a:rPr>
              <a:t> </a:t>
            </a:r>
            <a:r>
              <a:rPr lang="en-US" sz="1600" b="0" i="0" kern="1200" baseline="0" noProof="0" dirty="0" err="1" smtClean="0">
                <a:solidFill>
                  <a:schemeClr val="tx1"/>
                </a:solidFill>
                <a:latin typeface="Lato Regular" charset="0"/>
                <a:ea typeface="+mn-ea"/>
                <a:cs typeface="+mn-cs"/>
              </a:rPr>
              <a:t>comporte</a:t>
            </a:r>
            <a:r>
              <a:rPr lang="en-US" sz="1600" b="0" i="0" kern="1200" baseline="0" noProof="0" dirty="0" smtClean="0">
                <a:solidFill>
                  <a:schemeClr val="tx1"/>
                </a:solidFill>
                <a:latin typeface="Lato Regular" charset="0"/>
                <a:ea typeface="+mn-ea"/>
                <a:cs typeface="+mn-cs"/>
              </a:rPr>
              <a:t> 20 </a:t>
            </a:r>
            <a:r>
              <a:rPr lang="en-US" sz="1600" b="0" i="0" kern="1200" baseline="0" noProof="0" dirty="0" err="1" smtClean="0">
                <a:solidFill>
                  <a:schemeClr val="tx1"/>
                </a:solidFill>
                <a:latin typeface="Lato Regular" charset="0"/>
                <a:ea typeface="+mn-ea"/>
                <a:cs typeface="+mn-cs"/>
              </a:rPr>
              <a:t>milles</a:t>
            </a:r>
            <a:r>
              <a:rPr lang="en-US" sz="1600" b="0" i="0" kern="1200" baseline="0" noProof="0" dirty="0" smtClean="0">
                <a:solidFill>
                  <a:schemeClr val="tx1"/>
                </a:solidFill>
                <a:latin typeface="Lato Regular" charset="0"/>
                <a:ea typeface="+mn-ea"/>
                <a:cs typeface="+mn-cs"/>
              </a:rPr>
              <a:t> </a:t>
            </a:r>
            <a:r>
              <a:rPr lang="en-US" sz="1600" b="0" i="0" kern="1200" baseline="0" noProof="0" dirty="0" err="1" smtClean="0">
                <a:solidFill>
                  <a:schemeClr val="tx1"/>
                </a:solidFill>
                <a:latin typeface="Lato Regular" charset="0"/>
                <a:ea typeface="+mn-ea"/>
                <a:cs typeface="+mn-cs"/>
              </a:rPr>
              <a:t>lignes</a:t>
            </a:r>
            <a:endParaRPr lang="en-US" sz="1600" b="0" i="0" kern="1200" baseline="0" noProof="0" dirty="0" smtClean="0">
              <a:solidFill>
                <a:schemeClr val="tx1"/>
              </a:solidFill>
              <a:latin typeface="Lato Regular" charset="0"/>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600" b="0" kern="1200" baseline="0" noProof="0" dirty="0" smtClean="0">
                <a:solidFill>
                  <a:schemeClr val="tx1"/>
                </a:solidFill>
                <a:latin typeface="+mn-lt"/>
                <a:ea typeface="+mn-ea"/>
                <a:cs typeface="+mn-cs"/>
              </a:rPr>
              <a:t>          </a:t>
            </a:r>
            <a:r>
              <a:rPr lang="fr-FR" sz="1600" b="0" kern="1200" baseline="0" noProof="0" dirty="0" smtClean="0">
                <a:solidFill>
                  <a:schemeClr val="tx1"/>
                </a:solidFill>
                <a:latin typeface="+mn-lt"/>
                <a:ea typeface="+mn-ea"/>
                <a:cs typeface="+mn-cs"/>
              </a:rPr>
              <a:t>Pour améliorer la </a:t>
            </a:r>
            <a:r>
              <a:rPr lang="fr-FR" sz="1600" b="0" kern="1200" baseline="0" noProof="0" dirty="0" err="1" smtClean="0">
                <a:solidFill>
                  <a:schemeClr val="tx1"/>
                </a:solidFill>
                <a:latin typeface="+mn-lt"/>
                <a:ea typeface="+mn-ea"/>
                <a:cs typeface="+mn-cs"/>
              </a:rPr>
              <a:t>perfermance</a:t>
            </a:r>
            <a:r>
              <a:rPr lang="fr-FR" sz="1600" b="0" kern="1200" baseline="0" noProof="0" dirty="0" smtClean="0">
                <a:solidFill>
                  <a:schemeClr val="tx1"/>
                </a:solidFill>
                <a:latin typeface="+mn-lt"/>
                <a:ea typeface="+mn-ea"/>
                <a:cs typeface="+mn-cs"/>
              </a:rPr>
              <a:t> on a concatener les titre des articles et leur resumer</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fr-FR" sz="1600" b="0" kern="1200" baseline="0" noProof="0" dirty="0" smtClean="0">
                <a:solidFill>
                  <a:schemeClr val="tx1"/>
                </a:solidFill>
                <a:latin typeface="+mn-lt"/>
                <a:ea typeface="+mn-ea"/>
                <a:cs typeface="+mn-cs"/>
              </a:rPr>
              <a:t>Puis on a fait un word count pour savoir la distribution des mots par echantiollon on a trouver que nombre moyens de mots par ligne est 212</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sz="1600" b="0" i="0" kern="1200" baseline="0" noProof="0" dirty="0" smtClean="0">
                <a:solidFill>
                  <a:schemeClr val="tx1"/>
                </a:solidFill>
                <a:latin typeface="Lato Regular" charset="0"/>
                <a:ea typeface="+mn-ea"/>
                <a:cs typeface="+mn-cs"/>
              </a:rPr>
              <a:t>          et on va utiliser cette base de </a:t>
            </a:r>
            <a:r>
              <a:rPr lang="fr-FR" sz="1600" b="0" i="0" kern="1200" baseline="0" noProof="0" dirty="0" err="1" smtClean="0">
                <a:solidFill>
                  <a:schemeClr val="tx1"/>
                </a:solidFill>
                <a:latin typeface="Lato Regular" charset="0"/>
                <a:ea typeface="+mn-ea"/>
                <a:cs typeface="+mn-cs"/>
              </a:rPr>
              <a:t>donnee</a:t>
            </a:r>
            <a:r>
              <a:rPr lang="fr-FR" sz="1600" b="0" i="0" kern="1200" baseline="0" noProof="0" dirty="0" smtClean="0">
                <a:solidFill>
                  <a:schemeClr val="tx1"/>
                </a:solidFill>
                <a:latin typeface="Lato Regular" charset="0"/>
                <a:ea typeface="+mn-ea"/>
                <a:cs typeface="+mn-cs"/>
              </a:rPr>
              <a:t> pour faire une classification binaire  </a:t>
            </a:r>
            <a:r>
              <a:rPr lang="fr-FR" sz="1600" dirty="0" smtClean="0">
                <a:solidFill>
                  <a:schemeClr val="tx2"/>
                </a:solidFill>
                <a:latin typeface="Times New Roman" pitchFamily="18" charset="0"/>
                <a:ea typeface="+mn-ea"/>
                <a:cs typeface="Times New Roman" pitchFamily="18" charset="0"/>
              </a:rPr>
              <a:t>Covid ou Non Covid</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600" b="0" kern="1200" baseline="0" noProof="0" dirty="0" smtClean="0">
              <a:solidFill>
                <a:schemeClr val="tx1"/>
              </a:solidFill>
              <a:latin typeface="+mn-lt"/>
              <a:ea typeface="+mn-ea"/>
              <a:cs typeface="+mn-cs"/>
            </a:endParaRP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b="0" kern="1200" noProof="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15EFD42-A5B4-4344-9C10-AED4294BD598}" type="slidenum">
              <a:rPr lang="fr-FR" smtClean="0"/>
              <a:pPr/>
              <a:t>7</a:t>
            </a:fld>
            <a:endParaRPr lang="fr-FR"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80174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600" b="0" kern="1200" baseline="0" noProof="0" dirty="0" err="1" smtClean="0">
                <a:solidFill>
                  <a:schemeClr val="tx1"/>
                </a:solidFill>
                <a:latin typeface="+mn-lt"/>
                <a:ea typeface="+mn-ea"/>
                <a:cs typeface="+mn-cs"/>
              </a:rPr>
              <a:t>D’après</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en</a:t>
            </a:r>
            <a:r>
              <a:rPr lang="en-US" sz="1600" b="0" kern="1200" baseline="0" noProof="0" dirty="0" smtClean="0">
                <a:solidFill>
                  <a:schemeClr val="tx1"/>
                </a:solidFill>
                <a:latin typeface="+mn-lt"/>
                <a:ea typeface="+mn-ea"/>
                <a:cs typeface="+mn-cs"/>
              </a:rPr>
              <a:t> fait </a:t>
            </a:r>
            <a:r>
              <a:rPr lang="en-US" sz="1600" b="0" kern="1200" baseline="0" noProof="0" dirty="0" err="1" smtClean="0">
                <a:solidFill>
                  <a:schemeClr val="tx1"/>
                </a:solidFill>
                <a:latin typeface="+mn-lt"/>
                <a:ea typeface="+mn-ea"/>
                <a:cs typeface="+mn-cs"/>
              </a:rPr>
              <a:t>une</a:t>
            </a:r>
            <a:r>
              <a:rPr lang="en-US" sz="1600" b="0" kern="1200" baseline="0" noProof="0" dirty="0" smtClean="0">
                <a:solidFill>
                  <a:schemeClr val="tx1"/>
                </a:solidFill>
                <a:latin typeface="+mn-lt"/>
                <a:ea typeface="+mn-ea"/>
                <a:cs typeface="+mn-cs"/>
              </a:rPr>
              <a:t> exploitation de données , on a fait  </a:t>
            </a:r>
            <a:r>
              <a:rPr lang="en-US" sz="1600" b="0" kern="1200" baseline="0" noProof="0" dirty="0" err="1" smtClean="0">
                <a:solidFill>
                  <a:schemeClr val="tx1"/>
                </a:solidFill>
                <a:latin typeface="+mn-lt"/>
                <a:ea typeface="+mn-ea"/>
                <a:cs typeface="+mn-cs"/>
              </a:rPr>
              <a:t>une</a:t>
            </a:r>
            <a:r>
              <a:rPr lang="en-US" sz="1600" b="0" kern="1200" baseline="0" noProof="0" dirty="0" smtClean="0">
                <a:solidFill>
                  <a:schemeClr val="tx1"/>
                </a:solidFill>
                <a:latin typeface="+mn-lt"/>
                <a:ea typeface="+mn-ea"/>
                <a:cs typeface="+mn-cs"/>
              </a:rPr>
              <a:t> visualization sur les mots les plus </a:t>
            </a:r>
            <a:r>
              <a:rPr lang="en-US" sz="1600" b="0" kern="1200" baseline="0" noProof="0" dirty="0" err="1" smtClean="0">
                <a:solidFill>
                  <a:schemeClr val="tx1"/>
                </a:solidFill>
                <a:latin typeface="+mn-lt"/>
                <a:ea typeface="+mn-ea"/>
                <a:cs typeface="+mn-cs"/>
              </a:rPr>
              <a:t>fréquente</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dans</a:t>
            </a:r>
            <a:r>
              <a:rPr lang="en-US" sz="1600" b="0" kern="1200" baseline="0" noProof="0" dirty="0" smtClean="0">
                <a:solidFill>
                  <a:schemeClr val="tx1"/>
                </a:solidFill>
                <a:latin typeface="+mn-lt"/>
                <a:ea typeface="+mn-ea"/>
                <a:cs typeface="+mn-cs"/>
              </a:rPr>
              <a:t> la </a:t>
            </a:r>
            <a:r>
              <a:rPr lang="en-US" sz="1600" b="0" kern="1200" baseline="0" noProof="0" dirty="0" err="1" smtClean="0">
                <a:solidFill>
                  <a:schemeClr val="tx1"/>
                </a:solidFill>
                <a:latin typeface="+mn-lt"/>
                <a:ea typeface="+mn-ea"/>
                <a:cs typeface="+mn-cs"/>
              </a:rPr>
              <a:t>notre</a:t>
            </a:r>
            <a:r>
              <a:rPr lang="en-US" sz="1600" b="0" kern="1200" baseline="0" noProof="0" dirty="0" smtClean="0">
                <a:solidFill>
                  <a:schemeClr val="tx1"/>
                </a:solidFill>
                <a:latin typeface="+mn-lt"/>
                <a:ea typeface="+mn-ea"/>
                <a:cs typeface="+mn-cs"/>
              </a:rPr>
              <a:t> base  </a:t>
            </a:r>
            <a:r>
              <a:rPr lang="en-US" sz="1600" b="0" kern="1200" baseline="0" noProof="0" dirty="0" err="1" smtClean="0">
                <a:solidFill>
                  <a:schemeClr val="tx1"/>
                </a:solidFill>
                <a:latin typeface="+mn-lt"/>
                <a:ea typeface="+mn-ea"/>
                <a:cs typeface="+mn-cs"/>
              </a:rPr>
              <a:t>en</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utilisant</a:t>
            </a:r>
            <a:r>
              <a:rPr lang="en-US" sz="1600" b="0" kern="1200" baseline="0" noProof="0" dirty="0" smtClean="0">
                <a:solidFill>
                  <a:schemeClr val="tx1"/>
                </a:solidFill>
                <a:latin typeface="+mn-lt"/>
                <a:ea typeface="+mn-ea"/>
                <a:cs typeface="+mn-cs"/>
              </a:rPr>
              <a:t> le word cloud </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600" b="0" kern="1200" noProof="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15EFD42-A5B4-4344-9C10-AED4294BD598}" type="slidenum">
              <a:rPr lang="fr-FR" smtClean="0"/>
              <a:pPr/>
              <a:t>8</a:t>
            </a:fld>
            <a:endParaRPr lang="fr-FR"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0021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600" b="0" kern="1200" noProof="0" dirty="0" smtClean="0">
                <a:solidFill>
                  <a:schemeClr val="tx1"/>
                </a:solidFill>
                <a:latin typeface="+mn-lt"/>
                <a:ea typeface="+mn-ea"/>
                <a:cs typeface="+mn-cs"/>
              </a:rPr>
              <a:t>De</a:t>
            </a:r>
            <a:r>
              <a:rPr lang="en-US" sz="1600" b="0" kern="1200" baseline="0" noProof="0" dirty="0" smtClean="0">
                <a:solidFill>
                  <a:schemeClr val="tx1"/>
                </a:solidFill>
                <a:latin typeface="+mn-lt"/>
                <a:ea typeface="+mn-ea"/>
                <a:cs typeface="+mn-cs"/>
              </a:rPr>
              <a:t> plus a </a:t>
            </a:r>
            <a:r>
              <a:rPr lang="en-US" sz="1600" b="0" kern="1200" baseline="0" noProof="0" dirty="0" err="1" smtClean="0">
                <a:solidFill>
                  <a:schemeClr val="tx1"/>
                </a:solidFill>
                <a:latin typeface="+mn-lt"/>
                <a:ea typeface="+mn-ea"/>
                <a:cs typeface="+mn-cs"/>
              </a:rPr>
              <a:t>l’aide</a:t>
            </a:r>
            <a:r>
              <a:rPr lang="en-US" sz="1600" b="0" kern="1200" baseline="0" noProof="0" dirty="0" smtClean="0">
                <a:solidFill>
                  <a:schemeClr val="tx1"/>
                </a:solidFill>
                <a:latin typeface="+mn-lt"/>
                <a:ea typeface="+mn-ea"/>
                <a:cs typeface="+mn-cs"/>
              </a:rPr>
              <a:t> de function count </a:t>
            </a:r>
            <a:r>
              <a:rPr lang="en-US" sz="1600" b="0" kern="1200" baseline="0" noProof="0" dirty="0" err="1" smtClean="0">
                <a:solidFill>
                  <a:schemeClr val="tx1"/>
                </a:solidFill>
                <a:latin typeface="+mn-lt"/>
                <a:ea typeface="+mn-ea"/>
                <a:cs typeface="+mn-cs"/>
              </a:rPr>
              <a:t>vectorise</a:t>
            </a:r>
            <a:r>
              <a:rPr lang="en-US" sz="1600" b="0" kern="1200" baseline="0" noProof="0" dirty="0" smtClean="0">
                <a:solidFill>
                  <a:schemeClr val="tx1"/>
                </a:solidFill>
                <a:latin typeface="+mn-lt"/>
                <a:ea typeface="+mn-ea"/>
                <a:cs typeface="+mn-cs"/>
              </a:rPr>
              <a:t> on a </a:t>
            </a:r>
            <a:r>
              <a:rPr lang="en-US" sz="1600" b="0" kern="1200" baseline="0" noProof="0" dirty="0" err="1" smtClean="0">
                <a:solidFill>
                  <a:schemeClr val="tx1"/>
                </a:solidFill>
                <a:latin typeface="+mn-lt"/>
                <a:ea typeface="+mn-ea"/>
                <a:cs typeface="+mn-cs"/>
              </a:rPr>
              <a:t>construit</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notre</a:t>
            </a:r>
            <a:r>
              <a:rPr lang="en-US" sz="1600" b="0" kern="1200" baseline="0" noProof="0" dirty="0" smtClean="0">
                <a:solidFill>
                  <a:schemeClr val="tx1"/>
                </a:solidFill>
                <a:latin typeface="+mn-lt"/>
                <a:ea typeface="+mn-ea"/>
                <a:cs typeface="+mn-cs"/>
              </a:rPr>
              <a:t> </a:t>
            </a:r>
            <a:r>
              <a:rPr lang="en-US" sz="1600" b="0" kern="1200" baseline="0" noProof="0" dirty="0" err="1" smtClean="0">
                <a:solidFill>
                  <a:schemeClr val="tx1"/>
                </a:solidFill>
                <a:latin typeface="+mn-lt"/>
                <a:ea typeface="+mn-ea"/>
                <a:cs typeface="+mn-cs"/>
              </a:rPr>
              <a:t>vocabulaire</a:t>
            </a:r>
            <a:r>
              <a:rPr lang="en-US" sz="1600" b="0" kern="1200" baseline="0" noProof="0" dirty="0" smtClean="0">
                <a:solidFill>
                  <a:schemeClr val="tx1"/>
                </a:solidFill>
                <a:latin typeface="+mn-lt"/>
                <a:ea typeface="+mn-ea"/>
                <a:cs typeface="+mn-cs"/>
              </a:rPr>
              <a:t> de mots  de </a:t>
            </a:r>
            <a:r>
              <a:rPr lang="en-US" sz="1600" b="0" kern="1200" baseline="0" noProof="0" dirty="0" err="1" smtClean="0">
                <a:solidFill>
                  <a:schemeClr val="tx1"/>
                </a:solidFill>
                <a:latin typeface="+mn-lt"/>
                <a:ea typeface="+mn-ea"/>
                <a:cs typeface="+mn-cs"/>
              </a:rPr>
              <a:t>notre</a:t>
            </a:r>
            <a:r>
              <a:rPr lang="en-US" sz="1600" b="0" kern="1200" baseline="0" noProof="0" dirty="0" smtClean="0">
                <a:solidFill>
                  <a:schemeClr val="tx1"/>
                </a:solidFill>
                <a:latin typeface="+mn-lt"/>
                <a:ea typeface="+mn-ea"/>
                <a:cs typeface="+mn-cs"/>
              </a:rPr>
              <a:t> base de données et on a visualizer les mots simple les  plus </a:t>
            </a:r>
            <a:r>
              <a:rPr lang="en-US" sz="1600" b="0" kern="1200" baseline="0" noProof="0" dirty="0" err="1" smtClean="0">
                <a:solidFill>
                  <a:schemeClr val="tx1"/>
                </a:solidFill>
                <a:latin typeface="+mn-lt"/>
                <a:ea typeface="+mn-ea"/>
                <a:cs typeface="+mn-cs"/>
              </a:rPr>
              <a:t>fréquentes</a:t>
            </a:r>
            <a:r>
              <a:rPr lang="en-US" sz="1600" b="0" kern="1200" baseline="0" noProof="0" dirty="0" smtClean="0">
                <a:solidFill>
                  <a:schemeClr val="tx1"/>
                </a:solidFill>
                <a:latin typeface="+mn-lt"/>
                <a:ea typeface="+mn-ea"/>
                <a:cs typeface="+mn-cs"/>
              </a:rPr>
              <a:t>.</a:t>
            </a:r>
            <a:endParaRPr lang="en-US" sz="1600" b="0" kern="1200" noProof="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515EFD42-A5B4-4344-9C10-AED4294BD598}" type="slidenum">
              <a:rPr lang="fr-FR" smtClean="0"/>
              <a:pPr/>
              <a:t>9</a:t>
            </a:fld>
            <a:endParaRPr lang="fr-FR" dirty="0"/>
          </a:p>
        </p:txBody>
      </p:sp>
      <p:sp>
        <p:nvSpPr>
          <p:cNvPr id="5" name="Espace réservé du pied de page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8297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11216640" y="838200"/>
            <a:ext cx="13161010" cy="4363905"/>
          </a:xfrm>
          <a:prstGeom prst="rect">
            <a:avLst/>
          </a:prstGeom>
          <a:solidFill>
            <a:schemeClr val="bg1">
              <a:lumMod val="95000"/>
            </a:schemeClr>
          </a:solidFill>
        </p:spPr>
        <p:txBody>
          <a:bodyPr>
            <a:normAutofit/>
          </a:bodyPr>
          <a:lstStyle>
            <a:lvl1pPr>
              <a:defRPr sz="2000"/>
            </a:lvl1pPr>
          </a:lstStyle>
          <a:p>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0" y="3420533"/>
            <a:ext cx="9939867" cy="6959600"/>
          </a:xfrm>
          <a:prstGeom prst="rect">
            <a:avLst/>
          </a:prstGeom>
          <a:solidFill>
            <a:schemeClr val="bg1">
              <a:lumMod val="95000"/>
            </a:schemeClr>
          </a:solidFill>
        </p:spPr>
        <p:txBody>
          <a:bodyPr>
            <a:normAutofit/>
          </a:bodyPr>
          <a:lstStyle>
            <a:lvl1pPr>
              <a:defRPr sz="2000"/>
            </a:lvl1pPr>
          </a:lstStyle>
          <a:p>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rot="2700000">
            <a:off x="13452788" y="2347551"/>
            <a:ext cx="7299235" cy="7284563"/>
          </a:xfrm>
          <a:prstGeom prst="rect">
            <a:avLst/>
          </a:prstGeom>
          <a:solidFill>
            <a:schemeClr val="bg1">
              <a:lumMod val="95000"/>
            </a:schemeClr>
          </a:solidFill>
        </p:spPr>
        <p:txBody>
          <a:bodyPr>
            <a:normAutofit/>
          </a:bodyPr>
          <a:lstStyle>
            <a:lvl1pPr>
              <a:defRPr sz="2000"/>
            </a:lvl1pPr>
          </a:lstStyle>
          <a:p>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5" name="Picture Placeholder 3"/>
          <p:cNvSpPr>
            <a:spLocks noGrp="1"/>
          </p:cNvSpPr>
          <p:nvPr>
            <p:ph type="pic" sz="quarter" idx="11"/>
          </p:nvPr>
        </p:nvSpPr>
        <p:spPr>
          <a:xfrm>
            <a:off x="11946254" y="833680"/>
            <a:ext cx="10312303" cy="10312303"/>
          </a:xfrm>
          <a:prstGeom prst="diamond">
            <a:avLst/>
          </a:prstGeom>
          <a:solidFill>
            <a:schemeClr val="bg1">
              <a:lumMod val="95000"/>
            </a:schemeClr>
          </a:solidFill>
          <a:ln>
            <a:noFill/>
          </a:ln>
        </p:spPr>
        <p:txBody>
          <a:bodyPr/>
          <a:lstStyle/>
          <a:p>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0" y="0"/>
            <a:ext cx="24377650" cy="13716000"/>
          </a:xfrm>
          <a:prstGeom prst="rect">
            <a:avLst/>
          </a:prstGeom>
          <a:solidFill>
            <a:schemeClr val="bg1">
              <a:lumMod val="95000"/>
            </a:schemeClr>
          </a:solidFill>
        </p:spPr>
        <p:txBody>
          <a:bodyPr>
            <a:normAutofit/>
          </a:bodyPr>
          <a:lstStyle>
            <a:lvl1pPr>
              <a:defRPr sz="2000"/>
            </a:lvl1pPr>
          </a:lstStyle>
          <a:p>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342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DT 10">
    <p:spTree>
      <p:nvGrpSpPr>
        <p:cNvPr id="1" name=""/>
        <p:cNvGrpSpPr/>
        <p:nvPr/>
      </p:nvGrpSpPr>
      <p:grpSpPr>
        <a:xfrm>
          <a:off x="0" y="0"/>
          <a:ext cx="0" cy="0"/>
          <a:chOff x="0" y="0"/>
          <a:chExt cx="0" cy="0"/>
        </a:xfrm>
      </p:grpSpPr>
      <p:sp>
        <p:nvSpPr>
          <p:cNvPr id="2" name="Rectangle 1"/>
          <p:cNvSpPr/>
          <p:nvPr userDrawn="1"/>
        </p:nvSpPr>
        <p:spPr bwMode="auto">
          <a:xfrm>
            <a:off x="0" y="0"/>
            <a:ext cx="24377650" cy="13716000"/>
          </a:xfrm>
          <a:prstGeom prst="rect">
            <a:avLst/>
          </a:prstGeom>
          <a:solidFill>
            <a:schemeClr val="accent2"/>
          </a:solidFill>
          <a:ln w="9525">
            <a:noFill/>
            <a:round/>
            <a:headEnd/>
            <a:tailEnd/>
          </a:ln>
        </p:spPr>
        <p:txBody>
          <a:bodyPr vert="horz" wrap="square" lIns="243797" tIns="121899" rIns="243797" bIns="121899" numCol="1" rtlCol="0" anchor="ctr" anchorCtr="0" compatLnSpc="1">
            <a:prstTxWarp prst="textNoShape">
              <a:avLst/>
            </a:prstTxWarp>
          </a:bodyPr>
          <a:lstStyle/>
          <a:p>
            <a:pPr algn="ctr"/>
            <a:endParaRPr lang="en-US" sz="7500" dirty="0">
              <a:solidFill>
                <a:schemeClr val="bg1"/>
              </a:solidFill>
            </a:endParaRPr>
          </a:p>
        </p:txBody>
      </p:sp>
    </p:spTree>
    <p:extLst>
      <p:ext uri="{BB962C8B-B14F-4D97-AF65-F5344CB8AC3E}">
        <p14:creationId xmlns:p14="http://schemas.microsoft.com/office/powerpoint/2010/main" val="58056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pPr/>
              <a:t>‹#›</a:t>
            </a:fld>
            <a:endParaRPr lang="en-US" dirty="0"/>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9" r:id="rId5"/>
    <p:sldLayoutId id="2147484078" r:id="rId6"/>
    <p:sldLayoutId id="2147484080" r:id="rId7"/>
    <p:sldLayoutId id="2147484081" r:id="rId8"/>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20000"/>
          </a:schemeClr>
        </a:solidFill>
        <a:effectLst/>
      </p:bgPr>
    </p:bg>
    <p:spTree>
      <p:nvGrpSpPr>
        <p:cNvPr id="1" name=""/>
        <p:cNvGrpSpPr/>
        <p:nvPr/>
      </p:nvGrpSpPr>
      <p:grpSpPr>
        <a:xfrm>
          <a:off x="0" y="0"/>
          <a:ext cx="0" cy="0"/>
          <a:chOff x="0" y="0"/>
          <a:chExt cx="0" cy="0"/>
        </a:xfrm>
      </p:grpSpPr>
      <p:sp>
        <p:nvSpPr>
          <p:cNvPr id="21" name="TextBox 20"/>
          <p:cNvSpPr txBox="1"/>
          <p:nvPr/>
        </p:nvSpPr>
        <p:spPr>
          <a:xfrm>
            <a:off x="3926538" y="5082985"/>
            <a:ext cx="16520968" cy="2616101"/>
          </a:xfrm>
          <a:prstGeom prst="rect">
            <a:avLst/>
          </a:prstGeom>
          <a:noFill/>
        </p:spPr>
        <p:txBody>
          <a:bodyPr wrap="square" rtlCol="0">
            <a:spAutoFit/>
          </a:bodyPr>
          <a:lstStyle/>
          <a:p>
            <a:pPr algn="ctr"/>
            <a:r>
              <a:rPr lang="fr-FR" sz="8200" b="1" dirty="0">
                <a:solidFill>
                  <a:schemeClr val="accent1">
                    <a:lumMod val="50000"/>
                  </a:schemeClr>
                </a:solidFill>
                <a:latin typeface="Times New Roman" pitchFamily="18" charset="0"/>
                <a:ea typeface="Lato" charset="0"/>
                <a:cs typeface="Times New Roman" pitchFamily="18" charset="0"/>
              </a:rPr>
              <a:t>Détection des mots clés et classification des articles </a:t>
            </a:r>
            <a:r>
              <a:rPr lang="fr-FR" sz="8200" b="1" dirty="0" smtClean="0">
                <a:solidFill>
                  <a:schemeClr val="accent1">
                    <a:lumMod val="50000"/>
                  </a:schemeClr>
                </a:solidFill>
                <a:latin typeface="Times New Roman" pitchFamily="18" charset="0"/>
                <a:ea typeface="Lato" charset="0"/>
                <a:cs typeface="Times New Roman" pitchFamily="18" charset="0"/>
              </a:rPr>
              <a:t>Covid</a:t>
            </a:r>
            <a:endParaRPr lang="en-US" sz="8200" b="1" dirty="0">
              <a:solidFill>
                <a:schemeClr val="accent1">
                  <a:lumMod val="50000"/>
                </a:schemeClr>
              </a:solidFill>
              <a:latin typeface="Times New Roman" pitchFamily="18" charset="0"/>
              <a:ea typeface="Lato" charset="0"/>
              <a:cs typeface="Times New Roman" pitchFamily="18" charset="0"/>
            </a:endParaRPr>
          </a:p>
        </p:txBody>
      </p:sp>
      <p:sp>
        <p:nvSpPr>
          <p:cNvPr id="15" name="ZoneTexte 14"/>
          <p:cNvSpPr txBox="1"/>
          <p:nvPr/>
        </p:nvSpPr>
        <p:spPr>
          <a:xfrm>
            <a:off x="5490386" y="1057853"/>
            <a:ext cx="12559553" cy="923330"/>
          </a:xfrm>
          <a:prstGeom prst="rect">
            <a:avLst/>
          </a:prstGeom>
          <a:noFill/>
        </p:spPr>
        <p:txBody>
          <a:bodyPr wrap="square" rtlCol="0">
            <a:spAutoFit/>
          </a:bodyPr>
          <a:lstStyle/>
          <a:p>
            <a:pPr algn="ctr"/>
            <a:r>
              <a:rPr lang="fr-FR" sz="5400" dirty="0" smtClean="0">
                <a:solidFill>
                  <a:schemeClr val="tx2"/>
                </a:solidFill>
                <a:latin typeface="Times New Roman" pitchFamily="18" charset="0"/>
                <a:cs typeface="Times New Roman" pitchFamily="18" charset="0"/>
              </a:rPr>
              <a:t> </a:t>
            </a:r>
            <a:r>
              <a:rPr lang="fr-FR" dirty="0" smtClean="0">
                <a:solidFill>
                  <a:schemeClr val="tx2"/>
                </a:solidFill>
                <a:latin typeface="Times New Roman" pitchFamily="18" charset="0"/>
                <a:cs typeface="Times New Roman" pitchFamily="18" charset="0"/>
              </a:rPr>
              <a:t>Tek-up Ecole </a:t>
            </a:r>
            <a:r>
              <a:rPr lang="fr-FR" dirty="0">
                <a:solidFill>
                  <a:schemeClr val="tx2"/>
                </a:solidFill>
                <a:latin typeface="Times New Roman" pitchFamily="18" charset="0"/>
                <a:cs typeface="Times New Roman" pitchFamily="18" charset="0"/>
              </a:rPr>
              <a:t>Supérieure Privée de Technologie et d'Ingénierie </a:t>
            </a:r>
          </a:p>
        </p:txBody>
      </p:sp>
      <p:sp>
        <p:nvSpPr>
          <p:cNvPr id="16" name="ZoneTexte 15"/>
          <p:cNvSpPr txBox="1"/>
          <p:nvPr/>
        </p:nvSpPr>
        <p:spPr>
          <a:xfrm>
            <a:off x="5490386" y="2693486"/>
            <a:ext cx="13393271" cy="923330"/>
          </a:xfrm>
          <a:prstGeom prst="rect">
            <a:avLst/>
          </a:prstGeom>
          <a:noFill/>
        </p:spPr>
        <p:txBody>
          <a:bodyPr wrap="square" rtlCol="0">
            <a:spAutoFit/>
          </a:bodyPr>
          <a:lstStyle/>
          <a:p>
            <a:pPr algn="ctr"/>
            <a:r>
              <a:rPr lang="fr-FR" sz="5400" dirty="0" smtClean="0">
                <a:solidFill>
                  <a:schemeClr val="tx2"/>
                </a:solidFill>
                <a:latin typeface="Times New Roman" pitchFamily="18" charset="0"/>
                <a:cs typeface="Times New Roman" pitchFamily="18" charset="0"/>
              </a:rPr>
              <a:t>Projet</a:t>
            </a:r>
            <a:r>
              <a:rPr lang="en-US" sz="5400" dirty="0" smtClean="0">
                <a:solidFill>
                  <a:schemeClr val="tx2"/>
                </a:solidFill>
                <a:latin typeface="Times New Roman" pitchFamily="18" charset="0"/>
                <a:cs typeface="Times New Roman" pitchFamily="18" charset="0"/>
              </a:rPr>
              <a:t> NLP</a:t>
            </a:r>
            <a:endParaRPr lang="en-US" sz="5400" dirty="0">
              <a:solidFill>
                <a:schemeClr val="tx2"/>
              </a:solidFill>
              <a:latin typeface="Times New Roman" pitchFamily="18" charset="0"/>
              <a:cs typeface="Times New Roman" pitchFamily="18" charset="0"/>
            </a:endParaRPr>
          </a:p>
        </p:txBody>
      </p:sp>
      <p:sp>
        <p:nvSpPr>
          <p:cNvPr id="19" name="ZoneTexte 18"/>
          <p:cNvSpPr txBox="1"/>
          <p:nvPr/>
        </p:nvSpPr>
        <p:spPr>
          <a:xfrm>
            <a:off x="1249878" y="10053856"/>
            <a:ext cx="6858000" cy="1754326"/>
          </a:xfrm>
          <a:prstGeom prst="rect">
            <a:avLst/>
          </a:prstGeom>
          <a:noFill/>
        </p:spPr>
        <p:txBody>
          <a:bodyPr wrap="square" rtlCol="0">
            <a:spAutoFit/>
          </a:bodyPr>
          <a:lstStyle/>
          <a:p>
            <a:r>
              <a:rPr lang="en-US" dirty="0">
                <a:solidFill>
                  <a:schemeClr val="accent4">
                    <a:lumMod val="50000"/>
                  </a:schemeClr>
                </a:solidFill>
                <a:latin typeface="Times New Roman" pitchFamily="18" charset="0"/>
                <a:cs typeface="Times New Roman" pitchFamily="18" charset="0"/>
              </a:rPr>
              <a:t>Réalisée par: </a:t>
            </a:r>
            <a:endParaRPr lang="en-US" dirty="0" smtClean="0">
              <a:solidFill>
                <a:schemeClr val="accent4">
                  <a:lumMod val="50000"/>
                </a:schemeClr>
              </a:solidFill>
              <a:latin typeface="Times New Roman" pitchFamily="18" charset="0"/>
              <a:cs typeface="Times New Roman" pitchFamily="18" charset="0"/>
            </a:endParaRPr>
          </a:p>
          <a:p>
            <a:pPr algn="ctr"/>
            <a:r>
              <a:rPr lang="en-US" dirty="0">
                <a:solidFill>
                  <a:schemeClr val="accent4">
                    <a:lumMod val="50000"/>
                  </a:schemeClr>
                </a:solidFill>
                <a:latin typeface="Times New Roman" pitchFamily="18" charset="0"/>
                <a:cs typeface="Times New Roman" pitchFamily="18" charset="0"/>
              </a:rPr>
              <a:t>Intissar </a:t>
            </a:r>
            <a:r>
              <a:rPr lang="en-US" dirty="0" smtClean="0">
                <a:solidFill>
                  <a:schemeClr val="accent4">
                    <a:lumMod val="50000"/>
                  </a:schemeClr>
                </a:solidFill>
                <a:latin typeface="Times New Roman" pitchFamily="18" charset="0"/>
                <a:cs typeface="Times New Roman" pitchFamily="18" charset="0"/>
              </a:rPr>
              <a:t>ELAHMER        </a:t>
            </a:r>
          </a:p>
          <a:p>
            <a:pPr algn="ctr"/>
            <a:r>
              <a:rPr lang="en-US" dirty="0" smtClean="0">
                <a:solidFill>
                  <a:schemeClr val="accent4">
                    <a:lumMod val="50000"/>
                  </a:schemeClr>
                </a:solidFill>
                <a:latin typeface="Times New Roman" pitchFamily="18" charset="0"/>
                <a:cs typeface="Times New Roman" pitchFamily="18" charset="0"/>
              </a:rPr>
              <a:t>Maha MAALAOUI</a:t>
            </a:r>
            <a:endParaRPr lang="en-US" dirty="0">
              <a:solidFill>
                <a:schemeClr val="accent4">
                  <a:lumMod val="50000"/>
                </a:schemeClr>
              </a:solidFill>
              <a:latin typeface="Times New Roman" pitchFamily="18" charset="0"/>
              <a:cs typeface="Times New Roman" pitchFamily="18" charset="0"/>
            </a:endParaRPr>
          </a:p>
        </p:txBody>
      </p:sp>
      <p:sp>
        <p:nvSpPr>
          <p:cNvPr id="20" name="ZoneTexte 19"/>
          <p:cNvSpPr txBox="1"/>
          <p:nvPr/>
        </p:nvSpPr>
        <p:spPr>
          <a:xfrm>
            <a:off x="10884646" y="12505761"/>
            <a:ext cx="3039035" cy="553998"/>
          </a:xfrm>
          <a:prstGeom prst="rect">
            <a:avLst/>
          </a:prstGeom>
          <a:noFill/>
        </p:spPr>
        <p:txBody>
          <a:bodyPr wrap="square" rtlCol="0">
            <a:spAutoFit/>
          </a:bodyPr>
          <a:lstStyle/>
          <a:p>
            <a:pPr algn="ctr"/>
            <a:r>
              <a:rPr lang="en-US" sz="3000" dirty="0">
                <a:solidFill>
                  <a:schemeClr val="accent4">
                    <a:lumMod val="50000"/>
                  </a:schemeClr>
                </a:solidFill>
                <a:latin typeface="Times New Roman" pitchFamily="18" charset="0"/>
                <a:cs typeface="Times New Roman" pitchFamily="18" charset="0"/>
              </a:rPr>
              <a:t>2022 - 2023</a:t>
            </a:r>
          </a:p>
        </p:txBody>
      </p:sp>
      <p:grpSp>
        <p:nvGrpSpPr>
          <p:cNvPr id="42" name="Group 7"/>
          <p:cNvGrpSpPr/>
          <p:nvPr/>
        </p:nvGrpSpPr>
        <p:grpSpPr>
          <a:xfrm>
            <a:off x="0" y="3876071"/>
            <a:ext cx="7266215" cy="1118191"/>
            <a:chOff x="0" y="838200"/>
            <a:chExt cx="7266215" cy="1118191"/>
          </a:xfrm>
        </p:grpSpPr>
        <p:sp>
          <p:nvSpPr>
            <p:cNvPr id="43" name="Rectangle 42"/>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14"/>
          <p:cNvGrpSpPr/>
          <p:nvPr/>
        </p:nvGrpSpPr>
        <p:grpSpPr>
          <a:xfrm rot="10800000">
            <a:off x="17104657" y="8935664"/>
            <a:ext cx="7266215" cy="1118191"/>
            <a:chOff x="0" y="838200"/>
            <a:chExt cx="7266215" cy="1118191"/>
          </a:xfrm>
        </p:grpSpPr>
        <p:sp>
          <p:nvSpPr>
            <p:cNvPr id="46" name="Rectangle 4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3"/>
          <a:stretch>
            <a:fillRect/>
          </a:stretch>
        </p:blipFill>
        <p:spPr>
          <a:xfrm>
            <a:off x="637875" y="1125472"/>
            <a:ext cx="4341951" cy="1424396"/>
          </a:xfrm>
          <a:prstGeom prst="rect">
            <a:avLst/>
          </a:prstGeom>
        </p:spPr>
      </p:pic>
    </p:spTree>
    <p:extLst>
      <p:ext uri="{BB962C8B-B14F-4D97-AF65-F5344CB8AC3E}">
        <p14:creationId xmlns:p14="http://schemas.microsoft.com/office/powerpoint/2010/main" val="80224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2101182"/>
            <a:ext cx="24377650" cy="1614817"/>
          </a:xfrm>
          <a:prstGeom prst="rect">
            <a:avLst/>
          </a:prstGeom>
          <a:blipFill>
            <a:blip r:embed="rId3"/>
            <a:stretch>
              <a:fillRect/>
            </a:stretch>
          </a:blipFill>
        </p:spPr>
        <p:style>
          <a:lnRef idx="1">
            <a:schemeClr val="accent5"/>
          </a:lnRef>
          <a:fillRef idx="2">
            <a:schemeClr val="accent5"/>
          </a:fillRef>
          <a:effectRef idx="1">
            <a:schemeClr val="accent5"/>
          </a:effectRef>
          <a:fontRef idx="minor">
            <a:schemeClr val="dk1"/>
          </a:fontRef>
        </p:style>
        <p:txBody>
          <a:bodyPr lIns="182843" tIns="91422" rIns="182843" bIns="91422" rtlCol="0" anchor="ctr"/>
          <a:lstStyle/>
          <a:p>
            <a:pPr algn="ctr"/>
            <a:endParaRPr lang="fr-FR" dirty="0"/>
          </a:p>
        </p:txBody>
      </p:sp>
      <p:sp>
        <p:nvSpPr>
          <p:cNvPr id="38" name="Rectangle 37"/>
          <p:cNvSpPr/>
          <p:nvPr/>
        </p:nvSpPr>
        <p:spPr>
          <a:xfrm>
            <a:off x="339010" y="12745812"/>
            <a:ext cx="23662220" cy="18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fr-FR" dirty="0"/>
          </a:p>
        </p:txBody>
      </p:sp>
      <p:sp>
        <p:nvSpPr>
          <p:cNvPr id="46" name="Espace réservé du contenu 2"/>
          <p:cNvSpPr txBox="1">
            <a:spLocks/>
          </p:cNvSpPr>
          <p:nvPr/>
        </p:nvSpPr>
        <p:spPr>
          <a:xfrm>
            <a:off x="2343853" y="9320567"/>
            <a:ext cx="7671790" cy="1309238"/>
          </a:xfrm>
          <a:prstGeom prst="rect">
            <a:avLst/>
          </a:prstGeom>
        </p:spPr>
        <p:txBody>
          <a:bodyPr vert="horz" lIns="182843" tIns="91422" rIns="182843" bIns="91422" rtlCol="0">
            <a:normAutofit/>
          </a:bodyPr>
          <a:lstStyle/>
          <a:p>
            <a:pPr marL="685663" indent="-685663">
              <a:spcBef>
                <a:spcPct val="20000"/>
              </a:spcBef>
              <a:defRPr/>
            </a:pPr>
            <a:endParaRPr lang="fr-FR" sz="4800" b="1" dirty="0"/>
          </a:p>
        </p:txBody>
      </p:sp>
      <p:grpSp>
        <p:nvGrpSpPr>
          <p:cNvPr id="2" name="Group 15"/>
          <p:cNvGrpSpPr/>
          <p:nvPr/>
        </p:nvGrpSpPr>
        <p:grpSpPr>
          <a:xfrm>
            <a:off x="0" y="112062"/>
            <a:ext cx="7266215" cy="1118191"/>
            <a:chOff x="0" y="838200"/>
            <a:chExt cx="7266215" cy="1118191"/>
          </a:xfrm>
        </p:grpSpPr>
        <p:sp>
          <p:nvSpPr>
            <p:cNvPr id="56" name="Rectangle 5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13"/>
          <p:cNvSpPr txBox="1"/>
          <p:nvPr/>
        </p:nvSpPr>
        <p:spPr>
          <a:xfrm>
            <a:off x="339010" y="1476353"/>
            <a:ext cx="22806212" cy="1015663"/>
          </a:xfrm>
          <a:prstGeom prst="rect">
            <a:avLst/>
          </a:prstGeom>
          <a:noFill/>
        </p:spPr>
        <p:txBody>
          <a:bodyPr wrap="square" rtlCol="0">
            <a:spAutoFit/>
          </a:bodyPr>
          <a:lstStyle/>
          <a:p>
            <a:r>
              <a:rPr lang="en-US" sz="6000" b="1" dirty="0" smtClean="0">
                <a:solidFill>
                  <a:schemeClr val="accent2"/>
                </a:solidFill>
                <a:latin typeface="Times New Roman" pitchFamily="18" charset="0"/>
                <a:ea typeface="Lato" charset="0"/>
                <a:cs typeface="Times New Roman" pitchFamily="18" charset="0"/>
              </a:rPr>
              <a:t> IV . Classification</a:t>
            </a:r>
            <a:endParaRPr lang="en-US" sz="6000" b="1" dirty="0">
              <a:solidFill>
                <a:schemeClr val="accent2"/>
              </a:solidFill>
              <a:latin typeface="Times New Roman" pitchFamily="18" charset="0"/>
              <a:ea typeface="Lato" charset="0"/>
              <a:cs typeface="Times New Roman" pitchFamily="18" charset="0"/>
            </a:endParaRPr>
          </a:p>
        </p:txBody>
      </p:sp>
      <p:sp>
        <p:nvSpPr>
          <p:cNvPr id="27" name="Espace réservé du numéro de diapositive 26"/>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p:cNvSpPr txBox="1"/>
          <p:nvPr/>
        </p:nvSpPr>
        <p:spPr>
          <a:xfrm>
            <a:off x="449778" y="6095172"/>
            <a:ext cx="8458200" cy="646331"/>
          </a:xfrm>
          <a:prstGeom prst="rect">
            <a:avLst/>
          </a:prstGeom>
          <a:noFill/>
        </p:spPr>
        <p:txBody>
          <a:bodyPr wrap="square" rtlCol="0">
            <a:spAutoFit/>
          </a:bodyPr>
          <a:lstStyle/>
          <a:p>
            <a:r>
              <a:rPr lang="fr-FR" i="1" dirty="0" smtClean="0"/>
              <a:t>Les bi-grams </a:t>
            </a:r>
            <a:r>
              <a:rPr lang="fr-FR" i="1" dirty="0"/>
              <a:t>les plus fréquentes </a:t>
            </a:r>
            <a:endParaRPr lang="fr-FR"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3462" y="1230253"/>
            <a:ext cx="15267810" cy="10597881"/>
          </a:xfrm>
          <a:prstGeom prst="rect">
            <a:avLst/>
          </a:prstGeom>
        </p:spPr>
      </p:pic>
    </p:spTree>
    <p:extLst>
      <p:ext uri="{BB962C8B-B14F-4D97-AF65-F5344CB8AC3E}">
        <p14:creationId xmlns:p14="http://schemas.microsoft.com/office/powerpoint/2010/main" val="3656789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2101182"/>
            <a:ext cx="24377650" cy="1614817"/>
          </a:xfrm>
          <a:prstGeom prst="rect">
            <a:avLst/>
          </a:prstGeom>
          <a:blipFill>
            <a:blip r:embed="rId3"/>
            <a:stretch>
              <a:fillRect/>
            </a:stretch>
          </a:blipFill>
        </p:spPr>
        <p:style>
          <a:lnRef idx="1">
            <a:schemeClr val="accent5"/>
          </a:lnRef>
          <a:fillRef idx="2">
            <a:schemeClr val="accent5"/>
          </a:fillRef>
          <a:effectRef idx="1">
            <a:schemeClr val="accent5"/>
          </a:effectRef>
          <a:fontRef idx="minor">
            <a:schemeClr val="dk1"/>
          </a:fontRef>
        </p:style>
        <p:txBody>
          <a:bodyPr lIns="182843" tIns="91422" rIns="182843" bIns="91422" rtlCol="0" anchor="ctr"/>
          <a:lstStyle/>
          <a:p>
            <a:pPr algn="ctr"/>
            <a:endParaRPr lang="fr-FR" dirty="0"/>
          </a:p>
        </p:txBody>
      </p:sp>
      <p:sp>
        <p:nvSpPr>
          <p:cNvPr id="38" name="Rectangle 37"/>
          <p:cNvSpPr/>
          <p:nvPr/>
        </p:nvSpPr>
        <p:spPr>
          <a:xfrm>
            <a:off x="339010" y="12745812"/>
            <a:ext cx="23662220" cy="18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fr-FR" dirty="0"/>
          </a:p>
        </p:txBody>
      </p:sp>
      <p:sp>
        <p:nvSpPr>
          <p:cNvPr id="46" name="Espace réservé du contenu 2"/>
          <p:cNvSpPr txBox="1">
            <a:spLocks/>
          </p:cNvSpPr>
          <p:nvPr/>
        </p:nvSpPr>
        <p:spPr>
          <a:xfrm>
            <a:off x="2343853" y="9320567"/>
            <a:ext cx="7671790" cy="1309238"/>
          </a:xfrm>
          <a:prstGeom prst="rect">
            <a:avLst/>
          </a:prstGeom>
        </p:spPr>
        <p:txBody>
          <a:bodyPr vert="horz" lIns="182843" tIns="91422" rIns="182843" bIns="91422" rtlCol="0">
            <a:normAutofit/>
          </a:bodyPr>
          <a:lstStyle/>
          <a:p>
            <a:pPr marL="685663" indent="-685663">
              <a:spcBef>
                <a:spcPct val="20000"/>
              </a:spcBef>
              <a:defRPr/>
            </a:pPr>
            <a:endParaRPr lang="fr-FR" sz="4800" b="1" dirty="0"/>
          </a:p>
        </p:txBody>
      </p:sp>
      <p:grpSp>
        <p:nvGrpSpPr>
          <p:cNvPr id="2" name="Group 15"/>
          <p:cNvGrpSpPr/>
          <p:nvPr/>
        </p:nvGrpSpPr>
        <p:grpSpPr>
          <a:xfrm>
            <a:off x="0" y="112062"/>
            <a:ext cx="7266215" cy="1118191"/>
            <a:chOff x="0" y="838200"/>
            <a:chExt cx="7266215" cy="1118191"/>
          </a:xfrm>
        </p:grpSpPr>
        <p:sp>
          <p:nvSpPr>
            <p:cNvPr id="56" name="Rectangle 5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13"/>
          <p:cNvSpPr txBox="1"/>
          <p:nvPr/>
        </p:nvSpPr>
        <p:spPr>
          <a:xfrm>
            <a:off x="339010" y="1476353"/>
            <a:ext cx="22806212" cy="1015663"/>
          </a:xfrm>
          <a:prstGeom prst="rect">
            <a:avLst/>
          </a:prstGeom>
          <a:noFill/>
        </p:spPr>
        <p:txBody>
          <a:bodyPr wrap="square" rtlCol="0">
            <a:spAutoFit/>
          </a:bodyPr>
          <a:lstStyle/>
          <a:p>
            <a:r>
              <a:rPr lang="en-US" sz="6000" b="1" dirty="0" smtClean="0">
                <a:solidFill>
                  <a:schemeClr val="accent2"/>
                </a:solidFill>
                <a:latin typeface="Times New Roman" pitchFamily="18" charset="0"/>
                <a:ea typeface="Lato" charset="0"/>
                <a:cs typeface="Times New Roman" pitchFamily="18" charset="0"/>
              </a:rPr>
              <a:t> IV . Classification</a:t>
            </a:r>
            <a:endParaRPr lang="en-US" sz="6000" b="1" dirty="0">
              <a:solidFill>
                <a:schemeClr val="accent2"/>
              </a:solidFill>
              <a:latin typeface="Times New Roman" pitchFamily="18" charset="0"/>
              <a:ea typeface="Lato" charset="0"/>
              <a:cs typeface="Times New Roman" pitchFamily="18" charset="0"/>
            </a:endParaRPr>
          </a:p>
        </p:txBody>
      </p:sp>
      <p:sp>
        <p:nvSpPr>
          <p:cNvPr id="27" name="Espace réservé du numéro de diapositive 26"/>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extBox 4"/>
          <p:cNvSpPr txBox="1"/>
          <p:nvPr/>
        </p:nvSpPr>
        <p:spPr>
          <a:xfrm>
            <a:off x="449778" y="6095172"/>
            <a:ext cx="8458200" cy="646331"/>
          </a:xfrm>
          <a:prstGeom prst="rect">
            <a:avLst/>
          </a:prstGeom>
          <a:noFill/>
        </p:spPr>
        <p:txBody>
          <a:bodyPr wrap="square" rtlCol="0">
            <a:spAutoFit/>
          </a:bodyPr>
          <a:lstStyle/>
          <a:p>
            <a:r>
              <a:rPr lang="fr-FR" i="1" dirty="0"/>
              <a:t>les </a:t>
            </a:r>
            <a:r>
              <a:rPr lang="fr-FR" i="1" dirty="0" smtClean="0"/>
              <a:t>tri-grams </a:t>
            </a:r>
            <a:r>
              <a:rPr lang="fr-FR" i="1" dirty="0"/>
              <a:t>les plus fréquentes </a:t>
            </a:r>
            <a:endParaRPr lang="fr-FR"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1989" y="1230253"/>
            <a:ext cx="14910757" cy="10597881"/>
          </a:xfrm>
          <a:prstGeom prst="rect">
            <a:avLst/>
          </a:prstGeom>
        </p:spPr>
      </p:pic>
    </p:spTree>
    <p:extLst>
      <p:ext uri="{BB962C8B-B14F-4D97-AF65-F5344CB8AC3E}">
        <p14:creationId xmlns:p14="http://schemas.microsoft.com/office/powerpoint/2010/main" val="1830791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2101182"/>
            <a:ext cx="24377650" cy="1614817"/>
          </a:xfrm>
          <a:prstGeom prst="rect">
            <a:avLst/>
          </a:prstGeom>
          <a:blipFill>
            <a:blip r:embed="rId3"/>
            <a:stretch>
              <a:fillRect/>
            </a:stretch>
          </a:blipFill>
        </p:spPr>
        <p:style>
          <a:lnRef idx="1">
            <a:schemeClr val="accent5"/>
          </a:lnRef>
          <a:fillRef idx="2">
            <a:schemeClr val="accent5"/>
          </a:fillRef>
          <a:effectRef idx="1">
            <a:schemeClr val="accent5"/>
          </a:effectRef>
          <a:fontRef idx="minor">
            <a:schemeClr val="dk1"/>
          </a:fontRef>
        </p:style>
        <p:txBody>
          <a:bodyPr lIns="182843" tIns="91422" rIns="182843" bIns="91422" rtlCol="0" anchor="ctr"/>
          <a:lstStyle/>
          <a:p>
            <a:pPr algn="ctr"/>
            <a:endParaRPr lang="fr-FR" dirty="0"/>
          </a:p>
        </p:txBody>
      </p:sp>
      <p:sp>
        <p:nvSpPr>
          <p:cNvPr id="38" name="Rectangle 37"/>
          <p:cNvSpPr/>
          <p:nvPr/>
        </p:nvSpPr>
        <p:spPr>
          <a:xfrm>
            <a:off x="339010" y="12745812"/>
            <a:ext cx="23662220" cy="18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fr-FR" dirty="0"/>
          </a:p>
        </p:txBody>
      </p:sp>
      <p:sp>
        <p:nvSpPr>
          <p:cNvPr id="46" name="Espace réservé du contenu 2"/>
          <p:cNvSpPr txBox="1">
            <a:spLocks/>
          </p:cNvSpPr>
          <p:nvPr/>
        </p:nvSpPr>
        <p:spPr>
          <a:xfrm>
            <a:off x="2343853" y="9320567"/>
            <a:ext cx="7671790" cy="1309238"/>
          </a:xfrm>
          <a:prstGeom prst="rect">
            <a:avLst/>
          </a:prstGeom>
        </p:spPr>
        <p:txBody>
          <a:bodyPr vert="horz" lIns="182843" tIns="91422" rIns="182843" bIns="91422" rtlCol="0">
            <a:normAutofit/>
          </a:bodyPr>
          <a:lstStyle/>
          <a:p>
            <a:pPr marL="685663" indent="-685663">
              <a:spcBef>
                <a:spcPct val="20000"/>
              </a:spcBef>
              <a:defRPr/>
            </a:pPr>
            <a:endParaRPr lang="fr-FR" sz="4800" b="1" dirty="0"/>
          </a:p>
        </p:txBody>
      </p:sp>
      <p:grpSp>
        <p:nvGrpSpPr>
          <p:cNvPr id="2" name="Group 15"/>
          <p:cNvGrpSpPr/>
          <p:nvPr/>
        </p:nvGrpSpPr>
        <p:grpSpPr>
          <a:xfrm>
            <a:off x="0" y="112062"/>
            <a:ext cx="7266215" cy="1118191"/>
            <a:chOff x="0" y="838200"/>
            <a:chExt cx="7266215" cy="1118191"/>
          </a:xfrm>
        </p:grpSpPr>
        <p:sp>
          <p:nvSpPr>
            <p:cNvPr id="56" name="Rectangle 5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13"/>
          <p:cNvSpPr txBox="1"/>
          <p:nvPr/>
        </p:nvSpPr>
        <p:spPr>
          <a:xfrm>
            <a:off x="785719" y="1333940"/>
            <a:ext cx="22806212" cy="1015663"/>
          </a:xfrm>
          <a:prstGeom prst="rect">
            <a:avLst/>
          </a:prstGeom>
          <a:noFill/>
        </p:spPr>
        <p:txBody>
          <a:bodyPr wrap="square" rtlCol="0">
            <a:spAutoFit/>
          </a:bodyPr>
          <a:lstStyle/>
          <a:p>
            <a:r>
              <a:rPr lang="en-US" sz="6000" b="1" dirty="0" smtClean="0">
                <a:solidFill>
                  <a:schemeClr val="accent2"/>
                </a:solidFill>
                <a:latin typeface="Times New Roman" pitchFamily="18" charset="0"/>
                <a:ea typeface="Lato" charset="0"/>
                <a:cs typeface="Times New Roman" pitchFamily="18" charset="0"/>
              </a:rPr>
              <a:t> IV. Classification</a:t>
            </a:r>
            <a:endParaRPr lang="en-US" sz="6000" b="1" dirty="0">
              <a:solidFill>
                <a:schemeClr val="accent2"/>
              </a:solidFill>
              <a:latin typeface="Times New Roman" pitchFamily="18" charset="0"/>
              <a:ea typeface="Lato" charset="0"/>
              <a:cs typeface="Times New Roman" pitchFamily="18" charset="0"/>
            </a:endParaRPr>
          </a:p>
        </p:txBody>
      </p:sp>
      <p:sp>
        <p:nvSpPr>
          <p:cNvPr id="27" name="Espace réservé du numéro de diapositive 26"/>
          <p:cNvSpPr>
            <a:spLocks noGrp="1"/>
          </p:cNvSpPr>
          <p:nvPr>
            <p:ph type="sldNum" sz="quarter" idx="12"/>
          </p:nvPr>
        </p:nvSpPr>
        <p:spPr/>
        <p:txBody>
          <a:bodyPr/>
          <a:lstStyle/>
          <a:p>
            <a:fld id="{D57F1E4F-1CFF-5643-939E-217C01CDF565}" type="slidenum">
              <a:rPr lang="en-US" smtClean="0"/>
              <a:pPr/>
              <a:t>12</a:t>
            </a:fld>
            <a:endParaRPr lang="en-US" dirty="0"/>
          </a:p>
        </p:txBody>
      </p:sp>
      <p:sp>
        <p:nvSpPr>
          <p:cNvPr id="13" name="Espace réservé du contenu 2"/>
          <p:cNvSpPr>
            <a:spLocks noGrp="1"/>
          </p:cNvSpPr>
          <p:nvPr>
            <p:ph idx="1"/>
          </p:nvPr>
        </p:nvSpPr>
        <p:spPr>
          <a:xfrm>
            <a:off x="940939" y="2761208"/>
            <a:ext cx="22061947" cy="8850876"/>
          </a:xfrm>
        </p:spPr>
        <p:txBody>
          <a:bodyPr>
            <a:normAutofit/>
          </a:bodyPr>
          <a:lstStyle/>
          <a:p>
            <a:pPr>
              <a:lnSpc>
                <a:spcPct val="150000"/>
              </a:lnSpc>
            </a:pPr>
            <a:r>
              <a:rPr lang="fr-FR" sz="3900" dirty="0">
                <a:solidFill>
                  <a:schemeClr val="tx2"/>
                </a:solidFill>
                <a:latin typeface="Times New Roman" pitchFamily="18" charset="0"/>
                <a:ea typeface="+mn-ea"/>
                <a:cs typeface="Times New Roman" pitchFamily="18" charset="0"/>
              </a:rPr>
              <a:t> </a:t>
            </a:r>
            <a:endParaRPr lang="fr-FR" sz="3900" dirty="0" smtClean="0">
              <a:solidFill>
                <a:schemeClr val="tx2"/>
              </a:solidFill>
              <a:latin typeface="Times New Roman" pitchFamily="18" charset="0"/>
              <a:ea typeface="+mn-ea"/>
              <a:cs typeface="Times New Roman" pitchFamily="18" charset="0"/>
            </a:endParaRPr>
          </a:p>
          <a:p>
            <a:pPr>
              <a:lnSpc>
                <a:spcPct val="150000"/>
              </a:lnSpc>
            </a:pPr>
            <a:endParaRPr lang="fr-FR" sz="3900" dirty="0">
              <a:solidFill>
                <a:schemeClr val="tx2"/>
              </a:solidFill>
              <a:latin typeface="Times New Roman" pitchFamily="18" charset="0"/>
              <a:ea typeface="+mn-ea"/>
              <a:cs typeface="Times New Roman" pitchFamily="18" charset="0"/>
            </a:endParaRPr>
          </a:p>
          <a:p>
            <a:pPr>
              <a:lnSpc>
                <a:spcPct val="150000"/>
              </a:lnSpc>
            </a:pPr>
            <a:endParaRPr lang="fr-FR" sz="3200" dirty="0" smtClean="0">
              <a:solidFill>
                <a:schemeClr val="accent4"/>
              </a:solidFill>
              <a:latin typeface="+mn-lt"/>
            </a:endParaRPr>
          </a:p>
          <a:p>
            <a:pPr lvl="3">
              <a:lnSpc>
                <a:spcPct val="150000"/>
              </a:lnSpc>
            </a:pPr>
            <a:endParaRPr lang="fr-FR" sz="3200" dirty="0" smtClean="0">
              <a:solidFill>
                <a:schemeClr val="accent4"/>
              </a:solidFill>
              <a:latin typeface="+mn-lt"/>
            </a:endParaRPr>
          </a:p>
          <a:p>
            <a:pPr lvl="2">
              <a:lnSpc>
                <a:spcPct val="150000"/>
              </a:lnSpc>
            </a:pPr>
            <a:endParaRPr lang="fr-FR" sz="3200" dirty="0" smtClean="0">
              <a:solidFill>
                <a:schemeClr val="accent4"/>
              </a:solidFill>
              <a:latin typeface="+mn-l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8825" y="2942388"/>
            <a:ext cx="11902408" cy="839814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7052" y="3763167"/>
            <a:ext cx="4980640" cy="6729567"/>
          </a:xfrm>
          <a:prstGeom prst="rect">
            <a:avLst/>
          </a:prstGeom>
        </p:spPr>
      </p:pic>
      <p:sp>
        <p:nvSpPr>
          <p:cNvPr id="14" name="TextBox 13"/>
          <p:cNvSpPr txBox="1"/>
          <p:nvPr/>
        </p:nvSpPr>
        <p:spPr>
          <a:xfrm>
            <a:off x="1773845" y="4313396"/>
            <a:ext cx="4468585" cy="3970318"/>
          </a:xfrm>
          <a:prstGeom prst="rect">
            <a:avLst/>
          </a:prstGeom>
          <a:noFill/>
        </p:spPr>
        <p:txBody>
          <a:bodyPr wrap="square" rtlCol="0">
            <a:spAutoFit/>
          </a:bodyPr>
          <a:lstStyle/>
          <a:p>
            <a:pPr>
              <a:lnSpc>
                <a:spcPct val="150000"/>
              </a:lnSpc>
            </a:pPr>
            <a:r>
              <a:rPr lang="fr-FR" dirty="0">
                <a:solidFill>
                  <a:schemeClr val="tx2"/>
                </a:solidFill>
                <a:latin typeface="Times New Roman" pitchFamily="18" charset="0"/>
                <a:cs typeface="Times New Roman" pitchFamily="18" charset="0"/>
              </a:rPr>
              <a:t>Accuarcy Score</a:t>
            </a:r>
          </a:p>
          <a:p>
            <a:pPr>
              <a:lnSpc>
                <a:spcPct val="150000"/>
              </a:lnSpc>
            </a:pPr>
            <a:r>
              <a:rPr lang="fr-FR" dirty="0">
                <a:solidFill>
                  <a:schemeClr val="tx2"/>
                </a:solidFill>
                <a:latin typeface="Times New Roman" pitchFamily="18" charset="0"/>
                <a:cs typeface="Times New Roman" pitchFamily="18" charset="0"/>
              </a:rPr>
              <a:t> LSTM: 0.94</a:t>
            </a:r>
          </a:p>
          <a:p>
            <a:pPr>
              <a:lnSpc>
                <a:spcPct val="150000"/>
              </a:lnSpc>
            </a:pPr>
            <a:r>
              <a:rPr lang="fr-FR" dirty="0">
                <a:solidFill>
                  <a:schemeClr val="tx2"/>
                </a:solidFill>
                <a:latin typeface="Times New Roman" pitchFamily="18" charset="0"/>
                <a:cs typeface="Times New Roman" pitchFamily="18" charset="0"/>
              </a:rPr>
              <a:t> BLSTM : 0.98</a:t>
            </a:r>
          </a:p>
          <a:p>
            <a:pPr>
              <a:lnSpc>
                <a:spcPct val="150000"/>
              </a:lnSpc>
            </a:pPr>
            <a:r>
              <a:rPr lang="fr-FR" dirty="0">
                <a:solidFill>
                  <a:schemeClr val="tx2"/>
                </a:solidFill>
                <a:latin typeface="Times New Roman" pitchFamily="18" charset="0"/>
                <a:cs typeface="Times New Roman" pitchFamily="18" charset="0"/>
              </a:rPr>
              <a:t> GRU: 0.95</a:t>
            </a:r>
          </a:p>
          <a:p>
            <a:endParaRPr lang="fr-FR" dirty="0"/>
          </a:p>
        </p:txBody>
      </p:sp>
    </p:spTree>
    <p:extLst>
      <p:ext uri="{BB962C8B-B14F-4D97-AF65-F5344CB8AC3E}">
        <p14:creationId xmlns:p14="http://schemas.microsoft.com/office/powerpoint/2010/main" val="3330844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2101182"/>
            <a:ext cx="24377650" cy="1614817"/>
          </a:xfrm>
          <a:prstGeom prst="rect">
            <a:avLst/>
          </a:prstGeom>
          <a:blipFill>
            <a:blip r:embed="rId3"/>
            <a:stretch>
              <a:fillRect/>
            </a:stretch>
          </a:blipFill>
        </p:spPr>
        <p:style>
          <a:lnRef idx="1">
            <a:schemeClr val="accent5"/>
          </a:lnRef>
          <a:fillRef idx="2">
            <a:schemeClr val="accent5"/>
          </a:fillRef>
          <a:effectRef idx="1">
            <a:schemeClr val="accent5"/>
          </a:effectRef>
          <a:fontRef idx="minor">
            <a:schemeClr val="dk1"/>
          </a:fontRef>
        </p:style>
        <p:txBody>
          <a:bodyPr lIns="182843" tIns="91422" rIns="182843" bIns="91422" rtlCol="0" anchor="ctr"/>
          <a:lstStyle/>
          <a:p>
            <a:pPr algn="ctr"/>
            <a:endParaRPr lang="fr-FR" dirty="0"/>
          </a:p>
        </p:txBody>
      </p:sp>
      <p:sp>
        <p:nvSpPr>
          <p:cNvPr id="38" name="Rectangle 37"/>
          <p:cNvSpPr/>
          <p:nvPr/>
        </p:nvSpPr>
        <p:spPr>
          <a:xfrm>
            <a:off x="339010" y="12745812"/>
            <a:ext cx="23662220" cy="18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fr-FR" dirty="0"/>
          </a:p>
        </p:txBody>
      </p:sp>
      <p:sp>
        <p:nvSpPr>
          <p:cNvPr id="46" name="Espace réservé du contenu 2"/>
          <p:cNvSpPr txBox="1">
            <a:spLocks/>
          </p:cNvSpPr>
          <p:nvPr/>
        </p:nvSpPr>
        <p:spPr>
          <a:xfrm>
            <a:off x="2343853" y="9320567"/>
            <a:ext cx="7671790" cy="1309238"/>
          </a:xfrm>
          <a:prstGeom prst="rect">
            <a:avLst/>
          </a:prstGeom>
        </p:spPr>
        <p:txBody>
          <a:bodyPr vert="horz" lIns="182843" tIns="91422" rIns="182843" bIns="91422" rtlCol="0">
            <a:normAutofit/>
          </a:bodyPr>
          <a:lstStyle/>
          <a:p>
            <a:pPr marL="685663" indent="-685663">
              <a:spcBef>
                <a:spcPct val="20000"/>
              </a:spcBef>
              <a:defRPr/>
            </a:pPr>
            <a:endParaRPr lang="fr-FR" sz="4800" b="1" dirty="0"/>
          </a:p>
        </p:txBody>
      </p:sp>
      <p:grpSp>
        <p:nvGrpSpPr>
          <p:cNvPr id="2" name="Group 15"/>
          <p:cNvGrpSpPr/>
          <p:nvPr/>
        </p:nvGrpSpPr>
        <p:grpSpPr>
          <a:xfrm>
            <a:off x="0" y="112062"/>
            <a:ext cx="7266215" cy="1118191"/>
            <a:chOff x="0" y="838200"/>
            <a:chExt cx="7266215" cy="1118191"/>
          </a:xfrm>
        </p:grpSpPr>
        <p:sp>
          <p:nvSpPr>
            <p:cNvPr id="56" name="Rectangle 5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13"/>
          <p:cNvSpPr txBox="1"/>
          <p:nvPr/>
        </p:nvSpPr>
        <p:spPr>
          <a:xfrm>
            <a:off x="785719" y="1333940"/>
            <a:ext cx="22806212" cy="1015663"/>
          </a:xfrm>
          <a:prstGeom prst="rect">
            <a:avLst/>
          </a:prstGeom>
          <a:noFill/>
        </p:spPr>
        <p:txBody>
          <a:bodyPr wrap="square" rtlCol="0">
            <a:spAutoFit/>
          </a:bodyPr>
          <a:lstStyle/>
          <a:p>
            <a:r>
              <a:rPr lang="en-US" sz="6000" b="1" dirty="0">
                <a:solidFill>
                  <a:schemeClr val="accent2"/>
                </a:solidFill>
                <a:latin typeface="Times New Roman" pitchFamily="18" charset="0"/>
                <a:ea typeface="Lato" charset="0"/>
                <a:cs typeface="Times New Roman" pitchFamily="18" charset="0"/>
              </a:rPr>
              <a:t> V. Déploiement</a:t>
            </a:r>
            <a:endParaRPr lang="fr-FR" sz="6000" b="1" dirty="0">
              <a:solidFill>
                <a:schemeClr val="accent2"/>
              </a:solidFill>
              <a:latin typeface="Times New Roman" pitchFamily="18" charset="0"/>
              <a:ea typeface="Lato" charset="0"/>
              <a:cs typeface="Times New Roman" pitchFamily="18" charset="0"/>
            </a:endParaRPr>
          </a:p>
        </p:txBody>
      </p:sp>
      <p:sp>
        <p:nvSpPr>
          <p:cNvPr id="27" name="Espace réservé du numéro de diapositive 26"/>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3" name="Espace réservé du contenu 2"/>
          <p:cNvSpPr>
            <a:spLocks noGrp="1"/>
          </p:cNvSpPr>
          <p:nvPr>
            <p:ph idx="1"/>
          </p:nvPr>
        </p:nvSpPr>
        <p:spPr>
          <a:xfrm>
            <a:off x="940939" y="2761208"/>
            <a:ext cx="22061947" cy="8850876"/>
          </a:xfrm>
        </p:spPr>
        <p:txBody>
          <a:bodyPr>
            <a:normAutofit/>
          </a:bodyPr>
          <a:lstStyle/>
          <a:p>
            <a:pPr>
              <a:lnSpc>
                <a:spcPct val="150000"/>
              </a:lnSpc>
            </a:pPr>
            <a:r>
              <a:rPr lang="fr-FR" sz="3900" dirty="0">
                <a:solidFill>
                  <a:schemeClr val="tx2"/>
                </a:solidFill>
                <a:latin typeface="Times New Roman" pitchFamily="18" charset="0"/>
                <a:ea typeface="+mn-ea"/>
                <a:cs typeface="Times New Roman" pitchFamily="18" charset="0"/>
              </a:rPr>
              <a:t> </a:t>
            </a:r>
            <a:endParaRPr lang="fr-FR" sz="3900" dirty="0" smtClean="0">
              <a:solidFill>
                <a:schemeClr val="tx2"/>
              </a:solidFill>
              <a:latin typeface="Times New Roman" pitchFamily="18" charset="0"/>
              <a:ea typeface="+mn-ea"/>
              <a:cs typeface="Times New Roman" pitchFamily="18" charset="0"/>
            </a:endParaRPr>
          </a:p>
          <a:p>
            <a:pPr>
              <a:lnSpc>
                <a:spcPct val="150000"/>
              </a:lnSpc>
            </a:pPr>
            <a:endParaRPr lang="fr-FR" sz="3900" dirty="0" smtClean="0">
              <a:solidFill>
                <a:schemeClr val="tx2"/>
              </a:solidFill>
              <a:latin typeface="Times New Roman" pitchFamily="18" charset="0"/>
              <a:ea typeface="+mn-ea"/>
              <a:cs typeface="Times New Roman" pitchFamily="18" charset="0"/>
            </a:endParaRPr>
          </a:p>
          <a:p>
            <a:pPr>
              <a:lnSpc>
                <a:spcPct val="150000"/>
              </a:lnSpc>
            </a:pPr>
            <a:endParaRPr lang="fr-FR" sz="3900" dirty="0">
              <a:solidFill>
                <a:schemeClr val="tx2"/>
              </a:solidFill>
              <a:latin typeface="Times New Roman" pitchFamily="18" charset="0"/>
              <a:ea typeface="+mn-ea"/>
              <a:cs typeface="Times New Roman" pitchFamily="18" charset="0"/>
            </a:endParaRPr>
          </a:p>
          <a:p>
            <a:pPr>
              <a:lnSpc>
                <a:spcPct val="150000"/>
              </a:lnSpc>
            </a:pPr>
            <a:endParaRPr lang="fr-FR" sz="3200" dirty="0" smtClean="0">
              <a:solidFill>
                <a:schemeClr val="accent4"/>
              </a:solidFill>
              <a:latin typeface="+mn-lt"/>
            </a:endParaRPr>
          </a:p>
          <a:p>
            <a:pPr lvl="3">
              <a:lnSpc>
                <a:spcPct val="150000"/>
              </a:lnSpc>
            </a:pPr>
            <a:endParaRPr lang="fr-FR" sz="3200" dirty="0" smtClean="0">
              <a:solidFill>
                <a:schemeClr val="accent4"/>
              </a:solidFill>
              <a:latin typeface="+mn-lt"/>
            </a:endParaRPr>
          </a:p>
          <a:p>
            <a:pPr lvl="2">
              <a:lnSpc>
                <a:spcPct val="150000"/>
              </a:lnSpc>
            </a:pPr>
            <a:endParaRPr lang="fr-FR" sz="3200" dirty="0" smtClean="0">
              <a:solidFill>
                <a:schemeClr val="accent4"/>
              </a:solidFill>
              <a:latin typeface="+mn-l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0169" y="5048496"/>
            <a:ext cx="4500885" cy="2633171"/>
          </a:xfrm>
          <a:prstGeom prst="rect">
            <a:avLst/>
          </a:prstGeom>
        </p:spPr>
      </p:pic>
      <p:pic>
        <p:nvPicPr>
          <p:cNvPr id="3" name="Picture 2"/>
          <p:cNvPicPr>
            <a:picLocks noChangeAspect="1"/>
          </p:cNvPicPr>
          <p:nvPr/>
        </p:nvPicPr>
        <p:blipFill>
          <a:blip r:embed="rId5"/>
          <a:stretch>
            <a:fillRect/>
          </a:stretch>
        </p:blipFill>
        <p:spPr>
          <a:xfrm>
            <a:off x="8657564" y="1505697"/>
            <a:ext cx="14044122" cy="10113710"/>
          </a:xfrm>
          <a:prstGeom prst="rect">
            <a:avLst/>
          </a:prstGeom>
        </p:spPr>
      </p:pic>
    </p:spTree>
    <p:extLst>
      <p:ext uri="{BB962C8B-B14F-4D97-AF65-F5344CB8AC3E}">
        <p14:creationId xmlns:p14="http://schemas.microsoft.com/office/powerpoint/2010/main" val="2318805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Text"/>
          <p:cNvSpPr txBox="1"/>
          <p:nvPr/>
        </p:nvSpPr>
        <p:spPr>
          <a:xfrm>
            <a:off x="5636636" y="5513294"/>
            <a:ext cx="12351343" cy="1969771"/>
          </a:xfrm>
          <a:prstGeom prst="rect">
            <a:avLst/>
          </a:prstGeom>
          <a:noFill/>
        </p:spPr>
        <p:txBody>
          <a:bodyPr wrap="square" lIns="0" tIns="0" rIns="0" bIns="0" rtlCol="0">
            <a:spAutoFit/>
          </a:bodyPr>
          <a:lstStyle/>
          <a:p>
            <a:pPr algn="ctr"/>
            <a:r>
              <a:rPr lang="en-US" sz="12800" b="1" dirty="0">
                <a:solidFill>
                  <a:schemeClr val="bg1"/>
                </a:solidFill>
              </a:rPr>
              <a:t>THANK YOU !</a:t>
            </a:r>
          </a:p>
        </p:txBody>
      </p:sp>
    </p:spTree>
    <p:extLst>
      <p:ext uri="{BB962C8B-B14F-4D97-AF65-F5344CB8AC3E}">
        <p14:creationId xmlns:p14="http://schemas.microsoft.com/office/powerpoint/2010/main" val="2718463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6894" y="12101182"/>
            <a:ext cx="24377650" cy="1614817"/>
          </a:xfrm>
          <a:prstGeom prst="rect">
            <a:avLst/>
          </a:prstGeom>
          <a:blipFill>
            <a:blip r:embed="rId3"/>
            <a:stretch>
              <a:fillRect/>
            </a:stretch>
          </a:blipFill>
        </p:spPr>
        <p:style>
          <a:lnRef idx="1">
            <a:schemeClr val="accent5"/>
          </a:lnRef>
          <a:fillRef idx="2">
            <a:schemeClr val="accent5"/>
          </a:fillRef>
          <a:effectRef idx="1">
            <a:schemeClr val="accent5"/>
          </a:effectRef>
          <a:fontRef idx="minor">
            <a:schemeClr val="dk1"/>
          </a:fontRef>
        </p:style>
        <p:txBody>
          <a:bodyPr lIns="182843" tIns="91422" rIns="182843" bIns="91422" rtlCol="0" anchor="ctr"/>
          <a:lstStyle/>
          <a:p>
            <a:pPr algn="ctr"/>
            <a:endParaRPr lang="fr-FR" dirty="0"/>
          </a:p>
        </p:txBody>
      </p:sp>
      <p:sp>
        <p:nvSpPr>
          <p:cNvPr id="38" name="Rectangle 37"/>
          <p:cNvSpPr/>
          <p:nvPr/>
        </p:nvSpPr>
        <p:spPr>
          <a:xfrm>
            <a:off x="339010" y="12745812"/>
            <a:ext cx="23662220" cy="18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fr-FR" dirty="0"/>
          </a:p>
        </p:txBody>
      </p:sp>
      <p:sp>
        <p:nvSpPr>
          <p:cNvPr id="3" name="Espace réservé du contenu 2"/>
          <p:cNvSpPr>
            <a:spLocks noGrp="1"/>
          </p:cNvSpPr>
          <p:nvPr>
            <p:ph idx="1"/>
          </p:nvPr>
        </p:nvSpPr>
        <p:spPr>
          <a:xfrm>
            <a:off x="1139146" y="3114857"/>
            <a:ext cx="22061947" cy="8362304"/>
          </a:xfrm>
        </p:spPr>
        <p:txBody>
          <a:bodyPr>
            <a:normAutofit/>
          </a:bodyPr>
          <a:lstStyle/>
          <a:p>
            <a:pPr lvl="1">
              <a:lnSpc>
                <a:spcPct val="150000"/>
              </a:lnSpc>
            </a:pPr>
            <a:endParaRPr lang="fr-FR" dirty="0" smtClean="0"/>
          </a:p>
          <a:p>
            <a:pPr marL="1371371" lvl="1" indent="-457200" algn="just">
              <a:lnSpc>
                <a:spcPct val="150000"/>
              </a:lnSpc>
              <a:buFont typeface="Arial" panose="020B0604020202020204" pitchFamily="34" charset="0"/>
              <a:buChar char="•"/>
            </a:pPr>
            <a:r>
              <a:rPr lang="fr-FR" sz="3600" dirty="0">
                <a:solidFill>
                  <a:schemeClr val="tx2"/>
                </a:solidFill>
                <a:latin typeface="Times New Roman" pitchFamily="18" charset="0"/>
                <a:cs typeface="Times New Roman" pitchFamily="18" charset="0"/>
              </a:rPr>
              <a:t>les mots-clés sont un élément important puisqu'ils représentent le contenu de l'article. </a:t>
            </a:r>
          </a:p>
          <a:p>
            <a:pPr marL="1371371" lvl="1" indent="-457200" algn="just">
              <a:lnSpc>
                <a:spcPct val="150000"/>
              </a:lnSpc>
              <a:buFont typeface="Arial" panose="020B0604020202020204" pitchFamily="34" charset="0"/>
              <a:buChar char="•"/>
            </a:pPr>
            <a:r>
              <a:rPr lang="fr-FR" sz="3600" dirty="0">
                <a:solidFill>
                  <a:schemeClr val="tx2"/>
                </a:solidFill>
                <a:latin typeface="Times New Roman" pitchFamily="18" charset="0"/>
                <a:cs typeface="Times New Roman" pitchFamily="18" charset="0"/>
              </a:rPr>
              <a:t>Les mots clés aide lors de recherche des </a:t>
            </a:r>
            <a:r>
              <a:rPr lang="fr-FR" sz="3600" dirty="0" smtClean="0">
                <a:solidFill>
                  <a:schemeClr val="tx2"/>
                </a:solidFill>
                <a:latin typeface="Times New Roman" pitchFamily="18" charset="0"/>
                <a:cs typeface="Times New Roman" pitchFamily="18" charset="0"/>
              </a:rPr>
              <a:t>articles.</a:t>
            </a:r>
            <a:endParaRPr lang="fr-FR" sz="3600" dirty="0">
              <a:solidFill>
                <a:schemeClr val="tx2"/>
              </a:solidFill>
              <a:latin typeface="Times New Roman" pitchFamily="18" charset="0"/>
              <a:cs typeface="Times New Roman" pitchFamily="18" charset="0"/>
            </a:endParaRPr>
          </a:p>
          <a:p>
            <a:pPr marL="1371371" lvl="1" indent="-457200" algn="just">
              <a:lnSpc>
                <a:spcPct val="150000"/>
              </a:lnSpc>
              <a:buFont typeface="Arial" panose="020B0604020202020204" pitchFamily="34" charset="0"/>
              <a:buChar char="•"/>
            </a:pPr>
            <a:r>
              <a:rPr lang="fr-FR" sz="3600" dirty="0" smtClean="0">
                <a:solidFill>
                  <a:schemeClr val="tx2"/>
                </a:solidFill>
                <a:latin typeface="Times New Roman" pitchFamily="18" charset="0"/>
                <a:cs typeface="Times New Roman" pitchFamily="18" charset="0"/>
              </a:rPr>
              <a:t>Permet </a:t>
            </a:r>
            <a:r>
              <a:rPr lang="fr-FR" sz="3600" dirty="0">
                <a:solidFill>
                  <a:schemeClr val="tx2"/>
                </a:solidFill>
                <a:latin typeface="Times New Roman" pitchFamily="18" charset="0"/>
                <a:cs typeface="Times New Roman" pitchFamily="18" charset="0"/>
              </a:rPr>
              <a:t>de classer les articles en fonction </a:t>
            </a:r>
            <a:r>
              <a:rPr lang="fr-FR" sz="3600" dirty="0" smtClean="0">
                <a:solidFill>
                  <a:schemeClr val="tx2"/>
                </a:solidFill>
                <a:latin typeface="Times New Roman" pitchFamily="18" charset="0"/>
                <a:cs typeface="Times New Roman" pitchFamily="18" charset="0"/>
              </a:rPr>
              <a:t>de leur domaine.</a:t>
            </a:r>
          </a:p>
          <a:p>
            <a:pPr marL="1371371" lvl="1" indent="-457200" algn="just">
              <a:lnSpc>
                <a:spcPct val="150000"/>
              </a:lnSpc>
              <a:buFont typeface="Arial" panose="020B0604020202020204" pitchFamily="34" charset="0"/>
              <a:buChar char="•"/>
            </a:pPr>
            <a:endParaRPr lang="fr-FR" sz="4000" dirty="0">
              <a:solidFill>
                <a:schemeClr val="tx2"/>
              </a:solidFill>
              <a:latin typeface="Times New Roman" pitchFamily="18" charset="0"/>
              <a:cs typeface="Times New Roman" pitchFamily="18" charset="0"/>
            </a:endParaRPr>
          </a:p>
        </p:txBody>
      </p:sp>
      <p:sp>
        <p:nvSpPr>
          <p:cNvPr id="46" name="Espace réservé du contenu 2"/>
          <p:cNvSpPr txBox="1">
            <a:spLocks/>
          </p:cNvSpPr>
          <p:nvPr/>
        </p:nvSpPr>
        <p:spPr>
          <a:xfrm>
            <a:off x="2343853" y="9320567"/>
            <a:ext cx="7671790" cy="1309238"/>
          </a:xfrm>
          <a:prstGeom prst="rect">
            <a:avLst/>
          </a:prstGeom>
        </p:spPr>
        <p:txBody>
          <a:bodyPr vert="horz" lIns="182843" tIns="91422" rIns="182843" bIns="91422" rtlCol="0">
            <a:normAutofit/>
          </a:bodyPr>
          <a:lstStyle/>
          <a:p>
            <a:pPr marL="685663" indent="-685663">
              <a:spcBef>
                <a:spcPct val="20000"/>
              </a:spcBef>
              <a:defRPr/>
            </a:pPr>
            <a:endParaRPr lang="fr-FR" sz="4800" b="1" dirty="0"/>
          </a:p>
        </p:txBody>
      </p:sp>
      <p:grpSp>
        <p:nvGrpSpPr>
          <p:cNvPr id="55" name="Group 15"/>
          <p:cNvGrpSpPr/>
          <p:nvPr/>
        </p:nvGrpSpPr>
        <p:grpSpPr>
          <a:xfrm>
            <a:off x="0" y="112062"/>
            <a:ext cx="7266215" cy="1118191"/>
            <a:chOff x="0" y="838200"/>
            <a:chExt cx="7266215" cy="1118191"/>
          </a:xfrm>
        </p:grpSpPr>
        <p:sp>
          <p:nvSpPr>
            <p:cNvPr id="56" name="Rectangle 5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Box 13"/>
          <p:cNvSpPr txBox="1"/>
          <p:nvPr/>
        </p:nvSpPr>
        <p:spPr>
          <a:xfrm>
            <a:off x="349623" y="1359594"/>
            <a:ext cx="22675940" cy="1323439"/>
          </a:xfrm>
          <a:prstGeom prst="rect">
            <a:avLst/>
          </a:prstGeom>
          <a:noFill/>
        </p:spPr>
        <p:txBody>
          <a:bodyPr wrap="square" rtlCol="0">
            <a:spAutoFit/>
          </a:bodyPr>
          <a:lstStyle/>
          <a:p>
            <a:r>
              <a:rPr lang="en-US" sz="6000" b="1" dirty="0" smtClean="0">
                <a:solidFill>
                  <a:schemeClr val="accent2"/>
                </a:solidFill>
                <a:latin typeface="Times New Roman" pitchFamily="18" charset="0"/>
                <a:ea typeface="Lato" charset="0"/>
                <a:cs typeface="Times New Roman" pitchFamily="18" charset="0"/>
              </a:rPr>
              <a:t>I. Introduction</a:t>
            </a:r>
            <a:r>
              <a:rPr lang="en-US" sz="8000" b="1" dirty="0" smtClean="0">
                <a:solidFill>
                  <a:schemeClr val="accent2"/>
                </a:solidFill>
                <a:latin typeface="Times New Roman" pitchFamily="18" charset="0"/>
                <a:ea typeface="Lato" charset="0"/>
                <a:cs typeface="Times New Roman" pitchFamily="18" charset="0"/>
              </a:rPr>
              <a:t> </a:t>
            </a:r>
          </a:p>
        </p:txBody>
      </p:sp>
      <p:sp>
        <p:nvSpPr>
          <p:cNvPr id="27" name="Espace réservé du numéro de diapositive 26"/>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92300" y="7473586"/>
            <a:ext cx="6391275" cy="31432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1" y="12101183"/>
            <a:ext cx="24377650" cy="1614817"/>
          </a:xfrm>
          <a:prstGeom prst="rect">
            <a:avLst/>
          </a:prstGeom>
          <a:blipFill>
            <a:blip r:embed="rId3"/>
            <a:stretch>
              <a:fillRect/>
            </a:stretch>
          </a:blipFill>
        </p:spPr>
        <p:style>
          <a:lnRef idx="1">
            <a:schemeClr val="accent5"/>
          </a:lnRef>
          <a:fillRef idx="2">
            <a:schemeClr val="accent5"/>
          </a:fillRef>
          <a:effectRef idx="1">
            <a:schemeClr val="accent5"/>
          </a:effectRef>
          <a:fontRef idx="minor">
            <a:schemeClr val="dk1"/>
          </a:fontRef>
        </p:style>
        <p:txBody>
          <a:bodyPr lIns="182843" tIns="91422" rIns="182843" bIns="91422" rtlCol="0" anchor="ctr"/>
          <a:lstStyle/>
          <a:p>
            <a:pPr algn="ctr"/>
            <a:endParaRPr lang="fr-FR" dirty="0"/>
          </a:p>
        </p:txBody>
      </p:sp>
      <p:sp>
        <p:nvSpPr>
          <p:cNvPr id="38" name="Rectangle 37"/>
          <p:cNvSpPr/>
          <p:nvPr/>
        </p:nvSpPr>
        <p:spPr>
          <a:xfrm>
            <a:off x="339010" y="12745812"/>
            <a:ext cx="23662220" cy="18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fr-FR" dirty="0"/>
          </a:p>
        </p:txBody>
      </p:sp>
      <p:sp>
        <p:nvSpPr>
          <p:cNvPr id="46" name="Espace réservé du contenu 2"/>
          <p:cNvSpPr txBox="1">
            <a:spLocks/>
          </p:cNvSpPr>
          <p:nvPr/>
        </p:nvSpPr>
        <p:spPr>
          <a:xfrm>
            <a:off x="2343853" y="9320567"/>
            <a:ext cx="7671790" cy="1309238"/>
          </a:xfrm>
          <a:prstGeom prst="rect">
            <a:avLst/>
          </a:prstGeom>
        </p:spPr>
        <p:txBody>
          <a:bodyPr vert="horz" lIns="182843" tIns="91422" rIns="182843" bIns="91422" rtlCol="0">
            <a:normAutofit/>
          </a:bodyPr>
          <a:lstStyle/>
          <a:p>
            <a:pPr marL="685663" indent="-685663">
              <a:spcBef>
                <a:spcPct val="20000"/>
              </a:spcBef>
              <a:defRPr/>
            </a:pPr>
            <a:endParaRPr lang="fr-FR" sz="4800" b="1" dirty="0"/>
          </a:p>
        </p:txBody>
      </p:sp>
      <p:grpSp>
        <p:nvGrpSpPr>
          <p:cNvPr id="2" name="Group 15"/>
          <p:cNvGrpSpPr/>
          <p:nvPr/>
        </p:nvGrpSpPr>
        <p:grpSpPr>
          <a:xfrm>
            <a:off x="0" y="112062"/>
            <a:ext cx="7266215" cy="1118191"/>
            <a:chOff x="0" y="838200"/>
            <a:chExt cx="7266215" cy="1118191"/>
          </a:xfrm>
        </p:grpSpPr>
        <p:sp>
          <p:nvSpPr>
            <p:cNvPr id="56" name="Rectangle 5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ZoneTexte 36"/>
          <p:cNvSpPr txBox="1"/>
          <p:nvPr/>
        </p:nvSpPr>
        <p:spPr>
          <a:xfrm>
            <a:off x="2068213" y="3294149"/>
            <a:ext cx="20809372" cy="523220"/>
          </a:xfrm>
          <a:prstGeom prst="rect">
            <a:avLst/>
          </a:prstGeom>
          <a:noFill/>
        </p:spPr>
        <p:txBody>
          <a:bodyPr wrap="square" rtlCol="0">
            <a:spAutoFit/>
          </a:bodyPr>
          <a:lstStyle/>
          <a:p>
            <a:r>
              <a:rPr lang="en-US" sz="2800" dirty="0" smtClean="0">
                <a:solidFill>
                  <a:schemeClr val="tx2"/>
                </a:solidFill>
                <a:latin typeface="Times New Roman" pitchFamily="18" charset="0"/>
                <a:cs typeface="Times New Roman" pitchFamily="18" charset="0"/>
              </a:rPr>
              <a:t>                                                                                                                        </a:t>
            </a:r>
            <a:endParaRPr lang="en-US" dirty="0"/>
          </a:p>
        </p:txBody>
      </p:sp>
      <p:sp>
        <p:nvSpPr>
          <p:cNvPr id="40" name="ZoneTexte 39"/>
          <p:cNvSpPr txBox="1"/>
          <p:nvPr/>
        </p:nvSpPr>
        <p:spPr>
          <a:xfrm>
            <a:off x="822760" y="1331413"/>
            <a:ext cx="11172016" cy="1877437"/>
          </a:xfrm>
          <a:prstGeom prst="rect">
            <a:avLst/>
          </a:prstGeom>
          <a:noFill/>
        </p:spPr>
        <p:txBody>
          <a:bodyPr wrap="square" rtlCol="0">
            <a:spAutoFit/>
          </a:bodyPr>
          <a:lstStyle/>
          <a:p>
            <a:pPr lvl="0"/>
            <a:r>
              <a:rPr lang="en-US" sz="6000" b="1" dirty="0" smtClean="0">
                <a:solidFill>
                  <a:srgbClr val="3D5476"/>
                </a:solidFill>
                <a:latin typeface="Times New Roman" pitchFamily="18" charset="0"/>
                <a:ea typeface="Lato" charset="0"/>
                <a:cs typeface="Times New Roman" pitchFamily="18" charset="0"/>
              </a:rPr>
              <a:t>I. Introduction</a:t>
            </a:r>
            <a:r>
              <a:rPr lang="en-US" sz="8000" b="1" dirty="0" smtClean="0">
                <a:solidFill>
                  <a:srgbClr val="3D5476"/>
                </a:solidFill>
                <a:latin typeface="Times New Roman" pitchFamily="18" charset="0"/>
                <a:ea typeface="Lato" charset="0"/>
                <a:cs typeface="Times New Roman" pitchFamily="18" charset="0"/>
              </a:rPr>
              <a:t> </a:t>
            </a:r>
          </a:p>
          <a:p>
            <a:endParaRPr lang="en-US" dirty="0"/>
          </a:p>
        </p:txBody>
      </p:sp>
      <p:sp>
        <p:nvSpPr>
          <p:cNvPr id="25" name="Espace réservé du numéro de diapositive 24"/>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Rectangle 2"/>
          <p:cNvSpPr/>
          <p:nvPr/>
        </p:nvSpPr>
        <p:spPr>
          <a:xfrm>
            <a:off x="1879148" y="2814656"/>
            <a:ext cx="21279790" cy="1654748"/>
          </a:xfrm>
          <a:prstGeom prst="rect">
            <a:avLst/>
          </a:prstGeom>
        </p:spPr>
        <p:txBody>
          <a:bodyPr wrap="square">
            <a:spAutoFit/>
          </a:bodyPr>
          <a:lstStyle/>
          <a:p>
            <a:pPr lvl="1" algn="just">
              <a:lnSpc>
                <a:spcPct val="150000"/>
              </a:lnSpc>
            </a:pPr>
            <a:r>
              <a:rPr lang="fr-FR" dirty="0" smtClean="0">
                <a:solidFill>
                  <a:schemeClr val="tx2"/>
                </a:solidFill>
                <a:latin typeface="Times New Roman" pitchFamily="18" charset="0"/>
                <a:cs typeface="Times New Roman" pitchFamily="18" charset="0"/>
              </a:rPr>
              <a:t>Utiliser </a:t>
            </a:r>
            <a:r>
              <a:rPr lang="fr-FR" dirty="0">
                <a:solidFill>
                  <a:schemeClr val="tx2"/>
                </a:solidFill>
                <a:latin typeface="Times New Roman" pitchFamily="18" charset="0"/>
                <a:cs typeface="Times New Roman" pitchFamily="18" charset="0"/>
              </a:rPr>
              <a:t>NLP algorithmes pour l’extrait des mots clés et Deep Learning pour classifier les articles a partir de mots clés </a:t>
            </a:r>
          </a:p>
        </p:txBody>
      </p:sp>
      <p:sp>
        <p:nvSpPr>
          <p:cNvPr id="4" name="Right Arrow 3"/>
          <p:cNvSpPr/>
          <p:nvPr/>
        </p:nvSpPr>
        <p:spPr>
          <a:xfrm>
            <a:off x="1613033" y="3135151"/>
            <a:ext cx="931985" cy="565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5" name="Diagram 4"/>
          <p:cNvGraphicFramePr/>
          <p:nvPr>
            <p:extLst>
              <p:ext uri="{D42A27DB-BD31-4B8C-83A1-F6EECF244321}">
                <p14:modId xmlns:p14="http://schemas.microsoft.com/office/powerpoint/2010/main" val="3355234289"/>
              </p:ext>
            </p:extLst>
          </p:nvPr>
        </p:nvGraphicFramePr>
        <p:xfrm>
          <a:off x="1613033" y="4743889"/>
          <a:ext cx="19405922" cy="64210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2101182"/>
            <a:ext cx="24377650" cy="1614817"/>
          </a:xfrm>
          <a:prstGeom prst="rect">
            <a:avLst/>
          </a:prstGeom>
          <a:blipFill>
            <a:blip r:embed="rId3"/>
            <a:stretch>
              <a:fillRect/>
            </a:stretch>
          </a:blipFill>
        </p:spPr>
        <p:style>
          <a:lnRef idx="1">
            <a:schemeClr val="accent5"/>
          </a:lnRef>
          <a:fillRef idx="2">
            <a:schemeClr val="accent5"/>
          </a:fillRef>
          <a:effectRef idx="1">
            <a:schemeClr val="accent5"/>
          </a:effectRef>
          <a:fontRef idx="minor">
            <a:schemeClr val="dk1"/>
          </a:fontRef>
        </p:style>
        <p:txBody>
          <a:bodyPr lIns="182843" tIns="91422" rIns="182843" bIns="91422" rtlCol="0" anchor="ctr"/>
          <a:lstStyle/>
          <a:p>
            <a:pPr algn="ctr"/>
            <a:endParaRPr lang="fr-FR" dirty="0"/>
          </a:p>
        </p:txBody>
      </p:sp>
      <p:sp>
        <p:nvSpPr>
          <p:cNvPr id="38" name="Rectangle 37"/>
          <p:cNvSpPr/>
          <p:nvPr/>
        </p:nvSpPr>
        <p:spPr>
          <a:xfrm>
            <a:off x="339010" y="12745812"/>
            <a:ext cx="23662220" cy="18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fr-FR" dirty="0"/>
          </a:p>
        </p:txBody>
      </p:sp>
      <p:sp>
        <p:nvSpPr>
          <p:cNvPr id="3" name="Espace réservé du contenu 2"/>
          <p:cNvSpPr>
            <a:spLocks noGrp="1"/>
          </p:cNvSpPr>
          <p:nvPr>
            <p:ph idx="1"/>
          </p:nvPr>
        </p:nvSpPr>
        <p:spPr>
          <a:xfrm>
            <a:off x="940939" y="2761208"/>
            <a:ext cx="22061947" cy="8362304"/>
          </a:xfrm>
        </p:spPr>
        <p:txBody>
          <a:bodyPr>
            <a:normAutofit/>
          </a:bodyPr>
          <a:lstStyle/>
          <a:p>
            <a:pPr>
              <a:lnSpc>
                <a:spcPct val="150000"/>
              </a:lnSpc>
            </a:pPr>
            <a:endParaRPr lang="fr-FR" sz="3900" dirty="0" smtClean="0">
              <a:solidFill>
                <a:schemeClr val="tx2"/>
              </a:solidFill>
              <a:latin typeface="Times New Roman" pitchFamily="18" charset="0"/>
              <a:ea typeface="+mn-ea"/>
              <a:cs typeface="Times New Roman" pitchFamily="18" charset="0"/>
            </a:endParaRPr>
          </a:p>
          <a:p>
            <a:pPr>
              <a:lnSpc>
                <a:spcPct val="150000"/>
              </a:lnSpc>
            </a:pPr>
            <a:r>
              <a:rPr lang="fr-FR" sz="3900" dirty="0" smtClean="0">
                <a:solidFill>
                  <a:schemeClr val="tx2"/>
                </a:solidFill>
                <a:latin typeface="Times New Roman" pitchFamily="18" charset="0"/>
                <a:ea typeface="+mn-ea"/>
                <a:cs typeface="Times New Roman" pitchFamily="18" charset="0"/>
              </a:rPr>
              <a:t>Nettoyage </a:t>
            </a:r>
            <a:r>
              <a:rPr lang="fr-FR" sz="3900" dirty="0">
                <a:solidFill>
                  <a:schemeClr val="tx2"/>
                </a:solidFill>
                <a:latin typeface="Times New Roman" pitchFamily="18" charset="0"/>
                <a:ea typeface="+mn-ea"/>
                <a:cs typeface="Times New Roman" pitchFamily="18" charset="0"/>
              </a:rPr>
              <a:t>et normalisation des </a:t>
            </a:r>
            <a:r>
              <a:rPr lang="fr-FR" sz="3900" dirty="0" smtClean="0">
                <a:solidFill>
                  <a:schemeClr val="tx2"/>
                </a:solidFill>
                <a:latin typeface="Times New Roman" pitchFamily="18" charset="0"/>
                <a:ea typeface="+mn-ea"/>
                <a:cs typeface="Times New Roman" pitchFamily="18" charset="0"/>
              </a:rPr>
              <a:t>données:</a:t>
            </a:r>
            <a:endParaRPr lang="fr-FR" sz="3900" dirty="0"/>
          </a:p>
          <a:p>
            <a:pPr marL="1371371" lvl="1" indent="-457200">
              <a:buFont typeface="Courier New" panose="02070309020205020404" pitchFamily="49" charset="0"/>
              <a:buChar char="o"/>
            </a:pPr>
            <a:r>
              <a:rPr lang="fr-FR" sz="3600" dirty="0">
                <a:solidFill>
                  <a:schemeClr val="accent4">
                    <a:lumMod val="50000"/>
                  </a:schemeClr>
                </a:solidFill>
                <a:latin typeface="+mn-lt"/>
              </a:rPr>
              <a:t>Elimination des « stops words </a:t>
            </a:r>
            <a:r>
              <a:rPr lang="fr-FR" sz="3600" dirty="0" smtClean="0">
                <a:solidFill>
                  <a:schemeClr val="accent4">
                    <a:lumMod val="50000"/>
                  </a:schemeClr>
                </a:solidFill>
                <a:latin typeface="+mn-lt"/>
              </a:rPr>
              <a:t>». </a:t>
            </a:r>
            <a:endParaRPr lang="fr-FR" sz="3600" dirty="0">
              <a:solidFill>
                <a:schemeClr val="accent4">
                  <a:lumMod val="50000"/>
                </a:schemeClr>
              </a:solidFill>
              <a:latin typeface="+mn-lt"/>
            </a:endParaRPr>
          </a:p>
          <a:p>
            <a:pPr marL="1371371" lvl="1" indent="-457200">
              <a:buFont typeface="Courier New" panose="02070309020205020404" pitchFamily="49" charset="0"/>
              <a:buChar char="o"/>
            </a:pPr>
            <a:r>
              <a:rPr lang="fr-FR" sz="3600" dirty="0" smtClean="0">
                <a:solidFill>
                  <a:schemeClr val="accent4">
                    <a:lumMod val="50000"/>
                  </a:schemeClr>
                </a:solidFill>
                <a:latin typeface="+mn-lt"/>
              </a:rPr>
              <a:t>Supprimer </a:t>
            </a:r>
            <a:r>
              <a:rPr lang="fr-FR" sz="3600" dirty="0">
                <a:solidFill>
                  <a:schemeClr val="accent4">
                    <a:lumMod val="50000"/>
                  </a:schemeClr>
                </a:solidFill>
                <a:latin typeface="+mn-lt"/>
              </a:rPr>
              <a:t>les ponctuations. </a:t>
            </a:r>
          </a:p>
          <a:p>
            <a:pPr marL="1371371" lvl="1" indent="-457200">
              <a:buFont typeface="Courier New" panose="02070309020205020404" pitchFamily="49" charset="0"/>
              <a:buChar char="o"/>
            </a:pPr>
            <a:r>
              <a:rPr lang="fr-FR" sz="3600" dirty="0" smtClean="0">
                <a:solidFill>
                  <a:schemeClr val="accent4">
                    <a:lumMod val="50000"/>
                  </a:schemeClr>
                </a:solidFill>
                <a:latin typeface="+mn-lt"/>
              </a:rPr>
              <a:t>Convertir </a:t>
            </a:r>
            <a:r>
              <a:rPr lang="fr-FR" sz="3600" dirty="0">
                <a:solidFill>
                  <a:schemeClr val="accent4">
                    <a:lumMod val="50000"/>
                  </a:schemeClr>
                </a:solidFill>
                <a:latin typeface="+mn-lt"/>
              </a:rPr>
              <a:t>en minuscules. </a:t>
            </a:r>
          </a:p>
          <a:p>
            <a:pPr marL="1371371" lvl="1" indent="-457200">
              <a:buFont typeface="Courier New" panose="02070309020205020404" pitchFamily="49" charset="0"/>
              <a:buChar char="o"/>
            </a:pPr>
            <a:r>
              <a:rPr lang="fr-FR" sz="3600" dirty="0" smtClean="0">
                <a:solidFill>
                  <a:schemeClr val="accent4">
                    <a:lumMod val="50000"/>
                  </a:schemeClr>
                </a:solidFill>
                <a:latin typeface="+mn-lt"/>
              </a:rPr>
              <a:t>Supprimer </a:t>
            </a:r>
            <a:r>
              <a:rPr lang="fr-FR" sz="3600" dirty="0">
                <a:solidFill>
                  <a:schemeClr val="accent4">
                    <a:lumMod val="50000"/>
                  </a:schemeClr>
                </a:solidFill>
                <a:latin typeface="+mn-lt"/>
              </a:rPr>
              <a:t>les caractères et chiffres spéciaux. </a:t>
            </a:r>
          </a:p>
          <a:p>
            <a:pPr marL="1371371" lvl="1" indent="-457200">
              <a:buFont typeface="Courier New" panose="02070309020205020404" pitchFamily="49" charset="0"/>
              <a:buChar char="o"/>
            </a:pPr>
            <a:r>
              <a:rPr lang="fr-FR" sz="3600" dirty="0" smtClean="0">
                <a:solidFill>
                  <a:schemeClr val="accent4">
                    <a:lumMod val="50000"/>
                  </a:schemeClr>
                </a:solidFill>
                <a:latin typeface="+mn-lt"/>
              </a:rPr>
              <a:t>Lemmatisation. </a:t>
            </a:r>
            <a:endParaRPr lang="fr-FR" sz="3600" dirty="0">
              <a:solidFill>
                <a:schemeClr val="accent4">
                  <a:lumMod val="50000"/>
                </a:schemeClr>
              </a:solidFill>
              <a:latin typeface="+mn-lt"/>
            </a:endParaRPr>
          </a:p>
          <a:p>
            <a:pPr lvl="2">
              <a:lnSpc>
                <a:spcPct val="150000"/>
              </a:lnSpc>
            </a:pPr>
            <a:endParaRPr lang="fr-FR" sz="3600" dirty="0">
              <a:solidFill>
                <a:schemeClr val="tx2"/>
              </a:solidFill>
              <a:latin typeface="Times New Roman" pitchFamily="18" charset="0"/>
              <a:ea typeface="+mn-ea"/>
              <a:cs typeface="Times New Roman" pitchFamily="18" charset="0"/>
            </a:endParaRPr>
          </a:p>
        </p:txBody>
      </p:sp>
      <p:sp>
        <p:nvSpPr>
          <p:cNvPr id="46" name="Espace réservé du contenu 2"/>
          <p:cNvSpPr txBox="1">
            <a:spLocks/>
          </p:cNvSpPr>
          <p:nvPr/>
        </p:nvSpPr>
        <p:spPr>
          <a:xfrm>
            <a:off x="2343853" y="9320567"/>
            <a:ext cx="7671790" cy="1309238"/>
          </a:xfrm>
          <a:prstGeom prst="rect">
            <a:avLst/>
          </a:prstGeom>
        </p:spPr>
        <p:txBody>
          <a:bodyPr vert="horz" lIns="182843" tIns="91422" rIns="182843" bIns="91422" rtlCol="0">
            <a:normAutofit/>
          </a:bodyPr>
          <a:lstStyle/>
          <a:p>
            <a:pPr marL="685663" indent="-685663">
              <a:spcBef>
                <a:spcPct val="20000"/>
              </a:spcBef>
              <a:defRPr/>
            </a:pPr>
            <a:endParaRPr lang="fr-FR" sz="4800" b="1" dirty="0"/>
          </a:p>
        </p:txBody>
      </p:sp>
      <p:grpSp>
        <p:nvGrpSpPr>
          <p:cNvPr id="2" name="Group 15"/>
          <p:cNvGrpSpPr/>
          <p:nvPr/>
        </p:nvGrpSpPr>
        <p:grpSpPr>
          <a:xfrm>
            <a:off x="0" y="112062"/>
            <a:ext cx="7266215" cy="1118191"/>
            <a:chOff x="0" y="838200"/>
            <a:chExt cx="7266215" cy="1118191"/>
          </a:xfrm>
        </p:grpSpPr>
        <p:sp>
          <p:nvSpPr>
            <p:cNvPr id="56" name="Rectangle 5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13"/>
          <p:cNvSpPr txBox="1"/>
          <p:nvPr/>
        </p:nvSpPr>
        <p:spPr>
          <a:xfrm>
            <a:off x="339010" y="1584911"/>
            <a:ext cx="22806212" cy="1015663"/>
          </a:xfrm>
          <a:prstGeom prst="rect">
            <a:avLst/>
          </a:prstGeom>
          <a:noFill/>
        </p:spPr>
        <p:txBody>
          <a:bodyPr wrap="square" rtlCol="0">
            <a:spAutoFit/>
          </a:bodyPr>
          <a:lstStyle/>
          <a:p>
            <a:r>
              <a:rPr lang="en-US" sz="6000" b="1" dirty="0" smtClean="0">
                <a:solidFill>
                  <a:schemeClr val="accent2"/>
                </a:solidFill>
                <a:latin typeface="Times New Roman" pitchFamily="18" charset="0"/>
                <a:ea typeface="Lato" charset="0"/>
                <a:cs typeface="Times New Roman" pitchFamily="18" charset="0"/>
              </a:rPr>
              <a:t> II. </a:t>
            </a:r>
            <a:r>
              <a:rPr lang="fr-FR" sz="6000" b="1" dirty="0">
                <a:solidFill>
                  <a:schemeClr val="accent2"/>
                </a:solidFill>
                <a:latin typeface="Times New Roman" pitchFamily="18" charset="0"/>
                <a:ea typeface="Lato" charset="0"/>
                <a:cs typeface="Times New Roman" pitchFamily="18" charset="0"/>
              </a:rPr>
              <a:t>P</a:t>
            </a:r>
            <a:r>
              <a:rPr lang="fr-FR" sz="6000" b="1" dirty="0" smtClean="0">
                <a:solidFill>
                  <a:schemeClr val="accent2"/>
                </a:solidFill>
                <a:latin typeface="Times New Roman" pitchFamily="18" charset="0"/>
                <a:ea typeface="Lato" charset="0"/>
                <a:cs typeface="Times New Roman" pitchFamily="18" charset="0"/>
              </a:rPr>
              <a:t>rétraitement</a:t>
            </a:r>
            <a:r>
              <a:rPr lang="en-US" sz="6000" b="1" dirty="0" smtClean="0">
                <a:solidFill>
                  <a:schemeClr val="accent2"/>
                </a:solidFill>
                <a:latin typeface="Times New Roman" pitchFamily="18" charset="0"/>
                <a:ea typeface="Lato" charset="0"/>
                <a:cs typeface="Times New Roman" pitchFamily="18" charset="0"/>
              </a:rPr>
              <a:t> des données</a:t>
            </a:r>
            <a:endParaRPr lang="en-US" sz="6000" b="1" dirty="0">
              <a:solidFill>
                <a:schemeClr val="accent2"/>
              </a:solidFill>
              <a:latin typeface="Times New Roman" pitchFamily="18" charset="0"/>
              <a:ea typeface="Lato" charset="0"/>
              <a:cs typeface="Times New Roman" pitchFamily="18" charset="0"/>
            </a:endParaRPr>
          </a:p>
        </p:txBody>
      </p:sp>
      <p:sp>
        <p:nvSpPr>
          <p:cNvPr id="27" name="Espace réservé du numéro de diapositive 26"/>
          <p:cNvSpPr>
            <a:spLocks noGrp="1"/>
          </p:cNvSpPr>
          <p:nvPr>
            <p:ph type="sldNum" sz="quarter" idx="12"/>
          </p:nvPr>
        </p:nvSpPr>
        <p:spPr/>
        <p:txBody>
          <a:bodyPr/>
          <a:lstStyle/>
          <a:p>
            <a:fld id="{D57F1E4F-1CFF-5643-939E-217C01CDF565}" type="slidenum">
              <a:rPr lang="en-US" smtClean="0"/>
              <a:pPr/>
              <a:t>4</a:t>
            </a:fld>
            <a:endParaRPr lang="en-US" dirty="0"/>
          </a:p>
        </p:txBody>
      </p:sp>
      <p:sp>
        <p:nvSpPr>
          <p:cNvPr id="8" name="TextBox 7"/>
          <p:cNvSpPr txBox="1"/>
          <p:nvPr/>
        </p:nvSpPr>
        <p:spPr>
          <a:xfrm>
            <a:off x="12045462" y="2761208"/>
            <a:ext cx="11099760" cy="784830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fr-FR" dirty="0">
                <a:solidFill>
                  <a:schemeClr val="accent4">
                    <a:lumMod val="50000"/>
                  </a:schemeClr>
                </a:solidFill>
              </a:rPr>
              <a:t>jastrow form ground state wave function fractional quantum hall state topological morphology order zero position electron respect specific electron laughlin state filling fraction odd homogeneous every electron feel zero order position electron although fairly accurate ground state wave function quantum hall state lowest landau level quite </a:t>
            </a:r>
            <a:r>
              <a:rPr lang="fr-FR" dirty="0" smtClean="0">
                <a:solidFill>
                  <a:schemeClr val="accent4">
                    <a:lumMod val="50000"/>
                  </a:schemeClr>
                </a:solidFill>
              </a:rPr>
              <a:t> </a:t>
            </a:r>
            <a:r>
              <a:rPr lang="fr-FR" dirty="0">
                <a:solidFill>
                  <a:schemeClr val="accent4">
                    <a:lumMod val="50000"/>
                  </a:schemeClr>
                </a:solidFill>
              </a:rPr>
              <a:t>known open problem expressing ground state wave function term flux attachment particle em la morphology laughlin state general consideration flux particle relation spherical geometry report novel method determining morphology state based construct almost exact ground state wave function coulomb interaction although form interaction </a:t>
            </a:r>
            <a:r>
              <a:rPr lang="fr-FR" dirty="0" smtClean="0">
                <a:solidFill>
                  <a:schemeClr val="accent4">
                    <a:lumMod val="50000"/>
                  </a:schemeClr>
                </a:solidFill>
              </a:rPr>
              <a:t> </a:t>
            </a:r>
            <a:r>
              <a:rPr lang="fr-FR" dirty="0">
                <a:solidFill>
                  <a:schemeClr val="accent4">
                    <a:lumMod val="50000"/>
                  </a:schemeClr>
                </a:solidFill>
              </a:rPr>
              <a:t>change ground state wave function morphology construct latter irrespective nature interaction electron</a:t>
            </a:r>
          </a:p>
        </p:txBody>
      </p:sp>
    </p:spTree>
    <p:extLst>
      <p:ext uri="{BB962C8B-B14F-4D97-AF65-F5344CB8AC3E}">
        <p14:creationId xmlns:p14="http://schemas.microsoft.com/office/powerpoint/2010/main" val="2054389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2101182"/>
            <a:ext cx="24377650" cy="1614817"/>
          </a:xfrm>
          <a:prstGeom prst="rect">
            <a:avLst/>
          </a:prstGeom>
          <a:blipFill>
            <a:blip r:embed="rId3"/>
            <a:stretch>
              <a:fillRect/>
            </a:stretch>
          </a:blipFill>
        </p:spPr>
        <p:style>
          <a:lnRef idx="1">
            <a:schemeClr val="accent5"/>
          </a:lnRef>
          <a:fillRef idx="2">
            <a:schemeClr val="accent5"/>
          </a:fillRef>
          <a:effectRef idx="1">
            <a:schemeClr val="accent5"/>
          </a:effectRef>
          <a:fontRef idx="minor">
            <a:schemeClr val="dk1"/>
          </a:fontRef>
        </p:style>
        <p:txBody>
          <a:bodyPr lIns="182843" tIns="91422" rIns="182843" bIns="91422" rtlCol="0" anchor="ctr"/>
          <a:lstStyle/>
          <a:p>
            <a:pPr algn="ctr"/>
            <a:endParaRPr lang="fr-FR" dirty="0"/>
          </a:p>
        </p:txBody>
      </p:sp>
      <p:sp>
        <p:nvSpPr>
          <p:cNvPr id="38" name="Rectangle 37"/>
          <p:cNvSpPr/>
          <p:nvPr/>
        </p:nvSpPr>
        <p:spPr>
          <a:xfrm>
            <a:off x="339010" y="12745812"/>
            <a:ext cx="23662220" cy="18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fr-FR" dirty="0"/>
          </a:p>
        </p:txBody>
      </p:sp>
      <p:sp>
        <p:nvSpPr>
          <p:cNvPr id="3" name="Espace réservé du contenu 2"/>
          <p:cNvSpPr>
            <a:spLocks noGrp="1"/>
          </p:cNvSpPr>
          <p:nvPr>
            <p:ph idx="1"/>
          </p:nvPr>
        </p:nvSpPr>
        <p:spPr>
          <a:xfrm>
            <a:off x="940939" y="2761208"/>
            <a:ext cx="22061947" cy="8362304"/>
          </a:xfrm>
        </p:spPr>
        <p:txBody>
          <a:bodyPr>
            <a:normAutofit/>
          </a:bodyPr>
          <a:lstStyle/>
          <a:p>
            <a:pPr>
              <a:lnSpc>
                <a:spcPct val="150000"/>
              </a:lnSpc>
            </a:pPr>
            <a:r>
              <a:rPr lang="fr-FR" sz="3900" dirty="0" smtClean="0">
                <a:solidFill>
                  <a:schemeClr val="tx2"/>
                </a:solidFill>
                <a:latin typeface="Times New Roman" pitchFamily="18" charset="0"/>
                <a:ea typeface="+mn-ea"/>
                <a:cs typeface="Times New Roman" pitchFamily="18" charset="0"/>
              </a:rPr>
              <a:t> </a:t>
            </a:r>
          </a:p>
          <a:p>
            <a:pPr>
              <a:lnSpc>
                <a:spcPct val="150000"/>
              </a:lnSpc>
            </a:pPr>
            <a:r>
              <a:rPr lang="fr-FR" sz="3900" b="1" dirty="0" smtClean="0">
                <a:solidFill>
                  <a:schemeClr val="tx2"/>
                </a:solidFill>
                <a:latin typeface="Times New Roman" pitchFamily="18" charset="0"/>
                <a:ea typeface="+mn-ea"/>
                <a:cs typeface="Times New Roman" pitchFamily="18" charset="0"/>
              </a:rPr>
              <a:t>Model Bag of Words : TF-IDF</a:t>
            </a:r>
          </a:p>
          <a:p>
            <a:pPr lvl="1">
              <a:lnSpc>
                <a:spcPct val="150000"/>
              </a:lnSpc>
            </a:pPr>
            <a:r>
              <a:rPr lang="fr-FR" sz="3600" dirty="0" smtClean="0">
                <a:solidFill>
                  <a:schemeClr val="accent4">
                    <a:lumMod val="50000"/>
                  </a:schemeClr>
                </a:solidFill>
                <a:latin typeface="+mn-lt"/>
              </a:rPr>
              <a:t>1. Création </a:t>
            </a:r>
            <a:r>
              <a:rPr lang="fr-FR" sz="3600" dirty="0">
                <a:solidFill>
                  <a:schemeClr val="accent4">
                    <a:lumMod val="50000"/>
                  </a:schemeClr>
                </a:solidFill>
                <a:latin typeface="+mn-lt"/>
              </a:rPr>
              <a:t>de vocabulaire : fonction CountVectoriser</a:t>
            </a:r>
          </a:p>
          <a:p>
            <a:pPr lvl="1">
              <a:lnSpc>
                <a:spcPct val="150000"/>
              </a:lnSpc>
            </a:pPr>
            <a:r>
              <a:rPr lang="fr-FR" sz="3600" dirty="0">
                <a:solidFill>
                  <a:schemeClr val="accent4">
                    <a:lumMod val="50000"/>
                  </a:schemeClr>
                </a:solidFill>
                <a:latin typeface="+mn-lt"/>
              </a:rPr>
              <a:t>2. Mesure de la présence de mots de vocabulaire: TF-IDF:</a:t>
            </a:r>
          </a:p>
          <a:p>
            <a:pPr marL="3199714" lvl="3" indent="-457200">
              <a:lnSpc>
                <a:spcPct val="150000"/>
              </a:lnSpc>
              <a:buFont typeface="Arial" panose="020B0604020202020204" pitchFamily="34" charset="0"/>
              <a:buChar char="•"/>
            </a:pPr>
            <a:r>
              <a:rPr lang="fr-FR" sz="3200" dirty="0" smtClean="0">
                <a:solidFill>
                  <a:schemeClr val="accent4"/>
                </a:solidFill>
                <a:latin typeface="+mn-lt"/>
              </a:rPr>
              <a:t>scores </a:t>
            </a:r>
            <a:r>
              <a:rPr lang="fr-FR" sz="3200" dirty="0">
                <a:solidFill>
                  <a:schemeClr val="accent4"/>
                </a:solidFill>
                <a:latin typeface="+mn-lt"/>
              </a:rPr>
              <a:t>de fréquence de mots qui mettent en évidence les mots les plus importants pour le contexte.</a:t>
            </a:r>
            <a:endParaRPr lang="fr-FR" sz="3600" dirty="0">
              <a:solidFill>
                <a:schemeClr val="accent4">
                  <a:lumMod val="50000"/>
                </a:schemeClr>
              </a:solidFill>
              <a:latin typeface="+mn-lt"/>
            </a:endParaRPr>
          </a:p>
          <a:p>
            <a:pPr lvl="1">
              <a:lnSpc>
                <a:spcPct val="150000"/>
              </a:lnSpc>
            </a:pPr>
            <a:r>
              <a:rPr lang="fr-FR" sz="3600" dirty="0">
                <a:solidFill>
                  <a:schemeClr val="accent4">
                    <a:lumMod val="50000"/>
                  </a:schemeClr>
                </a:solidFill>
                <a:latin typeface="+mn-lt"/>
              </a:rPr>
              <a:t>3.  Trier les vecteurs TF-IDF  par ordre décroissant de scores et sélectionner les top 10.</a:t>
            </a:r>
          </a:p>
          <a:p>
            <a:pPr lvl="1">
              <a:lnSpc>
                <a:spcPct val="150000"/>
              </a:lnSpc>
            </a:pPr>
            <a:r>
              <a:rPr lang="fr-FR" sz="3200" dirty="0" smtClean="0">
                <a:solidFill>
                  <a:schemeClr val="tx2"/>
                </a:solidFill>
                <a:latin typeface="Times New Roman" pitchFamily="18" charset="0"/>
                <a:ea typeface="+mn-ea"/>
                <a:cs typeface="Times New Roman" pitchFamily="18" charset="0"/>
              </a:rPr>
              <a:t> </a:t>
            </a:r>
          </a:p>
        </p:txBody>
      </p:sp>
      <p:sp>
        <p:nvSpPr>
          <p:cNvPr id="46" name="Espace réservé du contenu 2"/>
          <p:cNvSpPr txBox="1">
            <a:spLocks/>
          </p:cNvSpPr>
          <p:nvPr/>
        </p:nvSpPr>
        <p:spPr>
          <a:xfrm>
            <a:off x="2343853" y="9320567"/>
            <a:ext cx="7671790" cy="1309238"/>
          </a:xfrm>
          <a:prstGeom prst="rect">
            <a:avLst/>
          </a:prstGeom>
        </p:spPr>
        <p:txBody>
          <a:bodyPr vert="horz" lIns="182843" tIns="91422" rIns="182843" bIns="91422" rtlCol="0">
            <a:normAutofit/>
          </a:bodyPr>
          <a:lstStyle/>
          <a:p>
            <a:pPr marL="685663" indent="-685663">
              <a:spcBef>
                <a:spcPct val="20000"/>
              </a:spcBef>
              <a:defRPr/>
            </a:pPr>
            <a:endParaRPr lang="fr-FR" sz="4800" b="1" dirty="0"/>
          </a:p>
        </p:txBody>
      </p:sp>
      <p:grpSp>
        <p:nvGrpSpPr>
          <p:cNvPr id="2" name="Group 15"/>
          <p:cNvGrpSpPr/>
          <p:nvPr/>
        </p:nvGrpSpPr>
        <p:grpSpPr>
          <a:xfrm>
            <a:off x="0" y="112062"/>
            <a:ext cx="7266215" cy="1118191"/>
            <a:chOff x="0" y="838200"/>
            <a:chExt cx="7266215" cy="1118191"/>
          </a:xfrm>
        </p:grpSpPr>
        <p:sp>
          <p:nvSpPr>
            <p:cNvPr id="56" name="Rectangle 5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13"/>
          <p:cNvSpPr txBox="1"/>
          <p:nvPr/>
        </p:nvSpPr>
        <p:spPr>
          <a:xfrm>
            <a:off x="785719" y="1439785"/>
            <a:ext cx="22806212" cy="1015663"/>
          </a:xfrm>
          <a:prstGeom prst="rect">
            <a:avLst/>
          </a:prstGeom>
          <a:noFill/>
        </p:spPr>
        <p:txBody>
          <a:bodyPr wrap="square" rtlCol="0">
            <a:spAutoFit/>
          </a:bodyPr>
          <a:lstStyle/>
          <a:p>
            <a:r>
              <a:rPr lang="en-US" sz="6000" b="1" dirty="0" smtClean="0">
                <a:solidFill>
                  <a:schemeClr val="accent2"/>
                </a:solidFill>
                <a:latin typeface="Times New Roman" pitchFamily="18" charset="0"/>
                <a:ea typeface="Lato" charset="0"/>
                <a:cs typeface="Times New Roman" pitchFamily="18" charset="0"/>
              </a:rPr>
              <a:t> III. </a:t>
            </a:r>
            <a:r>
              <a:rPr lang="fr-FR" sz="6000" b="1" dirty="0">
                <a:solidFill>
                  <a:schemeClr val="accent2"/>
                </a:solidFill>
                <a:latin typeface="Times New Roman" pitchFamily="18" charset="0"/>
                <a:ea typeface="Lato" charset="0"/>
                <a:cs typeface="Times New Roman" pitchFamily="18" charset="0"/>
              </a:rPr>
              <a:t>Extraction des mots clés</a:t>
            </a:r>
            <a:endParaRPr lang="en-US" sz="6000" b="1" dirty="0">
              <a:solidFill>
                <a:schemeClr val="accent2"/>
              </a:solidFill>
              <a:latin typeface="Times New Roman" pitchFamily="18" charset="0"/>
              <a:ea typeface="Lato" charset="0"/>
              <a:cs typeface="Times New Roman" pitchFamily="18" charset="0"/>
            </a:endParaRPr>
          </a:p>
        </p:txBody>
      </p:sp>
      <p:sp>
        <p:nvSpPr>
          <p:cNvPr id="27" name="Espace réservé du numéro de diapositive 26"/>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142111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2101182"/>
            <a:ext cx="24377650" cy="1614817"/>
          </a:xfrm>
          <a:prstGeom prst="rect">
            <a:avLst/>
          </a:prstGeom>
          <a:blipFill>
            <a:blip r:embed="rId3"/>
            <a:stretch>
              <a:fillRect/>
            </a:stretch>
          </a:blipFill>
        </p:spPr>
        <p:style>
          <a:lnRef idx="1">
            <a:schemeClr val="accent5"/>
          </a:lnRef>
          <a:fillRef idx="2">
            <a:schemeClr val="accent5"/>
          </a:fillRef>
          <a:effectRef idx="1">
            <a:schemeClr val="accent5"/>
          </a:effectRef>
          <a:fontRef idx="minor">
            <a:schemeClr val="dk1"/>
          </a:fontRef>
        </p:style>
        <p:txBody>
          <a:bodyPr lIns="182843" tIns="91422" rIns="182843" bIns="91422" rtlCol="0" anchor="ctr"/>
          <a:lstStyle/>
          <a:p>
            <a:pPr algn="ctr"/>
            <a:endParaRPr lang="fr-FR" dirty="0"/>
          </a:p>
        </p:txBody>
      </p:sp>
      <p:sp>
        <p:nvSpPr>
          <p:cNvPr id="38" name="Rectangle 37"/>
          <p:cNvSpPr/>
          <p:nvPr/>
        </p:nvSpPr>
        <p:spPr>
          <a:xfrm>
            <a:off x="339010" y="12745812"/>
            <a:ext cx="23662220" cy="18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fr-FR" dirty="0"/>
          </a:p>
        </p:txBody>
      </p:sp>
      <p:sp>
        <p:nvSpPr>
          <p:cNvPr id="46" name="Espace réservé du contenu 2"/>
          <p:cNvSpPr txBox="1">
            <a:spLocks/>
          </p:cNvSpPr>
          <p:nvPr/>
        </p:nvSpPr>
        <p:spPr>
          <a:xfrm>
            <a:off x="2343853" y="9320567"/>
            <a:ext cx="7671790" cy="1309238"/>
          </a:xfrm>
          <a:prstGeom prst="rect">
            <a:avLst/>
          </a:prstGeom>
        </p:spPr>
        <p:txBody>
          <a:bodyPr vert="horz" lIns="182843" tIns="91422" rIns="182843" bIns="91422" rtlCol="0">
            <a:normAutofit/>
          </a:bodyPr>
          <a:lstStyle/>
          <a:p>
            <a:pPr marL="685663" indent="-685663">
              <a:spcBef>
                <a:spcPct val="20000"/>
              </a:spcBef>
              <a:defRPr/>
            </a:pPr>
            <a:endParaRPr lang="fr-FR" sz="4800" b="1" dirty="0"/>
          </a:p>
        </p:txBody>
      </p:sp>
      <p:grpSp>
        <p:nvGrpSpPr>
          <p:cNvPr id="2" name="Group 15"/>
          <p:cNvGrpSpPr/>
          <p:nvPr/>
        </p:nvGrpSpPr>
        <p:grpSpPr>
          <a:xfrm>
            <a:off x="0" y="112062"/>
            <a:ext cx="7266215" cy="1118191"/>
            <a:chOff x="0" y="838200"/>
            <a:chExt cx="7266215" cy="1118191"/>
          </a:xfrm>
        </p:grpSpPr>
        <p:sp>
          <p:nvSpPr>
            <p:cNvPr id="56" name="Rectangle 5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13"/>
          <p:cNvSpPr txBox="1"/>
          <p:nvPr/>
        </p:nvSpPr>
        <p:spPr>
          <a:xfrm>
            <a:off x="785719" y="1439785"/>
            <a:ext cx="22806212" cy="1015663"/>
          </a:xfrm>
          <a:prstGeom prst="rect">
            <a:avLst/>
          </a:prstGeom>
          <a:noFill/>
        </p:spPr>
        <p:txBody>
          <a:bodyPr wrap="square" rtlCol="0">
            <a:spAutoFit/>
          </a:bodyPr>
          <a:lstStyle/>
          <a:p>
            <a:r>
              <a:rPr lang="en-US" sz="6000" b="1" dirty="0" smtClean="0">
                <a:solidFill>
                  <a:schemeClr val="accent2"/>
                </a:solidFill>
                <a:latin typeface="Times New Roman" pitchFamily="18" charset="0"/>
                <a:ea typeface="Lato" charset="0"/>
                <a:cs typeface="Times New Roman" pitchFamily="18" charset="0"/>
              </a:rPr>
              <a:t> III. </a:t>
            </a:r>
            <a:r>
              <a:rPr lang="fr-FR" sz="6000" b="1" dirty="0">
                <a:solidFill>
                  <a:schemeClr val="accent2"/>
                </a:solidFill>
                <a:latin typeface="Times New Roman" pitchFamily="18" charset="0"/>
                <a:ea typeface="Lato" charset="0"/>
                <a:cs typeface="Times New Roman" pitchFamily="18" charset="0"/>
              </a:rPr>
              <a:t>Extraction des mots clés</a:t>
            </a:r>
            <a:endParaRPr lang="en-US" sz="6000" b="1" dirty="0">
              <a:solidFill>
                <a:schemeClr val="accent2"/>
              </a:solidFill>
              <a:latin typeface="Times New Roman" pitchFamily="18" charset="0"/>
              <a:ea typeface="Lato" charset="0"/>
              <a:cs typeface="Times New Roman" pitchFamily="18" charset="0"/>
            </a:endParaRPr>
          </a:p>
        </p:txBody>
      </p:sp>
      <p:sp>
        <p:nvSpPr>
          <p:cNvPr id="27" name="Espace réservé du numéro de diapositive 26"/>
          <p:cNvSpPr>
            <a:spLocks noGrp="1"/>
          </p:cNvSpPr>
          <p:nvPr>
            <p:ph type="sldNum" sz="quarter" idx="12"/>
          </p:nvPr>
        </p:nvSpPr>
        <p:spPr/>
        <p:txBody>
          <a:bodyPr/>
          <a:lstStyle/>
          <a:p>
            <a:fld id="{D57F1E4F-1CFF-5643-939E-217C01CDF565}" type="slidenum">
              <a:rPr lang="en-US" smtClean="0"/>
              <a:pPr/>
              <a:t>6</a:t>
            </a:fld>
            <a:endParaRPr lang="en-US" dirty="0"/>
          </a:p>
        </p:txBody>
      </p:sp>
      <p:sp>
        <p:nvSpPr>
          <p:cNvPr id="13" name="Espace réservé du contenu 2"/>
          <p:cNvSpPr>
            <a:spLocks noGrp="1"/>
          </p:cNvSpPr>
          <p:nvPr>
            <p:ph idx="1"/>
          </p:nvPr>
        </p:nvSpPr>
        <p:spPr>
          <a:xfrm>
            <a:off x="1517409" y="2701630"/>
            <a:ext cx="19016834" cy="8850876"/>
          </a:xfrm>
        </p:spPr>
        <p:txBody>
          <a:bodyPr>
            <a:normAutofit/>
          </a:bodyPr>
          <a:lstStyle/>
          <a:p>
            <a:pPr>
              <a:lnSpc>
                <a:spcPct val="150000"/>
              </a:lnSpc>
            </a:pPr>
            <a:r>
              <a:rPr lang="fr-FR" sz="3900" dirty="0" smtClean="0">
                <a:solidFill>
                  <a:schemeClr val="tx2"/>
                </a:solidFill>
                <a:latin typeface="Times New Roman" pitchFamily="18" charset="0"/>
                <a:ea typeface="+mn-ea"/>
                <a:cs typeface="Times New Roman" pitchFamily="18" charset="0"/>
              </a:rPr>
              <a:t> </a:t>
            </a:r>
          </a:p>
          <a:p>
            <a:pPr lvl="0">
              <a:lnSpc>
                <a:spcPct val="150000"/>
              </a:lnSpc>
            </a:pPr>
            <a:r>
              <a:rPr lang="fr-FR" sz="3900" b="1" dirty="0">
                <a:solidFill>
                  <a:schemeClr val="tx2"/>
                </a:solidFill>
                <a:latin typeface="Times New Roman" pitchFamily="18" charset="0"/>
                <a:ea typeface="+mn-ea"/>
                <a:cs typeface="Times New Roman" pitchFamily="18" charset="0"/>
              </a:rPr>
              <a:t>SpaCy :</a:t>
            </a:r>
            <a:endParaRPr lang="en-US" sz="3900" b="1" dirty="0">
              <a:solidFill>
                <a:schemeClr val="tx2"/>
              </a:solidFill>
              <a:latin typeface="Times New Roman" pitchFamily="18" charset="0"/>
              <a:ea typeface="+mn-ea"/>
              <a:cs typeface="Times New Roman" pitchFamily="18" charset="0"/>
            </a:endParaRPr>
          </a:p>
          <a:p>
            <a:pPr marL="571500" indent="-571500">
              <a:buFont typeface="Arial" panose="020B0604020202020204" pitchFamily="34" charset="0"/>
              <a:buChar char="•"/>
            </a:pPr>
            <a:r>
              <a:rPr lang="fr-FR" sz="3600" dirty="0">
                <a:solidFill>
                  <a:schemeClr val="accent4">
                    <a:lumMod val="50000"/>
                  </a:schemeClr>
                </a:solidFill>
                <a:latin typeface="+mn-lt"/>
              </a:rPr>
              <a:t>bibliothèque open-source pour </a:t>
            </a:r>
            <a:r>
              <a:rPr lang="fr-FR" sz="3600" dirty="0" smtClean="0">
                <a:solidFill>
                  <a:schemeClr val="accent4">
                    <a:lumMod val="50000"/>
                  </a:schemeClr>
                </a:solidFill>
                <a:latin typeface="+mn-lt"/>
              </a:rPr>
              <a:t>traitement </a:t>
            </a:r>
            <a:r>
              <a:rPr lang="fr-FR" sz="3600" dirty="0">
                <a:solidFill>
                  <a:schemeClr val="accent4">
                    <a:lumMod val="50000"/>
                  </a:schemeClr>
                </a:solidFill>
                <a:latin typeface="+mn-lt"/>
              </a:rPr>
              <a:t>et l’analyse des données dans le NLP. </a:t>
            </a:r>
            <a:endParaRPr lang="fr-FR" sz="3600" dirty="0" smtClean="0">
              <a:solidFill>
                <a:schemeClr val="accent4">
                  <a:lumMod val="50000"/>
                </a:schemeClr>
              </a:solidFill>
              <a:latin typeface="+mn-lt"/>
            </a:endParaRPr>
          </a:p>
          <a:p>
            <a:pPr marL="571500" indent="-571500">
              <a:buFont typeface="Arial" panose="020B0604020202020204" pitchFamily="34" charset="0"/>
              <a:buChar char="•"/>
            </a:pPr>
            <a:r>
              <a:rPr lang="fr-FR" sz="3600" dirty="0" smtClean="0">
                <a:solidFill>
                  <a:schemeClr val="accent4">
                    <a:lumMod val="50000"/>
                  </a:schemeClr>
                </a:solidFill>
                <a:latin typeface="+mn-lt"/>
              </a:rPr>
              <a:t>offre </a:t>
            </a:r>
            <a:r>
              <a:rPr lang="fr-FR" sz="3600" dirty="0">
                <a:solidFill>
                  <a:schemeClr val="accent4">
                    <a:lumMod val="50000"/>
                  </a:schemeClr>
                </a:solidFill>
                <a:latin typeface="+mn-lt"/>
              </a:rPr>
              <a:t>des modèles avec des vocabulaire pré-trainé qui permettent l’extraction des mots clé</a:t>
            </a:r>
            <a:r>
              <a:rPr lang="fr-FR" dirty="0" smtClean="0">
                <a:latin typeface="+mn-lt"/>
              </a:rPr>
              <a:t>.</a:t>
            </a:r>
            <a:endParaRPr lang="en-US" dirty="0">
              <a:latin typeface="+mn-lt"/>
            </a:endParaRPr>
          </a:p>
          <a:p>
            <a:pPr>
              <a:lnSpc>
                <a:spcPct val="150000"/>
              </a:lnSpc>
            </a:pPr>
            <a:r>
              <a:rPr lang="fr-FR" sz="3900" b="1" dirty="0">
                <a:solidFill>
                  <a:schemeClr val="tx2"/>
                </a:solidFill>
                <a:latin typeface="Times New Roman" pitchFamily="18" charset="0"/>
                <a:ea typeface="+mn-ea"/>
                <a:cs typeface="Times New Roman" pitchFamily="18" charset="0"/>
              </a:rPr>
              <a:t>Yake : </a:t>
            </a:r>
            <a:endParaRPr lang="en-US" sz="3900" b="1" dirty="0">
              <a:solidFill>
                <a:schemeClr val="tx2"/>
              </a:solidFill>
              <a:latin typeface="Times New Roman" pitchFamily="18" charset="0"/>
              <a:ea typeface="+mn-ea"/>
              <a:cs typeface="Times New Roman" pitchFamily="18" charset="0"/>
            </a:endParaRPr>
          </a:p>
          <a:p>
            <a:pPr marL="571500" indent="-571500">
              <a:buFont typeface="Arial" panose="020B0604020202020204" pitchFamily="34" charset="0"/>
              <a:buChar char="•"/>
            </a:pPr>
            <a:r>
              <a:rPr lang="fr-FR" sz="3600" dirty="0" smtClean="0">
                <a:solidFill>
                  <a:schemeClr val="accent4">
                    <a:lumMod val="50000"/>
                  </a:schemeClr>
                </a:solidFill>
                <a:latin typeface="+mn-lt"/>
              </a:rPr>
              <a:t>Yet </a:t>
            </a:r>
            <a:r>
              <a:rPr lang="fr-FR" sz="3600" dirty="0">
                <a:solidFill>
                  <a:schemeClr val="accent4">
                    <a:lumMod val="50000"/>
                  </a:schemeClr>
                </a:solidFill>
                <a:latin typeface="+mn-lt"/>
              </a:rPr>
              <a:t>Another Keyword </a:t>
            </a:r>
            <a:r>
              <a:rPr lang="fr-FR" sz="3600" dirty="0" smtClean="0">
                <a:solidFill>
                  <a:schemeClr val="accent4">
                    <a:lumMod val="50000"/>
                  </a:schemeClr>
                </a:solidFill>
                <a:latin typeface="+mn-lt"/>
              </a:rPr>
              <a:t>Extractor </a:t>
            </a:r>
            <a:r>
              <a:rPr lang="fr-FR" sz="3600" dirty="0">
                <a:solidFill>
                  <a:schemeClr val="accent4">
                    <a:lumMod val="50000"/>
                  </a:schemeClr>
                </a:solidFill>
                <a:latin typeface="+mn-lt"/>
              </a:rPr>
              <a:t>est une approche non supervisée pour l’extraction automatique </a:t>
            </a:r>
            <a:r>
              <a:rPr lang="fr-FR" sz="3600" dirty="0" smtClean="0">
                <a:solidFill>
                  <a:schemeClr val="accent4">
                    <a:lumMod val="50000"/>
                  </a:schemeClr>
                </a:solidFill>
                <a:latin typeface="+mn-lt"/>
              </a:rPr>
              <a:t>de </a:t>
            </a:r>
            <a:r>
              <a:rPr lang="fr-FR" sz="3600" dirty="0">
                <a:solidFill>
                  <a:schemeClr val="accent4">
                    <a:lumMod val="50000"/>
                  </a:schemeClr>
                </a:solidFill>
                <a:latin typeface="+mn-lt"/>
              </a:rPr>
              <a:t>mots-clés à l’aide de Text Features. </a:t>
            </a:r>
          </a:p>
          <a:p>
            <a:pPr lvl="3">
              <a:lnSpc>
                <a:spcPct val="150000"/>
              </a:lnSpc>
            </a:pPr>
            <a:endParaRPr lang="fr-FR" sz="3200" dirty="0" smtClean="0">
              <a:solidFill>
                <a:schemeClr val="accent4"/>
              </a:solidFill>
              <a:latin typeface="+mn-lt"/>
            </a:endParaRPr>
          </a:p>
          <a:p>
            <a:pPr lvl="2">
              <a:lnSpc>
                <a:spcPct val="150000"/>
              </a:lnSpc>
            </a:pPr>
            <a:endParaRPr lang="fr-FR" sz="3200" dirty="0" smtClean="0">
              <a:solidFill>
                <a:schemeClr val="accent4"/>
              </a:solidFill>
              <a:latin typeface="+mn-lt"/>
            </a:endParaRPr>
          </a:p>
        </p:txBody>
      </p:sp>
    </p:spTree>
    <p:extLst>
      <p:ext uri="{BB962C8B-B14F-4D97-AF65-F5344CB8AC3E}">
        <p14:creationId xmlns:p14="http://schemas.microsoft.com/office/powerpoint/2010/main" val="3579134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2101182"/>
            <a:ext cx="24377650" cy="1614817"/>
          </a:xfrm>
          <a:prstGeom prst="rect">
            <a:avLst/>
          </a:prstGeom>
          <a:blipFill>
            <a:blip r:embed="rId3"/>
            <a:stretch>
              <a:fillRect/>
            </a:stretch>
          </a:blipFill>
        </p:spPr>
        <p:style>
          <a:lnRef idx="1">
            <a:schemeClr val="accent5"/>
          </a:lnRef>
          <a:fillRef idx="2">
            <a:schemeClr val="accent5"/>
          </a:fillRef>
          <a:effectRef idx="1">
            <a:schemeClr val="accent5"/>
          </a:effectRef>
          <a:fontRef idx="minor">
            <a:schemeClr val="dk1"/>
          </a:fontRef>
        </p:style>
        <p:txBody>
          <a:bodyPr lIns="182843" tIns="91422" rIns="182843" bIns="91422" rtlCol="0" anchor="ctr"/>
          <a:lstStyle/>
          <a:p>
            <a:pPr algn="ctr"/>
            <a:endParaRPr lang="fr-FR" dirty="0"/>
          </a:p>
        </p:txBody>
      </p:sp>
      <p:sp>
        <p:nvSpPr>
          <p:cNvPr id="38" name="Rectangle 37"/>
          <p:cNvSpPr/>
          <p:nvPr/>
        </p:nvSpPr>
        <p:spPr>
          <a:xfrm>
            <a:off x="339010" y="12745812"/>
            <a:ext cx="23662220" cy="18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fr-FR" dirty="0"/>
          </a:p>
        </p:txBody>
      </p:sp>
      <p:sp>
        <p:nvSpPr>
          <p:cNvPr id="3" name="Espace réservé du contenu 2"/>
          <p:cNvSpPr>
            <a:spLocks noGrp="1"/>
          </p:cNvSpPr>
          <p:nvPr>
            <p:ph idx="1"/>
          </p:nvPr>
        </p:nvSpPr>
        <p:spPr>
          <a:xfrm>
            <a:off x="711142" y="2701630"/>
            <a:ext cx="22799489" cy="8362304"/>
          </a:xfrm>
        </p:spPr>
        <p:txBody>
          <a:bodyPr>
            <a:normAutofit/>
          </a:bodyPr>
          <a:lstStyle/>
          <a:p>
            <a:pPr marL="571500" indent="-571500" algn="just">
              <a:lnSpc>
                <a:spcPct val="150000"/>
              </a:lnSpc>
              <a:buFont typeface="Arial" panose="020B0604020202020204" pitchFamily="34" charset="0"/>
              <a:buChar char="•"/>
            </a:pPr>
            <a:r>
              <a:rPr lang="fr-FR" sz="3600" dirty="0" smtClean="0">
                <a:solidFill>
                  <a:schemeClr val="tx2"/>
                </a:solidFill>
                <a:latin typeface="Times New Roman" pitchFamily="18" charset="0"/>
                <a:ea typeface="+mn-ea"/>
                <a:cs typeface="Times New Roman" pitchFamily="18" charset="0"/>
              </a:rPr>
              <a:t>Base </a:t>
            </a:r>
            <a:r>
              <a:rPr lang="fr-FR" sz="3600" dirty="0">
                <a:solidFill>
                  <a:schemeClr val="tx2"/>
                </a:solidFill>
                <a:latin typeface="Times New Roman" pitchFamily="18" charset="0"/>
                <a:ea typeface="+mn-ea"/>
                <a:cs typeface="Times New Roman" pitchFamily="18" charset="0"/>
              </a:rPr>
              <a:t>de </a:t>
            </a:r>
            <a:r>
              <a:rPr lang="fr-FR" sz="3600" dirty="0" smtClean="0">
                <a:solidFill>
                  <a:schemeClr val="tx2"/>
                </a:solidFill>
                <a:latin typeface="Times New Roman" pitchFamily="18" charset="0"/>
                <a:ea typeface="+mn-ea"/>
                <a:cs typeface="Times New Roman" pitchFamily="18" charset="0"/>
              </a:rPr>
              <a:t>données: </a:t>
            </a:r>
          </a:p>
          <a:p>
            <a:pPr marL="1371371" lvl="1" indent="-457200" algn="just">
              <a:lnSpc>
                <a:spcPct val="100000"/>
              </a:lnSpc>
              <a:buFont typeface="Courier New" panose="02070309020205020404" pitchFamily="49" charset="0"/>
              <a:buChar char="o"/>
            </a:pPr>
            <a:r>
              <a:rPr lang="fr-FR" dirty="0" smtClean="0">
                <a:solidFill>
                  <a:schemeClr val="tx2"/>
                </a:solidFill>
                <a:latin typeface="Times New Roman" pitchFamily="18" charset="0"/>
                <a:ea typeface="+mn-ea"/>
                <a:cs typeface="Times New Roman" pitchFamily="18" charset="0"/>
              </a:rPr>
              <a:t>Titre</a:t>
            </a:r>
          </a:p>
          <a:p>
            <a:pPr marL="1371371" lvl="1" indent="-457200" algn="just">
              <a:lnSpc>
                <a:spcPct val="100000"/>
              </a:lnSpc>
              <a:buFont typeface="Courier New" panose="02070309020205020404" pitchFamily="49" charset="0"/>
              <a:buChar char="o"/>
            </a:pPr>
            <a:r>
              <a:rPr lang="fr-FR" dirty="0" smtClean="0">
                <a:solidFill>
                  <a:schemeClr val="tx2"/>
                </a:solidFill>
                <a:latin typeface="Times New Roman" pitchFamily="18" charset="0"/>
                <a:ea typeface="+mn-ea"/>
                <a:cs typeface="Times New Roman" pitchFamily="18" charset="0"/>
              </a:rPr>
              <a:t>Résumer</a:t>
            </a:r>
          </a:p>
          <a:p>
            <a:pPr marL="1371371" lvl="1" indent="-457200" algn="just">
              <a:lnSpc>
                <a:spcPct val="100000"/>
              </a:lnSpc>
              <a:buFont typeface="Courier New" panose="02070309020205020404" pitchFamily="49" charset="0"/>
              <a:buChar char="o"/>
            </a:pPr>
            <a:r>
              <a:rPr lang="fr-FR" dirty="0" smtClean="0">
                <a:solidFill>
                  <a:schemeClr val="tx2"/>
                </a:solidFill>
                <a:latin typeface="Times New Roman" pitchFamily="18" charset="0"/>
                <a:ea typeface="+mn-ea"/>
                <a:cs typeface="Times New Roman" pitchFamily="18" charset="0"/>
              </a:rPr>
              <a:t>Labels</a:t>
            </a:r>
          </a:p>
          <a:p>
            <a:pPr marL="1371371" lvl="1" indent="-457200" algn="just">
              <a:lnSpc>
                <a:spcPct val="100000"/>
              </a:lnSpc>
              <a:buFont typeface="Courier New" panose="02070309020205020404" pitchFamily="49" charset="0"/>
              <a:buChar char="o"/>
            </a:pPr>
            <a:r>
              <a:rPr lang="fr-FR" dirty="0" smtClean="0">
                <a:solidFill>
                  <a:schemeClr val="tx2"/>
                </a:solidFill>
                <a:latin typeface="Times New Roman" pitchFamily="18" charset="0"/>
                <a:ea typeface="+mn-ea"/>
                <a:cs typeface="Times New Roman" pitchFamily="18" charset="0"/>
              </a:rPr>
              <a:t>20 000 lignes</a:t>
            </a:r>
            <a:endParaRPr lang="fr-FR" dirty="0">
              <a:solidFill>
                <a:schemeClr val="tx2"/>
              </a:solidFill>
              <a:latin typeface="Times New Roman" pitchFamily="18" charset="0"/>
              <a:ea typeface="+mn-ea"/>
              <a:cs typeface="Times New Roman" pitchFamily="18" charset="0"/>
            </a:endParaRPr>
          </a:p>
          <a:p>
            <a:pPr marL="571500" indent="-571500" algn="just">
              <a:lnSpc>
                <a:spcPct val="100000"/>
              </a:lnSpc>
              <a:buFont typeface="Arial" panose="020B0604020202020204" pitchFamily="34" charset="0"/>
              <a:buChar char="•"/>
            </a:pPr>
            <a:r>
              <a:rPr lang="fr-FR" sz="3600" dirty="0" smtClean="0">
                <a:solidFill>
                  <a:schemeClr val="tx2"/>
                </a:solidFill>
                <a:latin typeface="Times New Roman" pitchFamily="18" charset="0"/>
                <a:ea typeface="+mn-ea"/>
                <a:cs typeface="Times New Roman" pitchFamily="18" charset="0"/>
              </a:rPr>
              <a:t>Concaténation </a:t>
            </a:r>
            <a:r>
              <a:rPr lang="fr-FR" sz="3600" dirty="0">
                <a:solidFill>
                  <a:schemeClr val="tx2"/>
                </a:solidFill>
                <a:latin typeface="Times New Roman" pitchFamily="18" charset="0"/>
                <a:ea typeface="+mn-ea"/>
                <a:cs typeface="Times New Roman" pitchFamily="18" charset="0"/>
              </a:rPr>
              <a:t>de champs titre et </a:t>
            </a:r>
            <a:r>
              <a:rPr lang="fr-FR" sz="3600" dirty="0" smtClean="0">
                <a:solidFill>
                  <a:schemeClr val="tx2"/>
                </a:solidFill>
                <a:latin typeface="Times New Roman" pitchFamily="18" charset="0"/>
                <a:ea typeface="+mn-ea"/>
                <a:cs typeface="Times New Roman" pitchFamily="18" charset="0"/>
              </a:rPr>
              <a:t>Résumer. </a:t>
            </a:r>
          </a:p>
          <a:p>
            <a:pPr marL="571500" indent="-571500">
              <a:lnSpc>
                <a:spcPct val="100000"/>
              </a:lnSpc>
              <a:buFont typeface="Arial" panose="020B0604020202020204" pitchFamily="34" charset="0"/>
              <a:buChar char="•"/>
            </a:pPr>
            <a:r>
              <a:rPr lang="fr-FR" sz="3600" dirty="0">
                <a:solidFill>
                  <a:schemeClr val="tx2"/>
                </a:solidFill>
                <a:latin typeface="Times New Roman" pitchFamily="18" charset="0"/>
                <a:ea typeface="+mn-ea"/>
                <a:cs typeface="Times New Roman" pitchFamily="18" charset="0"/>
              </a:rPr>
              <a:t>Word count : nombre moyen de mots est </a:t>
            </a:r>
            <a:r>
              <a:rPr lang="fr-FR" sz="3600" dirty="0" smtClean="0">
                <a:solidFill>
                  <a:schemeClr val="tx2"/>
                </a:solidFill>
                <a:latin typeface="Times New Roman" pitchFamily="18" charset="0"/>
                <a:ea typeface="+mn-ea"/>
                <a:cs typeface="Times New Roman" pitchFamily="18" charset="0"/>
              </a:rPr>
              <a:t>212 mots </a:t>
            </a:r>
            <a:r>
              <a:rPr lang="fr-FR" sz="3600" dirty="0">
                <a:solidFill>
                  <a:schemeClr val="tx2"/>
                </a:solidFill>
                <a:latin typeface="Times New Roman" pitchFamily="18" charset="0"/>
                <a:ea typeface="+mn-ea"/>
                <a:cs typeface="Times New Roman" pitchFamily="18" charset="0"/>
              </a:rPr>
              <a:t>par abstract + </a:t>
            </a:r>
            <a:r>
              <a:rPr lang="fr-FR" sz="3600" dirty="0" smtClean="0">
                <a:solidFill>
                  <a:schemeClr val="tx2"/>
                </a:solidFill>
                <a:latin typeface="Times New Roman" pitchFamily="18" charset="0"/>
                <a:ea typeface="+mn-ea"/>
                <a:cs typeface="Times New Roman" pitchFamily="18" charset="0"/>
              </a:rPr>
              <a:t>titre</a:t>
            </a:r>
          </a:p>
          <a:p>
            <a:pPr marL="571500" indent="-571500">
              <a:lnSpc>
                <a:spcPct val="100000"/>
              </a:lnSpc>
              <a:buFont typeface="Arial" panose="020B0604020202020204" pitchFamily="34" charset="0"/>
              <a:buChar char="•"/>
            </a:pPr>
            <a:r>
              <a:rPr lang="fr-FR" sz="3600" dirty="0" smtClean="0">
                <a:solidFill>
                  <a:schemeClr val="tx2"/>
                </a:solidFill>
                <a:latin typeface="Times New Roman" pitchFamily="18" charset="0"/>
                <a:ea typeface="+mn-ea"/>
                <a:cs typeface="Times New Roman" pitchFamily="18" charset="0"/>
              </a:rPr>
              <a:t>Classification binaire: Covid ou Non Covid</a:t>
            </a:r>
            <a:endParaRPr lang="fr-FR" sz="3600" dirty="0">
              <a:solidFill>
                <a:schemeClr val="tx2"/>
              </a:solidFill>
              <a:latin typeface="Times New Roman" pitchFamily="18" charset="0"/>
              <a:ea typeface="+mn-ea"/>
              <a:cs typeface="Times New Roman" pitchFamily="18" charset="0"/>
            </a:endParaRPr>
          </a:p>
        </p:txBody>
      </p:sp>
      <p:sp>
        <p:nvSpPr>
          <p:cNvPr id="46" name="Espace réservé du contenu 2"/>
          <p:cNvSpPr txBox="1">
            <a:spLocks/>
          </p:cNvSpPr>
          <p:nvPr/>
        </p:nvSpPr>
        <p:spPr>
          <a:xfrm>
            <a:off x="2343853" y="9320567"/>
            <a:ext cx="7671790" cy="1309238"/>
          </a:xfrm>
          <a:prstGeom prst="rect">
            <a:avLst/>
          </a:prstGeom>
        </p:spPr>
        <p:txBody>
          <a:bodyPr vert="horz" lIns="182843" tIns="91422" rIns="182843" bIns="91422" rtlCol="0">
            <a:normAutofit/>
          </a:bodyPr>
          <a:lstStyle/>
          <a:p>
            <a:pPr marL="685663" indent="-685663">
              <a:spcBef>
                <a:spcPct val="20000"/>
              </a:spcBef>
              <a:defRPr/>
            </a:pPr>
            <a:endParaRPr lang="fr-FR" sz="4800" b="1" dirty="0"/>
          </a:p>
        </p:txBody>
      </p:sp>
      <p:grpSp>
        <p:nvGrpSpPr>
          <p:cNvPr id="2" name="Group 15"/>
          <p:cNvGrpSpPr/>
          <p:nvPr/>
        </p:nvGrpSpPr>
        <p:grpSpPr>
          <a:xfrm>
            <a:off x="0" y="112062"/>
            <a:ext cx="7266215" cy="1118191"/>
            <a:chOff x="0" y="838200"/>
            <a:chExt cx="7266215" cy="1118191"/>
          </a:xfrm>
        </p:grpSpPr>
        <p:sp>
          <p:nvSpPr>
            <p:cNvPr id="56" name="Rectangle 5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13"/>
          <p:cNvSpPr txBox="1"/>
          <p:nvPr/>
        </p:nvSpPr>
        <p:spPr>
          <a:xfrm>
            <a:off x="339010" y="1476353"/>
            <a:ext cx="22806212" cy="1015663"/>
          </a:xfrm>
          <a:prstGeom prst="rect">
            <a:avLst/>
          </a:prstGeom>
          <a:noFill/>
        </p:spPr>
        <p:txBody>
          <a:bodyPr wrap="square" rtlCol="0">
            <a:spAutoFit/>
          </a:bodyPr>
          <a:lstStyle/>
          <a:p>
            <a:r>
              <a:rPr lang="en-US" sz="6000" b="1" dirty="0" smtClean="0">
                <a:solidFill>
                  <a:schemeClr val="accent2"/>
                </a:solidFill>
                <a:latin typeface="Times New Roman" pitchFamily="18" charset="0"/>
                <a:ea typeface="Lato" charset="0"/>
                <a:cs typeface="Times New Roman" pitchFamily="18" charset="0"/>
              </a:rPr>
              <a:t> IV . Classification</a:t>
            </a:r>
            <a:endParaRPr lang="en-US" sz="6000" b="1" dirty="0">
              <a:solidFill>
                <a:schemeClr val="accent2"/>
              </a:solidFill>
              <a:latin typeface="Times New Roman" pitchFamily="18" charset="0"/>
              <a:ea typeface="Lato" charset="0"/>
              <a:cs typeface="Times New Roman" pitchFamily="18" charset="0"/>
            </a:endParaRPr>
          </a:p>
        </p:txBody>
      </p:sp>
      <p:sp>
        <p:nvSpPr>
          <p:cNvPr id="27" name="Espace réservé du numéro de diapositive 26"/>
          <p:cNvSpPr>
            <a:spLocks noGrp="1"/>
          </p:cNvSpPr>
          <p:nvPr>
            <p:ph type="sldNum" sz="quarter" idx="12"/>
          </p:nvPr>
        </p:nvSpPr>
        <p:spPr/>
        <p:txBody>
          <a:bodyPr/>
          <a:lstStyle/>
          <a:p>
            <a:fld id="{D57F1E4F-1CFF-5643-939E-217C01CDF565}"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2101182"/>
            <a:ext cx="24377650" cy="1614817"/>
          </a:xfrm>
          <a:prstGeom prst="rect">
            <a:avLst/>
          </a:prstGeom>
          <a:blipFill>
            <a:blip r:embed="rId3"/>
            <a:stretch>
              <a:fillRect/>
            </a:stretch>
          </a:blipFill>
        </p:spPr>
        <p:style>
          <a:lnRef idx="1">
            <a:schemeClr val="accent5"/>
          </a:lnRef>
          <a:fillRef idx="2">
            <a:schemeClr val="accent5"/>
          </a:fillRef>
          <a:effectRef idx="1">
            <a:schemeClr val="accent5"/>
          </a:effectRef>
          <a:fontRef idx="minor">
            <a:schemeClr val="dk1"/>
          </a:fontRef>
        </p:style>
        <p:txBody>
          <a:bodyPr lIns="182843" tIns="91422" rIns="182843" bIns="91422" rtlCol="0" anchor="ctr"/>
          <a:lstStyle/>
          <a:p>
            <a:pPr algn="ctr"/>
            <a:endParaRPr lang="fr-FR" dirty="0"/>
          </a:p>
        </p:txBody>
      </p:sp>
      <p:sp>
        <p:nvSpPr>
          <p:cNvPr id="38" name="Rectangle 37"/>
          <p:cNvSpPr/>
          <p:nvPr/>
        </p:nvSpPr>
        <p:spPr>
          <a:xfrm>
            <a:off x="339010" y="12745812"/>
            <a:ext cx="23662220" cy="18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fr-FR"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773798" y="2587476"/>
            <a:ext cx="15911202" cy="8251943"/>
          </a:xfrm>
        </p:spPr>
      </p:pic>
      <p:sp>
        <p:nvSpPr>
          <p:cNvPr id="46" name="Espace réservé du contenu 2"/>
          <p:cNvSpPr txBox="1">
            <a:spLocks/>
          </p:cNvSpPr>
          <p:nvPr/>
        </p:nvSpPr>
        <p:spPr>
          <a:xfrm>
            <a:off x="2343853" y="9320567"/>
            <a:ext cx="7671790" cy="1309238"/>
          </a:xfrm>
          <a:prstGeom prst="rect">
            <a:avLst/>
          </a:prstGeom>
        </p:spPr>
        <p:txBody>
          <a:bodyPr vert="horz" lIns="182843" tIns="91422" rIns="182843" bIns="91422" rtlCol="0">
            <a:normAutofit/>
          </a:bodyPr>
          <a:lstStyle/>
          <a:p>
            <a:pPr marL="685663" indent="-685663">
              <a:spcBef>
                <a:spcPct val="20000"/>
              </a:spcBef>
              <a:defRPr/>
            </a:pPr>
            <a:endParaRPr lang="fr-FR" sz="4800" b="1" dirty="0"/>
          </a:p>
        </p:txBody>
      </p:sp>
      <p:grpSp>
        <p:nvGrpSpPr>
          <p:cNvPr id="2" name="Group 15"/>
          <p:cNvGrpSpPr/>
          <p:nvPr/>
        </p:nvGrpSpPr>
        <p:grpSpPr>
          <a:xfrm>
            <a:off x="0" y="112062"/>
            <a:ext cx="7266215" cy="1118191"/>
            <a:chOff x="0" y="838200"/>
            <a:chExt cx="7266215" cy="1118191"/>
          </a:xfrm>
        </p:grpSpPr>
        <p:sp>
          <p:nvSpPr>
            <p:cNvPr id="56" name="Rectangle 5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13"/>
          <p:cNvSpPr txBox="1"/>
          <p:nvPr/>
        </p:nvSpPr>
        <p:spPr>
          <a:xfrm>
            <a:off x="339010" y="1476353"/>
            <a:ext cx="22806212" cy="1015663"/>
          </a:xfrm>
          <a:prstGeom prst="rect">
            <a:avLst/>
          </a:prstGeom>
          <a:noFill/>
        </p:spPr>
        <p:txBody>
          <a:bodyPr wrap="square" rtlCol="0">
            <a:spAutoFit/>
          </a:bodyPr>
          <a:lstStyle/>
          <a:p>
            <a:r>
              <a:rPr lang="en-US" sz="6000" b="1" dirty="0" smtClean="0">
                <a:solidFill>
                  <a:schemeClr val="accent2"/>
                </a:solidFill>
                <a:latin typeface="Times New Roman" pitchFamily="18" charset="0"/>
                <a:ea typeface="Lato" charset="0"/>
                <a:cs typeface="Times New Roman" pitchFamily="18" charset="0"/>
              </a:rPr>
              <a:t> IV . Classification</a:t>
            </a:r>
            <a:endParaRPr lang="en-US" sz="6000" b="1" dirty="0">
              <a:solidFill>
                <a:schemeClr val="accent2"/>
              </a:solidFill>
              <a:latin typeface="Times New Roman" pitchFamily="18" charset="0"/>
              <a:ea typeface="Lato" charset="0"/>
              <a:cs typeface="Times New Roman" pitchFamily="18" charset="0"/>
            </a:endParaRPr>
          </a:p>
        </p:txBody>
      </p:sp>
      <p:sp>
        <p:nvSpPr>
          <p:cNvPr id="27" name="Espace réservé du numéro de diapositive 26"/>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p:cNvSpPr txBox="1"/>
          <p:nvPr/>
        </p:nvSpPr>
        <p:spPr>
          <a:xfrm>
            <a:off x="9169400" y="10886754"/>
            <a:ext cx="8458200" cy="646331"/>
          </a:xfrm>
          <a:prstGeom prst="rect">
            <a:avLst/>
          </a:prstGeom>
          <a:noFill/>
        </p:spPr>
        <p:txBody>
          <a:bodyPr wrap="square" rtlCol="0">
            <a:spAutoFit/>
          </a:bodyPr>
          <a:lstStyle/>
          <a:p>
            <a:r>
              <a:rPr lang="fr-FR" i="1" dirty="0"/>
              <a:t>les mots les Plus fréquents </a:t>
            </a:r>
            <a:endParaRPr lang="fr-FR" dirty="0"/>
          </a:p>
        </p:txBody>
      </p:sp>
    </p:spTree>
    <p:extLst>
      <p:ext uri="{BB962C8B-B14F-4D97-AF65-F5344CB8AC3E}">
        <p14:creationId xmlns:p14="http://schemas.microsoft.com/office/powerpoint/2010/main" val="2222571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2101182"/>
            <a:ext cx="24377650" cy="1614817"/>
          </a:xfrm>
          <a:prstGeom prst="rect">
            <a:avLst/>
          </a:prstGeom>
          <a:blipFill>
            <a:blip r:embed="rId3"/>
            <a:stretch>
              <a:fillRect/>
            </a:stretch>
          </a:blipFill>
        </p:spPr>
        <p:style>
          <a:lnRef idx="1">
            <a:schemeClr val="accent5"/>
          </a:lnRef>
          <a:fillRef idx="2">
            <a:schemeClr val="accent5"/>
          </a:fillRef>
          <a:effectRef idx="1">
            <a:schemeClr val="accent5"/>
          </a:effectRef>
          <a:fontRef idx="minor">
            <a:schemeClr val="dk1"/>
          </a:fontRef>
        </p:style>
        <p:txBody>
          <a:bodyPr lIns="182843" tIns="91422" rIns="182843" bIns="91422" rtlCol="0" anchor="ctr"/>
          <a:lstStyle/>
          <a:p>
            <a:pPr algn="ctr"/>
            <a:endParaRPr lang="fr-FR" dirty="0"/>
          </a:p>
        </p:txBody>
      </p:sp>
      <p:sp>
        <p:nvSpPr>
          <p:cNvPr id="38" name="Rectangle 37"/>
          <p:cNvSpPr/>
          <p:nvPr/>
        </p:nvSpPr>
        <p:spPr>
          <a:xfrm>
            <a:off x="339010" y="12745812"/>
            <a:ext cx="23662220" cy="18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fr-FR" dirty="0"/>
          </a:p>
        </p:txBody>
      </p:sp>
      <p:sp>
        <p:nvSpPr>
          <p:cNvPr id="46" name="Espace réservé du contenu 2"/>
          <p:cNvSpPr txBox="1">
            <a:spLocks/>
          </p:cNvSpPr>
          <p:nvPr/>
        </p:nvSpPr>
        <p:spPr>
          <a:xfrm>
            <a:off x="2343853" y="9320567"/>
            <a:ext cx="7671790" cy="1309238"/>
          </a:xfrm>
          <a:prstGeom prst="rect">
            <a:avLst/>
          </a:prstGeom>
        </p:spPr>
        <p:txBody>
          <a:bodyPr vert="horz" lIns="182843" tIns="91422" rIns="182843" bIns="91422" rtlCol="0">
            <a:normAutofit/>
          </a:bodyPr>
          <a:lstStyle/>
          <a:p>
            <a:pPr marL="685663" indent="-685663">
              <a:spcBef>
                <a:spcPct val="20000"/>
              </a:spcBef>
              <a:defRPr/>
            </a:pPr>
            <a:endParaRPr lang="fr-FR" sz="4800" b="1" dirty="0"/>
          </a:p>
        </p:txBody>
      </p:sp>
      <p:grpSp>
        <p:nvGrpSpPr>
          <p:cNvPr id="2" name="Group 15"/>
          <p:cNvGrpSpPr/>
          <p:nvPr/>
        </p:nvGrpSpPr>
        <p:grpSpPr>
          <a:xfrm>
            <a:off x="0" y="112062"/>
            <a:ext cx="7266215" cy="1118191"/>
            <a:chOff x="0" y="838200"/>
            <a:chExt cx="7266215" cy="1118191"/>
          </a:xfrm>
        </p:grpSpPr>
        <p:sp>
          <p:nvSpPr>
            <p:cNvPr id="56" name="Rectangle 55"/>
            <p:cNvSpPr/>
            <p:nvPr/>
          </p:nvSpPr>
          <p:spPr>
            <a:xfrm>
              <a:off x="1" y="838200"/>
              <a:ext cx="7266214" cy="62909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0" y="1667540"/>
              <a:ext cx="4678878" cy="2888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13"/>
          <p:cNvSpPr txBox="1"/>
          <p:nvPr/>
        </p:nvSpPr>
        <p:spPr>
          <a:xfrm>
            <a:off x="339010" y="1476353"/>
            <a:ext cx="22806212" cy="1015663"/>
          </a:xfrm>
          <a:prstGeom prst="rect">
            <a:avLst/>
          </a:prstGeom>
          <a:noFill/>
        </p:spPr>
        <p:txBody>
          <a:bodyPr wrap="square" rtlCol="0">
            <a:spAutoFit/>
          </a:bodyPr>
          <a:lstStyle/>
          <a:p>
            <a:r>
              <a:rPr lang="en-US" sz="6000" b="1" dirty="0" smtClean="0">
                <a:solidFill>
                  <a:schemeClr val="accent2"/>
                </a:solidFill>
                <a:latin typeface="Times New Roman" pitchFamily="18" charset="0"/>
                <a:ea typeface="Lato" charset="0"/>
                <a:cs typeface="Times New Roman" pitchFamily="18" charset="0"/>
              </a:rPr>
              <a:t> IV . Classification</a:t>
            </a:r>
            <a:endParaRPr lang="en-US" sz="6000" b="1" dirty="0">
              <a:solidFill>
                <a:schemeClr val="accent2"/>
              </a:solidFill>
              <a:latin typeface="Times New Roman" pitchFamily="18" charset="0"/>
              <a:ea typeface="Lato" charset="0"/>
              <a:cs typeface="Times New Roman" pitchFamily="18" charset="0"/>
            </a:endParaRPr>
          </a:p>
        </p:txBody>
      </p:sp>
      <p:sp>
        <p:nvSpPr>
          <p:cNvPr id="27" name="Espace réservé du numéro de diapositive 26"/>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TextBox 4"/>
          <p:cNvSpPr txBox="1"/>
          <p:nvPr/>
        </p:nvSpPr>
        <p:spPr>
          <a:xfrm>
            <a:off x="449778" y="6095172"/>
            <a:ext cx="8458200" cy="646331"/>
          </a:xfrm>
          <a:prstGeom prst="rect">
            <a:avLst/>
          </a:prstGeom>
          <a:noFill/>
        </p:spPr>
        <p:txBody>
          <a:bodyPr wrap="square" rtlCol="0">
            <a:spAutoFit/>
          </a:bodyPr>
          <a:lstStyle/>
          <a:p>
            <a:r>
              <a:rPr lang="fr-FR" i="1" dirty="0"/>
              <a:t>les uni-grams les plus fréquentes </a:t>
            </a:r>
            <a:endParaRPr lang="fr-FR"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6457" y="1230253"/>
            <a:ext cx="16641821" cy="10597881"/>
          </a:xfrm>
          <a:prstGeom prst="rect">
            <a:avLst/>
          </a:prstGeom>
        </p:spPr>
      </p:pic>
    </p:spTree>
    <p:extLst>
      <p:ext uri="{BB962C8B-B14F-4D97-AF65-F5344CB8AC3E}">
        <p14:creationId xmlns:p14="http://schemas.microsoft.com/office/powerpoint/2010/main" val="2386025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mpires 29">
      <a:dk1>
        <a:srgbClr val="7F7F7F"/>
      </a:dk1>
      <a:lt1>
        <a:srgbClr val="FFFFFF"/>
      </a:lt1>
      <a:dk2>
        <a:srgbClr val="000000"/>
      </a:dk2>
      <a:lt2>
        <a:srgbClr val="FFFFFF"/>
      </a:lt2>
      <a:accent1>
        <a:srgbClr val="C7D4E4"/>
      </a:accent1>
      <a:accent2>
        <a:srgbClr val="3D5476"/>
      </a:accent2>
      <a:accent3>
        <a:srgbClr val="FE9800"/>
      </a:accent3>
      <a:accent4>
        <a:srgbClr val="253247"/>
      </a:accent4>
      <a:accent5>
        <a:srgbClr val="FEFFFE"/>
      </a:accent5>
      <a:accent6>
        <a:srgbClr val="91969B"/>
      </a:accent6>
      <a:hlink>
        <a:srgbClr val="4B5050"/>
      </a:hlink>
      <a:folHlink>
        <a:srgbClr val="19BB9B"/>
      </a:folHlink>
    </a:clrScheme>
    <a:fontScheme name="Personnalisé 1">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37202</TotalTime>
  <Words>1020</Words>
  <Application>Microsoft Office PowerPoint</Application>
  <PresentationFormat>Custom</PresentationFormat>
  <Paragraphs>131</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Lato</vt:lpstr>
      <vt:lpstr>Lato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creator>Maalaoui</dc:creator>
  <cp:lastModifiedBy>Maha</cp:lastModifiedBy>
  <cp:revision>8240</cp:revision>
  <dcterms:created xsi:type="dcterms:W3CDTF">2014-11-12T21:47:38Z</dcterms:created>
  <dcterms:modified xsi:type="dcterms:W3CDTF">2022-12-06T12:38:17Z</dcterms:modified>
</cp:coreProperties>
</file>