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7" roundtripDataSignature="AMtx7mg9Wjigrib+ToK2bdq5Igt+TZt9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1XYROW2NyYQMqZbgQyYQe8g30PXzuI4S/view?usp=drive_link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djFX6doUdUk3ZENs9kgFIlPQ6EXx0A0-eRiCgb_N95U/edit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7500" y="287050"/>
            <a:ext cx="8210100" cy="27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ENGINEERING COLLEGE, </a:t>
            </a:r>
            <a:b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K.R.NAGAR, KOVILPATTI - 628 503</a:t>
            </a:r>
            <a:b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23CS24C -OBJECT ORIENTED PROGRAMMING USING C++</a:t>
            </a:r>
            <a:br>
              <a:rPr b="1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EXPERIENTIAL  LEARNING LAB</a:t>
            </a:r>
            <a:endParaRPr b="1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None/>
            </a:pPr>
            <a:r>
              <a:t/>
            </a:r>
            <a:endParaRPr b="1" i="0" sz="2811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6300" y="330575"/>
            <a:ext cx="839350" cy="6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1926925" y="2106888"/>
            <a:ext cx="626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TOUR MANAGEMENT SYSTEM</a:t>
            </a:r>
            <a:endParaRPr b="0" i="0" sz="20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798200" y="3244875"/>
            <a:ext cx="33687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Submitte</a:t>
            </a:r>
            <a:r>
              <a:rPr b="1" i="0" lang="en" sz="12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TEAM MEMBERS:</a:t>
            </a:r>
            <a:endParaRPr b="1" i="0" sz="1200" u="none" cap="none" strike="noStrike">
              <a:solidFill>
                <a:srgbClr val="262626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Anusuyadevi N </a:t>
            </a:r>
            <a:r>
              <a:rPr b="1" i="0" lang="en" sz="12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b="1" i="0" lang="en" sz="1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2312005)</a:t>
            </a:r>
            <a:endParaRPr b="1" i="0" sz="1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Dharshini K </a:t>
            </a:r>
            <a:r>
              <a:rPr b="1" i="0" lang="en" sz="1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(2312012)</a:t>
            </a:r>
            <a:endParaRPr b="1" i="0" sz="1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Maha Manisha M </a:t>
            </a:r>
            <a:r>
              <a:rPr b="1" i="0" lang="en" sz="12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(2312025)</a:t>
            </a:r>
            <a:endParaRPr b="1" i="0" sz="1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                                                                                                                                                                                         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7788100" y="3842950"/>
            <a:ext cx="137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/>
        </p:nvSpPr>
        <p:spPr>
          <a:xfrm>
            <a:off x="1296200" y="265350"/>
            <a:ext cx="6263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1" i="0" lang="en" sz="38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1187450" y="1668100"/>
            <a:ext cx="626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https://drive.google.com/file/d/11XYROW2NyYQMqZbgQyYQe8g30PXzuI4S/view?usp=drive_link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/>
        </p:nvSpPr>
        <p:spPr>
          <a:xfrm>
            <a:off x="1111325" y="1624600"/>
            <a:ext cx="626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b="1" i="0" lang="en" sz="5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1" title="Smile GIF (Provided by Tenor)"/>
          <p:cNvPicPr preferRelativeResize="0"/>
          <p:nvPr/>
        </p:nvPicPr>
        <p:blipFill rotWithShape="1">
          <a:blip r:embed="rId3">
            <a:alphaModFix/>
          </a:blip>
          <a:srcRect b="0" l="-2092" r="0" t="-3390"/>
          <a:stretch/>
        </p:blipFill>
        <p:spPr>
          <a:xfrm>
            <a:off x="2916450" y="2701150"/>
            <a:ext cx="2599850" cy="16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990"/>
              <a:buFont typeface="Georgia"/>
              <a:buNone/>
            </a:pPr>
            <a:r>
              <a:rPr b="1" lang="en" sz="329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020"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315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6350" lvl="0" marL="6350" marR="5715" rtl="0" algn="l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To create a tour management application using C++ that have features to book tour, update tour or cancel tour.</a:t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" lvl="0" marL="6350" marR="5715" rtl="0" algn="l">
              <a:lnSpc>
                <a:spcPct val="9166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" lvl="0" marL="6350" marR="5715" rtl="0" algn="l">
              <a:lnSpc>
                <a:spcPct val="9166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To save the tour details of both customer and reservation details in a Separate files.</a:t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" lvl="0" marL="6350" marR="5715" rtl="0" algn="l">
              <a:lnSpc>
                <a:spcPct val="9166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" lvl="0" marL="6350" marR="5715" rtl="0" algn="l">
              <a:lnSpc>
                <a:spcPct val="91666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2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To create an error free application that is capable to handle real life scenario.</a:t>
            </a:r>
            <a:endParaRPr sz="22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5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990"/>
              <a:buFont typeface="Georgia"/>
              <a:buNone/>
            </a:pPr>
            <a:r>
              <a:rPr b="1" lang="en" sz="329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3020"/>
          </a:p>
        </p:txBody>
      </p:sp>
      <p:sp>
        <p:nvSpPr>
          <p:cNvPr id="70" name="Google Shape;70;p3"/>
          <p:cNvSpPr txBox="1"/>
          <p:nvPr/>
        </p:nvSpPr>
        <p:spPr>
          <a:xfrm>
            <a:off x="361025" y="1254875"/>
            <a:ext cx="80469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1.</a:t>
            </a:r>
            <a:r>
              <a:rPr b="1" i="0" lang="en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Easy Booking Process:</a:t>
            </a:r>
            <a:r>
              <a:rPr b="0" i="0" lang="en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Simplify the process of creating, updating, and canceling tour booking s to ensure accuracy and user-friendliness</a:t>
            </a:r>
            <a:endParaRPr b="0" i="0" sz="1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2.</a:t>
            </a:r>
            <a:r>
              <a:rPr b="1" i="0" lang="en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Customer Information Management</a:t>
            </a:r>
            <a:r>
              <a:rPr b="0" i="0" lang="en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Maintain detailed and organized records of customers, including their personal information and booking history.</a:t>
            </a:r>
            <a:endParaRPr b="0" i="0" sz="1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3.</a:t>
            </a:r>
            <a:r>
              <a:rPr b="1" i="0" lang="en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Secure Data Handling: </a:t>
            </a:r>
            <a:r>
              <a:rPr b="0" i="0" lang="en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 robust file handling with encryption to securely store and retrieve tour, customer, and booking information.</a:t>
            </a:r>
            <a:endParaRPr b="0" i="0" sz="1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4.</a:t>
            </a:r>
            <a:r>
              <a:rPr b="1" i="0" lang="en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Comprehensive Tour Management:</a:t>
            </a:r>
            <a:r>
              <a:rPr b="0" i="0" lang="en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Allow for the addition, updating, and removal of tour packages with all necessary details.</a:t>
            </a:r>
            <a:endParaRPr b="0" i="0" sz="1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5.</a:t>
            </a:r>
            <a:r>
              <a:rPr b="1" i="0" lang="en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User-Friendly Interface</a:t>
            </a:r>
            <a:r>
              <a:rPr b="0" i="0" lang="en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Develop an intuitive user interface for easy navigation and interaction with the system.</a:t>
            </a:r>
            <a:endParaRPr b="0" i="0" sz="1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238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ct val="97058"/>
              <a:buFont typeface="Georgia"/>
              <a:buNone/>
            </a:pPr>
            <a:r>
              <a:rPr b="1" lang="en" sz="34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Usecase Diagram</a:t>
            </a:r>
            <a:endParaRPr/>
          </a:p>
        </p:txBody>
      </p:sp>
      <p:sp>
        <p:nvSpPr>
          <p:cNvPr id="76" name="Google Shape;76;p4"/>
          <p:cNvSpPr txBox="1"/>
          <p:nvPr/>
        </p:nvSpPr>
        <p:spPr>
          <a:xfrm>
            <a:off x="1404950" y="1450625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613" y="1239975"/>
            <a:ext cx="345757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303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ct val="100000"/>
              <a:buFont typeface="Georgia"/>
              <a:buNone/>
            </a:pPr>
            <a:r>
              <a:rPr b="1" lang="en" sz="33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  <a:endParaRPr/>
          </a:p>
        </p:txBody>
      </p:sp>
      <p:sp>
        <p:nvSpPr>
          <p:cNvPr id="83" name="Google Shape;83;p5"/>
          <p:cNvSpPr txBox="1"/>
          <p:nvPr/>
        </p:nvSpPr>
        <p:spPr>
          <a:xfrm>
            <a:off x="2187900" y="17768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900" y="1124400"/>
            <a:ext cx="4134200" cy="39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/>
        </p:nvSpPr>
        <p:spPr>
          <a:xfrm>
            <a:off x="817750" y="167475"/>
            <a:ext cx="725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1" i="0" lang="en" sz="30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Oriented Concept Ideation</a:t>
            </a:r>
            <a:endParaRPr b="1" i="0" sz="3000" u="none" cap="none" strike="noStrike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90;p6"/>
          <p:cNvCxnSpPr>
            <a:stCxn id="89" idx="2"/>
          </p:cNvCxnSpPr>
          <p:nvPr/>
        </p:nvCxnSpPr>
        <p:spPr>
          <a:xfrm flipH="1">
            <a:off x="4428100" y="1090875"/>
            <a:ext cx="16200" cy="1871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6"/>
          <p:cNvSpPr txBox="1"/>
          <p:nvPr/>
        </p:nvSpPr>
        <p:spPr>
          <a:xfrm>
            <a:off x="0" y="1037400"/>
            <a:ext cx="2731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0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i="0" lang="en" sz="2000" u="none" cap="none" strike="noStrike">
                <a:solidFill>
                  <a:srgbClr val="0D0D0D"/>
                </a:solidFill>
                <a:latin typeface="Georgia"/>
                <a:ea typeface="Georgia"/>
                <a:cs typeface="Georgia"/>
                <a:sym typeface="Georgia"/>
              </a:rPr>
              <a:t>Classes Used:</a:t>
            </a:r>
            <a:endParaRPr b="1" i="0" sz="2000" u="none" cap="none" strike="noStrike">
              <a:solidFill>
                <a:srgbClr val="0D0D0D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948225" y="16028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698125" y="1504975"/>
            <a:ext cx="3012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Customer-Base Class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InternationalPackage-Derived class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IndianPackage-Derived Class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Tour-Another class created to get the details from the passanger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4656325" y="1090875"/>
            <a:ext cx="41757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1" i="0" lang="en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Inheritance:</a:t>
            </a:r>
            <a:endParaRPr b="1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InternationalPackage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IndiaPackage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classes inherit from the </a:t>
            </a:r>
            <a:r>
              <a:rPr b="0" i="0" lang="en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Package class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the public keyword.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allows them to use the interface defined by Package while providing their own implementations of the virtual functions.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6"/>
          <p:cNvCxnSpPr/>
          <p:nvPr/>
        </p:nvCxnSpPr>
        <p:spPr>
          <a:xfrm>
            <a:off x="34800" y="2986050"/>
            <a:ext cx="905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6"/>
          <p:cNvSpPr txBox="1"/>
          <p:nvPr/>
        </p:nvSpPr>
        <p:spPr>
          <a:xfrm>
            <a:off x="100025" y="3073050"/>
            <a:ext cx="8862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i="0" lang="en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Polymorphism:</a:t>
            </a:r>
            <a:endParaRPr b="1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Package class defines two pure virtual functions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(displayPackages() and selectPackage())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making it an abstract class.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InternationalPackage and IndiaPackage classes override these virtual functions, allowing for dynamic binding. This is demonstrated by the use of a pointer to the base class Package* package which points to objects of derived classes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(new InternationalPackage() or new IndiaPackage())</a:t>
            </a:r>
            <a:r>
              <a:rPr b="0" i="0" lang="en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7"/>
          <p:cNvCxnSpPr/>
          <p:nvPr/>
        </p:nvCxnSpPr>
        <p:spPr>
          <a:xfrm>
            <a:off x="4232250" y="36975"/>
            <a:ext cx="0" cy="503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7"/>
          <p:cNvSpPr txBox="1"/>
          <p:nvPr/>
        </p:nvSpPr>
        <p:spPr>
          <a:xfrm>
            <a:off x="89175" y="91350"/>
            <a:ext cx="4143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1" i="0" lang="en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Constructors and Destructors:</a:t>
            </a:r>
            <a:endParaRPr b="1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Customer class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a parameterized constructor to initialize the data members.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Tour class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a destructor that deletes the dynamically allocated package object to prevent memory leaks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(~Tour() { delete package; })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4384475" y="134850"/>
            <a:ext cx="45996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b="1" i="0" lang="en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Abstraction:</a:t>
            </a:r>
            <a:endParaRPr b="1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Package class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abstracts the concept of a package with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virtual functions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hiding the specific details of each type of package.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user interacts with the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Tour class,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which abstracts the process of selecting a tour package, inputting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customer details, and generating a receipt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7"/>
          <p:cNvCxnSpPr/>
          <p:nvPr/>
        </p:nvCxnSpPr>
        <p:spPr>
          <a:xfrm flipH="1" rot="10800000">
            <a:off x="23925" y="2527100"/>
            <a:ext cx="9080100" cy="3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7"/>
          <p:cNvSpPr txBox="1"/>
          <p:nvPr/>
        </p:nvSpPr>
        <p:spPr>
          <a:xfrm>
            <a:off x="23925" y="2527100"/>
            <a:ext cx="3990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b="1" i="0" lang="en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Encapsulation:</a:t>
            </a:r>
            <a:endParaRPr b="1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members like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name, gender, age, type, place, amount, departuredate, package, and customers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encapsulated within their respective classes.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like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inputDetails(), selectTourPackage(), generateReceipt(), saveReceiptToFile(), and readReceiptFromFile()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controlled access to these data members.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4384475" y="2571750"/>
            <a:ext cx="3555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6.File :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saveReceiptToFile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readReceiptFromFile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handle persistent storage of tour receipts.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/>
        </p:nvSpPr>
        <p:spPr>
          <a:xfrm>
            <a:off x="197900" y="210950"/>
            <a:ext cx="185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i="0" lang="en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.Templates:</a:t>
            </a:r>
            <a:endParaRPr b="1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524125" y="993900"/>
            <a:ext cx="71115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Dynamic Storage of Customer Objects:</a:t>
            </a:r>
            <a:endParaRPr b="1" i="0" sz="1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Flexibility: The vector dynamically grows as new Customer objects are added, eliminating the need to know the number of customers beforehand.</a:t>
            </a:r>
            <a:endParaRPr b="0" i="0" sz="13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Ease of Use: Methods like push_back allow for easy addition of new customers, and size helps in determining the number of customers stored.</a:t>
            </a:r>
            <a:endParaRPr b="0" i="0" sz="13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Efficient Management and Retrieval:</a:t>
            </a:r>
            <a:endParaRPr b="1" i="0" sz="1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Memory Management: vector automatically handles memory allocation and deallocation, reducing the risk of memory errors.</a:t>
            </a:r>
            <a:endParaRPr b="0" i="0" sz="13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Iteration: Provides convenient iteration over customer data using loops, making it straightforward to process and print customer details.</a:t>
            </a:r>
            <a:endParaRPr b="0" i="0" sz="13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502375" y="265325"/>
            <a:ext cx="7524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b="0" i="0" lang="en" sz="3500" u="none" cap="none" strike="noStrik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641100" y="1555950"/>
            <a:ext cx="786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https://docs.google.com/document/d/1djFX6doUdUk3ZENs9kgFIlPQ6EXx0A0-eRiCgb_N95U/edit?usp=drive_link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