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0741" y="310133"/>
            <a:ext cx="4890516" cy="92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380" y="136601"/>
            <a:ext cx="6346825" cy="1265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755" y="1621917"/>
            <a:ext cx="11184890" cy="343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68546" y="6432777"/>
            <a:ext cx="3455670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88116" y="6432777"/>
            <a:ext cx="225425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1981022"/>
            <a:ext cx="6753225" cy="1474470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390650" marR="5080" indent="-1378585">
              <a:lnSpc>
                <a:spcPts val="5400"/>
              </a:lnSpc>
              <a:spcBef>
                <a:spcPts val="785"/>
              </a:spcBef>
            </a:pPr>
            <a:r>
              <a:rPr dirty="0" sz="5000" b="0">
                <a:latin typeface="Times New Roman"/>
                <a:cs typeface="Times New Roman"/>
              </a:rPr>
              <a:t>MEMOIR-A</a:t>
            </a:r>
            <a:r>
              <a:rPr dirty="0" sz="5000" spc="-310" b="0">
                <a:latin typeface="Times New Roman"/>
                <a:cs typeface="Times New Roman"/>
              </a:rPr>
              <a:t> </a:t>
            </a:r>
            <a:r>
              <a:rPr dirty="0" sz="5000" spc="-10" b="0">
                <a:latin typeface="Times New Roman"/>
                <a:cs typeface="Times New Roman"/>
              </a:rPr>
              <a:t>collaborative </a:t>
            </a:r>
            <a:r>
              <a:rPr dirty="0" sz="5000" b="0">
                <a:latin typeface="Times New Roman"/>
                <a:cs typeface="Times New Roman"/>
              </a:rPr>
              <a:t>memory </a:t>
            </a:r>
            <a:r>
              <a:rPr dirty="0" sz="5000" spc="-10" b="0">
                <a:latin typeface="Times New Roman"/>
                <a:cs typeface="Times New Roman"/>
              </a:rPr>
              <a:t>keeper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36594" y="3813124"/>
            <a:ext cx="8157845" cy="174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4302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CSI1007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Software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Engineering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Principles</a:t>
            </a:r>
            <a:endParaRPr sz="2000">
              <a:latin typeface="Times New Roman"/>
              <a:cs typeface="Times New Roman"/>
            </a:endParaRPr>
          </a:p>
          <a:p>
            <a:pPr algn="ctr" marR="343154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Times New Roman"/>
                <a:cs typeface="Times New Roman"/>
              </a:rPr>
              <a:t>Laboratory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5715">
              <a:lnSpc>
                <a:spcPct val="100000"/>
              </a:lnSpc>
            </a:pPr>
            <a:r>
              <a:rPr dirty="0" sz="2200" spc="-10">
                <a:latin typeface="Times New Roman"/>
                <a:cs typeface="Times New Roman"/>
              </a:rPr>
              <a:t>22MIC0009</a:t>
            </a:r>
            <a:endParaRPr sz="2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</a:pPr>
            <a:r>
              <a:rPr dirty="0" sz="2200">
                <a:latin typeface="Times New Roman"/>
                <a:cs typeface="Times New Roman"/>
              </a:rPr>
              <a:t>MAHALAKSHMI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BALAN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9444" y="131090"/>
            <a:ext cx="4833111" cy="131365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978" y="404876"/>
            <a:ext cx="4627245" cy="2851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Non-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Functional</a:t>
            </a:r>
            <a:r>
              <a:rPr dirty="0" u="sng" sz="17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Requirements</a:t>
            </a:r>
            <a:r>
              <a:rPr dirty="0" u="sng" sz="17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of</a:t>
            </a:r>
            <a:r>
              <a:rPr dirty="0" u="sng" sz="17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</a:t>
            </a:r>
            <a:r>
              <a:rPr dirty="0" u="sng" sz="17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z="17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Memoir</a:t>
            </a:r>
            <a:r>
              <a:rPr dirty="0" u="sng" sz="1700" spc="-1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sng" sz="17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App</a:t>
            </a:r>
            <a:endParaRPr sz="1700"/>
          </a:p>
        </p:txBody>
      </p:sp>
      <p:sp>
        <p:nvSpPr>
          <p:cNvPr id="3" name="object 3" descr=""/>
          <p:cNvSpPr txBox="1"/>
          <p:nvPr/>
        </p:nvSpPr>
        <p:spPr>
          <a:xfrm>
            <a:off x="766978" y="714247"/>
            <a:ext cx="7474584" cy="5115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3355" indent="-165100">
              <a:lnSpc>
                <a:spcPct val="100000"/>
              </a:lnSpc>
              <a:spcBef>
                <a:spcPts val="105"/>
              </a:spcBef>
              <a:buSzPct val="94117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Performance</a:t>
            </a:r>
            <a:endParaRPr sz="17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smooth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experience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minimal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load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Memory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retrieval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less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than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seconds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query.</a:t>
            </a:r>
            <a:endParaRPr sz="1400">
              <a:latin typeface="Times New Roman"/>
              <a:cs typeface="Times New Roman"/>
            </a:endParaRPr>
          </a:p>
          <a:p>
            <a:pPr marL="173355" indent="-165100">
              <a:lnSpc>
                <a:spcPct val="100000"/>
              </a:lnSpc>
              <a:spcBef>
                <a:spcPts val="385"/>
              </a:spcBef>
              <a:buSzPct val="94117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Scalability</a:t>
            </a:r>
            <a:endParaRPr sz="17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increasing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number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users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without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performance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degradation.</a:t>
            </a:r>
            <a:endParaRPr sz="1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future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integration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with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wearable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devices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real-time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mood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tracking.</a:t>
            </a:r>
            <a:endParaRPr sz="1400">
              <a:latin typeface="Times New Roman"/>
              <a:cs typeface="Times New Roman"/>
            </a:endParaRPr>
          </a:p>
          <a:p>
            <a:pPr lvl="1" marL="173355" indent="-169545">
              <a:lnSpc>
                <a:spcPct val="100000"/>
              </a:lnSpc>
              <a:spcBef>
                <a:spcPts val="380"/>
              </a:spcBef>
              <a:buSzPct val="91176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Security</a:t>
            </a:r>
            <a:endParaRPr sz="17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End-</a:t>
            </a:r>
            <a:r>
              <a:rPr dirty="0" sz="1400" b="1">
                <a:latin typeface="Times New Roman"/>
                <a:cs typeface="Times New Roman"/>
              </a:rPr>
              <a:t>to-end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encryption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protect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authorized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users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private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memories.</a:t>
            </a:r>
            <a:endParaRPr sz="1400">
              <a:latin typeface="Times New Roman"/>
              <a:cs typeface="Times New Roman"/>
            </a:endParaRPr>
          </a:p>
          <a:p>
            <a:pPr lvl="1" marL="173355" indent="-169545">
              <a:lnSpc>
                <a:spcPct val="100000"/>
              </a:lnSpc>
              <a:spcBef>
                <a:spcPts val="385"/>
              </a:spcBef>
              <a:buSzPct val="91176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Usability</a:t>
            </a:r>
            <a:endParaRPr sz="1700">
              <a:latin typeface="Times New Roman"/>
              <a:cs typeface="Times New Roman"/>
            </a:endParaRPr>
          </a:p>
          <a:p>
            <a:pPr lvl="2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UI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simple,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intuitive,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easy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navigate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2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minimal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training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effectively.</a:t>
            </a:r>
            <a:endParaRPr sz="1400">
              <a:latin typeface="Times New Roman"/>
              <a:cs typeface="Times New Roman"/>
            </a:endParaRPr>
          </a:p>
          <a:p>
            <a:pPr lvl="1" marL="173355" indent="-169545">
              <a:lnSpc>
                <a:spcPct val="100000"/>
              </a:lnSpc>
              <a:spcBef>
                <a:spcPts val="385"/>
              </a:spcBef>
              <a:buSzPct val="91176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Availability</a:t>
            </a:r>
            <a:endParaRPr sz="17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maintain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99.9%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uptime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uninterrupted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access.</a:t>
            </a:r>
            <a:endParaRPr sz="14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Cloud-based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storage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availability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failures.</a:t>
            </a:r>
            <a:endParaRPr sz="1400">
              <a:latin typeface="Times New Roman"/>
              <a:cs typeface="Times New Roman"/>
            </a:endParaRPr>
          </a:p>
          <a:p>
            <a:pPr lvl="1" marL="173355" indent="-169545">
              <a:lnSpc>
                <a:spcPct val="100000"/>
              </a:lnSpc>
              <a:spcBef>
                <a:spcPts val="385"/>
              </a:spcBef>
              <a:buSzPct val="91176"/>
              <a:buAutoNum type="arabicPeriod"/>
              <a:tabLst>
                <a:tab pos="173355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Compatibility</a:t>
            </a:r>
            <a:endParaRPr sz="17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accessible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mobile,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tablet,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desktop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2" marL="756285" indent="-2870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all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major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browsers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operating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systems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 marL="173355" indent="-169545">
              <a:lnSpc>
                <a:spcPct val="100000"/>
              </a:lnSpc>
              <a:spcBef>
                <a:spcPts val="385"/>
              </a:spcBef>
              <a:buSzPct val="91176"/>
              <a:buAutoNum type="arabicPeriod"/>
              <a:tabLst>
                <a:tab pos="173355" algn="l"/>
              </a:tabLst>
            </a:pPr>
            <a:r>
              <a:rPr dirty="0" sz="1700" b="1">
                <a:latin typeface="Times New Roman"/>
                <a:cs typeface="Times New Roman"/>
              </a:rPr>
              <a:t>Maintainability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&amp;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Updates</a:t>
            </a:r>
            <a:endParaRPr sz="1700">
              <a:latin typeface="Times New Roman"/>
              <a:cs typeface="Times New Roman"/>
            </a:endParaRPr>
          </a:p>
          <a:p>
            <a:pPr lvl="2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easy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updates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bug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fixes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2" marL="756285" indent="-287020">
              <a:lnSpc>
                <a:spcPts val="1675"/>
              </a:lnSpc>
              <a:buAutoNum type="arabicPeriod"/>
              <a:tabLst>
                <a:tab pos="756285" algn="l"/>
              </a:tabLst>
            </a:pP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modular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architecture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maintainability.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UML</a:t>
            </a:r>
            <a:r>
              <a:rPr dirty="0" spc="-18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 spc="-10"/>
              <a:t>Diagrams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4616" y="1242186"/>
            <a:ext cx="2132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use-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692" y="1249065"/>
            <a:ext cx="7292340" cy="497025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900" rIns="0" bIns="0" rtlCol="0" vert="horz">
            <a:spAutoFit/>
          </a:bodyPr>
          <a:lstStyle/>
          <a:p>
            <a:pPr marL="259461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2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473" y="1281112"/>
            <a:ext cx="7979283" cy="52578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72313" rIns="0" bIns="0" rtlCol="0" vert="horz">
            <a:spAutoFit/>
          </a:bodyPr>
          <a:lstStyle/>
          <a:p>
            <a:pPr marL="1138555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FF0000"/>
                </a:solidFill>
                <a:latin typeface="Times New Roman"/>
                <a:cs typeface="Times New Roman"/>
              </a:rPr>
              <a:t>Sequence</a:t>
            </a:r>
            <a:r>
              <a:rPr dirty="0" sz="2800" spc="-2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68417" y="1288541"/>
            <a:ext cx="2454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LOGIN</a:t>
            </a:r>
            <a:r>
              <a:rPr dirty="0" u="sng" sz="24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645" y="1744345"/>
            <a:ext cx="6185915" cy="461200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41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Trebuchet MS"/>
                <a:cs typeface="Trebuchet MS"/>
              </a:rPr>
              <a:t>ML-Based</a:t>
            </a:r>
            <a:r>
              <a:rPr dirty="0" sz="2400" spc="-95" b="0">
                <a:latin typeface="Trebuchet MS"/>
                <a:cs typeface="Trebuchet MS"/>
              </a:rPr>
              <a:t> </a:t>
            </a:r>
            <a:r>
              <a:rPr dirty="0" sz="2400" spc="55" b="0">
                <a:latin typeface="Trebuchet MS"/>
                <a:cs typeface="Trebuchet MS"/>
              </a:rPr>
              <a:t>Mood</a:t>
            </a:r>
            <a:r>
              <a:rPr dirty="0" sz="2400" spc="-75" b="0">
                <a:latin typeface="Trebuchet MS"/>
                <a:cs typeface="Trebuchet MS"/>
              </a:rPr>
              <a:t> </a:t>
            </a:r>
            <a:r>
              <a:rPr dirty="0" sz="2400" spc="-45" b="0">
                <a:latin typeface="Trebuchet MS"/>
                <a:cs typeface="Trebuchet MS"/>
              </a:rPr>
              <a:t>Recognition</a:t>
            </a:r>
            <a:r>
              <a:rPr dirty="0" sz="2400" spc="-10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Sequence</a:t>
            </a:r>
            <a:r>
              <a:rPr dirty="0" sz="2400" spc="-85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Diagram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482" y="1094028"/>
            <a:ext cx="6714235" cy="494068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5" y="136601"/>
            <a:ext cx="1278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8838" y="818032"/>
            <a:ext cx="6452870" cy="56273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dirty="0" sz="1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1:</a:t>
            </a:r>
            <a:r>
              <a:rPr dirty="0" sz="1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Upload</a:t>
            </a:r>
            <a:r>
              <a:rPr dirty="0"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Functionality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300" spc="-20" b="1">
                <a:latin typeface="Times New Roman"/>
                <a:cs typeface="Times New Roman"/>
              </a:rPr>
              <a:t>Test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Case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ID: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TC001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00" spc="-10">
                <a:latin typeface="Times New Roman"/>
                <a:cs typeface="Times New Roman"/>
              </a:rPr>
              <a:t>Test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Scenario: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Verify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upload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view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memory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successfully.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  <a:spcBef>
                <a:spcPts val="150"/>
              </a:spcBef>
            </a:pPr>
            <a:r>
              <a:rPr dirty="0" sz="1300" spc="-10">
                <a:latin typeface="Times New Roman"/>
                <a:cs typeface="Times New Roman"/>
              </a:rPr>
              <a:t>Test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Case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Description: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Ensure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upload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image,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text,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task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memory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section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view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correctly.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300" spc="-20" b="1">
                <a:latin typeface="Times New Roman"/>
                <a:cs typeface="Times New Roman"/>
              </a:rPr>
              <a:t>Test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Steps: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Open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Memoir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Dashboard.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Click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"Add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Memory"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Upload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image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(review.jpg).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Enter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text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(“Software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Engineering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Lab").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Click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"Save"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76530" algn="l"/>
              </a:tabLst>
            </a:pPr>
            <a:r>
              <a:rPr dirty="0" sz="1300">
                <a:latin typeface="Times New Roman"/>
                <a:cs typeface="Times New Roman"/>
              </a:rPr>
              <a:t>Navigate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selected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calendar.</a:t>
            </a:r>
            <a:endParaRPr sz="1300">
              <a:latin typeface="Times New Roman"/>
              <a:cs typeface="Times New Roman"/>
            </a:endParaRPr>
          </a:p>
          <a:p>
            <a:pPr marL="173355" indent="-16065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73355" algn="l"/>
              </a:tabLst>
            </a:pPr>
            <a:r>
              <a:rPr dirty="0" sz="1300" spc="-20">
                <a:latin typeface="Times New Roman"/>
                <a:cs typeface="Times New Roman"/>
              </a:rPr>
              <a:t>Verify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if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uploaded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memory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appears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correctly.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-20" b="1">
                <a:latin typeface="Times New Roman"/>
                <a:cs typeface="Times New Roman"/>
              </a:rPr>
              <a:t>Test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Data:</a:t>
            </a:r>
            <a:endParaRPr sz="1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25"/>
              </a:spcBef>
            </a:pPr>
            <a:r>
              <a:rPr dirty="0" sz="1300">
                <a:latin typeface="Times New Roman"/>
                <a:cs typeface="Times New Roman"/>
              </a:rPr>
              <a:t>Image: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review.jpg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300" spc="-10">
                <a:latin typeface="Times New Roman"/>
                <a:cs typeface="Times New Roman"/>
              </a:rPr>
              <a:t>Text: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“Software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Engineering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Lab"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-10">
                <a:latin typeface="Times New Roman"/>
                <a:cs typeface="Times New Roman"/>
              </a:rPr>
              <a:t>Test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Expected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Result:</a:t>
            </a:r>
            <a:endParaRPr sz="1300">
              <a:latin typeface="Times New Roman"/>
              <a:cs typeface="Times New Roman"/>
            </a:endParaRPr>
          </a:p>
          <a:p>
            <a:pPr marL="12700" marR="906780">
              <a:lnSpc>
                <a:spcPct val="133800"/>
              </a:lnSpc>
            </a:pP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uploaded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memory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(image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text)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should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visible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selected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the </a:t>
            </a:r>
            <a:r>
              <a:rPr dirty="0" sz="1300" spc="-10">
                <a:latin typeface="Times New Roman"/>
                <a:cs typeface="Times New Roman"/>
              </a:rPr>
              <a:t>calendar.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b="1">
                <a:latin typeface="Times New Roman"/>
                <a:cs typeface="Times New Roman"/>
              </a:rPr>
              <a:t>Actual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Result:</a:t>
            </a:r>
            <a:endParaRPr sz="13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30"/>
              </a:spcBef>
            </a:pPr>
            <a:r>
              <a:rPr dirty="0" sz="1300">
                <a:latin typeface="Times New Roman"/>
                <a:cs typeface="Times New Roman"/>
              </a:rPr>
              <a:t>Memory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was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successfully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uploaded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displayed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calendar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7" y="324688"/>
            <a:ext cx="38842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dirty="0" sz="2000" spc="-4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dirty="0" sz="2000" spc="-2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0">
                <a:solidFill>
                  <a:srgbClr val="FF0000"/>
                </a:solidFill>
                <a:latin typeface="Times New Roman"/>
                <a:cs typeface="Times New Roman"/>
              </a:rPr>
              <a:t>2:</a:t>
            </a:r>
            <a:r>
              <a:rPr dirty="0" sz="2000" spc="-35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dirty="0" sz="2000" spc="-2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0">
                <a:solidFill>
                  <a:srgbClr val="FF0000"/>
                </a:solidFill>
                <a:latin typeface="Times New Roman"/>
                <a:cs typeface="Times New Roman"/>
              </a:rPr>
              <a:t>Sharing</a:t>
            </a:r>
            <a:r>
              <a:rPr dirty="0" sz="2000" spc="-60" b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0">
                <a:solidFill>
                  <a:srgbClr val="FF0000"/>
                </a:solidFill>
                <a:latin typeface="Times New Roman"/>
                <a:cs typeface="Times New Roman"/>
              </a:rPr>
              <a:t>Feature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307" y="631088"/>
            <a:ext cx="9570720" cy="56305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900" spc="-25" b="1">
                <a:latin typeface="Times New Roman"/>
                <a:cs typeface="Times New Roman"/>
              </a:rPr>
              <a:t>Test</a:t>
            </a:r>
            <a:r>
              <a:rPr dirty="0" sz="1900" spc="-4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Case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ID: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TC002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900" spc="-10">
                <a:latin typeface="Times New Roman"/>
                <a:cs typeface="Times New Roman"/>
              </a:rPr>
              <a:t>Test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Scenario: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Verify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user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can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share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memory with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another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user.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900" spc="-10">
                <a:latin typeface="Times New Roman"/>
                <a:cs typeface="Times New Roman"/>
              </a:rPr>
              <a:t>Test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Case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Description: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Ensure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shared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memories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can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accessed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by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users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with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link.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900" spc="-25" b="1">
                <a:latin typeface="Times New Roman"/>
                <a:cs typeface="Times New Roman"/>
              </a:rPr>
              <a:t>Test</a:t>
            </a:r>
            <a:r>
              <a:rPr dirty="0" sz="1900" spc="-8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Steps:</a:t>
            </a:r>
            <a:endParaRPr sz="19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52729" algn="l"/>
              </a:tabLst>
            </a:pPr>
            <a:r>
              <a:rPr dirty="0" sz="1900">
                <a:latin typeface="Times New Roman"/>
                <a:cs typeface="Times New Roman"/>
              </a:rPr>
              <a:t>Open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Memoir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Dashboard.</a:t>
            </a:r>
            <a:endParaRPr sz="19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252729" algn="l"/>
              </a:tabLst>
            </a:pPr>
            <a:r>
              <a:rPr dirty="0" sz="1900">
                <a:latin typeface="Times New Roman"/>
                <a:cs typeface="Times New Roman"/>
              </a:rPr>
              <a:t>Click on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existing </a:t>
            </a:r>
            <a:r>
              <a:rPr dirty="0" sz="1900" spc="-10">
                <a:latin typeface="Times New Roman"/>
                <a:cs typeface="Times New Roman"/>
              </a:rPr>
              <a:t>memory.</a:t>
            </a:r>
            <a:endParaRPr sz="19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52729" algn="l"/>
              </a:tabLst>
            </a:pPr>
            <a:r>
              <a:rPr dirty="0" sz="1900">
                <a:latin typeface="Times New Roman"/>
                <a:cs typeface="Times New Roman"/>
              </a:rPr>
              <a:t>Click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"Share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Memory"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copy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generated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link.</a:t>
            </a:r>
            <a:endParaRPr sz="19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252729" algn="l"/>
              </a:tabLst>
            </a:pPr>
            <a:r>
              <a:rPr dirty="0" sz="1900">
                <a:latin typeface="Times New Roman"/>
                <a:cs typeface="Times New Roman"/>
              </a:rPr>
              <a:t>Open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shared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link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new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browser/tab.</a:t>
            </a:r>
            <a:endParaRPr sz="1900"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48285" algn="l"/>
              </a:tabLst>
            </a:pPr>
            <a:r>
              <a:rPr dirty="0" sz="1900" spc="-25">
                <a:latin typeface="Times New Roman"/>
                <a:cs typeface="Times New Roman"/>
              </a:rPr>
              <a:t>Verify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memory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is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accessible.</a:t>
            </a:r>
            <a:endParaRPr sz="1900">
              <a:latin typeface="Times New Roman"/>
              <a:cs typeface="Times New Roman"/>
            </a:endParaRPr>
          </a:p>
          <a:p>
            <a:pPr marL="12700" marR="3533775" indent="235585">
              <a:lnSpc>
                <a:spcPct val="113700"/>
              </a:lnSpc>
              <a:buAutoNum type="arabicPeriod"/>
              <a:tabLst>
                <a:tab pos="248285" algn="l"/>
              </a:tabLst>
            </a:pPr>
            <a:r>
              <a:rPr dirty="0" sz="1900">
                <a:latin typeface="Times New Roman"/>
                <a:cs typeface="Times New Roman"/>
              </a:rPr>
              <a:t>Try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accessing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memory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with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incorrect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expired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link. Test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Expected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Result:</a:t>
            </a:r>
            <a:endParaRPr sz="1900">
              <a:latin typeface="Times New Roman"/>
              <a:cs typeface="Times New Roman"/>
            </a:endParaRPr>
          </a:p>
          <a:p>
            <a:pPr lvl="1" marL="156210" indent="-143510">
              <a:lnSpc>
                <a:spcPct val="100000"/>
              </a:lnSpc>
              <a:spcBef>
                <a:spcPts val="325"/>
              </a:spcBef>
              <a:buChar char="•"/>
              <a:tabLst>
                <a:tab pos="156210" algn="l"/>
              </a:tabLst>
            </a:pPr>
            <a:r>
              <a:rPr dirty="0" sz="1900">
                <a:latin typeface="Times New Roman"/>
                <a:cs typeface="Times New Roman"/>
              </a:rPr>
              <a:t>Users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with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link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should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able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to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view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shared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memory.</a:t>
            </a:r>
            <a:endParaRPr sz="1900">
              <a:latin typeface="Times New Roman"/>
              <a:cs typeface="Times New Roman"/>
            </a:endParaRPr>
          </a:p>
          <a:p>
            <a:pPr lvl="1" marL="156210" indent="-143510">
              <a:lnSpc>
                <a:spcPct val="100000"/>
              </a:lnSpc>
              <a:spcBef>
                <a:spcPts val="315"/>
              </a:spcBef>
              <a:buChar char="•"/>
              <a:tabLst>
                <a:tab pos="156210" algn="l"/>
              </a:tabLst>
            </a:pPr>
            <a:r>
              <a:rPr dirty="0" sz="1900">
                <a:latin typeface="Times New Roman"/>
                <a:cs typeface="Times New Roman"/>
              </a:rPr>
              <a:t>Users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with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incorrect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expired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link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should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receive</a:t>
            </a:r>
            <a:r>
              <a:rPr dirty="0" sz="1900" spc="-4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error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message.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900" b="1">
                <a:latin typeface="Times New Roman"/>
                <a:cs typeface="Times New Roman"/>
              </a:rPr>
              <a:t>Actual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Result:</a:t>
            </a:r>
            <a:endParaRPr sz="1900">
              <a:latin typeface="Times New Roman"/>
              <a:cs typeface="Times New Roman"/>
            </a:endParaRPr>
          </a:p>
          <a:p>
            <a:pPr lvl="1" marL="152400" indent="-139700">
              <a:lnSpc>
                <a:spcPct val="100000"/>
              </a:lnSpc>
              <a:spcBef>
                <a:spcPts val="325"/>
              </a:spcBef>
              <a:buChar char="•"/>
              <a:tabLst>
                <a:tab pos="152400" algn="l"/>
              </a:tabLst>
            </a:pP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memory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was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accessible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using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link.</a:t>
            </a:r>
            <a:endParaRPr sz="1900">
              <a:latin typeface="Times New Roman"/>
              <a:cs typeface="Times New Roman"/>
            </a:endParaRPr>
          </a:p>
          <a:p>
            <a:pPr lvl="1" marL="12700" marR="789940" indent="130810">
              <a:lnSpc>
                <a:spcPct val="113700"/>
              </a:lnSpc>
              <a:buChar char="•"/>
              <a:tabLst>
                <a:tab pos="143510" algn="l"/>
              </a:tabLst>
            </a:pP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incorrect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expired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link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displayed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error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message: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"Memory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not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found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10">
                <a:latin typeface="Times New Roman"/>
                <a:cs typeface="Times New Roman"/>
              </a:rPr>
              <a:t> expired". </a:t>
            </a:r>
            <a:r>
              <a:rPr dirty="0" sz="1900">
                <a:latin typeface="Times New Roman"/>
                <a:cs typeface="Times New Roman"/>
              </a:rPr>
              <a:t>Pass/Fail: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Pass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1241" y="1180338"/>
            <a:ext cx="11529695" cy="4947285"/>
            <a:chOff x="331241" y="1180338"/>
            <a:chExt cx="11529695" cy="4947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241" y="1180338"/>
              <a:ext cx="7587107" cy="35511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436" y="3540429"/>
              <a:ext cx="4943348" cy="25869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7174" rIns="0" bIns="0" rtlCol="0" vert="horz">
            <a:spAutoFit/>
          </a:bodyPr>
          <a:lstStyle/>
          <a:p>
            <a:pPr marL="1856739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Project</a:t>
            </a:r>
            <a:r>
              <a:rPr dirty="0" sz="2000" spc="-40"/>
              <a:t> </a:t>
            </a:r>
            <a:r>
              <a:rPr dirty="0" sz="2000"/>
              <a:t>–</a:t>
            </a:r>
            <a:r>
              <a:rPr dirty="0" sz="2000" spc="-15"/>
              <a:t> </a:t>
            </a:r>
            <a:r>
              <a:rPr dirty="0" sz="2000"/>
              <a:t>UI</a:t>
            </a:r>
            <a:r>
              <a:rPr dirty="0" sz="2000" spc="-10"/>
              <a:t> Screenshots</a:t>
            </a:r>
            <a:endParaRPr sz="20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6661" rIns="0" bIns="0" rtlCol="0" vert="horz">
            <a:spAutoFit/>
          </a:bodyPr>
          <a:lstStyle/>
          <a:p>
            <a:pPr marL="97155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UI</a:t>
            </a:r>
            <a:r>
              <a:rPr dirty="0" spc="-30"/>
              <a:t> </a:t>
            </a:r>
            <a:r>
              <a:rPr dirty="0" spc="-10"/>
              <a:t>Screenshots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364" y="1313941"/>
            <a:ext cx="9145143" cy="468210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020" y="730440"/>
            <a:ext cx="9485884" cy="512826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576453"/>
            <a:ext cx="4679315" cy="825500"/>
          </a:xfrm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12700" marR="5080" indent="1664335">
              <a:lnSpc>
                <a:spcPts val="2940"/>
              </a:lnSpc>
              <a:spcBef>
                <a:spcPts val="540"/>
              </a:spcBef>
            </a:pPr>
            <a:r>
              <a:rPr dirty="0" u="sng" sz="2800" spc="-10">
                <a:uFill>
                  <a:solidFill>
                    <a:srgbClr val="000000"/>
                  </a:solidFill>
                </a:uFill>
              </a:rPr>
              <a:t>Memoir-</a:t>
            </a:r>
            <a:r>
              <a:rPr dirty="0" sz="2800" spc="-10"/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</a:rPr>
              <a:t>Collaborative</a:t>
            </a:r>
            <a:r>
              <a:rPr dirty="0" u="sng" sz="2800" spc="-1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</a:rPr>
              <a:t>Memory</a:t>
            </a:r>
            <a:r>
              <a:rPr dirty="0" u="sng" sz="2800" spc="-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</a:rPr>
              <a:t>Keeper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dirty="0"/>
              <a:t>Description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Project</a:t>
            </a:r>
          </a:p>
          <a:p>
            <a:pPr marL="12700">
              <a:lnSpc>
                <a:spcPts val="2450"/>
              </a:lnSpc>
              <a:spcBef>
                <a:spcPts val="125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Memoir</a:t>
            </a:r>
            <a:r>
              <a:rPr dirty="0" sz="2400" spc="-1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App is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innovative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platform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designed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capture,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share,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relive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daily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memories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structured</a:t>
            </a:r>
            <a:r>
              <a:rPr dirty="0" sz="2400" spc="-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collaborative</a:t>
            </a:r>
            <a:r>
              <a:rPr dirty="0" sz="2400" spc="-5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manner.</a:t>
            </a:r>
            <a:r>
              <a:rPr dirty="0" sz="240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app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allows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log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personal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moments,</a:t>
            </a:r>
            <a:r>
              <a:rPr dirty="0" sz="24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including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photos, tasks,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text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notes,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music,</a:t>
            </a:r>
            <a:r>
              <a:rPr dirty="0" sz="24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directly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calendar-based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30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interface.</a:t>
            </a:r>
            <a:r>
              <a:rPr dirty="0" sz="2400" spc="-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integrating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Google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Calendar</a:t>
            </a:r>
            <a:r>
              <a:rPr dirty="0" sz="2400" spc="-15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API,</a:t>
            </a:r>
            <a:r>
              <a:rPr dirty="0" sz="24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app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provides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seamless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way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organize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visualize</a:t>
            </a:r>
            <a:r>
              <a:rPr dirty="0" sz="2400" spc="-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memories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specific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dates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145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addition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  <a:r>
              <a:rPr dirty="0" sz="240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keeping,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Memoir</a:t>
            </a:r>
            <a:r>
              <a:rPr dirty="0" sz="2400" spc="-1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App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introduces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Mood</a:t>
            </a:r>
            <a:r>
              <a:rPr dirty="0" sz="2400" spc="-1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Feature,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pos="2929890" algn="l"/>
              </a:tabLst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allowing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track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	their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emotional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over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time.</a:t>
            </a:r>
            <a:r>
              <a:rPr dirty="0" sz="2400" spc="-5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feature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analyzes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user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input,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including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journal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entries,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emoji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reactions,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self-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reported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moods,</a:t>
            </a:r>
            <a:r>
              <a:rPr dirty="0" sz="240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generate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insights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emotional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patterns.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visualize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dirty="0" sz="24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mood</a:t>
            </a:r>
            <a:r>
              <a:rPr dirty="0" sz="2400" spc="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history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through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charts</a:t>
            </a:r>
            <a:r>
              <a:rPr dirty="0" sz="24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receive</a:t>
            </a:r>
            <a:endParaRPr sz="2400">
              <a:latin typeface="Times New Roman"/>
              <a:cs typeface="Times New Roman"/>
            </a:endParaRPr>
          </a:p>
          <a:p>
            <a:pPr marL="12700" marR="893444">
              <a:lnSpc>
                <a:spcPct val="70000"/>
              </a:lnSpc>
              <a:spcBef>
                <a:spcPts val="430"/>
              </a:spcBef>
            </a:pP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personalized</a:t>
            </a:r>
            <a:r>
              <a:rPr dirty="0" sz="24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suggestions,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such</a:t>
            </a:r>
            <a:r>
              <a:rPr dirty="0" sz="240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music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recommendations,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relaxation</a:t>
            </a:r>
            <a:r>
              <a:rPr dirty="0" sz="240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techniques,</a:t>
            </a:r>
            <a:r>
              <a:rPr dirty="0" sz="24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imes New Roman"/>
                <a:cs typeface="Times New Roman"/>
              </a:rPr>
              <a:t>or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journaling</a:t>
            </a:r>
            <a:r>
              <a:rPr dirty="0" sz="24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prompts,</a:t>
            </a:r>
            <a:r>
              <a:rPr dirty="0" sz="24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enhance</a:t>
            </a:r>
            <a:r>
              <a:rPr dirty="0" sz="24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dirty="0" sz="24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imes New Roman"/>
                <a:cs typeface="Times New Roman"/>
              </a:rPr>
              <a:t>well-</a:t>
            </a:r>
            <a:r>
              <a:rPr dirty="0" sz="2400" spc="-10" b="0">
                <a:solidFill>
                  <a:srgbClr val="000000"/>
                </a:solidFill>
                <a:latin typeface="Times New Roman"/>
                <a:cs typeface="Times New Roman"/>
              </a:rPr>
              <a:t>being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338" y="458558"/>
            <a:ext cx="8898890" cy="5397627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41" y="136525"/>
            <a:ext cx="4856860" cy="3344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9146" y="95122"/>
            <a:ext cx="4963033" cy="36034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084" y="3715956"/>
            <a:ext cx="4386072" cy="28229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9146" y="3951185"/>
            <a:ext cx="4963033" cy="231209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38631" y="751179"/>
            <a:ext cx="10176510" cy="46888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u="sng" sz="2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dirty="0" u="sng" sz="2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features: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1050"/>
              </a:spcBef>
            </a:pPr>
            <a:r>
              <a:rPr dirty="0" sz="2600" b="1">
                <a:latin typeface="Times New Roman"/>
                <a:cs typeface="Times New Roman"/>
              </a:rPr>
              <a:t>Daily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Memory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Logging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Users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save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categorize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personal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memories </a:t>
            </a:r>
            <a:r>
              <a:rPr dirty="0" sz="2600">
                <a:latin typeface="Times New Roman"/>
                <a:cs typeface="Times New Roman"/>
              </a:rPr>
              <a:t>with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multimedia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support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(photos,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notes,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music,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tasks).</a:t>
            </a:r>
            <a:endParaRPr sz="2600">
              <a:latin typeface="Times New Roman"/>
              <a:cs typeface="Times New Roman"/>
            </a:endParaRPr>
          </a:p>
          <a:p>
            <a:pPr marL="12700" marR="21590">
              <a:lnSpc>
                <a:spcPts val="2810"/>
              </a:lnSpc>
              <a:spcBef>
                <a:spcPts val="995"/>
              </a:spcBef>
            </a:pPr>
            <a:r>
              <a:rPr dirty="0" sz="2600" b="1">
                <a:latin typeface="Times New Roman"/>
                <a:cs typeface="Times New Roman"/>
              </a:rPr>
              <a:t>Calendar</a:t>
            </a:r>
            <a:r>
              <a:rPr dirty="0" sz="2600" spc="-1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View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Memories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displayed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interactive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calendar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easy </a:t>
            </a:r>
            <a:r>
              <a:rPr dirty="0" sz="2600">
                <a:latin typeface="Times New Roman"/>
                <a:cs typeface="Times New Roman"/>
              </a:rPr>
              <a:t>access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organization.</a:t>
            </a: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ts val="2610"/>
              </a:lnSpc>
            </a:pPr>
            <a:r>
              <a:rPr dirty="0" sz="2600" b="1">
                <a:latin typeface="Times New Roman"/>
                <a:cs typeface="Times New Roman"/>
              </a:rPr>
              <a:t>Collaborative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Sharing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Friends,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family,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colleagues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contribute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12700" marR="154940">
              <a:lnSpc>
                <a:spcPct val="90000"/>
              </a:lnSpc>
              <a:spcBef>
                <a:spcPts val="155"/>
              </a:spcBef>
            </a:pPr>
            <a:r>
              <a:rPr dirty="0" sz="2600">
                <a:latin typeface="Times New Roman"/>
                <a:cs typeface="Times New Roman"/>
              </a:rPr>
              <a:t>edit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shared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memories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shared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login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access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unique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access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codes</a:t>
            </a:r>
            <a:r>
              <a:rPr dirty="0" sz="2600" spc="-10">
                <a:latin typeface="Times New Roman"/>
                <a:cs typeface="Times New Roman"/>
              </a:rPr>
              <a:t>. </a:t>
            </a:r>
            <a:r>
              <a:rPr dirty="0" sz="2600" b="1">
                <a:latin typeface="Times New Roman"/>
                <a:cs typeface="Times New Roman"/>
              </a:rPr>
              <a:t>Authentication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via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MongoDB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Secure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personalized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access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 </a:t>
            </a:r>
            <a:r>
              <a:rPr dirty="0" sz="2600" spc="-20">
                <a:latin typeface="Times New Roman"/>
                <a:cs typeface="Times New Roman"/>
              </a:rPr>
              <a:t>user </a:t>
            </a:r>
            <a:r>
              <a:rPr dirty="0" sz="2600">
                <a:latin typeface="Times New Roman"/>
                <a:cs typeface="Times New Roman"/>
              </a:rPr>
              <a:t>authentication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account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management.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Google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Calendar</a:t>
            </a:r>
            <a:r>
              <a:rPr dirty="0" sz="2600" spc="-8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Integration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– </a:t>
            </a:r>
            <a:r>
              <a:rPr dirty="0" sz="2600">
                <a:latin typeface="Times New Roman"/>
                <a:cs typeface="Times New Roman"/>
              </a:rPr>
              <a:t>Users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sync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memories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specific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dates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years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structured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recall. </a:t>
            </a:r>
            <a:r>
              <a:rPr dirty="0" sz="2600" b="1">
                <a:latin typeface="Times New Roman"/>
                <a:cs typeface="Times New Roman"/>
              </a:rPr>
              <a:t>Mood</a:t>
            </a:r>
            <a:r>
              <a:rPr dirty="0" sz="2600" spc="-16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Analysis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Feature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–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Tracks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emotional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over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time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based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user </a:t>
            </a:r>
            <a:r>
              <a:rPr dirty="0" sz="2600">
                <a:latin typeface="Times New Roman"/>
                <a:cs typeface="Times New Roman"/>
              </a:rPr>
              <a:t>inputs,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providing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insights 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personalized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well-being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recommendations.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82016"/>
            <a:ext cx="4028440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FF0000"/>
                </a:solidFill>
              </a:rPr>
              <a:t>Scope of</a:t>
            </a:r>
            <a:r>
              <a:rPr dirty="0" sz="2900" spc="-5">
                <a:solidFill>
                  <a:srgbClr val="FF0000"/>
                </a:solidFill>
              </a:rPr>
              <a:t> </a:t>
            </a:r>
            <a:r>
              <a:rPr dirty="0" sz="2900">
                <a:solidFill>
                  <a:srgbClr val="FF0000"/>
                </a:solidFill>
              </a:rPr>
              <a:t>the</a:t>
            </a:r>
            <a:r>
              <a:rPr dirty="0" sz="2900" spc="-5">
                <a:solidFill>
                  <a:srgbClr val="FF0000"/>
                </a:solidFill>
              </a:rPr>
              <a:t> </a:t>
            </a:r>
            <a:r>
              <a:rPr dirty="0" sz="2900" spc="-10">
                <a:solidFill>
                  <a:srgbClr val="FF0000"/>
                </a:solidFill>
              </a:rPr>
              <a:t>Memoir</a:t>
            </a:r>
            <a:r>
              <a:rPr dirty="0" sz="2900" spc="-220">
                <a:solidFill>
                  <a:srgbClr val="FF0000"/>
                </a:solidFill>
              </a:rPr>
              <a:t> </a:t>
            </a:r>
            <a:r>
              <a:rPr dirty="0" sz="2900" spc="-25">
                <a:solidFill>
                  <a:srgbClr val="FF0000"/>
                </a:solidFill>
              </a:rPr>
              <a:t>App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27736" y="753617"/>
            <a:ext cx="10416540" cy="560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Memoir</a:t>
            </a:r>
            <a:r>
              <a:rPr dirty="0" sz="2200" spc="-1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App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collaborative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platform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capturing,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organizing,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sharing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daily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1850"/>
              </a:lnSpc>
            </a:pPr>
            <a:r>
              <a:rPr dirty="0" sz="2200">
                <a:latin typeface="Times New Roman"/>
                <a:cs typeface="Times New Roman"/>
              </a:rPr>
              <a:t>experiences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while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promoting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emotional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well-</a:t>
            </a:r>
            <a:r>
              <a:rPr dirty="0" sz="2200">
                <a:latin typeface="Times New Roman"/>
                <a:cs typeface="Times New Roman"/>
              </a:rPr>
              <a:t>being.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integrates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Google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Calendar</a:t>
            </a:r>
            <a:r>
              <a:rPr dirty="0" sz="2200" spc="-1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API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12700" marR="678180">
              <a:lnSpc>
                <a:spcPct val="70000"/>
              </a:lnSpc>
              <a:spcBef>
                <a:spcPts val="395"/>
              </a:spcBef>
            </a:pPr>
            <a:r>
              <a:rPr dirty="0" sz="2200">
                <a:latin typeface="Times New Roman"/>
                <a:cs typeface="Times New Roman"/>
              </a:rPr>
              <a:t>structured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memory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management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includes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AI-</a:t>
            </a:r>
            <a:r>
              <a:rPr dirty="0" sz="2200" b="1">
                <a:latin typeface="Times New Roman"/>
                <a:cs typeface="Times New Roman"/>
              </a:rPr>
              <a:t>powered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mood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analysis</a:t>
            </a:r>
            <a:r>
              <a:rPr dirty="0" sz="2200" spc="-7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tracking </a:t>
            </a:r>
            <a:r>
              <a:rPr dirty="0" sz="2200">
                <a:latin typeface="Times New Roman"/>
                <a:cs typeface="Times New Roman"/>
              </a:rPr>
              <a:t>emotional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trends.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200" spc="-20" b="1">
                <a:latin typeface="Times New Roman"/>
                <a:cs typeface="Times New Roman"/>
              </a:rPr>
              <a:t>Aim: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dirty="0" sz="2200" spc="-4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dynamic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space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where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groups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log,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organize,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and </a:t>
            </a:r>
            <a:r>
              <a:rPr dirty="0" sz="2200" b="1">
                <a:latin typeface="Times New Roman"/>
                <a:cs typeface="Times New Roman"/>
              </a:rPr>
              <a:t>share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meaningful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memories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while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fostering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emotional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awareness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deeper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connections.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200" spc="-10" b="1">
                <a:latin typeface="Times New Roman"/>
                <a:cs typeface="Times New Roman"/>
              </a:rPr>
              <a:t>Objectives:</a:t>
            </a:r>
            <a:endParaRPr sz="2200">
              <a:latin typeface="Times New Roman"/>
              <a:cs typeface="Times New Roman"/>
            </a:endParaRPr>
          </a:p>
          <a:p>
            <a:pPr marL="222250" indent="-212725">
              <a:lnSpc>
                <a:spcPts val="2245"/>
              </a:lnSpc>
              <a:spcBef>
                <a:spcPts val="204"/>
              </a:spcBef>
              <a:buSzPct val="95454"/>
              <a:buAutoNum type="arabicPeriod"/>
              <a:tabLst>
                <a:tab pos="222250" algn="l"/>
              </a:tabLst>
            </a:pPr>
            <a:r>
              <a:rPr dirty="0" sz="2200" b="1">
                <a:latin typeface="Times New Roman"/>
                <a:cs typeface="Times New Roman"/>
              </a:rPr>
              <a:t>Daily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Memory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Logging: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document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experiences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photos,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text,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tasks,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2200" b="1">
                <a:latin typeface="Times New Roman"/>
                <a:cs typeface="Times New Roman"/>
              </a:rPr>
              <a:t>music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calendar-</a:t>
            </a:r>
            <a:r>
              <a:rPr dirty="0" sz="2200" b="1">
                <a:latin typeface="Times New Roman"/>
                <a:cs typeface="Times New Roman"/>
              </a:rPr>
              <a:t>based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interface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easy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retrieval.</a:t>
            </a:r>
            <a:endParaRPr sz="2200">
              <a:latin typeface="Times New Roman"/>
              <a:cs typeface="Times New Roman"/>
            </a:endParaRPr>
          </a:p>
          <a:p>
            <a:pPr marL="12700" marR="482600" indent="-3175">
              <a:lnSpc>
                <a:spcPct val="70000"/>
              </a:lnSpc>
              <a:spcBef>
                <a:spcPts val="1010"/>
              </a:spcBef>
              <a:buSzPct val="95454"/>
              <a:buAutoNum type="arabicPeriod" startAt="2"/>
              <a:tabLst>
                <a:tab pos="222250" algn="l"/>
              </a:tabLst>
            </a:pPr>
            <a:r>
              <a:rPr dirty="0" sz="2200" b="1">
                <a:latin typeface="Times New Roman"/>
                <a:cs typeface="Times New Roman"/>
              </a:rPr>
              <a:t>	</a:t>
            </a:r>
            <a:r>
              <a:rPr dirty="0" sz="2200" b="1">
                <a:latin typeface="Times New Roman"/>
                <a:cs typeface="Times New Roman"/>
              </a:rPr>
              <a:t>Calendar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Integration: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Memories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organized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by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date/year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Google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Calendar </a:t>
            </a:r>
            <a:r>
              <a:rPr dirty="0" sz="2200" b="1">
                <a:latin typeface="Times New Roman"/>
                <a:cs typeface="Times New Roman"/>
              </a:rPr>
              <a:t>API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allowing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reminders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past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events.</a:t>
            </a:r>
            <a:endParaRPr sz="2200">
              <a:latin typeface="Times New Roman"/>
              <a:cs typeface="Times New Roman"/>
            </a:endParaRPr>
          </a:p>
          <a:p>
            <a:pPr marL="222250" indent="-212725">
              <a:lnSpc>
                <a:spcPts val="2245"/>
              </a:lnSpc>
              <a:spcBef>
                <a:spcPts val="200"/>
              </a:spcBef>
              <a:buSzPct val="95454"/>
              <a:buAutoNum type="arabicPeriod" startAt="2"/>
              <a:tabLst>
                <a:tab pos="222250" algn="l"/>
              </a:tabLst>
            </a:pPr>
            <a:r>
              <a:rPr dirty="0" sz="2200" b="1">
                <a:latin typeface="Times New Roman"/>
                <a:cs typeface="Times New Roman"/>
              </a:rPr>
              <a:t>Collaboration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Sharing: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share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memories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with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family,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friends,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or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teams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shared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login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access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unique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access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codes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real-</a:t>
            </a:r>
            <a:r>
              <a:rPr dirty="0" sz="2200">
                <a:latin typeface="Times New Roman"/>
                <a:cs typeface="Times New Roman"/>
              </a:rPr>
              <a:t>time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collaboration.</a:t>
            </a:r>
            <a:endParaRPr sz="2200">
              <a:latin typeface="Times New Roman"/>
              <a:cs typeface="Times New Roman"/>
            </a:endParaRPr>
          </a:p>
          <a:p>
            <a:pPr marL="221615" indent="-212725">
              <a:lnSpc>
                <a:spcPts val="2245"/>
              </a:lnSpc>
              <a:spcBef>
                <a:spcPts val="204"/>
              </a:spcBef>
              <a:buSzPct val="95454"/>
              <a:buAutoNum type="arabicPeriod" startAt="4"/>
              <a:tabLst>
                <a:tab pos="221615" algn="l"/>
              </a:tabLst>
            </a:pPr>
            <a:r>
              <a:rPr dirty="0" sz="2200" spc="-20" b="1">
                <a:latin typeface="Times New Roman"/>
                <a:cs typeface="Times New Roman"/>
              </a:rPr>
              <a:t>Mood</a:t>
            </a:r>
            <a:r>
              <a:rPr dirty="0" sz="2200" spc="-13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Analysis:</a:t>
            </a:r>
            <a:r>
              <a:rPr dirty="0" sz="2200" spc="-130" b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AI-</a:t>
            </a:r>
            <a:r>
              <a:rPr dirty="0" sz="2200">
                <a:latin typeface="Times New Roman"/>
                <a:cs typeface="Times New Roman"/>
              </a:rPr>
              <a:t>powered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mood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tracking </a:t>
            </a:r>
            <a:r>
              <a:rPr dirty="0" sz="2200">
                <a:latin typeface="Times New Roman"/>
                <a:cs typeface="Times New Roman"/>
              </a:rPr>
              <a:t>allows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emotions,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view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trends</a:t>
            </a:r>
            <a:endParaRPr sz="2200">
              <a:latin typeface="Times New Roman"/>
              <a:cs typeface="Times New Roman"/>
            </a:endParaRPr>
          </a:p>
          <a:p>
            <a:pPr marL="12700" marR="1630680">
              <a:lnSpc>
                <a:spcPct val="70000"/>
              </a:lnSpc>
              <a:spcBef>
                <a:spcPts val="400"/>
              </a:spcBef>
            </a:pP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insights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receive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personalized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well-</a:t>
            </a:r>
            <a:r>
              <a:rPr dirty="0" sz="2200" b="1">
                <a:latin typeface="Times New Roman"/>
                <a:cs typeface="Times New Roman"/>
              </a:rPr>
              <a:t>being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suggestions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music recommendations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relaxation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 marL="12700" marR="959485" indent="-3175">
              <a:lnSpc>
                <a:spcPct val="70000"/>
              </a:lnSpc>
              <a:spcBef>
                <a:spcPts val="1005"/>
              </a:spcBef>
              <a:buSzPct val="95454"/>
              <a:buAutoNum type="arabicPeriod" startAt="5"/>
              <a:tabLst>
                <a:tab pos="222250" algn="l"/>
              </a:tabLst>
            </a:pPr>
            <a:r>
              <a:rPr dirty="0" sz="2200" spc="-10" b="1">
                <a:latin typeface="Times New Roman"/>
                <a:cs typeface="Times New Roman"/>
              </a:rPr>
              <a:t>	</a:t>
            </a:r>
            <a:r>
              <a:rPr dirty="0" sz="2200" spc="-10" b="1">
                <a:latin typeface="Times New Roman"/>
                <a:cs typeface="Times New Roman"/>
              </a:rPr>
              <a:t>User</a:t>
            </a:r>
            <a:r>
              <a:rPr dirty="0" sz="2200" spc="-1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Authentication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Security:</a:t>
            </a:r>
            <a:r>
              <a:rPr dirty="0" sz="2200" spc="-20" b="1">
                <a:latin typeface="Times New Roman"/>
                <a:cs typeface="Times New Roman"/>
              </a:rPr>
              <a:t> MongoDB-</a:t>
            </a:r>
            <a:r>
              <a:rPr dirty="0" sz="2200" b="1">
                <a:latin typeface="Times New Roman"/>
                <a:cs typeface="Times New Roman"/>
              </a:rPr>
              <a:t>based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authentication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ensures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data </a:t>
            </a:r>
            <a:r>
              <a:rPr dirty="0" sz="2200" spc="-10" b="1">
                <a:latin typeface="Times New Roman"/>
                <a:cs typeface="Times New Roman"/>
              </a:rPr>
              <a:t>privacy,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secure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access,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role-</a:t>
            </a:r>
            <a:r>
              <a:rPr dirty="0" sz="2200" b="1">
                <a:latin typeface="Times New Roman"/>
                <a:cs typeface="Times New Roman"/>
              </a:rPr>
              <a:t>based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permissions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memory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sharing.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433831" y="174497"/>
            <a:ext cx="11269345" cy="582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Impact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Memoir</a:t>
            </a:r>
            <a:r>
              <a:rPr dirty="0" sz="2000" spc="-1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App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70230">
              <a:lnSpc>
                <a:spcPct val="7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Memoir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meaningful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preserve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memories,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enhance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emotional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well- </a:t>
            </a:r>
            <a:r>
              <a:rPr dirty="0" sz="2000" b="1">
                <a:latin typeface="Times New Roman"/>
                <a:cs typeface="Times New Roman"/>
              </a:rPr>
              <a:t>being,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foster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stronger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connections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technology-</a:t>
            </a:r>
            <a:r>
              <a:rPr dirty="0" sz="2000">
                <a:latin typeface="Times New Roman"/>
                <a:cs typeface="Times New Roman"/>
              </a:rPr>
              <a:t>driven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storytelling.</a:t>
            </a:r>
            <a:endParaRPr sz="20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266065" algn="l"/>
              </a:tabLst>
            </a:pPr>
            <a:r>
              <a:rPr dirty="0" sz="2000" b="1">
                <a:latin typeface="Times New Roman"/>
                <a:cs typeface="Times New Roman"/>
              </a:rPr>
              <a:t>Personal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  <a:spcBef>
                <a:spcPts val="275"/>
              </a:spcBef>
            </a:pPr>
            <a:r>
              <a:rPr dirty="0" sz="2000" b="1">
                <a:latin typeface="Times New Roman"/>
                <a:cs typeface="Times New Roman"/>
              </a:rPr>
              <a:t>Structured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Memory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Preservation: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well-</a:t>
            </a:r>
            <a:r>
              <a:rPr dirty="0" sz="2000">
                <a:latin typeface="Times New Roman"/>
                <a:cs typeface="Times New Roman"/>
              </a:rPr>
              <a:t>organized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calendar-based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>
                <a:latin typeface="Times New Roman"/>
                <a:cs typeface="Times New Roman"/>
              </a:rPr>
              <a:t>memory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 b="1">
                <a:latin typeface="Times New Roman"/>
                <a:cs typeface="Times New Roman"/>
              </a:rPr>
              <a:t>Enhanced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Self-Reflection: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patterns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triggers.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dirty="0" sz="2000" b="1">
                <a:latin typeface="Times New Roman"/>
                <a:cs typeface="Times New Roman"/>
              </a:rPr>
              <a:t>Personalized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Well-</a:t>
            </a:r>
            <a:r>
              <a:rPr dirty="0" sz="2000" b="1">
                <a:latin typeface="Times New Roman"/>
                <a:cs typeface="Times New Roman"/>
              </a:rPr>
              <a:t>Being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Support: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AI-powered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suggestions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encourage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mindfulness,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relaxation,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self-</a:t>
            </a:r>
            <a:r>
              <a:rPr dirty="0" sz="2000" spc="-10">
                <a:latin typeface="Times New Roman"/>
                <a:cs typeface="Times New Roman"/>
              </a:rPr>
              <a:t>care.</a:t>
            </a:r>
            <a:endParaRPr sz="20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266065" algn="l"/>
              </a:tabLst>
            </a:pPr>
            <a:r>
              <a:rPr dirty="0" sz="2000" b="1">
                <a:latin typeface="Times New Roman"/>
                <a:cs typeface="Times New Roman"/>
              </a:rPr>
              <a:t>Social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 Emotional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  <a:spcBef>
                <a:spcPts val="275"/>
              </a:spcBef>
            </a:pPr>
            <a:r>
              <a:rPr dirty="0" sz="2000" b="1">
                <a:latin typeface="Times New Roman"/>
                <a:cs typeface="Times New Roman"/>
              </a:rPr>
              <a:t>Strengthened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Relationships: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families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friends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collaboratively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cherish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 spc="-10">
                <a:latin typeface="Times New Roman"/>
                <a:cs typeface="Times New Roman"/>
              </a:rPr>
              <a:t>memories.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 b="1">
                <a:latin typeface="Times New Roman"/>
                <a:cs typeface="Times New Roman"/>
              </a:rPr>
              <a:t>Bridging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Long-Distance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Gaps: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app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fosters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meaningful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despite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distances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through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storytelling.</a:t>
            </a:r>
            <a:endParaRPr sz="2000">
              <a:latin typeface="Times New Roman"/>
              <a:cs typeface="Times New Roman"/>
            </a:endParaRPr>
          </a:p>
          <a:p>
            <a:pPr marL="12700" marR="246379">
              <a:lnSpc>
                <a:spcPct val="70000"/>
              </a:lnSpc>
              <a:spcBef>
                <a:spcPts val="360"/>
              </a:spcBef>
            </a:pP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Mental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Health: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well-being,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seek </a:t>
            </a:r>
            <a:r>
              <a:rPr dirty="0" sz="2000">
                <a:latin typeface="Times New Roman"/>
                <a:cs typeface="Times New Roman"/>
              </a:rPr>
              <a:t>timely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261620" indent="-248920">
              <a:lnSpc>
                <a:spcPct val="100000"/>
              </a:lnSpc>
              <a:spcBef>
                <a:spcPts val="275"/>
              </a:spcBef>
              <a:buAutoNum type="arabicPeriod" startAt="3"/>
              <a:tabLst>
                <a:tab pos="26162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Technological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Community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  <a:spcBef>
                <a:spcPts val="290"/>
              </a:spcBef>
            </a:pPr>
            <a:r>
              <a:rPr dirty="0" sz="2000" b="1">
                <a:latin typeface="Times New Roman"/>
                <a:cs typeface="Times New Roman"/>
              </a:rPr>
              <a:t>Seamless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Digital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Memory-Keeping: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Calendar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intuitive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structured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>
                <a:latin typeface="Times New Roman"/>
                <a:cs typeface="Times New Roman"/>
              </a:rPr>
              <a:t>way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revisit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memories.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breaches.</a:t>
            </a:r>
            <a:endParaRPr sz="2000">
              <a:latin typeface="Times New Roman"/>
              <a:cs typeface="Times New Roman"/>
            </a:endParaRPr>
          </a:p>
          <a:p>
            <a:pPr marL="12700" marR="611505">
              <a:lnSpc>
                <a:spcPct val="70000"/>
              </a:lnSpc>
              <a:spcBef>
                <a:spcPts val="360"/>
              </a:spcBef>
            </a:pPr>
            <a:r>
              <a:rPr dirty="0" sz="2000" b="1">
                <a:latin typeface="Times New Roman"/>
                <a:cs typeface="Times New Roman"/>
              </a:rPr>
              <a:t>Potential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Expansion: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 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comprehensive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wellness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journaling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platform</a:t>
            </a:r>
            <a:r>
              <a:rPr dirty="0" sz="2000" spc="-10">
                <a:latin typeface="Times New Roman"/>
                <a:cs typeface="Times New Roman"/>
              </a:rPr>
              <a:t>, </a:t>
            </a:r>
            <a:r>
              <a:rPr dirty="0" sz="2000">
                <a:latin typeface="Times New Roman"/>
                <a:cs typeface="Times New Roman"/>
              </a:rPr>
              <a:t>integrating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more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AI-driven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446328" y="561568"/>
            <a:ext cx="7269480" cy="327850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03835" indent="-193675">
              <a:lnSpc>
                <a:spcPct val="100000"/>
              </a:lnSpc>
              <a:spcBef>
                <a:spcPts val="865"/>
              </a:spcBef>
              <a:buSzPct val="95000"/>
              <a:buFont typeface="Times New Roman"/>
              <a:buAutoNum type="arabicPeriod" startAt="4"/>
              <a:tabLst>
                <a:tab pos="203835" algn="l"/>
              </a:tabLst>
            </a:pPr>
            <a:r>
              <a:rPr dirty="0" sz="2000" b="1">
                <a:latin typeface="Times New Roman"/>
                <a:cs typeface="Times New Roman"/>
              </a:rPr>
              <a:t>Social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12700" marR="514984">
              <a:lnSpc>
                <a:spcPts val="2160"/>
              </a:lnSpc>
              <a:spcBef>
                <a:spcPts val="1040"/>
              </a:spcBef>
            </a:pPr>
            <a:r>
              <a:rPr dirty="0" sz="2000">
                <a:latin typeface="Times New Roman"/>
                <a:cs typeface="Times New Roman"/>
              </a:rPr>
              <a:t>Strengthens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shared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memory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collaboration</a:t>
            </a:r>
            <a:r>
              <a:rPr dirty="0" sz="2000" spc="-10">
                <a:latin typeface="Times New Roman"/>
                <a:cs typeface="Times New Roman"/>
              </a:rPr>
              <a:t>. </a:t>
            </a:r>
            <a:r>
              <a:rPr dirty="0" sz="2000">
                <a:latin typeface="Times New Roman"/>
                <a:cs typeface="Times New Roman"/>
              </a:rPr>
              <a:t>Bridges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long-distance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shared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codes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mental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health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awareness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mood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tracking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Encourages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community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engagement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families.</a:t>
            </a:r>
            <a:endParaRPr sz="2000">
              <a:latin typeface="Times New Roman"/>
              <a:cs typeface="Times New Roman"/>
            </a:endParaRPr>
          </a:p>
          <a:p>
            <a:pPr marL="203835" indent="-193675">
              <a:lnSpc>
                <a:spcPct val="100000"/>
              </a:lnSpc>
              <a:spcBef>
                <a:spcPts val="760"/>
              </a:spcBef>
              <a:buSzPct val="95000"/>
              <a:buAutoNum type="arabicPeriod" startAt="5"/>
              <a:tabLst>
                <a:tab pos="2038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Technological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12700" marR="671830">
              <a:lnSpc>
                <a:spcPts val="2160"/>
              </a:lnSpc>
              <a:spcBef>
                <a:spcPts val="1025"/>
              </a:spcBef>
            </a:pP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AI-powered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mood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analysis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insights. </a:t>
            </a:r>
            <a:r>
              <a:rPr dirty="0" sz="2000">
                <a:latin typeface="Times New Roman"/>
                <a:cs typeface="Times New Roman"/>
              </a:rPr>
              <a:t>Integrates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Google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Calendar</a:t>
            </a:r>
            <a:r>
              <a:rPr dirty="0" sz="2000" spc="-1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API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seamless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memory </a:t>
            </a:r>
            <a:r>
              <a:rPr dirty="0" sz="2000" spc="-10">
                <a:latin typeface="Times New Roman"/>
                <a:cs typeface="Times New Roman"/>
              </a:rPr>
              <a:t>tracking.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MongoDB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authentication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future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innovations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detection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229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Work</a:t>
            </a:r>
            <a:r>
              <a:rPr dirty="0" spc="-155"/>
              <a:t> </a:t>
            </a:r>
            <a:r>
              <a:rPr dirty="0"/>
              <a:t>Breakdown</a:t>
            </a:r>
            <a:r>
              <a:rPr dirty="0" spc="-170"/>
              <a:t> </a:t>
            </a:r>
            <a:r>
              <a:rPr dirty="0" spc="-10"/>
              <a:t>Structure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94410" y="1506727"/>
            <a:ext cx="4354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Process-Based</a:t>
            </a:r>
            <a:r>
              <a:rPr dirty="0" sz="20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r>
              <a:rPr dirty="0" sz="20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Breakdown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375" y="1851914"/>
            <a:ext cx="5593588" cy="486956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1161" y="736853"/>
            <a:ext cx="371221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FF0000"/>
                </a:solidFill>
                <a:latin typeface="Times New Roman"/>
                <a:cs typeface="Times New Roman"/>
              </a:rPr>
              <a:t>Product-</a:t>
            </a:r>
            <a:r>
              <a:rPr dirty="0" sz="170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dirty="0" sz="17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FF0000"/>
                </a:solidFill>
                <a:latin typeface="Times New Roman"/>
                <a:cs typeface="Times New Roman"/>
              </a:rPr>
              <a:t>Work </a:t>
            </a:r>
            <a:r>
              <a:rPr dirty="0" sz="1700">
                <a:solidFill>
                  <a:srgbClr val="FF0000"/>
                </a:solidFill>
                <a:latin typeface="Times New Roman"/>
                <a:cs typeface="Times New Roman"/>
              </a:rPr>
              <a:t>Breakdown</a:t>
            </a:r>
            <a:r>
              <a:rPr dirty="0" sz="17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8353" y="1802223"/>
            <a:ext cx="7058654" cy="313931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60"/>
              <a:t>VIT</a:t>
            </a:r>
            <a:r>
              <a:rPr dirty="0" spc="-8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55"/>
              <a:t>SCOPE</a:t>
            </a:r>
            <a:r>
              <a:rPr dirty="0" spc="-95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/>
              <a:t>SEP</a:t>
            </a:r>
            <a:r>
              <a:rPr dirty="0" spc="-85"/>
              <a:t> </a:t>
            </a:r>
            <a:r>
              <a:rPr dirty="0"/>
              <a:t>LAB</a:t>
            </a:r>
            <a:r>
              <a:rPr dirty="0" spc="-60"/>
              <a:t> </a:t>
            </a:r>
            <a:r>
              <a:rPr dirty="0" spc="-40"/>
              <a:t>-</a:t>
            </a:r>
            <a:r>
              <a:rPr dirty="0" spc="-65"/>
              <a:t> </a:t>
            </a:r>
            <a:r>
              <a:rPr dirty="0" spc="-10"/>
              <a:t>VL2024250503895-</a:t>
            </a:r>
            <a:r>
              <a:rPr dirty="0" spc="-45"/>
              <a:t> </a:t>
            </a:r>
            <a:r>
              <a:rPr dirty="0" spc="-10"/>
              <a:t>L13+L14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159" y="203072"/>
            <a:ext cx="26606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SRS </a:t>
            </a:r>
            <a:r>
              <a:rPr dirty="0" spc="-10"/>
              <a:t>Document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3572" y="653923"/>
            <a:ext cx="6357620" cy="56686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Functional</a:t>
            </a:r>
            <a:r>
              <a:rPr dirty="0" u="sng" sz="21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dirty="0" u="sng" sz="21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1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1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Memoir</a:t>
            </a:r>
            <a:r>
              <a:rPr dirty="0" u="sng" sz="2100" spc="-1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</a:t>
            </a: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ts val="2140"/>
              </a:lnSpc>
              <a:spcBef>
                <a:spcPts val="359"/>
              </a:spcBef>
              <a:buAutoNum type="arabicPeriod"/>
              <a:tabLst>
                <a:tab pos="24130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User</a:t>
            </a:r>
            <a:r>
              <a:rPr dirty="0" sz="1800" spc="-1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Authentication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Access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Secure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registration,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login,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logout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MongoDB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authentication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75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Provide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password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reset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account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recovery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options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40029" indent="-227329">
              <a:lnSpc>
                <a:spcPts val="2135"/>
              </a:lnSpc>
              <a:spcBef>
                <a:spcPts val="359"/>
              </a:spcBef>
              <a:buAutoNum type="arabicPeriod"/>
              <a:tabLst>
                <a:tab pos="240029" algn="l"/>
              </a:tabLst>
            </a:pPr>
            <a:r>
              <a:rPr dirty="0" sz="1800" b="1">
                <a:latin typeface="Times New Roman"/>
                <a:cs typeface="Times New Roman"/>
              </a:rPr>
              <a:t>Memory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Logging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 </a:t>
            </a:r>
            <a:r>
              <a:rPr dirty="0" sz="1800" spc="-10" b="1">
                <a:latin typeface="Times New Roman"/>
                <a:cs typeface="Times New Roman"/>
              </a:rPr>
              <a:t>Organization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Users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log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daily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memories</a:t>
            </a:r>
            <a:r>
              <a:rPr dirty="0" sz="1500" spc="3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text,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photos,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tasks,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music.</a:t>
            </a:r>
            <a:endParaRPr sz="15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64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calendar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interface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organizes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memories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year.</a:t>
            </a:r>
            <a:endParaRPr sz="15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8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Memories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edited,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deleted,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updated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ts val="2140"/>
              </a:lnSpc>
              <a:spcBef>
                <a:spcPts val="345"/>
              </a:spcBef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Collaboration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 </a:t>
            </a:r>
            <a:r>
              <a:rPr dirty="0" sz="1800" spc="-10" b="1">
                <a:latin typeface="Times New Roman"/>
                <a:cs typeface="Times New Roman"/>
              </a:rPr>
              <a:t>Sharing</a:t>
            </a: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Enable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shared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login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access</a:t>
            </a:r>
            <a:r>
              <a:rPr dirty="0" sz="1500" spc="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families,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friends,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teams.</a:t>
            </a:r>
            <a:endParaRPr sz="15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Provide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unique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access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codes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controlled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sharing.</a:t>
            </a:r>
            <a:endParaRPr sz="15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1785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Allow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multiple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users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view,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edit,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add</a:t>
            </a:r>
            <a:r>
              <a:rPr dirty="0" sz="1500" spc="-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shared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memories.</a:t>
            </a:r>
            <a:endParaRPr sz="1500">
              <a:latin typeface="Times New Roman"/>
              <a:cs typeface="Times New Roman"/>
            </a:endParaRPr>
          </a:p>
          <a:p>
            <a:pPr lvl="1" marL="241300" indent="-228600">
              <a:lnSpc>
                <a:spcPts val="2140"/>
              </a:lnSpc>
              <a:spcBef>
                <a:spcPts val="350"/>
              </a:spcBef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Mood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AI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64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Implement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AI-</a:t>
            </a:r>
            <a:r>
              <a:rPr dirty="0" sz="1500" b="1">
                <a:latin typeface="Times New Roman"/>
                <a:cs typeface="Times New Roman"/>
              </a:rPr>
              <a:t>powered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mood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tracking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based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user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inputs.</a:t>
            </a:r>
            <a:endParaRPr sz="15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Display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mood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trends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visually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over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time.</a:t>
            </a:r>
            <a:endParaRPr sz="15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75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Offer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insights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recommendations</a:t>
            </a:r>
            <a:r>
              <a:rPr dirty="0" sz="1500" spc="3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emotional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well-being.</a:t>
            </a:r>
            <a:endParaRPr sz="1500">
              <a:latin typeface="Times New Roman"/>
              <a:cs typeface="Times New Roman"/>
            </a:endParaRPr>
          </a:p>
          <a:p>
            <a:pPr lvl="1" marL="241300" indent="-228600">
              <a:lnSpc>
                <a:spcPts val="2135"/>
              </a:lnSpc>
              <a:spcBef>
                <a:spcPts val="360"/>
              </a:spcBef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Google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Calendar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Integration</a:t>
            </a:r>
            <a:endParaRPr sz="18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6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Sync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memories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 </a:t>
            </a:r>
            <a:r>
              <a:rPr dirty="0" sz="1500" b="1">
                <a:latin typeface="Times New Roman"/>
                <a:cs typeface="Times New Roman"/>
              </a:rPr>
              <a:t>Google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Calendar</a:t>
            </a:r>
            <a:r>
              <a:rPr dirty="0" sz="1500" spc="-13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API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8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Provide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event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reminders</a:t>
            </a:r>
            <a:r>
              <a:rPr dirty="0" sz="1500" spc="-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based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stored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memories.</a:t>
            </a:r>
            <a:endParaRPr sz="1500">
              <a:latin typeface="Times New Roman"/>
              <a:cs typeface="Times New Roman"/>
            </a:endParaRPr>
          </a:p>
          <a:p>
            <a:pPr lvl="1" marL="241300" indent="-228600">
              <a:lnSpc>
                <a:spcPts val="2140"/>
              </a:lnSpc>
              <a:spcBef>
                <a:spcPts val="350"/>
              </a:spcBef>
              <a:buAutoNum type="arabicPeriod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Security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Privacy</a:t>
            </a:r>
            <a:endParaRPr sz="18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64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Ensure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end-to-</a:t>
            </a:r>
            <a:r>
              <a:rPr dirty="0" sz="1500" b="1">
                <a:latin typeface="Times New Roman"/>
                <a:cs typeface="Times New Roman"/>
              </a:rPr>
              <a:t>end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encryption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secure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storage.</a:t>
            </a:r>
            <a:endParaRPr sz="1500">
              <a:latin typeface="Times New Roman"/>
              <a:cs typeface="Times New Roman"/>
            </a:endParaRPr>
          </a:p>
          <a:p>
            <a:pPr lvl="2" marL="756285" indent="-286385">
              <a:lnSpc>
                <a:spcPts val="1780"/>
              </a:lnSpc>
              <a:buAutoNum type="arabicPeriod"/>
              <a:tabLst>
                <a:tab pos="756285" algn="l"/>
              </a:tabLst>
            </a:pPr>
            <a:r>
              <a:rPr dirty="0" sz="1500">
                <a:latin typeface="Times New Roman"/>
                <a:cs typeface="Times New Roman"/>
              </a:rPr>
              <a:t>Allow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users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control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memory</a:t>
            </a:r>
            <a:r>
              <a:rPr dirty="0" sz="1500" spc="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visibility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settings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Gunasekar M</dc:creator>
  <dcterms:created xsi:type="dcterms:W3CDTF">2025-04-01T19:36:37Z</dcterms:created>
  <dcterms:modified xsi:type="dcterms:W3CDTF">2025-04-01T19:36:37Z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2019</vt:lpwstr>
  </property>
</Properties>
</file>