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94" r:id="rId4"/>
    <p:sldId id="295" r:id="rId5"/>
    <p:sldId id="258" r:id="rId6"/>
    <p:sldId id="259" r:id="rId7"/>
    <p:sldId id="296" r:id="rId8"/>
  </p:sldIdLst>
  <p:sldSz cx="9144000" cy="5143500" type="screen16x9"/>
  <p:notesSz cx="6858000" cy="9144000"/>
  <p:embeddedFontLst>
    <p:embeddedFont>
      <p:font typeface="Nunito Light" pitchFamily="2" charset="0"/>
      <p:regular r:id="rId10"/>
      <p:italic r:id="rId11"/>
    </p:embeddedFont>
    <p:embeddedFont>
      <p:font typeface="Quantico" panose="020B0604020202020204" charset="0"/>
      <p:regular r:id="rId12"/>
      <p:bold r:id="rId13"/>
      <p:italic r:id="rId14"/>
      <p:boldItalic r:id="rId15"/>
    </p:embeddedFont>
    <p:embeddedFont>
      <p:font typeface="Source Code Pro" panose="020B0509030403020204"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3B5F6D-C78B-46B2-B7B4-192AF0B86318}">
  <a:tblStyle styleId="{913B5F6D-C78B-46B2-B7B4-192AF0B863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60000" autoAdjust="0"/>
  </p:normalViewPr>
  <p:slideViewPr>
    <p:cSldViewPr snapToGrid="0">
      <p:cViewPr varScale="1">
        <p:scale>
          <a:sx n="103" d="100"/>
          <a:sy n="103" d="100"/>
        </p:scale>
        <p:origin x="18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Firstly – what the project is – </a:t>
            </a:r>
          </a:p>
          <a:p>
            <a:pPr marL="0" lvl="0" indent="0" algn="l" rtl="0">
              <a:spcBef>
                <a:spcPts val="0"/>
              </a:spcBef>
              <a:spcAft>
                <a:spcPts val="0"/>
              </a:spcAft>
              <a:buNone/>
            </a:pPr>
            <a:r>
              <a:rPr lang="en-US" dirty="0"/>
              <a:t>Reward point loyalty system – capture user activity on website like that of Purdue and assign rewards in form of coupons by tracking user activity wherein we are giving points each time user logs in or accesses website. Various pts and badges are assigned depending on user activity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Objective </a:t>
            </a:r>
          </a:p>
          <a:p>
            <a:pPr marL="0" lvl="0" indent="0" algn="l" rtl="0">
              <a:spcBef>
                <a:spcPts val="0"/>
              </a:spcBef>
              <a:spcAft>
                <a:spcPts val="0"/>
              </a:spcAft>
              <a:buNone/>
            </a:pPr>
            <a:r>
              <a:rPr lang="en-US" dirty="0"/>
              <a:t>– increase user engagement with website by giving them various perks or rewards ; so they use it more often and get more familiar with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end users </a:t>
            </a:r>
          </a:p>
          <a:p>
            <a:pPr marL="0" lvl="0" indent="0" algn="l" rtl="0">
              <a:spcBef>
                <a:spcPts val="0"/>
              </a:spcBef>
              <a:spcAft>
                <a:spcPts val="0"/>
              </a:spcAft>
              <a:buNone/>
            </a:pPr>
            <a:r>
              <a:rPr lang="en-US" dirty="0"/>
              <a:t>- Prospective and continuing students accessing website for admission or course enrollment purposes</a:t>
            </a:r>
          </a:p>
          <a:p>
            <a:pPr marL="0" lvl="0" indent="0" algn="l" rtl="0">
              <a:spcBef>
                <a:spcPts val="0"/>
              </a:spcBef>
              <a:spcAft>
                <a:spcPts val="0"/>
              </a:spcAft>
              <a:buNone/>
            </a:pPr>
            <a:r>
              <a:rPr lang="en-US" dirty="0"/>
              <a:t>- Faculty or admin staff accessing website for verifying different information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Purpose of taking this project</a:t>
            </a:r>
          </a:p>
          <a:p>
            <a:pPr marL="0" lvl="0" indent="0" algn="l" rtl="0">
              <a:spcBef>
                <a:spcPts val="0"/>
              </a:spcBef>
              <a:spcAft>
                <a:spcPts val="0"/>
              </a:spcAft>
              <a:buNone/>
            </a:pPr>
            <a:r>
              <a:rPr lang="en-US" dirty="0"/>
              <a:t>- we will get to learn working on project involving frontend and backend integration using of API &amp; DB</a:t>
            </a:r>
          </a:p>
          <a:p>
            <a:pPr marL="0" lvl="0" indent="0" algn="l" rtl="0">
              <a:spcBef>
                <a:spcPts val="0"/>
              </a:spcBef>
              <a:spcAft>
                <a:spcPts val="0"/>
              </a:spcAft>
              <a:buNone/>
            </a:pPr>
            <a:r>
              <a:rPr lang="en-US" dirty="0"/>
              <a:t>- able to Implement extract transform Load not just at DB level but also over webservices/API that shall be used</a:t>
            </a:r>
          </a:p>
          <a:p>
            <a:pPr marL="0" lvl="0" indent="0" algn="l" rtl="0">
              <a:spcBef>
                <a:spcPts val="0"/>
              </a:spcBef>
              <a:spcAft>
                <a:spcPts val="0"/>
              </a:spcAft>
              <a:buNone/>
            </a:pPr>
            <a:r>
              <a:rPr lang="en-US" dirty="0"/>
              <a:t>Vision- to track user activity on </a:t>
            </a:r>
            <a:r>
              <a:rPr lang="en-US" dirty="0" err="1"/>
              <a:t>purdue</a:t>
            </a:r>
            <a:r>
              <a:rPr lang="en-US" dirty="0"/>
              <a:t> domain – </a:t>
            </a:r>
            <a:r>
              <a:rPr lang="en-US" dirty="0" err="1"/>
              <a:t>pfw</a:t>
            </a:r>
            <a:r>
              <a:rPr lang="en-US" dirty="0"/>
              <a:t> or </a:t>
            </a:r>
            <a:r>
              <a:rPr lang="en-US" dirty="0" err="1"/>
              <a:t>purdue</a:t>
            </a:r>
            <a:r>
              <a:rPr lang="en-US" dirty="0"/>
              <a:t> .</a:t>
            </a:r>
            <a:r>
              <a:rPr lang="en-US" dirty="0" err="1"/>
              <a:t>edu</a:t>
            </a:r>
            <a:r>
              <a:rPr lang="en-US" dirty="0"/>
              <a:t> website but accessing code challenge hence dummy website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Functionality </a:t>
            </a:r>
          </a:p>
          <a:p>
            <a:pPr marL="0" lvl="0" indent="0" algn="l" rtl="0">
              <a:spcBef>
                <a:spcPts val="0"/>
              </a:spcBef>
              <a:spcAft>
                <a:spcPts val="0"/>
              </a:spcAft>
              <a:buNone/>
            </a:pPr>
            <a:endParaRPr lang="en-US" dirty="0"/>
          </a:p>
          <a:p>
            <a:pPr marL="171450" indent="-171450"/>
            <a:r>
              <a:rPr lang="en-US" dirty="0"/>
              <a:t>Sign Up &amp; Login –User will signup using username password and during login has to use same creds</a:t>
            </a:r>
          </a:p>
          <a:p>
            <a:pPr marL="171450" indent="-171450"/>
            <a:r>
              <a:rPr lang="en-US" dirty="0"/>
              <a:t>Dashboard- after login user navigated to Landing page – Main page were all details related to Points collected; Coupons assigned and badges earned. Points assigned for logins each time, for referring for submitting feedback. Coupons have a validity date and then expire if not used if redeemed or expired grayed out</a:t>
            </a:r>
          </a:p>
          <a:p>
            <a:pPr marL="171450" indent="-171450"/>
            <a:r>
              <a:rPr lang="en-US" dirty="0"/>
              <a:t>Hall of Fame- Top scorers displayed basis points</a:t>
            </a:r>
          </a:p>
          <a:p>
            <a:pPr marL="171450" indent="-171450"/>
            <a:r>
              <a:rPr lang="en-US" dirty="0"/>
              <a:t>Refer a friend- Points earned when another user signs up using referral code of existing user</a:t>
            </a:r>
          </a:p>
          <a:p>
            <a:pPr marL="171450" indent="-171450"/>
            <a:r>
              <a:rPr lang="en-US" dirty="0"/>
              <a:t>Feedback – can submit feedback to improve website </a:t>
            </a:r>
          </a:p>
          <a:p>
            <a:pPr marL="171450" indent="-171450"/>
            <a:endParaRPr lang="en-US" dirty="0"/>
          </a:p>
          <a:p>
            <a:pPr marL="171450" indent="-171450"/>
            <a:r>
              <a:rPr lang="en-US" dirty="0"/>
              <a:t>Security – we shall be using bearer token to authenticate user request; to ensure legitimate request are only accepted</a:t>
            </a:r>
          </a:p>
          <a:p>
            <a:pPr marL="171450" indent="-171450"/>
            <a:r>
              <a:rPr lang="en-US" dirty="0"/>
              <a:t>Interpretability- website will be responsive and easily accessible across all mobile devices</a:t>
            </a:r>
          </a:p>
          <a:p>
            <a:pPr marL="171450" indent="-171450"/>
            <a:r>
              <a:rPr lang="en-US" dirty="0"/>
              <a:t>Maintainability- user &amp; app logs will be maintained</a:t>
            </a:r>
          </a:p>
        </p:txBody>
      </p:sp>
    </p:spTree>
    <p:extLst>
      <p:ext uri="{BB962C8B-B14F-4D97-AF65-F5344CB8AC3E}">
        <p14:creationId xmlns:p14="http://schemas.microsoft.com/office/powerpoint/2010/main" val="370808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Dummy website explain – were we are tracking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Extension – can be created in future</a:t>
            </a:r>
          </a:p>
          <a:p>
            <a:pPr marL="0" lvl="0" indent="0" algn="l" rtl="0">
              <a:spcBef>
                <a:spcPts val="0"/>
              </a:spcBef>
              <a:spcAft>
                <a:spcPts val="0"/>
              </a:spcAft>
              <a:buNone/>
            </a:pPr>
            <a:r>
              <a:rPr lang="en-US" dirty="0"/>
              <a:t>We can extend the dummy website functionality to a actual website like a Purdue website if we have access to their code</a:t>
            </a:r>
            <a:endParaRPr dirty="0"/>
          </a:p>
        </p:txBody>
      </p:sp>
    </p:spTree>
    <p:extLst>
      <p:ext uri="{BB962C8B-B14F-4D97-AF65-F5344CB8AC3E}">
        <p14:creationId xmlns:p14="http://schemas.microsoft.com/office/powerpoint/2010/main" val="143816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c431c309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Client Server architecture </a:t>
            </a:r>
          </a:p>
          <a:p>
            <a:pPr marL="0" lvl="0" indent="0" algn="l" rtl="0">
              <a:spcBef>
                <a:spcPts val="0"/>
              </a:spcBef>
              <a:spcAft>
                <a:spcPts val="0"/>
              </a:spcAft>
              <a:buNone/>
            </a:pPr>
            <a:r>
              <a:rPr lang="en-US" dirty="0"/>
              <a:t>3 main components </a:t>
            </a:r>
          </a:p>
          <a:p>
            <a:pPr marL="0" lvl="0" indent="0" algn="l" rtl="0">
              <a:spcBef>
                <a:spcPts val="0"/>
              </a:spcBef>
              <a:spcAft>
                <a:spcPts val="0"/>
              </a:spcAft>
              <a:buNone/>
            </a:pPr>
            <a:r>
              <a:rPr lang="en-US" dirty="0"/>
              <a:t>UI-Frontend will be React – responsive </a:t>
            </a:r>
          </a:p>
          <a:p>
            <a:pPr marL="0" lvl="0" indent="0" algn="l" rtl="0">
              <a:spcBef>
                <a:spcPts val="0"/>
              </a:spcBef>
              <a:spcAft>
                <a:spcPts val="0"/>
              </a:spcAft>
              <a:buNone/>
            </a:pPr>
            <a:r>
              <a:rPr lang="en-US" dirty="0"/>
              <a:t>Middleware – REST API for exchanging information</a:t>
            </a:r>
          </a:p>
          <a:p>
            <a:pPr marL="0" lvl="0" indent="0" algn="l" rtl="0">
              <a:spcBef>
                <a:spcPts val="0"/>
              </a:spcBef>
              <a:spcAft>
                <a:spcPts val="0"/>
              </a:spcAft>
              <a:buNone/>
            </a:pPr>
            <a:r>
              <a:rPr lang="en-US" dirty="0"/>
              <a:t>Backend – Webservices – Microservice architecture</a:t>
            </a:r>
          </a:p>
          <a:p>
            <a:pPr marL="0" lvl="0" indent="0" algn="l" rtl="0">
              <a:spcBef>
                <a:spcPts val="0"/>
              </a:spcBef>
              <a:spcAft>
                <a:spcPts val="0"/>
              </a:spcAft>
              <a:buNone/>
            </a:pPr>
            <a:r>
              <a:rPr lang="en-US" dirty="0"/>
              <a:t>- that will process information , compute points, assign coupons and badges that will be displayed at frontend thus transform data and ensure it is stored in database </a:t>
            </a:r>
          </a:p>
          <a:p>
            <a:pPr marL="0" lvl="0" indent="0" algn="l" rtl="0">
              <a:spcBef>
                <a:spcPts val="0"/>
              </a:spcBef>
              <a:spcAft>
                <a:spcPts val="0"/>
              </a:spcAft>
              <a:buNone/>
            </a:pPr>
            <a:r>
              <a:rPr lang="en-US" dirty="0"/>
              <a:t>- Python and Django framework </a:t>
            </a:r>
          </a:p>
          <a:p>
            <a:pPr marL="0" lvl="0" indent="0" algn="l" rtl="0">
              <a:spcBef>
                <a:spcPts val="0"/>
              </a:spcBef>
              <a:spcAft>
                <a:spcPts val="0"/>
              </a:spcAft>
              <a:buNone/>
            </a:pPr>
            <a:r>
              <a:rPr lang="en-US" dirty="0"/>
              <a:t>We will ensure that Code runs fine on ubuntu – Linux and Windows server</a:t>
            </a:r>
          </a:p>
          <a:p>
            <a:pPr marL="0" lvl="0" indent="0" algn="l" rtl="0">
              <a:spcBef>
                <a:spcPts val="0"/>
              </a:spcBef>
              <a:spcAft>
                <a:spcPts val="0"/>
              </a:spcAft>
              <a:buNone/>
            </a:pPr>
            <a:r>
              <a:rPr lang="en-US" dirty="0"/>
              <a:t>We will maintain logs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c431c309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c431c309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defined the main classes and the function &amp; attribute in individual classes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System Model depicted using class diagram </a:t>
            </a:r>
          </a:p>
          <a:p>
            <a:pPr marL="0" lvl="0" indent="0" algn="l" rtl="0">
              <a:spcBef>
                <a:spcPts val="0"/>
              </a:spcBef>
              <a:spcAft>
                <a:spcPts val="0"/>
              </a:spcAft>
              <a:buNone/>
            </a:pPr>
            <a:r>
              <a:rPr lang="en-US" dirty="0"/>
              <a:t>It has demarcation of the classes that will server for frontend and backend</a:t>
            </a:r>
          </a:p>
          <a:p>
            <a:pPr marL="0" lvl="0" indent="0" algn="l" rtl="0">
              <a:spcBef>
                <a:spcPts val="0"/>
              </a:spcBef>
              <a:spcAft>
                <a:spcPts val="0"/>
              </a:spcAft>
              <a:buNone/>
            </a:pPr>
            <a:r>
              <a:rPr lang="en-US" dirty="0"/>
              <a:t>Starting from Login / signup class – credentials validated- User id is primary key across all classes</a:t>
            </a:r>
          </a:p>
          <a:p>
            <a:pPr marL="0" lvl="0" indent="0" algn="l" rtl="0">
              <a:spcBef>
                <a:spcPts val="0"/>
              </a:spcBef>
              <a:spcAft>
                <a:spcPts val="0"/>
              </a:spcAft>
              <a:buNone/>
            </a:pPr>
            <a:r>
              <a:rPr lang="en-US" dirty="0"/>
              <a:t>Dashboard class – total points and badges that will be displayed at frontend – This details will be obtained from </a:t>
            </a:r>
            <a:r>
              <a:rPr lang="en-US" dirty="0" err="1"/>
              <a:t>coupon,badges</a:t>
            </a:r>
            <a:r>
              <a:rPr lang="en-US" dirty="0"/>
              <a:t>  &amp; points calculate class – total points is common variable that will be passed across the class that will undergo various manipulation</a:t>
            </a:r>
          </a:p>
          <a:p>
            <a:pPr marL="0" lvl="0" indent="0" algn="l" rtl="0">
              <a:spcBef>
                <a:spcPts val="0"/>
              </a:spcBef>
              <a:spcAft>
                <a:spcPts val="0"/>
              </a:spcAft>
              <a:buNone/>
            </a:pPr>
            <a:r>
              <a:rPr lang="en-US" dirty="0"/>
              <a:t>Hall of fame will be using the points class to display top performers</a:t>
            </a:r>
          </a:p>
          <a:p>
            <a:pPr marL="0" lvl="0" indent="0" algn="l" rtl="0">
              <a:spcBef>
                <a:spcPts val="0"/>
              </a:spcBef>
              <a:spcAft>
                <a:spcPts val="0"/>
              </a:spcAft>
              <a:buNone/>
            </a:pPr>
            <a:r>
              <a:rPr lang="en-US" dirty="0"/>
              <a:t>Coupons – will have coupon at user id level and their status (whether active, expired),</a:t>
            </a:r>
          </a:p>
          <a:p>
            <a:pPr marL="0" lvl="0" indent="0" algn="l" rtl="0">
              <a:spcBef>
                <a:spcPts val="0"/>
              </a:spcBef>
              <a:spcAft>
                <a:spcPts val="0"/>
              </a:spcAft>
              <a:buNone/>
            </a:pPr>
            <a:r>
              <a:rPr lang="en-US" dirty="0"/>
              <a:t>Feedback – points assigned will be captured and added to total points at user id level</a:t>
            </a:r>
          </a:p>
          <a:p>
            <a:pPr marL="0" lvl="0" indent="0" algn="l" rtl="0">
              <a:spcBef>
                <a:spcPts val="0"/>
              </a:spcBef>
              <a:spcAft>
                <a:spcPts val="0"/>
              </a:spcAft>
              <a:buNone/>
            </a:pPr>
            <a:r>
              <a:rPr lang="en-US" dirty="0"/>
              <a:t>Redeem – the total points will be decreased depending on coupons redeemed hence again </a:t>
            </a:r>
            <a:r>
              <a:rPr lang="en-US" dirty="0" err="1"/>
              <a:t>tpoints</a:t>
            </a:r>
            <a:r>
              <a:rPr lang="en-US" dirty="0"/>
              <a:t> coming in picture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c431c309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c431c309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25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 y="0"/>
            <a:ext cx="91440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86988" y="1906688"/>
            <a:ext cx="3943500" cy="11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731913" y="1906688"/>
            <a:ext cx="22251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16" name="Google Shape;16;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7" name="Google Shape;17;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1" name="Google Shape;21;p4"/>
          <p:cNvSpPr txBox="1">
            <a:spLocks noGrp="1"/>
          </p:cNvSpPr>
          <p:nvPr>
            <p:ph type="body" idx="1"/>
          </p:nvPr>
        </p:nvSpPr>
        <p:spPr>
          <a:xfrm>
            <a:off x="720000" y="1809700"/>
            <a:ext cx="7704000" cy="258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 name="Google Shape;22;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grpSp>
        <p:nvGrpSpPr>
          <p:cNvPr id="36" name="Google Shape;36;p7"/>
          <p:cNvGrpSpPr/>
          <p:nvPr/>
        </p:nvGrpSpPr>
        <p:grpSpPr>
          <a:xfrm>
            <a:off x="396500" y="170424"/>
            <a:ext cx="8360126" cy="4398447"/>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0" name="Google Shape;40;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a:lvl3pPr>
            <a:lvl4pPr marL="1828800" lvl="3" indent="-304800" rtl="0">
              <a:spcBef>
                <a:spcPts val="0"/>
              </a:spcBef>
              <a:spcAft>
                <a:spcPts val="0"/>
              </a:spcAft>
              <a:buClr>
                <a:srgbClr val="E76A28"/>
              </a:buClr>
              <a:buSzPts val="1200"/>
              <a:buFont typeface="Nunito Light"/>
              <a:buAutoNum type="arabicPeriod"/>
              <a:defRPr/>
            </a:lvl4pPr>
            <a:lvl5pPr marL="2286000" lvl="4" indent="-304800" rtl="0">
              <a:spcBef>
                <a:spcPts val="0"/>
              </a:spcBef>
              <a:spcAft>
                <a:spcPts val="0"/>
              </a:spcAft>
              <a:buClr>
                <a:srgbClr val="E76A28"/>
              </a:buClr>
              <a:buSzPts val="1200"/>
              <a:buFont typeface="Nunito Light"/>
              <a:buAutoNum type="alphaLcPeriod"/>
              <a:defRPr/>
            </a:lvl5pPr>
            <a:lvl6pPr marL="2743200" lvl="5" indent="-304800" rtl="0">
              <a:spcBef>
                <a:spcPts val="0"/>
              </a:spcBef>
              <a:spcAft>
                <a:spcPts val="0"/>
              </a:spcAft>
              <a:buClr>
                <a:srgbClr val="999999"/>
              </a:buClr>
              <a:buSzPts val="1200"/>
              <a:buFont typeface="Nunito Light"/>
              <a:buAutoNum type="romanLcPeriod"/>
              <a:defRPr/>
            </a:lvl6pPr>
            <a:lvl7pPr marL="3200400" lvl="6" indent="-304800" rtl="0">
              <a:spcBef>
                <a:spcPts val="0"/>
              </a:spcBef>
              <a:spcAft>
                <a:spcPts val="0"/>
              </a:spcAft>
              <a:buClr>
                <a:srgbClr val="999999"/>
              </a:buClr>
              <a:buSzPts val="1200"/>
              <a:buFont typeface="Nunito Light"/>
              <a:buAutoNum type="arabicPeriod"/>
              <a:defRPr/>
            </a:lvl7pPr>
            <a:lvl8pPr marL="3657600" lvl="7" indent="-304800" rtl="0">
              <a:spcBef>
                <a:spcPts val="0"/>
              </a:spcBef>
              <a:spcAft>
                <a:spcPts val="0"/>
              </a:spcAft>
              <a:buClr>
                <a:srgbClr val="999999"/>
              </a:buClr>
              <a:buSzPts val="1200"/>
              <a:buFont typeface="Nunito Light"/>
              <a:buAutoNum type="alphaLcPeriod"/>
              <a:defRPr/>
            </a:lvl8pPr>
            <a:lvl9pPr marL="4114800" lvl="8" indent="-304800" rtl="0">
              <a:spcBef>
                <a:spcPts val="0"/>
              </a:spcBef>
              <a:spcAft>
                <a:spcPts val="0"/>
              </a:spcAft>
              <a:buClr>
                <a:srgbClr val="999999"/>
              </a:buClr>
              <a:buSzPts val="1200"/>
              <a:buFont typeface="Nunito Light"/>
              <a:buAutoNum type="romanLcPeriod"/>
              <a:defRPr/>
            </a:lvl9pPr>
          </a:lstStyle>
          <a:p>
            <a:endParaRPr/>
          </a:p>
        </p:txBody>
      </p:sp>
      <p:sp>
        <p:nvSpPr>
          <p:cNvPr id="41" name="Google Shape;41;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396500" y="170424"/>
            <a:ext cx="8360126" cy="4398447"/>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47" name="Google Shape;47;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grpSp>
        <p:nvGrpSpPr>
          <p:cNvPr id="49" name="Google Shape;49;p9"/>
          <p:cNvGrpSpPr/>
          <p:nvPr/>
        </p:nvGrpSpPr>
        <p:grpSpPr>
          <a:xfrm>
            <a:off x="396500" y="170424"/>
            <a:ext cx="8360126" cy="4398447"/>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3" name="Google Shape;53;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grpSp>
        <p:nvGrpSpPr>
          <p:cNvPr id="56" name="Google Shape;56;p10"/>
          <p:cNvGrpSpPr/>
          <p:nvPr/>
        </p:nvGrpSpPr>
        <p:grpSpPr>
          <a:xfrm>
            <a:off x="396500" y="170424"/>
            <a:ext cx="8360126" cy="43984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0" name="Google Shape;60;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3030250" y="1291525"/>
            <a:ext cx="4711500" cy="1198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4173275" y="3581850"/>
            <a:ext cx="3169800" cy="67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64" name="Google Shape;64;p11"/>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5" name="Google Shape;65;p11"/>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5"/>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2370424" y="3354600"/>
            <a:ext cx="4403152" cy="122925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5"/>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5"/>
          <p:cNvSpPr txBox="1"/>
          <p:nvPr/>
        </p:nvSpPr>
        <p:spPr>
          <a:xfrm>
            <a:off x="1414871" y="163988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accent2"/>
                </a:solidFill>
                <a:latin typeface="Quantico"/>
                <a:ea typeface="Quantico"/>
                <a:cs typeface="Quantico"/>
                <a:sym typeface="Quantico"/>
              </a:rPr>
              <a:t>&lt;/</a:t>
            </a:r>
            <a:endParaRPr sz="3600" dirty="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EduLoyalty</a:t>
            </a:r>
            <a:br>
              <a:rPr lang="en" dirty="0"/>
            </a:br>
            <a:r>
              <a:rPr lang="en" sz="2000" dirty="0"/>
              <a:t>Reward Point System</a:t>
            </a:r>
            <a:br>
              <a:rPr lang="en" dirty="0"/>
            </a:br>
            <a:endParaRPr dirty="0">
              <a:solidFill>
                <a:schemeClr val="accent2"/>
              </a:solidFill>
            </a:endParaRPr>
          </a:p>
        </p:txBody>
      </p:sp>
      <p:sp>
        <p:nvSpPr>
          <p:cNvPr id="85" name="Google Shape;85;p15"/>
          <p:cNvSpPr txBox="1">
            <a:spLocks noGrp="1"/>
          </p:cNvSpPr>
          <p:nvPr>
            <p:ph type="subTitle" idx="1"/>
          </p:nvPr>
        </p:nvSpPr>
        <p:spPr>
          <a:xfrm>
            <a:off x="3225193" y="3716169"/>
            <a:ext cx="2693614" cy="9574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Quantico" panose="020B0604020202020204" charset="0"/>
              </a:rPr>
              <a:t>Presenting = (“ Parisha Desai ”,</a:t>
            </a:r>
          </a:p>
          <a:p>
            <a:pPr marL="0" lvl="0" indent="0" algn="l" rtl="0">
              <a:spcBef>
                <a:spcPts val="0"/>
              </a:spcBef>
              <a:spcAft>
                <a:spcPts val="0"/>
              </a:spcAft>
              <a:buNone/>
            </a:pPr>
            <a:r>
              <a:rPr lang="en-US" sz="1100" dirty="0">
                <a:latin typeface="Quantico" panose="020B0604020202020204" charset="0"/>
              </a:rPr>
              <a:t>	“ Prasad Mahabare ”,</a:t>
            </a:r>
          </a:p>
          <a:p>
            <a:pPr marL="0" lvl="0" indent="0" algn="l" rtl="0">
              <a:spcBef>
                <a:spcPts val="0"/>
              </a:spcBef>
              <a:spcAft>
                <a:spcPts val="0"/>
              </a:spcAft>
              <a:buNone/>
            </a:pPr>
            <a:r>
              <a:rPr lang="en-US" sz="1100" dirty="0">
                <a:latin typeface="Quantico" panose="020B0604020202020204" charset="0"/>
              </a:rPr>
              <a:t>	“ Shruthi Mandaokar ”,</a:t>
            </a:r>
          </a:p>
          <a:p>
            <a:pPr marL="0" lvl="0" indent="0" algn="l" rtl="0">
              <a:spcBef>
                <a:spcPts val="0"/>
              </a:spcBef>
              <a:spcAft>
                <a:spcPts val="0"/>
              </a:spcAft>
              <a:buNone/>
            </a:pPr>
            <a:r>
              <a:rPr lang="en-US" sz="1100" dirty="0">
                <a:latin typeface="Quantico" panose="020B0604020202020204" charset="0"/>
              </a:rPr>
              <a:t>	“ Suparshwa Patil ”)</a:t>
            </a:r>
            <a:endParaRPr sz="1100" dirty="0">
              <a:latin typeface="Quantico" panose="020B0604020202020204" charset="0"/>
            </a:endParaRPr>
          </a:p>
        </p:txBody>
      </p:sp>
      <p:grpSp>
        <p:nvGrpSpPr>
          <p:cNvPr id="86" name="Google Shape;86;p15"/>
          <p:cNvGrpSpPr/>
          <p:nvPr/>
        </p:nvGrpSpPr>
        <p:grpSpPr>
          <a:xfrm>
            <a:off x="2406377" y="3389994"/>
            <a:ext cx="4331245" cy="255300"/>
            <a:chOff x="489892" y="3093501"/>
            <a:chExt cx="1864800" cy="255300"/>
          </a:xfrm>
        </p:grpSpPr>
        <p:sp>
          <p:nvSpPr>
            <p:cNvPr id="89" name="Google Shape;89;p15"/>
            <p:cNvSpPr/>
            <p:nvPr/>
          </p:nvSpPr>
          <p:spPr>
            <a:xfrm>
              <a:off x="489892"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5"/>
            <p:cNvGrpSpPr/>
            <p:nvPr/>
          </p:nvGrpSpPr>
          <p:grpSpPr>
            <a:xfrm>
              <a:off x="2113539" y="3174392"/>
              <a:ext cx="202808" cy="90223"/>
              <a:chOff x="2734614" y="3023870"/>
              <a:chExt cx="202808" cy="90223"/>
            </a:xfrm>
          </p:grpSpPr>
          <p:sp>
            <p:nvSpPr>
              <p:cNvPr id="95" name="Google Shape;95;p15"/>
              <p:cNvSpPr/>
              <p:nvPr/>
            </p:nvSpPr>
            <p:spPr>
              <a:xfrm>
                <a:off x="2734614" y="3023870"/>
                <a:ext cx="42267"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815226" y="3023870"/>
                <a:ext cx="40901"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5"/>
              <p:cNvSpPr/>
              <p:nvPr/>
            </p:nvSpPr>
            <p:spPr>
              <a:xfrm>
                <a:off x="2894472" y="3027163"/>
                <a:ext cx="42950"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0" name="Google Shape;95;p15">
            <a:extLst>
              <a:ext uri="{FF2B5EF4-FFF2-40B4-BE49-F238E27FC236}">
                <a16:creationId xmlns:a16="http://schemas.microsoft.com/office/drawing/2014/main" id="{00A50F5A-8689-4FDB-B3C1-B69683BA0459}"/>
              </a:ext>
            </a:extLst>
          </p:cNvPr>
          <p:cNvSpPr/>
          <p:nvPr/>
        </p:nvSpPr>
        <p:spPr>
          <a:xfrm>
            <a:off x="7296700" y="731622"/>
            <a:ext cx="98171"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6;p15">
            <a:extLst>
              <a:ext uri="{FF2B5EF4-FFF2-40B4-BE49-F238E27FC236}">
                <a16:creationId xmlns:a16="http://schemas.microsoft.com/office/drawing/2014/main" id="{FF262079-5210-448B-96F7-AA59FCFC1152}"/>
              </a:ext>
            </a:extLst>
          </p:cNvPr>
          <p:cNvSpPr/>
          <p:nvPr/>
        </p:nvSpPr>
        <p:spPr>
          <a:xfrm>
            <a:off x="7483932" y="731622"/>
            <a:ext cx="94998"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7;p15">
            <a:extLst>
              <a:ext uri="{FF2B5EF4-FFF2-40B4-BE49-F238E27FC236}">
                <a16:creationId xmlns:a16="http://schemas.microsoft.com/office/drawing/2014/main" id="{E3D1D7DA-5BBA-4FD5-B31C-7003F08BE525}"/>
              </a:ext>
            </a:extLst>
          </p:cNvPr>
          <p:cNvSpPr/>
          <p:nvPr/>
        </p:nvSpPr>
        <p:spPr>
          <a:xfrm>
            <a:off x="7667991" y="734915"/>
            <a:ext cx="99757"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539500"/>
            <a:ext cx="7704000" cy="5872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 dirty="0"/>
              <a:t>Project Overview</a:t>
            </a:r>
            <a:endParaRPr dirty="0"/>
          </a:p>
        </p:txBody>
      </p:sp>
      <p:sp>
        <p:nvSpPr>
          <p:cNvPr id="103" name="Google Shape;103;p16"/>
          <p:cNvSpPr txBox="1">
            <a:spLocks noGrp="1"/>
          </p:cNvSpPr>
          <p:nvPr>
            <p:ph type="body" idx="1"/>
          </p:nvPr>
        </p:nvSpPr>
        <p:spPr>
          <a:xfrm>
            <a:off x="720000" y="1535150"/>
            <a:ext cx="7704000" cy="2581200"/>
          </a:xfrm>
          <a:prstGeom prst="rect">
            <a:avLst/>
          </a:prstGeom>
        </p:spPr>
        <p:txBody>
          <a:bodyPr spcFirstLastPara="1" wrap="square" lIns="91425" tIns="91425" rIns="91425" bIns="91425" anchor="t" anchorCtr="0">
            <a:noAutofit/>
          </a:bodyPr>
          <a:lstStyle/>
          <a:p>
            <a:pPr marL="171450" indent="-171450"/>
            <a:r>
              <a:rPr lang="en-US" dirty="0"/>
              <a:t>Objective : </a:t>
            </a:r>
          </a:p>
          <a:p>
            <a:pPr marL="628650" lvl="1" indent="-171450"/>
            <a:r>
              <a:rPr lang="en-US" dirty="0"/>
              <a:t>Encourage Active Participation</a:t>
            </a:r>
          </a:p>
          <a:p>
            <a:pPr marL="628650" lvl="1" indent="-171450"/>
            <a:r>
              <a:rPr lang="en-US" dirty="0"/>
              <a:t>Improve Student Engagement</a:t>
            </a:r>
          </a:p>
          <a:p>
            <a:pPr marL="0" lvl="0" indent="0" algn="l" rtl="0">
              <a:spcBef>
                <a:spcPts val="0"/>
              </a:spcBef>
              <a:spcAft>
                <a:spcPts val="0"/>
              </a:spcAft>
              <a:buNone/>
            </a:pPr>
            <a:r>
              <a:rPr lang="en-US" dirty="0"/>
              <a:t>		</a:t>
            </a:r>
          </a:p>
          <a:p>
            <a:pPr marL="171450" indent="-171450"/>
            <a:r>
              <a:rPr lang="en-US" dirty="0"/>
              <a:t>End Users:	</a:t>
            </a:r>
          </a:p>
          <a:p>
            <a:pPr marL="628650" lvl="1" indent="-171450"/>
            <a:r>
              <a:rPr lang="en-US" dirty="0"/>
              <a:t>Students(Prospective and Returning)</a:t>
            </a:r>
          </a:p>
          <a:p>
            <a:pPr marL="628650" lvl="1" indent="-171450"/>
            <a:r>
              <a:rPr lang="en-US" dirty="0"/>
              <a:t>Faculty</a:t>
            </a:r>
          </a:p>
          <a:p>
            <a:pPr marL="628650" lvl="1" indent="-171450"/>
            <a:r>
              <a:rPr lang="en-US" dirty="0"/>
              <a:t>Admin Staff</a:t>
            </a:r>
          </a:p>
          <a:p>
            <a:pPr marL="0" lvl="0" indent="0" algn="l" rtl="0">
              <a:spcBef>
                <a:spcPts val="0"/>
              </a:spcBef>
              <a:spcAft>
                <a:spcPts val="0"/>
              </a:spcAft>
              <a:buNone/>
            </a:pPr>
            <a:endParaRPr lang="en-US" dirty="0"/>
          </a:p>
          <a:p>
            <a:pPr marL="171450" indent="-171450"/>
            <a:r>
              <a:rPr lang="en-US" dirty="0"/>
              <a:t>Purpose:</a:t>
            </a:r>
          </a:p>
          <a:p>
            <a:pPr marL="628650" lvl="1" indent="-171450"/>
            <a:r>
              <a:rPr lang="en-US" dirty="0"/>
              <a:t>Front End and Back End Integration</a:t>
            </a:r>
          </a:p>
          <a:p>
            <a:pPr marL="628650" lvl="1" indent="-171450"/>
            <a:r>
              <a:rPr lang="en-US" dirty="0"/>
              <a:t>Implement ETL	</a:t>
            </a:r>
          </a:p>
        </p:txBody>
      </p:sp>
      <p:pic>
        <p:nvPicPr>
          <p:cNvPr id="28" name="Graphic 27">
            <a:extLst>
              <a:ext uri="{FF2B5EF4-FFF2-40B4-BE49-F238E27FC236}">
                <a16:creationId xmlns:a16="http://schemas.microsoft.com/office/drawing/2014/main" id="{25D61D82-B5C9-4D1F-824E-9AA276DFD1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2175" y="1631687"/>
            <a:ext cx="3241675" cy="1989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521880" y="259172"/>
            <a:ext cx="7704000" cy="5872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&lt;/</a:t>
            </a:r>
            <a:r>
              <a:rPr lang="en" dirty="0"/>
              <a:t>Requirements</a:t>
            </a:r>
            <a:endParaRPr dirty="0"/>
          </a:p>
        </p:txBody>
      </p:sp>
      <p:sp>
        <p:nvSpPr>
          <p:cNvPr id="10" name="Google Shape;103;p16">
            <a:extLst>
              <a:ext uri="{FF2B5EF4-FFF2-40B4-BE49-F238E27FC236}">
                <a16:creationId xmlns:a16="http://schemas.microsoft.com/office/drawing/2014/main" id="{CDF8542C-BED5-468F-B056-AD4679A6C9B7}"/>
              </a:ext>
            </a:extLst>
          </p:cNvPr>
          <p:cNvSpPr txBox="1">
            <a:spLocks noGrp="1"/>
          </p:cNvSpPr>
          <p:nvPr>
            <p:ph type="body" idx="1"/>
          </p:nvPr>
        </p:nvSpPr>
        <p:spPr>
          <a:xfrm>
            <a:off x="1111364" y="3410297"/>
            <a:ext cx="1966050" cy="1087400"/>
          </a:xfrm>
          <a:prstGeom prst="rect">
            <a:avLst/>
          </a:prstGeom>
        </p:spPr>
        <p:txBody>
          <a:bodyPr spcFirstLastPara="1" wrap="square" lIns="91425" tIns="91425" rIns="91425" bIns="91425" anchor="t" anchorCtr="0">
            <a:noAutofit/>
          </a:bodyPr>
          <a:lstStyle/>
          <a:p>
            <a:pPr marL="171450" indent="-171450"/>
            <a:r>
              <a:rPr lang="en-US" dirty="0"/>
              <a:t>Security</a:t>
            </a:r>
          </a:p>
          <a:p>
            <a:pPr marL="171450" indent="-171450"/>
            <a:r>
              <a:rPr lang="en-US" dirty="0"/>
              <a:t>Interpretability</a:t>
            </a:r>
          </a:p>
          <a:p>
            <a:pPr marL="171450" indent="-171450"/>
            <a:r>
              <a:rPr lang="en-US" dirty="0"/>
              <a:t>Maintainability</a:t>
            </a:r>
          </a:p>
        </p:txBody>
      </p:sp>
      <p:sp>
        <p:nvSpPr>
          <p:cNvPr id="11" name="Subtitle 4">
            <a:extLst>
              <a:ext uri="{FF2B5EF4-FFF2-40B4-BE49-F238E27FC236}">
                <a16:creationId xmlns:a16="http://schemas.microsoft.com/office/drawing/2014/main" id="{1F4C76A2-C9D0-48B2-8DBC-DE3B4FF9DEBB}"/>
              </a:ext>
            </a:extLst>
          </p:cNvPr>
          <p:cNvSpPr txBox="1">
            <a:spLocks/>
          </p:cNvSpPr>
          <p:nvPr/>
        </p:nvSpPr>
        <p:spPr>
          <a:xfrm>
            <a:off x="720000" y="3079948"/>
            <a:ext cx="2748778" cy="421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dirty="0">
                <a:solidFill>
                  <a:schemeClr val="accent6"/>
                </a:solidFill>
                <a:latin typeface="Quantico" panose="020B0604020202020204" charset="0"/>
              </a:rPr>
              <a:t>Non-Functional</a:t>
            </a:r>
          </a:p>
        </p:txBody>
      </p:sp>
      <p:sp>
        <p:nvSpPr>
          <p:cNvPr id="12" name="Subtitle 4">
            <a:extLst>
              <a:ext uri="{FF2B5EF4-FFF2-40B4-BE49-F238E27FC236}">
                <a16:creationId xmlns:a16="http://schemas.microsoft.com/office/drawing/2014/main" id="{CAB69C01-C258-481F-A4F8-9A6B4D67D40F}"/>
              </a:ext>
            </a:extLst>
          </p:cNvPr>
          <p:cNvSpPr txBox="1">
            <a:spLocks/>
          </p:cNvSpPr>
          <p:nvPr/>
        </p:nvSpPr>
        <p:spPr>
          <a:xfrm>
            <a:off x="720000" y="1392750"/>
            <a:ext cx="2748778" cy="421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dirty="0">
                <a:solidFill>
                  <a:schemeClr val="accent6"/>
                </a:solidFill>
                <a:latin typeface="Quantico" panose="020B0604020202020204" charset="0"/>
              </a:rPr>
              <a:t>Functional</a:t>
            </a:r>
          </a:p>
        </p:txBody>
      </p:sp>
      <p:sp>
        <p:nvSpPr>
          <p:cNvPr id="13" name="Google Shape;103;p16">
            <a:extLst>
              <a:ext uri="{FF2B5EF4-FFF2-40B4-BE49-F238E27FC236}">
                <a16:creationId xmlns:a16="http://schemas.microsoft.com/office/drawing/2014/main" id="{F6D89089-FE1F-4533-8247-17F85B7E068B}"/>
              </a:ext>
            </a:extLst>
          </p:cNvPr>
          <p:cNvSpPr txBox="1">
            <a:spLocks/>
          </p:cNvSpPr>
          <p:nvPr/>
        </p:nvSpPr>
        <p:spPr>
          <a:xfrm>
            <a:off x="1111364" y="1692649"/>
            <a:ext cx="1966050" cy="108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1pPr>
            <a:lvl2pPr marL="914400" marR="0" lvl="1"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2pPr>
            <a:lvl3pPr marL="1371600" marR="0" lvl="2"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3pPr>
            <a:lvl4pPr marL="1828800" marR="0" lvl="3"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4pPr>
            <a:lvl5pPr marL="2286000" marR="0" lvl="4"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5pPr>
            <a:lvl6pPr marL="2743200" marR="0" lvl="5"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6pPr>
            <a:lvl7pPr marL="3200400" marR="0" lvl="6"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7pPr>
            <a:lvl8pPr marL="3657600" marR="0" lvl="7"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8pPr>
            <a:lvl9pPr marL="4114800" marR="0" lvl="8"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9pPr>
          </a:lstStyle>
          <a:p>
            <a:pPr marL="171450" indent="-171450"/>
            <a:r>
              <a:rPr lang="en-US" dirty="0"/>
              <a:t>Sign Up &amp; Login</a:t>
            </a:r>
          </a:p>
          <a:p>
            <a:pPr marL="171450" indent="-171450"/>
            <a:r>
              <a:rPr lang="en-US" dirty="0"/>
              <a:t>Dashboard</a:t>
            </a:r>
          </a:p>
          <a:p>
            <a:pPr marL="171450" indent="-171450"/>
            <a:r>
              <a:rPr lang="en-US" dirty="0"/>
              <a:t>Points</a:t>
            </a:r>
          </a:p>
          <a:p>
            <a:pPr marL="171450" indent="-171450"/>
            <a:r>
              <a:rPr lang="en-US" dirty="0"/>
              <a:t>Coupons</a:t>
            </a:r>
          </a:p>
          <a:p>
            <a:pPr marL="171450" indent="-171450"/>
            <a:r>
              <a:rPr lang="en-US" dirty="0"/>
              <a:t>Hall of Fame</a:t>
            </a:r>
          </a:p>
          <a:p>
            <a:pPr marL="171450" indent="-171450"/>
            <a:r>
              <a:rPr lang="en-US" dirty="0"/>
              <a:t>Refer a friend</a:t>
            </a:r>
          </a:p>
        </p:txBody>
      </p:sp>
      <p:pic>
        <p:nvPicPr>
          <p:cNvPr id="4" name="Picture 3">
            <a:extLst>
              <a:ext uri="{FF2B5EF4-FFF2-40B4-BE49-F238E27FC236}">
                <a16:creationId xmlns:a16="http://schemas.microsoft.com/office/drawing/2014/main" id="{FF3379FB-4139-4B22-9CC8-5BB5995F1CAE}"/>
              </a:ext>
            </a:extLst>
          </p:cNvPr>
          <p:cNvPicPr>
            <a:picLocks noChangeAspect="1"/>
          </p:cNvPicPr>
          <p:nvPr/>
        </p:nvPicPr>
        <p:blipFill>
          <a:blip r:embed="rId3"/>
          <a:stretch>
            <a:fillRect/>
          </a:stretch>
        </p:blipFill>
        <p:spPr>
          <a:xfrm>
            <a:off x="3860142" y="1032769"/>
            <a:ext cx="4328382" cy="3077961"/>
          </a:xfrm>
          <a:prstGeom prst="rect">
            <a:avLst/>
          </a:prstGeom>
        </p:spPr>
      </p:pic>
    </p:spTree>
    <p:extLst>
      <p:ext uri="{BB962C8B-B14F-4D97-AF65-F5344CB8AC3E}">
        <p14:creationId xmlns:p14="http://schemas.microsoft.com/office/powerpoint/2010/main" val="35167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2" name="Subtitle 4">
            <a:extLst>
              <a:ext uri="{FF2B5EF4-FFF2-40B4-BE49-F238E27FC236}">
                <a16:creationId xmlns:a16="http://schemas.microsoft.com/office/drawing/2014/main" id="{CAB69C01-C258-481F-A4F8-9A6B4D67D40F}"/>
              </a:ext>
            </a:extLst>
          </p:cNvPr>
          <p:cNvSpPr txBox="1">
            <a:spLocks/>
          </p:cNvSpPr>
          <p:nvPr/>
        </p:nvSpPr>
        <p:spPr>
          <a:xfrm>
            <a:off x="720000" y="1392750"/>
            <a:ext cx="2748778" cy="421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dirty="0">
                <a:solidFill>
                  <a:schemeClr val="accent6"/>
                </a:solidFill>
                <a:latin typeface="Quantico" panose="020B0604020202020204" charset="0"/>
              </a:rPr>
              <a:t>Nice to have</a:t>
            </a:r>
          </a:p>
        </p:txBody>
      </p:sp>
      <p:sp>
        <p:nvSpPr>
          <p:cNvPr id="13" name="Google Shape;103;p16">
            <a:extLst>
              <a:ext uri="{FF2B5EF4-FFF2-40B4-BE49-F238E27FC236}">
                <a16:creationId xmlns:a16="http://schemas.microsoft.com/office/drawing/2014/main" id="{F6D89089-FE1F-4533-8247-17F85B7E068B}"/>
              </a:ext>
            </a:extLst>
          </p:cNvPr>
          <p:cNvSpPr txBox="1">
            <a:spLocks/>
          </p:cNvSpPr>
          <p:nvPr/>
        </p:nvSpPr>
        <p:spPr>
          <a:xfrm>
            <a:off x="1111364" y="1814550"/>
            <a:ext cx="1966050" cy="108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1pPr>
            <a:lvl2pPr marL="914400" marR="0" lvl="1"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2pPr>
            <a:lvl3pPr marL="1371600" marR="0" lvl="2"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3pPr>
            <a:lvl4pPr marL="1828800" marR="0" lvl="3"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4pPr>
            <a:lvl5pPr marL="2286000" marR="0" lvl="4"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5pPr>
            <a:lvl6pPr marL="2743200" marR="0" lvl="5"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6pPr>
            <a:lvl7pPr marL="3200400" marR="0" lvl="6"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7pPr>
            <a:lvl8pPr marL="3657600" marR="0" lvl="7"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8pPr>
            <a:lvl9pPr marL="4114800" marR="0" lvl="8" indent="-304800" algn="l" rtl="0">
              <a:lnSpc>
                <a:spcPct val="100000"/>
              </a:lnSpc>
              <a:spcBef>
                <a:spcPts val="0"/>
              </a:spcBef>
              <a:spcAft>
                <a:spcPts val="0"/>
              </a:spcAft>
              <a:buClr>
                <a:schemeClr val="dk1"/>
              </a:buClr>
              <a:buSzPts val="1200"/>
              <a:buFont typeface="Source Code Pro"/>
              <a:buChar char="■"/>
              <a:defRPr sz="1200" b="0" i="0" u="none" strike="noStrike" cap="none">
                <a:solidFill>
                  <a:schemeClr val="dk1"/>
                </a:solidFill>
                <a:latin typeface="Source Code Pro"/>
                <a:ea typeface="Source Code Pro"/>
                <a:cs typeface="Source Code Pro"/>
                <a:sym typeface="Source Code Pro"/>
              </a:defRPr>
            </a:lvl9pPr>
          </a:lstStyle>
          <a:p>
            <a:pPr marL="171450" indent="-171450"/>
            <a:r>
              <a:rPr lang="en-US" dirty="0"/>
              <a:t>Extension</a:t>
            </a:r>
          </a:p>
          <a:p>
            <a:pPr marL="171450" indent="-171450"/>
            <a:r>
              <a:rPr lang="en-US" dirty="0"/>
              <a:t>Purdue Domain</a:t>
            </a:r>
          </a:p>
        </p:txBody>
      </p:sp>
      <p:pic>
        <p:nvPicPr>
          <p:cNvPr id="8" name="Picture 7">
            <a:extLst>
              <a:ext uri="{FF2B5EF4-FFF2-40B4-BE49-F238E27FC236}">
                <a16:creationId xmlns:a16="http://schemas.microsoft.com/office/drawing/2014/main" id="{384A51B0-2B25-4D03-B713-9FFC048059B1}"/>
              </a:ext>
            </a:extLst>
          </p:cNvPr>
          <p:cNvPicPr>
            <a:picLocks noChangeAspect="1"/>
          </p:cNvPicPr>
          <p:nvPr/>
        </p:nvPicPr>
        <p:blipFill>
          <a:blip r:embed="rId3"/>
          <a:stretch>
            <a:fillRect/>
          </a:stretch>
        </p:blipFill>
        <p:spPr>
          <a:xfrm>
            <a:off x="3860142" y="1224299"/>
            <a:ext cx="4089797" cy="2908300"/>
          </a:xfrm>
          <a:prstGeom prst="rect">
            <a:avLst/>
          </a:prstGeom>
        </p:spPr>
      </p:pic>
      <p:pic>
        <p:nvPicPr>
          <p:cNvPr id="3" name="Graphic 2">
            <a:extLst>
              <a:ext uri="{FF2B5EF4-FFF2-40B4-BE49-F238E27FC236}">
                <a16:creationId xmlns:a16="http://schemas.microsoft.com/office/drawing/2014/main" id="{430D6C78-1BBC-4893-9A5B-774557B8F4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88451" y="2569473"/>
            <a:ext cx="1295467" cy="1563126"/>
          </a:xfrm>
          <a:prstGeom prst="rect">
            <a:avLst/>
          </a:prstGeom>
        </p:spPr>
      </p:pic>
      <p:sp>
        <p:nvSpPr>
          <p:cNvPr id="5" name="Google Shape;102;p16">
            <a:extLst>
              <a:ext uri="{FF2B5EF4-FFF2-40B4-BE49-F238E27FC236}">
                <a16:creationId xmlns:a16="http://schemas.microsoft.com/office/drawing/2014/main" id="{43D065A5-3889-6292-F653-4DA0EA506919}"/>
              </a:ext>
            </a:extLst>
          </p:cNvPr>
          <p:cNvSpPr txBox="1">
            <a:spLocks/>
          </p:cNvSpPr>
          <p:nvPr/>
        </p:nvSpPr>
        <p:spPr>
          <a:xfrm>
            <a:off x="521880" y="259172"/>
            <a:ext cx="7704000" cy="587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a:solidFill>
                  <a:schemeClr val="accent1"/>
                </a:solidFill>
              </a:rPr>
              <a:t>&lt;/</a:t>
            </a:r>
            <a:r>
              <a:rPr lang="en-US"/>
              <a:t>Requirements</a:t>
            </a:r>
            <a:endParaRPr lang="en-US" dirty="0"/>
          </a:p>
        </p:txBody>
      </p:sp>
    </p:spTree>
    <p:extLst>
      <p:ext uri="{BB962C8B-B14F-4D97-AF65-F5344CB8AC3E}">
        <p14:creationId xmlns:p14="http://schemas.microsoft.com/office/powerpoint/2010/main" val="121083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26" name="Rectangle 25">
            <a:extLst>
              <a:ext uri="{FF2B5EF4-FFF2-40B4-BE49-F238E27FC236}">
                <a16:creationId xmlns:a16="http://schemas.microsoft.com/office/drawing/2014/main" id="{92239ED2-8E7C-948A-EC95-50C055E2211F}"/>
              </a:ext>
            </a:extLst>
          </p:cNvPr>
          <p:cNvSpPr/>
          <p:nvPr/>
        </p:nvSpPr>
        <p:spPr>
          <a:xfrm>
            <a:off x="1176004" y="1547767"/>
            <a:ext cx="2793917" cy="260476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743E551-8EA3-3866-8EBE-0490F8FF00B3}"/>
              </a:ext>
            </a:extLst>
          </p:cNvPr>
          <p:cNvSpPr/>
          <p:nvPr/>
        </p:nvSpPr>
        <p:spPr>
          <a:xfrm>
            <a:off x="4878800" y="2652687"/>
            <a:ext cx="3685240" cy="20652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Source Code Pro" panose="020B0509030403020204" pitchFamily="49" charset="0"/>
              <a:ea typeface="Source Code Pro" panose="020B0509030403020204" pitchFamily="49" charset="0"/>
            </a:endParaRPr>
          </a:p>
        </p:txBody>
      </p:sp>
      <p:sp>
        <p:nvSpPr>
          <p:cNvPr id="4" name="Rectangle: Rounded Corners 3">
            <a:extLst>
              <a:ext uri="{FF2B5EF4-FFF2-40B4-BE49-F238E27FC236}">
                <a16:creationId xmlns:a16="http://schemas.microsoft.com/office/drawing/2014/main" id="{61D0B75D-F9EF-6590-AC5C-908EA86B80F5}"/>
              </a:ext>
            </a:extLst>
          </p:cNvPr>
          <p:cNvSpPr/>
          <p:nvPr/>
        </p:nvSpPr>
        <p:spPr>
          <a:xfrm>
            <a:off x="4883244" y="1086346"/>
            <a:ext cx="3644324" cy="4976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ource Code Pro" panose="020B0509030403020204" pitchFamily="49" charset="0"/>
                <a:ea typeface="Source Code Pro" panose="020B0509030403020204" pitchFamily="49" charset="0"/>
              </a:rPr>
              <a:t>User Interface (React)</a:t>
            </a:r>
            <a:endParaRPr lang="en-US" dirty="0">
              <a:latin typeface="Source Code Pro" panose="020B0509030403020204" pitchFamily="49" charset="0"/>
              <a:ea typeface="Source Code Pro" panose="020B0509030403020204" pitchFamily="49" charset="0"/>
            </a:endParaRPr>
          </a:p>
        </p:txBody>
      </p:sp>
      <p:sp>
        <p:nvSpPr>
          <p:cNvPr id="5" name="Rectangle: Rounded Corners 4">
            <a:extLst>
              <a:ext uri="{FF2B5EF4-FFF2-40B4-BE49-F238E27FC236}">
                <a16:creationId xmlns:a16="http://schemas.microsoft.com/office/drawing/2014/main" id="{AFDB2D07-296E-CC4A-A35E-CCCF9C65A267}"/>
              </a:ext>
            </a:extLst>
          </p:cNvPr>
          <p:cNvSpPr/>
          <p:nvPr/>
        </p:nvSpPr>
        <p:spPr>
          <a:xfrm>
            <a:off x="4861195" y="1870374"/>
            <a:ext cx="3688423" cy="4664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ource Code Pro" panose="020B0509030403020204" pitchFamily="49" charset="0"/>
                <a:ea typeface="Source Code Pro" panose="020B0509030403020204" pitchFamily="49" charset="0"/>
              </a:rPr>
              <a:t>Middleware </a:t>
            </a:r>
            <a:r>
              <a:rPr lang="en-IN" sz="1200" dirty="0">
                <a:latin typeface="Source Code Pro" panose="020B0509030403020204" pitchFamily="49" charset="0"/>
                <a:ea typeface="Source Code Pro" panose="020B0509030403020204" pitchFamily="49" charset="0"/>
              </a:rPr>
              <a:t>(REST API)</a:t>
            </a:r>
            <a:endParaRPr lang="en-US" sz="1200" dirty="0">
              <a:latin typeface="Source Code Pro" panose="020B0509030403020204" pitchFamily="49" charset="0"/>
              <a:ea typeface="Source Code Pro" panose="020B0509030403020204" pitchFamily="49" charset="0"/>
            </a:endParaRPr>
          </a:p>
        </p:txBody>
      </p:sp>
      <p:sp>
        <p:nvSpPr>
          <p:cNvPr id="6" name="Rectangle: Rounded Corners 5">
            <a:extLst>
              <a:ext uri="{FF2B5EF4-FFF2-40B4-BE49-F238E27FC236}">
                <a16:creationId xmlns:a16="http://schemas.microsoft.com/office/drawing/2014/main" id="{6450E597-7132-14C8-3E42-FAE3EC9F6D3B}"/>
              </a:ext>
            </a:extLst>
          </p:cNvPr>
          <p:cNvSpPr/>
          <p:nvPr/>
        </p:nvSpPr>
        <p:spPr>
          <a:xfrm>
            <a:off x="4875617" y="2646138"/>
            <a:ext cx="3688423" cy="4664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ource Code Pro" panose="020B0509030403020204" pitchFamily="49" charset="0"/>
                <a:ea typeface="Source Code Pro" panose="020B0509030403020204" pitchFamily="49" charset="0"/>
              </a:rPr>
              <a:t>Back End</a:t>
            </a:r>
            <a:endParaRPr lang="en-US" dirty="0">
              <a:latin typeface="Source Code Pro" panose="020B0509030403020204" pitchFamily="49" charset="0"/>
              <a:ea typeface="Source Code Pro" panose="020B0509030403020204" pitchFamily="49" charset="0"/>
            </a:endParaRPr>
          </a:p>
        </p:txBody>
      </p:sp>
      <p:sp>
        <p:nvSpPr>
          <p:cNvPr id="8" name="Cylinder 7">
            <a:extLst>
              <a:ext uri="{FF2B5EF4-FFF2-40B4-BE49-F238E27FC236}">
                <a16:creationId xmlns:a16="http://schemas.microsoft.com/office/drawing/2014/main" id="{77AABE1D-85A3-CBF2-7737-5DED02DB3186}"/>
              </a:ext>
            </a:extLst>
          </p:cNvPr>
          <p:cNvSpPr/>
          <p:nvPr/>
        </p:nvSpPr>
        <p:spPr>
          <a:xfrm>
            <a:off x="5114691" y="3554260"/>
            <a:ext cx="1207121" cy="642885"/>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ource Code Pro" panose="020B0509030403020204" pitchFamily="49" charset="0"/>
                <a:ea typeface="Source Code Pro" panose="020B0509030403020204" pitchFamily="49" charset="0"/>
              </a:rPr>
              <a:t>DB</a:t>
            </a:r>
          </a:p>
          <a:p>
            <a:pPr algn="ctr"/>
            <a:r>
              <a:rPr lang="en-IN" sz="1200" dirty="0">
                <a:latin typeface="Source Code Pro" panose="020B0509030403020204" pitchFamily="49" charset="0"/>
                <a:ea typeface="Source Code Pro" panose="020B0509030403020204" pitchFamily="49" charset="0"/>
              </a:rPr>
              <a:t>(MySQL)</a:t>
            </a:r>
            <a:endParaRPr lang="en-US" sz="1200" dirty="0">
              <a:latin typeface="Source Code Pro" panose="020B0509030403020204" pitchFamily="49" charset="0"/>
              <a:ea typeface="Source Code Pro" panose="020B0509030403020204" pitchFamily="49" charset="0"/>
            </a:endParaRPr>
          </a:p>
        </p:txBody>
      </p:sp>
      <p:sp>
        <p:nvSpPr>
          <p:cNvPr id="9" name="Rectangle: Rounded Corners 8">
            <a:extLst>
              <a:ext uri="{FF2B5EF4-FFF2-40B4-BE49-F238E27FC236}">
                <a16:creationId xmlns:a16="http://schemas.microsoft.com/office/drawing/2014/main" id="{AB1B143C-BF5E-73D3-17B6-DB513B17C490}"/>
              </a:ext>
            </a:extLst>
          </p:cNvPr>
          <p:cNvSpPr/>
          <p:nvPr/>
        </p:nvSpPr>
        <p:spPr>
          <a:xfrm>
            <a:off x="6926964" y="3596875"/>
            <a:ext cx="1438533" cy="5439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Source Code Pro" panose="020B0509030403020204" pitchFamily="49" charset="0"/>
                <a:ea typeface="Source Code Pro" panose="020B0509030403020204" pitchFamily="49" charset="0"/>
              </a:rPr>
              <a:t>Web</a:t>
            </a:r>
          </a:p>
          <a:p>
            <a:pPr algn="ctr"/>
            <a:r>
              <a:rPr lang="en-IN" dirty="0">
                <a:latin typeface="Source Code Pro" panose="020B0509030403020204" pitchFamily="49" charset="0"/>
                <a:ea typeface="Source Code Pro" panose="020B0509030403020204" pitchFamily="49" charset="0"/>
              </a:rPr>
              <a:t>Services</a:t>
            </a:r>
            <a:endParaRPr lang="en-US" dirty="0">
              <a:latin typeface="Source Code Pro" panose="020B0509030403020204" pitchFamily="49" charset="0"/>
              <a:ea typeface="Source Code Pro" panose="020B0509030403020204" pitchFamily="49" charset="0"/>
            </a:endParaRPr>
          </a:p>
        </p:txBody>
      </p:sp>
      <p:sp>
        <p:nvSpPr>
          <p:cNvPr id="10" name="Arrow: Up-Down 9">
            <a:extLst>
              <a:ext uri="{FF2B5EF4-FFF2-40B4-BE49-F238E27FC236}">
                <a16:creationId xmlns:a16="http://schemas.microsoft.com/office/drawing/2014/main" id="{6EB27E38-FE41-CDC0-8106-1E2F208F91E3}"/>
              </a:ext>
            </a:extLst>
          </p:cNvPr>
          <p:cNvSpPr/>
          <p:nvPr/>
        </p:nvSpPr>
        <p:spPr>
          <a:xfrm>
            <a:off x="6635233" y="1647571"/>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Arrow: Up-Down 10">
            <a:extLst>
              <a:ext uri="{FF2B5EF4-FFF2-40B4-BE49-F238E27FC236}">
                <a16:creationId xmlns:a16="http://schemas.microsoft.com/office/drawing/2014/main" id="{F66437CE-2D73-BD7C-160A-978ADAE5821C}"/>
              </a:ext>
            </a:extLst>
          </p:cNvPr>
          <p:cNvSpPr/>
          <p:nvPr/>
        </p:nvSpPr>
        <p:spPr>
          <a:xfrm>
            <a:off x="6635233" y="2402824"/>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Arrow: Up-Down 11">
            <a:extLst>
              <a:ext uri="{FF2B5EF4-FFF2-40B4-BE49-F238E27FC236}">
                <a16:creationId xmlns:a16="http://schemas.microsoft.com/office/drawing/2014/main" id="{C6B277D7-E5D6-C9B8-ACC5-86CA34100AC7}"/>
              </a:ext>
            </a:extLst>
          </p:cNvPr>
          <p:cNvSpPr/>
          <p:nvPr/>
        </p:nvSpPr>
        <p:spPr>
          <a:xfrm>
            <a:off x="5669455" y="3262174"/>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Arrow: Up-Down 12">
            <a:extLst>
              <a:ext uri="{FF2B5EF4-FFF2-40B4-BE49-F238E27FC236}">
                <a16:creationId xmlns:a16="http://schemas.microsoft.com/office/drawing/2014/main" id="{538B84AE-19F0-F2D6-032A-B5A460E1A848}"/>
              </a:ext>
            </a:extLst>
          </p:cNvPr>
          <p:cNvSpPr/>
          <p:nvPr/>
        </p:nvSpPr>
        <p:spPr>
          <a:xfrm>
            <a:off x="7597434" y="3279814"/>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Graphic 14">
            <a:extLst>
              <a:ext uri="{FF2B5EF4-FFF2-40B4-BE49-F238E27FC236}">
                <a16:creationId xmlns:a16="http://schemas.microsoft.com/office/drawing/2014/main" id="{D8A3BB5D-EDBD-8358-E4E4-1F31FC8B53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0624" y="1710197"/>
            <a:ext cx="2348161" cy="2205036"/>
          </a:xfrm>
          <a:prstGeom prst="rect">
            <a:avLst/>
          </a:prstGeom>
        </p:spPr>
      </p:pic>
      <p:sp>
        <p:nvSpPr>
          <p:cNvPr id="2" name="TextBox 1">
            <a:extLst>
              <a:ext uri="{FF2B5EF4-FFF2-40B4-BE49-F238E27FC236}">
                <a16:creationId xmlns:a16="http://schemas.microsoft.com/office/drawing/2014/main" id="{5BC6DF2E-812D-65D0-C355-2254B09A2D92}"/>
              </a:ext>
            </a:extLst>
          </p:cNvPr>
          <p:cNvSpPr txBox="1"/>
          <p:nvPr/>
        </p:nvSpPr>
        <p:spPr>
          <a:xfrm>
            <a:off x="5805170" y="4167767"/>
            <a:ext cx="1986679" cy="523220"/>
          </a:xfrm>
          <a:prstGeom prst="rect">
            <a:avLst/>
          </a:prstGeom>
          <a:noFill/>
        </p:spPr>
        <p:txBody>
          <a:bodyPr wrap="square" rtlCol="0">
            <a:spAutoFit/>
          </a:bodyPr>
          <a:lstStyle/>
          <a:p>
            <a:pPr algn="ctr"/>
            <a:r>
              <a:rPr lang="en-US" dirty="0">
                <a:solidFill>
                  <a:schemeClr val="dk1"/>
                </a:solidFill>
                <a:latin typeface="Source Code Pro" panose="020B0509030403020204" pitchFamily="49" charset="0"/>
                <a:ea typeface="Source Code Pro" panose="020B0509030403020204" pitchFamily="49" charset="0"/>
                <a:cs typeface="+mn-cs"/>
              </a:rPr>
              <a:t>Python </a:t>
            </a:r>
          </a:p>
          <a:p>
            <a:pPr algn="ctr"/>
            <a:r>
              <a:rPr lang="en-US" dirty="0">
                <a:solidFill>
                  <a:schemeClr val="dk1"/>
                </a:solidFill>
                <a:latin typeface="Source Code Pro" panose="020B0509030403020204" pitchFamily="49" charset="0"/>
                <a:ea typeface="Source Code Pro" panose="020B0509030403020204" pitchFamily="49" charset="0"/>
                <a:cs typeface="+mn-cs"/>
              </a:rPr>
              <a:t>Django Framework</a:t>
            </a:r>
          </a:p>
        </p:txBody>
      </p:sp>
      <p:pic>
        <p:nvPicPr>
          <p:cNvPr id="19" name="Graphic 18" descr="Programmer male outline">
            <a:extLst>
              <a:ext uri="{FF2B5EF4-FFF2-40B4-BE49-F238E27FC236}">
                <a16:creationId xmlns:a16="http://schemas.microsoft.com/office/drawing/2014/main" id="{03EF1525-EA5B-319B-0E82-49195CE9CD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46289" y="194532"/>
            <a:ext cx="634369" cy="634369"/>
          </a:xfrm>
          <a:prstGeom prst="rect">
            <a:avLst/>
          </a:prstGeom>
        </p:spPr>
      </p:pic>
      <p:pic>
        <p:nvPicPr>
          <p:cNvPr id="20" name="Graphic 19" descr="Programmer female outline">
            <a:extLst>
              <a:ext uri="{FF2B5EF4-FFF2-40B4-BE49-F238E27FC236}">
                <a16:creationId xmlns:a16="http://schemas.microsoft.com/office/drawing/2014/main" id="{F20E050B-97A8-0FA9-49CF-F5736A27A7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86372" y="229811"/>
            <a:ext cx="592269" cy="592269"/>
          </a:xfrm>
          <a:prstGeom prst="rect">
            <a:avLst/>
          </a:prstGeom>
        </p:spPr>
      </p:pic>
      <p:sp>
        <p:nvSpPr>
          <p:cNvPr id="21" name="Google Shape;102;p16">
            <a:extLst>
              <a:ext uri="{FF2B5EF4-FFF2-40B4-BE49-F238E27FC236}">
                <a16:creationId xmlns:a16="http://schemas.microsoft.com/office/drawing/2014/main" id="{AEAD22C5-AA18-05F8-2250-8B7D67FD9794}"/>
              </a:ext>
            </a:extLst>
          </p:cNvPr>
          <p:cNvSpPr txBox="1">
            <a:spLocks/>
          </p:cNvSpPr>
          <p:nvPr/>
        </p:nvSpPr>
        <p:spPr>
          <a:xfrm>
            <a:off x="521880" y="259172"/>
            <a:ext cx="4995733" cy="587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dirty="0">
                <a:solidFill>
                  <a:schemeClr val="tx2"/>
                </a:solidFill>
              </a:rPr>
              <a:t>&lt;/</a:t>
            </a:r>
            <a:r>
              <a:rPr lang="en-US" dirty="0"/>
              <a:t>System Architecture</a:t>
            </a:r>
          </a:p>
        </p:txBody>
      </p:sp>
      <p:sp>
        <p:nvSpPr>
          <p:cNvPr id="22" name="Arrow: Up-Down 21">
            <a:extLst>
              <a:ext uri="{FF2B5EF4-FFF2-40B4-BE49-F238E27FC236}">
                <a16:creationId xmlns:a16="http://schemas.microsoft.com/office/drawing/2014/main" id="{6327DA30-7919-657E-0C4A-B84F3E35E1FC}"/>
              </a:ext>
            </a:extLst>
          </p:cNvPr>
          <p:cNvSpPr/>
          <p:nvPr/>
        </p:nvSpPr>
        <p:spPr>
          <a:xfrm>
            <a:off x="6014677" y="855487"/>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Arrow: Up-Down 23">
            <a:extLst>
              <a:ext uri="{FF2B5EF4-FFF2-40B4-BE49-F238E27FC236}">
                <a16:creationId xmlns:a16="http://schemas.microsoft.com/office/drawing/2014/main" id="{2378625B-0099-36EF-9EA1-098C44B90687}"/>
              </a:ext>
            </a:extLst>
          </p:cNvPr>
          <p:cNvSpPr/>
          <p:nvPr/>
        </p:nvSpPr>
        <p:spPr>
          <a:xfrm>
            <a:off x="7433710" y="853060"/>
            <a:ext cx="97592" cy="179391"/>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73229" y="8915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&lt;/</a:t>
            </a:r>
            <a:r>
              <a:rPr lang="en" dirty="0">
                <a:solidFill>
                  <a:schemeClr val="tx1"/>
                </a:solidFill>
              </a:rPr>
              <a:t>System Model - </a:t>
            </a:r>
            <a:r>
              <a:rPr lang="en-US" dirty="0">
                <a:solidFill>
                  <a:schemeClr val="tx1"/>
                </a:solidFill>
              </a:rPr>
              <a:t>Class Diagram</a:t>
            </a:r>
            <a:endParaRPr dirty="0">
              <a:solidFill>
                <a:schemeClr val="tx1"/>
              </a:solidFill>
            </a:endParaRPr>
          </a:p>
        </p:txBody>
      </p:sp>
      <p:pic>
        <p:nvPicPr>
          <p:cNvPr id="9" name="Graphic 8">
            <a:extLst>
              <a:ext uri="{FF2B5EF4-FFF2-40B4-BE49-F238E27FC236}">
                <a16:creationId xmlns:a16="http://schemas.microsoft.com/office/drawing/2014/main" id="{0BE37767-6313-1611-7853-B4BC3FBAB6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821" y="664471"/>
            <a:ext cx="7178040" cy="44790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4" name="Rectangle 3">
            <a:extLst>
              <a:ext uri="{FF2B5EF4-FFF2-40B4-BE49-F238E27FC236}">
                <a16:creationId xmlns:a16="http://schemas.microsoft.com/office/drawing/2014/main" id="{B5590FDA-B73E-4610-95AD-6C3C11D3C35F}"/>
              </a:ext>
            </a:extLst>
          </p:cNvPr>
          <p:cNvSpPr/>
          <p:nvPr/>
        </p:nvSpPr>
        <p:spPr>
          <a:xfrm>
            <a:off x="2768598" y="1919785"/>
            <a:ext cx="3405764" cy="2404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Google Shape;177;p18"/>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p>
            <a:r>
              <a:rPr lang="en" sz="3200" dirty="0">
                <a:solidFill>
                  <a:schemeClr val="accent2"/>
                </a:solidFill>
                <a:latin typeface="Quantico"/>
                <a:ea typeface="Quantico"/>
                <a:cs typeface="Quantico"/>
                <a:sym typeface="Quantico"/>
              </a:rPr>
              <a:t>&lt;/</a:t>
            </a:r>
            <a:r>
              <a:rPr lang="en" dirty="0"/>
              <a:t>Thank You</a:t>
            </a:r>
            <a:endParaRPr dirty="0"/>
          </a:p>
        </p:txBody>
      </p:sp>
      <p:pic>
        <p:nvPicPr>
          <p:cNvPr id="3" name="Graphic 2">
            <a:extLst>
              <a:ext uri="{FF2B5EF4-FFF2-40B4-BE49-F238E27FC236}">
                <a16:creationId xmlns:a16="http://schemas.microsoft.com/office/drawing/2014/main" id="{831959A5-B392-4373-B849-BB76A45780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2171" y="1974704"/>
            <a:ext cx="3258617" cy="2294529"/>
          </a:xfrm>
          <a:prstGeom prst="rect">
            <a:avLst/>
          </a:prstGeom>
        </p:spPr>
      </p:pic>
    </p:spTree>
    <p:extLst>
      <p:ext uri="{BB962C8B-B14F-4D97-AF65-F5344CB8AC3E}">
        <p14:creationId xmlns:p14="http://schemas.microsoft.com/office/powerpoint/2010/main" val="1907823719"/>
      </p:ext>
    </p:extLst>
  </p:cSld>
  <p:clrMapOvr>
    <a:masterClrMapping/>
  </p:clrMapOvr>
</p:sld>
</file>

<file path=ppt/theme/theme1.xml><?xml version="1.0" encoding="utf-8"?>
<a:theme xmlns:a="http://schemas.openxmlformats.org/drawingml/2006/main"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726</Words>
  <Application>Microsoft Office PowerPoint</Application>
  <PresentationFormat>On-screen Show (16:9)</PresentationFormat>
  <Paragraphs>96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Source Code Pro</vt:lpstr>
      <vt:lpstr>Nunito Light</vt:lpstr>
      <vt:lpstr>Arial</vt:lpstr>
      <vt:lpstr>Quantico</vt:lpstr>
      <vt:lpstr>New Operating System Design Pitch Deck  Infographics by Slidesgo</vt:lpstr>
      <vt:lpstr>EduLoyalty Reward Point System </vt:lpstr>
      <vt:lpstr>&lt;/Project Overview</vt:lpstr>
      <vt:lpstr>&lt;/Requirements</vt:lpstr>
      <vt:lpstr>PowerPoint Presentation</vt:lpstr>
      <vt:lpstr>PowerPoint Presentation</vt:lpstr>
      <vt:lpstr>&lt;/System Model - Class Diagram</vt:lpstr>
      <vt:lpstr>&lt;/Thank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EduLoyalty</dc:title>
  <dc:creator>Prasad Sadanand Mahabare</dc:creator>
  <cp:lastModifiedBy>Prasad Sadanand Mahabare</cp:lastModifiedBy>
  <cp:revision>30</cp:revision>
  <dcterms:modified xsi:type="dcterms:W3CDTF">2023-10-10T14:19:05Z</dcterms:modified>
</cp:coreProperties>
</file>