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0"/>
  </p:notesMasterIdLst>
  <p:sldIdLst>
    <p:sldId id="256" r:id="rId2"/>
    <p:sldId id="258" r:id="rId3"/>
    <p:sldId id="264" r:id="rId4"/>
    <p:sldId id="274" r:id="rId5"/>
    <p:sldId id="260" r:id="rId6"/>
    <p:sldId id="259" r:id="rId7"/>
    <p:sldId id="268" r:id="rId8"/>
    <p:sldId id="265" r:id="rId9"/>
    <p:sldId id="269" r:id="rId10"/>
    <p:sldId id="261" r:id="rId11"/>
    <p:sldId id="262" r:id="rId12"/>
    <p:sldId id="266" r:id="rId13"/>
    <p:sldId id="271" r:id="rId14"/>
    <p:sldId id="272" r:id="rId15"/>
    <p:sldId id="267" r:id="rId16"/>
    <p:sldId id="270" r:id="rId17"/>
    <p:sldId id="273" r:id="rId18"/>
    <p:sldId id="26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37" autoAdjust="0"/>
  </p:normalViewPr>
  <p:slideViewPr>
    <p:cSldViewPr>
      <p:cViewPr varScale="1">
        <p:scale>
          <a:sx n="73" d="100"/>
          <a:sy n="73" d="100"/>
        </p:scale>
        <p:origin x="129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A79FB-2588-45F5-AC9C-1169BBAF7A67}" type="datetimeFigureOut">
              <a:rPr lang="en-IN" smtClean="0"/>
              <a:pPr/>
              <a:t>13-04-2016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FC581B-2153-421C-AA76-07BEDF324BD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FC581B-2153-421C-AA76-07BEDF324BD1}"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FC581B-2153-421C-AA76-07BEDF324BD1}" type="slidenum">
              <a:rPr lang="en-IN" smtClean="0"/>
              <a:pPr/>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278E65D-8A56-49CC-BFAB-7853A22970A7}" type="datetimeFigureOut">
              <a:rPr lang="en-IN" smtClean="0"/>
              <a:pPr/>
              <a:t>13-04-2016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9FD0347-D9C9-4611-A865-C84DA0139A7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278E65D-8A56-49CC-BFAB-7853A22970A7}" type="datetimeFigureOut">
              <a:rPr lang="en-IN" smtClean="0"/>
              <a:pPr/>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D0347-D9C9-4611-A865-C84DA0139A7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278E65D-8A56-49CC-BFAB-7853A22970A7}" type="datetimeFigureOut">
              <a:rPr lang="en-IN" smtClean="0"/>
              <a:pPr/>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D0347-D9C9-4611-A865-C84DA0139A7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278E65D-8A56-49CC-BFAB-7853A22970A7}" type="datetimeFigureOut">
              <a:rPr lang="en-IN" smtClean="0"/>
              <a:pPr/>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D0347-D9C9-4611-A865-C84DA0139A7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278E65D-8A56-49CC-BFAB-7853A22970A7}" type="datetimeFigureOut">
              <a:rPr lang="en-IN" smtClean="0"/>
              <a:pPr/>
              <a:t>13-04-2016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D0347-D9C9-4611-A865-C84DA0139A7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278E65D-8A56-49CC-BFAB-7853A22970A7}" type="datetimeFigureOut">
              <a:rPr lang="en-IN" smtClean="0"/>
              <a:pPr/>
              <a:t>13-04-2016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D0347-D9C9-4611-A865-C84DA0139A7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278E65D-8A56-49CC-BFAB-7853A22970A7}" type="datetimeFigureOut">
              <a:rPr lang="en-IN" smtClean="0"/>
              <a:pPr/>
              <a:t>13-04-2016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FD0347-D9C9-4611-A865-C84DA0139A7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278E65D-8A56-49CC-BFAB-7853A22970A7}" type="datetimeFigureOut">
              <a:rPr lang="en-IN" smtClean="0"/>
              <a:pPr/>
              <a:t>13-04-2016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FD0347-D9C9-4611-A865-C84DA0139A7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E65D-8A56-49CC-BFAB-7853A22970A7}" type="datetimeFigureOut">
              <a:rPr lang="en-IN" smtClean="0"/>
              <a:pPr/>
              <a:t>13-04-2016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FD0347-D9C9-4611-A865-C84DA0139A7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278E65D-8A56-49CC-BFAB-7853A22970A7}" type="datetimeFigureOut">
              <a:rPr lang="en-IN" smtClean="0"/>
              <a:pPr/>
              <a:t>13-04-2016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D0347-D9C9-4611-A865-C84DA0139A7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278E65D-8A56-49CC-BFAB-7853A22970A7}" type="datetimeFigureOut">
              <a:rPr lang="en-IN" smtClean="0"/>
              <a:pPr/>
              <a:t>13-04-2016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A9FD0347-D9C9-4611-A865-C84DA0139A7E}"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78E65D-8A56-49CC-BFAB-7853A22970A7}" type="datetimeFigureOut">
              <a:rPr lang="en-IN" smtClean="0"/>
              <a:pPr/>
              <a:t>13-04-2016</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9FD0347-D9C9-4611-A865-C84DA0139A7E}"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7784" y="359898"/>
            <a:ext cx="6211416" cy="1472184"/>
          </a:xfrm>
        </p:spPr>
        <p:txBody>
          <a:bodyPr>
            <a:normAutofit fontScale="90000"/>
          </a:bodyPr>
          <a:lstStyle/>
          <a:p>
            <a:pPr algn="ctr"/>
            <a:r>
              <a:rPr lang="en-IN" b="1" dirty="0">
                <a:solidFill>
                  <a:schemeClr val="tx1">
                    <a:lumMod val="75000"/>
                    <a:lumOff val="25000"/>
                  </a:schemeClr>
                </a:solidFill>
              </a:rPr>
              <a:t>COMPUTER GRAPHICS PROJECT</a:t>
            </a:r>
          </a:p>
        </p:txBody>
      </p:sp>
      <p:sp>
        <p:nvSpPr>
          <p:cNvPr id="3" name="Subtitle 2"/>
          <p:cNvSpPr>
            <a:spLocks noGrp="1"/>
          </p:cNvSpPr>
          <p:nvPr>
            <p:ph type="subTitle" idx="1"/>
          </p:nvPr>
        </p:nvSpPr>
        <p:spPr>
          <a:xfrm>
            <a:off x="2673152" y="2276872"/>
            <a:ext cx="6120680" cy="4104456"/>
          </a:xfrm>
        </p:spPr>
        <p:txBody>
          <a:bodyPr>
            <a:normAutofit fontScale="92500" lnSpcReduction="10000"/>
          </a:bodyPr>
          <a:lstStyle/>
          <a:p>
            <a:pPr algn="ctr"/>
            <a:r>
              <a:rPr lang="en-IN" sz="4000" u="sng" dirty="0">
                <a:solidFill>
                  <a:srgbClr val="002060"/>
                </a:solidFill>
              </a:rPr>
              <a:t>DAY-NIGHT TRANSITION OF SCENARY</a:t>
            </a:r>
          </a:p>
          <a:p>
            <a:endParaRPr lang="en-IN" sz="4000" u="sng" dirty="0">
              <a:solidFill>
                <a:srgbClr val="002060"/>
              </a:solidFill>
            </a:endParaRPr>
          </a:p>
          <a:p>
            <a:pPr algn="r"/>
            <a:r>
              <a:rPr lang="en-IN" sz="4000" u="sng" dirty="0">
                <a:solidFill>
                  <a:srgbClr val="002060"/>
                </a:solidFill>
              </a:rPr>
              <a:t>PREPARED BY:</a:t>
            </a:r>
          </a:p>
          <a:p>
            <a:pPr algn="r"/>
            <a:r>
              <a:rPr lang="en-IN" sz="2400" i="1" dirty="0">
                <a:solidFill>
                  <a:srgbClr val="C00000"/>
                </a:solidFill>
              </a:rPr>
              <a:t>PARTHA PRITAM PAUL(14-1-5-059)</a:t>
            </a:r>
          </a:p>
          <a:p>
            <a:pPr algn="r"/>
            <a:r>
              <a:rPr lang="en-IN" sz="2400" i="1" dirty="0">
                <a:solidFill>
                  <a:srgbClr val="C00000"/>
                </a:solidFill>
              </a:rPr>
              <a:t>UDIT NARAYAN BORA(14-1-5-062)</a:t>
            </a:r>
          </a:p>
          <a:p>
            <a:pPr algn="r"/>
            <a:r>
              <a:rPr lang="en-IN" sz="2400" i="1" dirty="0">
                <a:solidFill>
                  <a:srgbClr val="C00000"/>
                </a:solidFill>
              </a:rPr>
              <a:t>RAJ KAMAL DAS(14-1-5-068)</a:t>
            </a:r>
          </a:p>
          <a:p>
            <a:pPr algn="r"/>
            <a:r>
              <a:rPr lang="en-IN" sz="2400" i="1" dirty="0">
                <a:solidFill>
                  <a:srgbClr val="C00000"/>
                </a:solidFill>
              </a:rPr>
              <a:t>RITURAJ DAS(14-1-5-061)</a:t>
            </a:r>
          </a:p>
          <a:p>
            <a:pPr algn="r"/>
            <a:endParaRPr lang="en-IN" sz="2400" i="1" dirty="0">
              <a:solidFill>
                <a:srgbClr val="C00000"/>
              </a:solidFill>
            </a:endParaRPr>
          </a:p>
          <a:p>
            <a:pPr algn="r"/>
            <a:endParaRPr lang="en-IN" sz="2400" i="1" dirty="0">
              <a:solidFill>
                <a:srgbClr val="C00000"/>
              </a:solidFill>
            </a:endParaRPr>
          </a:p>
          <a:p>
            <a:endParaRPr lang="en-IN" dirty="0"/>
          </a:p>
        </p:txBody>
      </p:sp>
      <p:pic>
        <p:nvPicPr>
          <p:cNvPr id="4" name="Picture 3" descr="nit.png"/>
          <p:cNvPicPr>
            <a:picLocks noChangeAspect="1"/>
          </p:cNvPicPr>
          <p:nvPr/>
        </p:nvPicPr>
        <p:blipFill>
          <a:blip r:embed="rId2" cstate="print"/>
          <a:stretch>
            <a:fillRect/>
          </a:stretch>
        </p:blipFill>
        <p:spPr>
          <a:xfrm>
            <a:off x="1115616" y="188640"/>
            <a:ext cx="1828804" cy="1828804"/>
          </a:xfrm>
          <a:prstGeom prst="rect">
            <a:avLst/>
          </a:prstGeom>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u="sng" dirty="0">
                <a:solidFill>
                  <a:srgbClr val="0070C0"/>
                </a:solidFill>
              </a:rPr>
              <a:t>DAY MODE</a:t>
            </a:r>
          </a:p>
        </p:txBody>
      </p:sp>
      <p:sp>
        <p:nvSpPr>
          <p:cNvPr id="3" name="Content Placeholder 2"/>
          <p:cNvSpPr>
            <a:spLocks noGrp="1"/>
          </p:cNvSpPr>
          <p:nvPr>
            <p:ph idx="1"/>
          </p:nvPr>
        </p:nvSpPr>
        <p:spPr/>
        <p:txBody>
          <a:bodyPr>
            <a:normAutofit fontScale="92500" lnSpcReduction="10000"/>
          </a:bodyPr>
          <a:lstStyle/>
          <a:p>
            <a:r>
              <a:rPr lang="en-IN" sz="2400" dirty="0"/>
              <a:t>The border mode is changed to the day mode by pressing “D” on the keyboard or by right clicking on the mouse and selecting “day colour change”. This operation is achieved by creating two functions ,</a:t>
            </a:r>
            <a:r>
              <a:rPr lang="en-IN" sz="2400" b="1" dirty="0"/>
              <a:t>void menu(</a:t>
            </a:r>
            <a:r>
              <a:rPr lang="en-IN" sz="2400" b="1" dirty="0" err="1"/>
              <a:t>int</a:t>
            </a:r>
            <a:r>
              <a:rPr lang="en-IN" sz="2400" b="1" dirty="0"/>
              <a:t>) </a:t>
            </a:r>
            <a:r>
              <a:rPr lang="en-IN" sz="2400" dirty="0"/>
              <a:t>and </a:t>
            </a:r>
            <a:r>
              <a:rPr lang="en-IN" sz="2400" b="1" dirty="0"/>
              <a:t>void keys(char) </a:t>
            </a:r>
            <a:r>
              <a:rPr lang="en-IN" sz="2400" dirty="0"/>
              <a:t>which takes input from the mouse and keyboard respectively. </a:t>
            </a:r>
          </a:p>
          <a:p>
            <a:pPr>
              <a:buNone/>
            </a:pPr>
            <a:endParaRPr lang="en-IN" sz="2400" dirty="0"/>
          </a:p>
          <a:p>
            <a:r>
              <a:rPr lang="en-IN" sz="2400" dirty="0"/>
              <a:t>All the black components are filled with colour. For this we use predefined </a:t>
            </a:r>
            <a:r>
              <a:rPr lang="en-IN" sz="2400" dirty="0" err="1"/>
              <a:t>openGL</a:t>
            </a:r>
            <a:r>
              <a:rPr lang="en-IN" sz="2400" dirty="0"/>
              <a:t> functions to fill colour inside the components. These are implemented inside the user defined function void </a:t>
            </a:r>
            <a:r>
              <a:rPr lang="en-IN" sz="2400" b="1" dirty="0" err="1"/>
              <a:t>color</a:t>
            </a:r>
            <a:r>
              <a:rPr lang="en-IN" sz="2400" b="1" dirty="0"/>
              <a:t>(void).</a:t>
            </a:r>
          </a:p>
          <a:p>
            <a:endParaRPr lang="en-IN" sz="2400" dirty="0"/>
          </a:p>
          <a:p>
            <a:r>
              <a:rPr lang="en-IN" sz="2400" dirty="0"/>
              <a:t>New components, the sun and clouds appear. They are drawn through the functions </a:t>
            </a:r>
            <a:r>
              <a:rPr lang="en-IN" sz="2400" b="1" dirty="0"/>
              <a:t>void sun1()</a:t>
            </a:r>
            <a:r>
              <a:rPr lang="en-IN" sz="2400" dirty="0"/>
              <a:t> and </a:t>
            </a:r>
            <a:r>
              <a:rPr lang="en-IN" sz="2400" b="1" dirty="0"/>
              <a:t>void circle1()</a:t>
            </a:r>
            <a:r>
              <a:rPr lang="en-IN" sz="2400" dirty="0"/>
              <a:t>.</a:t>
            </a:r>
          </a:p>
          <a:p>
            <a:endParaRPr lang="en-IN" sz="2400" dirty="0"/>
          </a:p>
          <a:p>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143008"/>
          </a:xfrm>
        </p:spPr>
        <p:txBody>
          <a:bodyPr>
            <a:normAutofit/>
          </a:bodyPr>
          <a:lstStyle/>
          <a:p>
            <a:r>
              <a:rPr lang="en-IN" sz="3600" u="sng" dirty="0">
                <a:solidFill>
                  <a:srgbClr val="0070C0"/>
                </a:solidFill>
              </a:rPr>
              <a:t>NIGHT MODE</a:t>
            </a:r>
          </a:p>
        </p:txBody>
      </p:sp>
      <p:sp>
        <p:nvSpPr>
          <p:cNvPr id="3" name="Content Placeholder 2"/>
          <p:cNvSpPr>
            <a:spLocks noGrp="1"/>
          </p:cNvSpPr>
          <p:nvPr>
            <p:ph idx="1"/>
          </p:nvPr>
        </p:nvSpPr>
        <p:spPr>
          <a:xfrm>
            <a:off x="1435608" y="1447800"/>
            <a:ext cx="7498080" cy="5005536"/>
          </a:xfrm>
        </p:spPr>
        <p:txBody>
          <a:bodyPr>
            <a:normAutofit fontScale="92500" lnSpcReduction="10000"/>
          </a:bodyPr>
          <a:lstStyle/>
          <a:p>
            <a:r>
              <a:rPr lang="en-IN" sz="2400" dirty="0"/>
              <a:t>The border mode is changed to the Night mode by pressing “N” on the keyboard or by right clicking on the mouse and selecting “night colour change”. This operation is achieved by creating two functions ,</a:t>
            </a:r>
            <a:r>
              <a:rPr lang="en-IN" sz="2400" b="1" dirty="0"/>
              <a:t>void menu(</a:t>
            </a:r>
            <a:r>
              <a:rPr lang="en-IN" sz="2400" b="1" dirty="0" err="1"/>
              <a:t>int</a:t>
            </a:r>
            <a:r>
              <a:rPr lang="en-IN" sz="2400" b="1" dirty="0"/>
              <a:t>) </a:t>
            </a:r>
            <a:r>
              <a:rPr lang="en-IN" sz="2400" dirty="0"/>
              <a:t>and</a:t>
            </a:r>
            <a:r>
              <a:rPr lang="en-IN" sz="2400" b="1" dirty="0"/>
              <a:t> void keys(char)</a:t>
            </a:r>
            <a:r>
              <a:rPr lang="en-IN" sz="2400" dirty="0"/>
              <a:t> which takes input from the mouse and keyboard respectively. </a:t>
            </a:r>
          </a:p>
          <a:p>
            <a:endParaRPr lang="en-IN" sz="2400" dirty="0"/>
          </a:p>
          <a:p>
            <a:r>
              <a:rPr lang="en-IN" sz="2400" dirty="0"/>
              <a:t>All the black components except the sky are filled with colour but darker than the day mode. Similar to the day mode we use a separate function </a:t>
            </a:r>
            <a:r>
              <a:rPr lang="en-IN" sz="2400" b="1" dirty="0"/>
              <a:t>void </a:t>
            </a:r>
            <a:r>
              <a:rPr lang="en-IN" sz="2400" b="1" dirty="0" err="1"/>
              <a:t>nightmode</a:t>
            </a:r>
            <a:r>
              <a:rPr lang="en-IN" sz="2400" b="1" dirty="0"/>
              <a:t>()</a:t>
            </a:r>
            <a:r>
              <a:rPr lang="en-IN" sz="2400" dirty="0"/>
              <a:t> for this operation.</a:t>
            </a:r>
          </a:p>
          <a:p>
            <a:endParaRPr lang="en-IN" sz="2400" dirty="0"/>
          </a:p>
          <a:p>
            <a:r>
              <a:rPr lang="en-IN" sz="2400" dirty="0"/>
              <a:t>New components, the moon and stars appear which are implemented by basic circle drawing function </a:t>
            </a:r>
            <a:r>
              <a:rPr lang="en-IN" sz="2400" b="1" dirty="0"/>
              <a:t>void circle1(</a:t>
            </a:r>
            <a:r>
              <a:rPr lang="en-IN" sz="2400" b="1" dirty="0" err="1"/>
              <a:t>GLfloat,GLfloat,GLfloat</a:t>
            </a:r>
            <a:r>
              <a:rPr lang="en-IN" sz="2400" b="1" dirty="0"/>
              <a:t>).</a:t>
            </a:r>
          </a:p>
          <a:p>
            <a:endParaRPr lang="en-IN" sz="2400" dirty="0"/>
          </a:p>
          <a:p>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SPECIAL EFFECT 1</a:t>
            </a:r>
          </a:p>
        </p:txBody>
      </p:sp>
      <p:sp>
        <p:nvSpPr>
          <p:cNvPr id="3" name="Content Placeholder 2"/>
          <p:cNvSpPr>
            <a:spLocks noGrp="1"/>
          </p:cNvSpPr>
          <p:nvPr>
            <p:ph idx="1"/>
          </p:nvPr>
        </p:nvSpPr>
        <p:spPr/>
        <p:txBody>
          <a:bodyPr>
            <a:normAutofit/>
          </a:bodyPr>
          <a:lstStyle/>
          <a:p>
            <a:r>
              <a:rPr lang="en-IN" sz="2400" dirty="0"/>
              <a:t>A special effect can be shown by pressing  “s” to  shift the position of the sun in steps by using the function </a:t>
            </a:r>
            <a:r>
              <a:rPr lang="en-IN" sz="2400" b="1" dirty="0"/>
              <a:t>void keys(char).</a:t>
            </a:r>
          </a:p>
          <a:p>
            <a:endParaRPr lang="en-IN" sz="2400" dirty="0"/>
          </a:p>
          <a:p>
            <a:r>
              <a:rPr lang="en-IN" sz="2400" dirty="0"/>
              <a:t>The basic idea behind this effect is that for every press of the key “S” a function </a:t>
            </a:r>
            <a:r>
              <a:rPr lang="en-IN" sz="2400" b="1" dirty="0"/>
              <a:t>void </a:t>
            </a:r>
            <a:r>
              <a:rPr lang="en-IN" sz="2400" b="1" dirty="0" err="1"/>
              <a:t>movesun</a:t>
            </a:r>
            <a:r>
              <a:rPr lang="en-IN" sz="2400" b="1" dirty="0"/>
              <a:t>()</a:t>
            </a:r>
            <a:r>
              <a:rPr lang="en-IN" sz="2400" dirty="0"/>
              <a:t> is run which alters the coordinates of the sun on the screen and the sun appears to move.</a:t>
            </a:r>
          </a:p>
          <a:p>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1.</a:t>
            </a:r>
            <a:r>
              <a:rPr lang="en-US" u="sng" dirty="0">
                <a:solidFill>
                  <a:schemeClr val="accent1"/>
                </a:solidFill>
              </a:rPr>
              <a:t>movesun()</a:t>
            </a:r>
          </a:p>
        </p:txBody>
      </p:sp>
      <p:sp>
        <p:nvSpPr>
          <p:cNvPr id="3" name="Content Placeholder 2"/>
          <p:cNvSpPr>
            <a:spLocks noGrp="1"/>
          </p:cNvSpPr>
          <p:nvPr>
            <p:ph sz="half" idx="1"/>
          </p:nvPr>
        </p:nvSpPr>
        <p:spPr/>
        <p:txBody>
          <a:bodyPr>
            <a:normAutofit fontScale="62500" lnSpcReduction="20000"/>
          </a:bodyPr>
          <a:lstStyle/>
          <a:p>
            <a:pPr>
              <a:buNone/>
            </a:pPr>
            <a:r>
              <a:rPr lang="en-US" dirty="0"/>
              <a:t>void </a:t>
            </a:r>
            <a:r>
              <a:rPr lang="en-US" dirty="0" err="1"/>
              <a:t>movesun</a:t>
            </a:r>
            <a:r>
              <a:rPr lang="en-US" dirty="0"/>
              <a:t>()</a:t>
            </a:r>
          </a:p>
          <a:p>
            <a:pPr>
              <a:buNone/>
            </a:pPr>
            <a:r>
              <a:rPr lang="en-US" dirty="0"/>
              <a:t>{</a:t>
            </a:r>
          </a:p>
          <a:p>
            <a:pPr>
              <a:buNone/>
            </a:pPr>
            <a:r>
              <a:rPr lang="en-US" dirty="0"/>
              <a:t>     if(p&lt;500.0)</a:t>
            </a:r>
          </a:p>
          <a:p>
            <a:pPr>
              <a:buNone/>
            </a:pPr>
            <a:r>
              <a:rPr lang="en-US" dirty="0"/>
              <a:t>     {</a:t>
            </a:r>
          </a:p>
          <a:p>
            <a:pPr>
              <a:buNone/>
            </a:pPr>
            <a:r>
              <a:rPr lang="en-US" dirty="0"/>
              <a:t>	p=p+20;</a:t>
            </a:r>
          </a:p>
          <a:p>
            <a:pPr>
              <a:buNone/>
            </a:pPr>
            <a:r>
              <a:rPr lang="en-US" dirty="0"/>
              <a:t>        q=q+10;</a:t>
            </a:r>
          </a:p>
          <a:p>
            <a:pPr>
              <a:buNone/>
            </a:pPr>
            <a:r>
              <a:rPr lang="en-US" dirty="0"/>
              <a:t>        circle1(p,q,30.0);</a:t>
            </a:r>
          </a:p>
          <a:p>
            <a:pPr>
              <a:buNone/>
            </a:pPr>
            <a:r>
              <a:rPr lang="en-US" dirty="0"/>
              <a:t>	</a:t>
            </a:r>
            <a:r>
              <a:rPr lang="en-US" dirty="0" err="1"/>
              <a:t>glFlush</a:t>
            </a:r>
            <a:r>
              <a:rPr lang="en-US" dirty="0"/>
              <a:t>();</a:t>
            </a:r>
          </a:p>
          <a:p>
            <a:pPr>
              <a:buNone/>
            </a:pPr>
            <a:r>
              <a:rPr lang="en-US" dirty="0"/>
              <a:t>        </a:t>
            </a:r>
            <a:r>
              <a:rPr lang="en-US" dirty="0" err="1"/>
              <a:t>glutSwapBuffers</a:t>
            </a:r>
            <a:r>
              <a:rPr lang="en-US" dirty="0"/>
              <a:t>();</a:t>
            </a:r>
          </a:p>
          <a:p>
            <a:pPr>
              <a:buNone/>
            </a:pPr>
            <a:r>
              <a:rPr lang="en-US" dirty="0"/>
              <a:t>     }</a:t>
            </a:r>
          </a:p>
          <a:p>
            <a:pPr>
              <a:buNone/>
            </a:pPr>
            <a:r>
              <a:rPr lang="en-US" dirty="0"/>
              <a:t>     else if(p&lt;900)</a:t>
            </a:r>
          </a:p>
          <a:p>
            <a:pPr>
              <a:buNone/>
            </a:pPr>
            <a:r>
              <a:rPr lang="en-US" dirty="0"/>
              <a:t>     {</a:t>
            </a:r>
          </a:p>
          <a:p>
            <a:pPr>
              <a:buNone/>
            </a:pPr>
            <a:r>
              <a:rPr lang="en-US" dirty="0"/>
              <a:t>        p=p+20;</a:t>
            </a:r>
          </a:p>
          <a:p>
            <a:pPr>
              <a:buNone/>
            </a:pPr>
            <a:r>
              <a:rPr lang="en-US" dirty="0"/>
              <a:t>        q=q-0.2;</a:t>
            </a:r>
          </a:p>
          <a:p>
            <a:pPr>
              <a:buNone/>
            </a:pPr>
            <a:r>
              <a:rPr lang="en-US" dirty="0"/>
              <a:t>        circle1(p,q,30.0);</a:t>
            </a:r>
          </a:p>
          <a:p>
            <a:pPr>
              <a:buNone/>
            </a:pPr>
            <a:r>
              <a:rPr lang="en-US" dirty="0"/>
              <a:t>	</a:t>
            </a:r>
            <a:r>
              <a:rPr lang="en-US" dirty="0" err="1"/>
              <a:t>glFlush</a:t>
            </a:r>
            <a:r>
              <a:rPr lang="en-US" dirty="0"/>
              <a:t>();</a:t>
            </a:r>
          </a:p>
          <a:p>
            <a:pPr>
              <a:buNone/>
            </a:pPr>
            <a:r>
              <a:rPr lang="en-US" dirty="0"/>
              <a:t>        </a:t>
            </a:r>
            <a:r>
              <a:rPr lang="en-US" dirty="0" err="1"/>
              <a:t>glutSwapBuffers</a:t>
            </a:r>
            <a:r>
              <a:rPr lang="en-US" dirty="0"/>
              <a:t>();</a:t>
            </a:r>
          </a:p>
          <a:p>
            <a:pPr>
              <a:buNone/>
            </a:pPr>
            <a:r>
              <a:rPr lang="en-US" dirty="0"/>
              <a:t>     }</a:t>
            </a:r>
          </a:p>
        </p:txBody>
      </p:sp>
      <p:sp>
        <p:nvSpPr>
          <p:cNvPr id="4" name="Content Placeholder 3"/>
          <p:cNvSpPr>
            <a:spLocks noGrp="1"/>
          </p:cNvSpPr>
          <p:nvPr>
            <p:ph sz="half" idx="2"/>
          </p:nvPr>
        </p:nvSpPr>
        <p:spPr/>
        <p:txBody>
          <a:bodyPr>
            <a:normAutofit fontScale="62500" lnSpcReduction="20000"/>
          </a:bodyPr>
          <a:lstStyle/>
          <a:p>
            <a:pPr>
              <a:buNone/>
            </a:pPr>
            <a:r>
              <a:rPr lang="en-US" dirty="0"/>
              <a:t> else if(p&gt;800.0||q&gt;900)</a:t>
            </a:r>
          </a:p>
          <a:p>
            <a:pPr>
              <a:buNone/>
            </a:pPr>
            <a:r>
              <a:rPr lang="en-US" dirty="0"/>
              <a:t>     {</a:t>
            </a:r>
          </a:p>
          <a:p>
            <a:pPr>
              <a:buNone/>
            </a:pPr>
            <a:r>
              <a:rPr lang="en-US" dirty="0"/>
              <a:t>	p=120.0;</a:t>
            </a:r>
          </a:p>
          <a:p>
            <a:pPr>
              <a:buNone/>
            </a:pPr>
            <a:r>
              <a:rPr lang="en-US" dirty="0"/>
              <a:t>	q=700.0;</a:t>
            </a:r>
          </a:p>
          <a:p>
            <a:pPr>
              <a:buNone/>
            </a:pPr>
            <a:r>
              <a:rPr lang="en-US" dirty="0"/>
              <a:t>	circle1(p,q,30.0);</a:t>
            </a:r>
          </a:p>
          <a:p>
            <a:pPr>
              <a:buNone/>
            </a:pPr>
            <a:r>
              <a:rPr lang="en-US" dirty="0"/>
              <a:t>	</a:t>
            </a:r>
            <a:r>
              <a:rPr lang="en-US" dirty="0" err="1"/>
              <a:t>glFlush</a:t>
            </a:r>
            <a:r>
              <a:rPr lang="en-US" dirty="0"/>
              <a:t>();</a:t>
            </a:r>
          </a:p>
          <a:p>
            <a:pPr>
              <a:buNone/>
            </a:pPr>
            <a:r>
              <a:rPr lang="en-US" dirty="0"/>
              <a:t>        </a:t>
            </a:r>
            <a:r>
              <a:rPr lang="en-US" dirty="0" err="1"/>
              <a:t>glutSwapBuffers</a:t>
            </a:r>
            <a:r>
              <a:rPr lang="en-US" dirty="0"/>
              <a:t>();</a:t>
            </a:r>
          </a:p>
          <a:p>
            <a:pPr>
              <a:buNone/>
            </a:pPr>
            <a:r>
              <a:rPr lang="en-US" dirty="0"/>
              <a:t>     }</a:t>
            </a:r>
          </a:p>
          <a:p>
            <a:pPr>
              <a:buNone/>
            </a:pP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1).png"/>
          <p:cNvPicPr>
            <a:picLocks noChangeAspect="1"/>
          </p:cNvPicPr>
          <p:nvPr/>
        </p:nvPicPr>
        <p:blipFill>
          <a:blip r:embed="rId2"/>
          <a:stretch>
            <a:fillRect/>
          </a:stretch>
        </p:blipFill>
        <p:spPr>
          <a:xfrm>
            <a:off x="1" y="0"/>
            <a:ext cx="4500562" cy="3500438"/>
          </a:xfrm>
          <a:prstGeom prst="rect">
            <a:avLst/>
          </a:prstGeom>
        </p:spPr>
      </p:pic>
      <p:pic>
        <p:nvPicPr>
          <p:cNvPr id="3" name="Picture 2" descr="Screenshot (13).png"/>
          <p:cNvPicPr>
            <a:picLocks noChangeAspect="1"/>
          </p:cNvPicPr>
          <p:nvPr/>
        </p:nvPicPr>
        <p:blipFill>
          <a:blip r:embed="rId3"/>
          <a:stretch>
            <a:fillRect/>
          </a:stretch>
        </p:blipFill>
        <p:spPr>
          <a:xfrm>
            <a:off x="4572000" y="0"/>
            <a:ext cx="4572000" cy="3500438"/>
          </a:xfrm>
          <a:prstGeom prst="rect">
            <a:avLst/>
          </a:prstGeom>
        </p:spPr>
      </p:pic>
      <p:pic>
        <p:nvPicPr>
          <p:cNvPr id="4" name="Picture 3" descr="Screenshot (14).png"/>
          <p:cNvPicPr>
            <a:picLocks noChangeAspect="1"/>
          </p:cNvPicPr>
          <p:nvPr/>
        </p:nvPicPr>
        <p:blipFill>
          <a:blip r:embed="rId4"/>
          <a:stretch>
            <a:fillRect/>
          </a:stretch>
        </p:blipFill>
        <p:spPr>
          <a:xfrm>
            <a:off x="0" y="3571876"/>
            <a:ext cx="4500562" cy="3286124"/>
          </a:xfrm>
          <a:prstGeom prst="rect">
            <a:avLst/>
          </a:prstGeom>
        </p:spPr>
      </p:pic>
      <p:pic>
        <p:nvPicPr>
          <p:cNvPr id="5" name="Picture 4" descr="Screenshot (15).png"/>
          <p:cNvPicPr>
            <a:picLocks noChangeAspect="1"/>
          </p:cNvPicPr>
          <p:nvPr/>
        </p:nvPicPr>
        <p:blipFill>
          <a:blip r:embed="rId5"/>
          <a:stretch>
            <a:fillRect/>
          </a:stretch>
        </p:blipFill>
        <p:spPr>
          <a:xfrm>
            <a:off x="4572000" y="3590988"/>
            <a:ext cx="4572000" cy="3267012"/>
          </a:xfrm>
          <a:prstGeom prst="rect">
            <a:avLst/>
          </a:prstGeom>
        </p:spPr>
      </p:pic>
      <p:sp>
        <p:nvSpPr>
          <p:cNvPr id="6" name="TextBox 5"/>
          <p:cNvSpPr txBox="1"/>
          <p:nvPr/>
        </p:nvSpPr>
        <p:spPr>
          <a:xfrm>
            <a:off x="142844" y="214290"/>
            <a:ext cx="428628" cy="369332"/>
          </a:xfrm>
          <a:prstGeom prst="rect">
            <a:avLst/>
          </a:prstGeom>
          <a:noFill/>
        </p:spPr>
        <p:txBody>
          <a:bodyPr wrap="square" rtlCol="0">
            <a:spAutoFit/>
          </a:bodyPr>
          <a:lstStyle/>
          <a:p>
            <a:r>
              <a:rPr lang="en-US" dirty="0"/>
              <a:t>1</a:t>
            </a:r>
          </a:p>
        </p:txBody>
      </p:sp>
      <p:sp>
        <p:nvSpPr>
          <p:cNvPr id="7" name="TextBox 6"/>
          <p:cNvSpPr txBox="1"/>
          <p:nvPr/>
        </p:nvSpPr>
        <p:spPr>
          <a:xfrm>
            <a:off x="4643438" y="285728"/>
            <a:ext cx="500066" cy="369332"/>
          </a:xfrm>
          <a:prstGeom prst="rect">
            <a:avLst/>
          </a:prstGeom>
          <a:noFill/>
        </p:spPr>
        <p:txBody>
          <a:bodyPr wrap="square" rtlCol="0">
            <a:spAutoFit/>
          </a:bodyPr>
          <a:lstStyle/>
          <a:p>
            <a:r>
              <a:rPr lang="en-US" dirty="0"/>
              <a:t>2</a:t>
            </a:r>
          </a:p>
        </p:txBody>
      </p:sp>
      <p:sp>
        <p:nvSpPr>
          <p:cNvPr id="9" name="TextBox 8"/>
          <p:cNvSpPr txBox="1"/>
          <p:nvPr/>
        </p:nvSpPr>
        <p:spPr>
          <a:xfrm>
            <a:off x="0" y="3714752"/>
            <a:ext cx="428596" cy="369332"/>
          </a:xfrm>
          <a:prstGeom prst="rect">
            <a:avLst/>
          </a:prstGeom>
          <a:noFill/>
        </p:spPr>
        <p:txBody>
          <a:bodyPr wrap="square" rtlCol="0">
            <a:spAutoFit/>
          </a:bodyPr>
          <a:lstStyle/>
          <a:p>
            <a:r>
              <a:rPr lang="en-US" dirty="0"/>
              <a:t>3</a:t>
            </a:r>
          </a:p>
        </p:txBody>
      </p:sp>
      <p:sp>
        <p:nvSpPr>
          <p:cNvPr id="11" name="TextBox 10"/>
          <p:cNvSpPr txBox="1"/>
          <p:nvPr/>
        </p:nvSpPr>
        <p:spPr>
          <a:xfrm>
            <a:off x="4714876" y="3714752"/>
            <a:ext cx="428628" cy="369332"/>
          </a:xfrm>
          <a:prstGeom prst="rect">
            <a:avLst/>
          </a:prstGeom>
          <a:noFill/>
        </p:spPr>
        <p:txBody>
          <a:bodyPr wrap="square" rtlCol="0">
            <a:spAutoFit/>
          </a:bodyPr>
          <a:lstStyle/>
          <a:p>
            <a:r>
              <a:rPr lang="en-US" dirty="0"/>
              <a:t>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u="sng" dirty="0">
                <a:solidFill>
                  <a:schemeClr val="accent1"/>
                </a:solidFill>
              </a:rPr>
              <a:t>SPECIAL EFFECT 2</a:t>
            </a:r>
          </a:p>
        </p:txBody>
      </p:sp>
      <p:sp>
        <p:nvSpPr>
          <p:cNvPr id="3" name="Content Placeholder 2"/>
          <p:cNvSpPr>
            <a:spLocks noGrp="1"/>
          </p:cNvSpPr>
          <p:nvPr>
            <p:ph idx="1"/>
          </p:nvPr>
        </p:nvSpPr>
        <p:spPr/>
        <p:txBody>
          <a:bodyPr/>
          <a:lstStyle/>
          <a:p>
            <a:r>
              <a:rPr lang="en-IN" sz="2400" dirty="0"/>
              <a:t>A special effect can be shown by pressing  “m” to change the shape of the moon in steps.</a:t>
            </a:r>
          </a:p>
          <a:p>
            <a:r>
              <a:rPr lang="en-IN" sz="2400" dirty="0"/>
              <a:t>The basic idea behind this is that we take two circles : one black and the other ,white. Then the black circle is made to change its coordinates through the function </a:t>
            </a:r>
            <a:r>
              <a:rPr lang="en-IN" sz="2400" b="1" dirty="0"/>
              <a:t>void </a:t>
            </a:r>
            <a:r>
              <a:rPr lang="en-IN" sz="2400" b="1" dirty="0" err="1"/>
              <a:t>modifynight</a:t>
            </a:r>
            <a:r>
              <a:rPr lang="en-IN" sz="2400" b="1" dirty="0"/>
              <a:t>()</a:t>
            </a:r>
            <a:r>
              <a:rPr lang="en-IN" sz="2400" dirty="0"/>
              <a:t> such that it overlaps the white circle at different portions to give the effect that the moon is changing its shape. </a:t>
            </a:r>
          </a:p>
          <a:p>
            <a:endParaRPr lang="en-IN" sz="24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1"/>
                </a:solidFill>
              </a:rPr>
              <a:t>2.</a:t>
            </a:r>
            <a:r>
              <a:rPr lang="en-US" u="sng" dirty="0">
                <a:solidFill>
                  <a:schemeClr val="accent1"/>
                </a:solidFill>
              </a:rPr>
              <a:t>modifynight()</a:t>
            </a:r>
          </a:p>
        </p:txBody>
      </p:sp>
      <p:sp>
        <p:nvSpPr>
          <p:cNvPr id="5" name="Content Placeholder 4"/>
          <p:cNvSpPr>
            <a:spLocks noGrp="1"/>
          </p:cNvSpPr>
          <p:nvPr>
            <p:ph sz="half" idx="1"/>
          </p:nvPr>
        </p:nvSpPr>
        <p:spPr/>
        <p:txBody>
          <a:bodyPr>
            <a:normAutofit fontScale="47500" lnSpcReduction="20000"/>
          </a:bodyPr>
          <a:lstStyle/>
          <a:p>
            <a:pPr>
              <a:buNone/>
            </a:pPr>
            <a:r>
              <a:rPr lang="en-US" sz="3600" dirty="0" err="1"/>
              <a:t>GLfloat</a:t>
            </a:r>
            <a:r>
              <a:rPr lang="en-US" sz="3600" dirty="0"/>
              <a:t> a=800.0,b=850.0,d=800.0,e=850.0;</a:t>
            </a:r>
          </a:p>
          <a:p>
            <a:pPr>
              <a:buNone/>
            </a:pPr>
            <a:endParaRPr lang="en-US" sz="3600" dirty="0"/>
          </a:p>
          <a:p>
            <a:pPr>
              <a:buNone/>
            </a:pPr>
            <a:r>
              <a:rPr lang="en-US" sz="3600" dirty="0" err="1"/>
              <a:t>GLint</a:t>
            </a:r>
            <a:r>
              <a:rPr lang="en-US" sz="3600" dirty="0"/>
              <a:t> m=0,n=0,f=30.0; </a:t>
            </a:r>
          </a:p>
          <a:p>
            <a:pPr>
              <a:buNone/>
            </a:pPr>
            <a:endParaRPr lang="en-US" sz="3600" dirty="0"/>
          </a:p>
          <a:p>
            <a:pPr>
              <a:buNone/>
            </a:pPr>
            <a:r>
              <a:rPr lang="en-US" sz="3600" dirty="0"/>
              <a:t>void </a:t>
            </a:r>
            <a:r>
              <a:rPr lang="en-US" sz="3600" dirty="0" err="1"/>
              <a:t>modifynight</a:t>
            </a:r>
            <a:r>
              <a:rPr lang="en-US" sz="3600" dirty="0"/>
              <a:t>()</a:t>
            </a:r>
          </a:p>
          <a:p>
            <a:pPr>
              <a:buNone/>
            </a:pPr>
            <a:r>
              <a:rPr lang="en-US" sz="3600" dirty="0"/>
              <a:t>{</a:t>
            </a:r>
          </a:p>
          <a:p>
            <a:pPr>
              <a:buNone/>
            </a:pPr>
            <a:r>
              <a:rPr lang="en-US" sz="3600" dirty="0"/>
              <a:t>	glColor3f(1.0,1.0,1.0);</a:t>
            </a:r>
          </a:p>
          <a:p>
            <a:pPr>
              <a:buNone/>
            </a:pPr>
            <a:r>
              <a:rPr lang="en-US" sz="3600" dirty="0"/>
              <a:t>	 circle1(a,b,30.0);</a:t>
            </a:r>
          </a:p>
          <a:p>
            <a:pPr>
              <a:buNone/>
            </a:pPr>
            <a:r>
              <a:rPr lang="en-US" sz="3600" dirty="0"/>
              <a:t>	glColor3f(0.0,0.0,0.0);</a:t>
            </a:r>
          </a:p>
          <a:p>
            <a:pPr>
              <a:buNone/>
            </a:pPr>
            <a:r>
              <a:rPr lang="en-US" sz="3600" dirty="0"/>
              <a:t>	 circle1(</a:t>
            </a:r>
            <a:r>
              <a:rPr lang="en-US" sz="3600" dirty="0" err="1"/>
              <a:t>d,e,f</a:t>
            </a:r>
            <a:r>
              <a:rPr lang="en-US" sz="3600" dirty="0"/>
              <a:t>);</a:t>
            </a:r>
          </a:p>
          <a:p>
            <a:pPr>
              <a:buNone/>
            </a:pPr>
            <a:r>
              <a:rPr lang="en-US" sz="3600" dirty="0"/>
              <a:t>	  e=e+10.0;</a:t>
            </a:r>
          </a:p>
          <a:p>
            <a:pPr>
              <a:buNone/>
            </a:pPr>
            <a:r>
              <a:rPr lang="en-US" sz="3600" dirty="0"/>
              <a:t>	  d=d-10.0;</a:t>
            </a:r>
          </a:p>
          <a:p>
            <a:pPr>
              <a:buNone/>
            </a:pPr>
            <a:endParaRPr lang="en-US" sz="3600" dirty="0"/>
          </a:p>
          <a:p>
            <a:pPr>
              <a:buNone/>
            </a:pPr>
            <a:r>
              <a:rPr lang="en-US" sz="3600" dirty="0"/>
              <a:t>   </a:t>
            </a:r>
            <a:r>
              <a:rPr lang="en-US" dirty="0"/>
              <a:t> </a:t>
            </a:r>
          </a:p>
        </p:txBody>
      </p:sp>
      <p:sp>
        <p:nvSpPr>
          <p:cNvPr id="6" name="Content Placeholder 5"/>
          <p:cNvSpPr>
            <a:spLocks noGrp="1"/>
          </p:cNvSpPr>
          <p:nvPr>
            <p:ph sz="half" idx="2"/>
          </p:nvPr>
        </p:nvSpPr>
        <p:spPr/>
        <p:txBody>
          <a:bodyPr>
            <a:noAutofit/>
          </a:bodyPr>
          <a:lstStyle/>
          <a:p>
            <a:pPr>
              <a:buNone/>
            </a:pPr>
            <a:r>
              <a:rPr lang="en-US" sz="1800" dirty="0"/>
              <a:t>if(d&lt;700||e&gt;900)</a:t>
            </a:r>
          </a:p>
          <a:p>
            <a:pPr>
              <a:buNone/>
            </a:pPr>
            <a:r>
              <a:rPr lang="en-US" sz="1800" dirty="0"/>
              <a:t>	{</a:t>
            </a:r>
          </a:p>
          <a:p>
            <a:pPr>
              <a:buNone/>
            </a:pPr>
            <a:r>
              <a:rPr lang="en-US" sz="1800" dirty="0"/>
              <a:t>		f=f+15.0;</a:t>
            </a:r>
          </a:p>
          <a:p>
            <a:pPr>
              <a:buNone/>
            </a:pPr>
            <a:r>
              <a:rPr lang="en-US" sz="1800" dirty="0"/>
              <a:t>		d=820.0;</a:t>
            </a:r>
          </a:p>
          <a:p>
            <a:pPr>
              <a:buNone/>
            </a:pPr>
            <a:r>
              <a:rPr lang="en-US" sz="1800" dirty="0"/>
              <a:t>		e=900.0;</a:t>
            </a:r>
          </a:p>
          <a:p>
            <a:pPr>
              <a:buNone/>
            </a:pPr>
            <a:r>
              <a:rPr lang="en-US" sz="1800" dirty="0"/>
              <a:t>		if(f&gt;85.0)</a:t>
            </a:r>
          </a:p>
          <a:p>
            <a:pPr>
              <a:buNone/>
            </a:pPr>
            <a:r>
              <a:rPr lang="en-US" sz="1800" dirty="0"/>
              <a:t>		{</a:t>
            </a:r>
          </a:p>
          <a:p>
            <a:pPr>
              <a:buNone/>
            </a:pPr>
            <a:r>
              <a:rPr lang="en-US" sz="1800" dirty="0"/>
              <a:t>			f=30.0;</a:t>
            </a:r>
          </a:p>
          <a:p>
            <a:pPr>
              <a:buNone/>
            </a:pPr>
            <a:r>
              <a:rPr lang="en-US" sz="1800" dirty="0"/>
              <a:t>			d=800.0;</a:t>
            </a:r>
          </a:p>
          <a:p>
            <a:pPr>
              <a:buNone/>
            </a:pPr>
            <a:r>
              <a:rPr lang="en-US" sz="1800" dirty="0"/>
              <a:t>			e=850.0;</a:t>
            </a:r>
          </a:p>
          <a:p>
            <a:pPr>
              <a:buNone/>
            </a:pPr>
            <a:r>
              <a:rPr lang="en-US" sz="1800" dirty="0"/>
              <a:t>		}</a:t>
            </a:r>
          </a:p>
          <a:p>
            <a:pPr>
              <a:buNone/>
            </a:pPr>
            <a:endParaRPr lang="en-US" sz="1800" dirty="0"/>
          </a:p>
          <a:p>
            <a:pPr>
              <a:buNone/>
            </a:pPr>
            <a:r>
              <a:rPr lang="en-US" sz="1800" dirty="0"/>
              <a:t>	}</a:t>
            </a:r>
          </a:p>
          <a:p>
            <a:pPr>
              <a:buNone/>
            </a:pPr>
            <a:r>
              <a:rPr lang="en-US" sz="1800" dirty="0"/>
              <a:t>	</a:t>
            </a:r>
            <a:r>
              <a:rPr lang="en-US" sz="1800" dirty="0" err="1"/>
              <a:t>glFlush</a:t>
            </a:r>
            <a:r>
              <a:rPr lang="en-US" sz="1800" dirty="0"/>
              <a:t>();</a:t>
            </a:r>
          </a:p>
          <a:p>
            <a:pPr>
              <a:buNone/>
            </a:pPr>
            <a:r>
              <a:rPr lang="en-US" sz="1800" dirty="0"/>
              <a:t>	</a:t>
            </a:r>
            <a:r>
              <a:rPr lang="en-US" sz="1800" dirty="0" err="1"/>
              <a:t>glutSwapBuffers</a:t>
            </a:r>
            <a:r>
              <a:rPr lang="en-US" sz="1800" dirty="0"/>
              <a:t>();</a:t>
            </a:r>
          </a:p>
          <a:p>
            <a:pPr>
              <a:buNone/>
            </a:pPr>
            <a:r>
              <a:rPr lang="en-US" sz="1800" dirty="0"/>
              <a:t>}</a:t>
            </a:r>
          </a:p>
          <a:p>
            <a:pPr>
              <a:buNone/>
            </a:pP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 (12).png"/>
          <p:cNvPicPr>
            <a:picLocks noChangeAspect="1"/>
          </p:cNvPicPr>
          <p:nvPr/>
        </p:nvPicPr>
        <p:blipFill>
          <a:blip r:embed="rId2"/>
          <a:stretch>
            <a:fillRect/>
          </a:stretch>
        </p:blipFill>
        <p:spPr>
          <a:xfrm>
            <a:off x="1" y="0"/>
            <a:ext cx="4500561" cy="3359574"/>
          </a:xfrm>
          <a:prstGeom prst="rect">
            <a:avLst/>
          </a:prstGeom>
        </p:spPr>
      </p:pic>
      <p:pic>
        <p:nvPicPr>
          <p:cNvPr id="6" name="Picture 5" descr="Screenshot (16).png"/>
          <p:cNvPicPr>
            <a:picLocks noChangeAspect="1"/>
          </p:cNvPicPr>
          <p:nvPr/>
        </p:nvPicPr>
        <p:blipFill>
          <a:blip r:embed="rId3"/>
          <a:stretch>
            <a:fillRect/>
          </a:stretch>
        </p:blipFill>
        <p:spPr>
          <a:xfrm>
            <a:off x="4572000" y="0"/>
            <a:ext cx="4572000" cy="3363000"/>
          </a:xfrm>
          <a:prstGeom prst="rect">
            <a:avLst/>
          </a:prstGeom>
        </p:spPr>
      </p:pic>
      <p:pic>
        <p:nvPicPr>
          <p:cNvPr id="7" name="Picture 6" descr="Screenshot (17).png"/>
          <p:cNvPicPr>
            <a:picLocks noChangeAspect="1"/>
          </p:cNvPicPr>
          <p:nvPr/>
        </p:nvPicPr>
        <p:blipFill>
          <a:blip r:embed="rId4"/>
          <a:stretch>
            <a:fillRect/>
          </a:stretch>
        </p:blipFill>
        <p:spPr>
          <a:xfrm>
            <a:off x="0" y="3429000"/>
            <a:ext cx="4500562" cy="3428999"/>
          </a:xfrm>
          <a:prstGeom prst="rect">
            <a:avLst/>
          </a:prstGeom>
        </p:spPr>
      </p:pic>
      <p:pic>
        <p:nvPicPr>
          <p:cNvPr id="8" name="Picture 7" descr="Screenshot (18).png"/>
          <p:cNvPicPr>
            <a:picLocks noChangeAspect="1"/>
          </p:cNvPicPr>
          <p:nvPr/>
        </p:nvPicPr>
        <p:blipFill>
          <a:blip r:embed="rId5"/>
          <a:stretch>
            <a:fillRect/>
          </a:stretch>
        </p:blipFill>
        <p:spPr>
          <a:xfrm>
            <a:off x="4572000" y="3429000"/>
            <a:ext cx="4572000" cy="3429000"/>
          </a:xfrm>
          <a:prstGeom prst="rect">
            <a:avLst/>
          </a:prstGeom>
        </p:spPr>
      </p:pic>
      <p:sp>
        <p:nvSpPr>
          <p:cNvPr id="9" name="TextBox 8"/>
          <p:cNvSpPr txBox="1"/>
          <p:nvPr/>
        </p:nvSpPr>
        <p:spPr>
          <a:xfrm>
            <a:off x="0" y="214290"/>
            <a:ext cx="571472" cy="369332"/>
          </a:xfrm>
          <a:prstGeom prst="rect">
            <a:avLst/>
          </a:prstGeom>
          <a:noFill/>
        </p:spPr>
        <p:txBody>
          <a:bodyPr wrap="square" rtlCol="0">
            <a:spAutoFit/>
          </a:bodyPr>
          <a:lstStyle/>
          <a:p>
            <a:r>
              <a:rPr lang="en-US" dirty="0">
                <a:solidFill>
                  <a:schemeClr val="bg1"/>
                </a:solidFill>
              </a:rPr>
              <a:t>1</a:t>
            </a:r>
          </a:p>
        </p:txBody>
      </p:sp>
      <p:sp>
        <p:nvSpPr>
          <p:cNvPr id="10" name="TextBox 9"/>
          <p:cNvSpPr txBox="1"/>
          <p:nvPr/>
        </p:nvSpPr>
        <p:spPr>
          <a:xfrm>
            <a:off x="4714876" y="142852"/>
            <a:ext cx="357190" cy="369332"/>
          </a:xfrm>
          <a:prstGeom prst="rect">
            <a:avLst/>
          </a:prstGeom>
          <a:noFill/>
        </p:spPr>
        <p:txBody>
          <a:bodyPr wrap="square" rtlCol="0">
            <a:spAutoFit/>
          </a:bodyPr>
          <a:lstStyle/>
          <a:p>
            <a:r>
              <a:rPr lang="en-US" dirty="0">
                <a:solidFill>
                  <a:schemeClr val="bg1"/>
                </a:solidFill>
              </a:rPr>
              <a:t>2</a:t>
            </a:r>
            <a:endParaRPr lang="en-US" dirty="0"/>
          </a:p>
        </p:txBody>
      </p:sp>
      <p:sp>
        <p:nvSpPr>
          <p:cNvPr id="11" name="TextBox 10"/>
          <p:cNvSpPr txBox="1"/>
          <p:nvPr/>
        </p:nvSpPr>
        <p:spPr>
          <a:xfrm>
            <a:off x="142844" y="3571876"/>
            <a:ext cx="571504" cy="369332"/>
          </a:xfrm>
          <a:prstGeom prst="rect">
            <a:avLst/>
          </a:prstGeom>
          <a:noFill/>
        </p:spPr>
        <p:txBody>
          <a:bodyPr wrap="square" rtlCol="0">
            <a:spAutoFit/>
          </a:bodyPr>
          <a:lstStyle/>
          <a:p>
            <a:r>
              <a:rPr lang="en-US" dirty="0"/>
              <a:t>3</a:t>
            </a:r>
            <a:r>
              <a:rPr lang="en-US" dirty="0">
                <a:solidFill>
                  <a:schemeClr val="bg1"/>
                </a:solidFill>
              </a:rPr>
              <a:t>3</a:t>
            </a:r>
            <a:endParaRPr lang="en-US" dirty="0"/>
          </a:p>
        </p:txBody>
      </p:sp>
      <p:sp>
        <p:nvSpPr>
          <p:cNvPr id="12" name="TextBox 11"/>
          <p:cNvSpPr txBox="1"/>
          <p:nvPr/>
        </p:nvSpPr>
        <p:spPr>
          <a:xfrm>
            <a:off x="4714876" y="3643314"/>
            <a:ext cx="357190" cy="369332"/>
          </a:xfrm>
          <a:prstGeom prst="rect">
            <a:avLst/>
          </a:prstGeom>
          <a:noFill/>
        </p:spPr>
        <p:txBody>
          <a:bodyPr wrap="square" rtlCol="0">
            <a:spAutoFit/>
          </a:bodyPr>
          <a:lstStyle/>
          <a:p>
            <a:r>
              <a:rPr lang="en-US" dirty="0">
                <a:solidFill>
                  <a:schemeClr val="bg1"/>
                </a:solidFill>
              </a:rPr>
              <a:t>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u="sng" dirty="0">
                <a:solidFill>
                  <a:srgbClr val="0070C0"/>
                </a:solidFill>
              </a:rPr>
              <a:t>CONCLUSION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400" dirty="0"/>
              <a:t>From the project  “Day-Night Transition of scenery” we get to know the implementation of simple operations like: line drawing, circle drawing etc.</a:t>
            </a:r>
          </a:p>
          <a:p>
            <a:pPr>
              <a:buFont typeface="Wingdings" panose="05000000000000000000" pitchFamily="2" charset="2"/>
              <a:buChar char="Ø"/>
            </a:pPr>
            <a:endParaRPr lang="en-IN" sz="2400" dirty="0"/>
          </a:p>
          <a:p>
            <a:pPr>
              <a:buFont typeface="Wingdings" panose="05000000000000000000" pitchFamily="2" charset="2"/>
              <a:buChar char="Ø"/>
            </a:pPr>
            <a:r>
              <a:rPr lang="en-IN" sz="2400" dirty="0"/>
              <a:t>The program is the best example of using co-ordinate geometry in drawing the border of mountains, house, tree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u="sng" dirty="0">
                <a:solidFill>
                  <a:srgbClr val="0070C0"/>
                </a:solidFill>
              </a:rPr>
              <a:t>INTRODUCTION</a:t>
            </a:r>
          </a:p>
        </p:txBody>
      </p:sp>
      <p:sp>
        <p:nvSpPr>
          <p:cNvPr id="4" name="Content Placeholder 3"/>
          <p:cNvSpPr>
            <a:spLocks noGrp="1"/>
          </p:cNvSpPr>
          <p:nvPr>
            <p:ph idx="1"/>
          </p:nvPr>
        </p:nvSpPr>
        <p:spPr/>
        <p:txBody>
          <a:bodyPr>
            <a:normAutofit/>
          </a:bodyPr>
          <a:lstStyle/>
          <a:p>
            <a:pPr>
              <a:buNone/>
            </a:pPr>
            <a:r>
              <a:rPr lang="en-IN" sz="2000" b="1" u="sng" dirty="0">
                <a:latin typeface="Arial" pitchFamily="34" charset="0"/>
                <a:cs typeface="Arial" pitchFamily="34" charset="0"/>
              </a:rPr>
              <a:t>AIM</a:t>
            </a:r>
            <a:r>
              <a:rPr lang="en-IN" sz="2000" b="1" dirty="0">
                <a:latin typeface="Arial" pitchFamily="34" charset="0"/>
                <a:cs typeface="Arial" pitchFamily="34" charset="0"/>
              </a:rPr>
              <a:t>: DAY/NIGHT TRANSITION OF A SCENERY.</a:t>
            </a:r>
          </a:p>
          <a:p>
            <a:pPr>
              <a:buNone/>
            </a:pPr>
            <a:endParaRPr lang="en-IN" sz="2000" dirty="0">
              <a:latin typeface="Arial" pitchFamily="34" charset="0"/>
              <a:cs typeface="Arial" pitchFamily="34" charset="0"/>
            </a:endParaRPr>
          </a:p>
          <a:p>
            <a:pPr>
              <a:buNone/>
            </a:pPr>
            <a:r>
              <a:rPr lang="en-IN" sz="2000" dirty="0">
                <a:latin typeface="Arial" pitchFamily="34" charset="0"/>
                <a:cs typeface="Arial" pitchFamily="34" charset="0"/>
              </a:rPr>
              <a:t>		(Using basic drawing algorithms)</a:t>
            </a:r>
          </a:p>
          <a:p>
            <a:pPr>
              <a:buNone/>
            </a:pPr>
            <a:r>
              <a:rPr lang="en-IN" sz="1800" b="1" u="sng" dirty="0">
                <a:latin typeface="Arial" pitchFamily="34" charset="0"/>
                <a:cs typeface="Arial" pitchFamily="34" charset="0"/>
              </a:rPr>
              <a:t>SUMMARY:</a:t>
            </a:r>
          </a:p>
          <a:p>
            <a:pPr>
              <a:buFont typeface="Wingdings" panose="05000000000000000000" pitchFamily="2" charset="2"/>
              <a:buChar char="Ø"/>
            </a:pPr>
            <a:r>
              <a:rPr lang="en-IN" sz="2000" dirty="0">
                <a:latin typeface="Arial" pitchFamily="34" charset="0"/>
                <a:cs typeface="Arial" pitchFamily="34" charset="0"/>
              </a:rPr>
              <a:t>A small scenery is shown with only the borders. </a:t>
            </a:r>
          </a:p>
          <a:p>
            <a:pPr>
              <a:buNone/>
            </a:pPr>
            <a:endParaRPr lang="en-IN" sz="2000" dirty="0">
              <a:latin typeface="Arial" pitchFamily="34" charset="0"/>
              <a:cs typeface="Arial" pitchFamily="34" charset="0"/>
            </a:endParaRPr>
          </a:p>
          <a:p>
            <a:pPr>
              <a:buFont typeface="Wingdings" panose="05000000000000000000" pitchFamily="2" charset="2"/>
              <a:buChar char="Ø"/>
            </a:pPr>
            <a:r>
              <a:rPr lang="en-IN" sz="2000" dirty="0">
                <a:latin typeface="Arial" pitchFamily="34" charset="0"/>
                <a:cs typeface="Arial" pitchFamily="34" charset="0"/>
              </a:rPr>
              <a:t>The scenery is then transformed into two modes:</a:t>
            </a:r>
          </a:p>
          <a:p>
            <a:pPr>
              <a:buNone/>
            </a:pPr>
            <a:endParaRPr lang="en-IN" sz="2000" dirty="0">
              <a:latin typeface="Arial" pitchFamily="34" charset="0"/>
              <a:cs typeface="Arial" pitchFamily="34" charset="0"/>
            </a:endParaRPr>
          </a:p>
          <a:p>
            <a:pPr lvl="1">
              <a:buFont typeface="Wingdings" panose="05000000000000000000" pitchFamily="2" charset="2"/>
              <a:buChar char="§"/>
            </a:pPr>
            <a:r>
              <a:rPr lang="en-IN" sz="1600" dirty="0">
                <a:latin typeface="Arial" pitchFamily="34" charset="0"/>
                <a:cs typeface="Arial" pitchFamily="34" charset="0"/>
              </a:rPr>
              <a:t>    </a:t>
            </a:r>
            <a:r>
              <a:rPr lang="en-IN" sz="1800" dirty="0">
                <a:latin typeface="Arial" pitchFamily="34" charset="0"/>
                <a:cs typeface="Arial" pitchFamily="34" charset="0"/>
              </a:rPr>
              <a:t>Night mode and Day mode.</a:t>
            </a:r>
          </a:p>
          <a:p>
            <a:pPr>
              <a:buNone/>
            </a:pPr>
            <a:endParaRPr lang="en-IN" sz="2000" dirty="0">
              <a:latin typeface="Arial" pitchFamily="34" charset="0"/>
              <a:cs typeface="Arial" pitchFamily="34" charset="0"/>
            </a:endParaRPr>
          </a:p>
          <a:p>
            <a:pPr>
              <a:buFont typeface="Wingdings" panose="05000000000000000000" pitchFamily="2" charset="2"/>
              <a:buChar char="Ø"/>
            </a:pPr>
            <a:r>
              <a:rPr lang="en-IN" sz="2000" dirty="0">
                <a:latin typeface="Arial" pitchFamily="34" charset="0"/>
                <a:cs typeface="Arial" pitchFamily="34" charset="0"/>
              </a:rPr>
              <a:t>Some special transitions are shown.</a:t>
            </a:r>
          </a:p>
          <a:p>
            <a:pPr>
              <a:buNone/>
            </a:pPr>
            <a:endParaRPr lang="en-IN" sz="2000" dirty="0">
              <a:latin typeface="Arial" pitchFamily="34" charset="0"/>
              <a:cs typeface="Arial" pitchFamily="34" charset="0"/>
            </a:endParaRPr>
          </a:p>
          <a:p>
            <a:pPr>
              <a:buNone/>
            </a:pPr>
            <a:endParaRPr lang="en-IN" sz="2000" dirty="0">
              <a:latin typeface="Arial" pitchFamily="34" charset="0"/>
              <a:cs typeface="Arial" pitchFamily="34" charset="0"/>
            </a:endParaRPr>
          </a:p>
          <a:p>
            <a:pPr>
              <a:buNone/>
            </a:pPr>
            <a:endParaRPr lang="en-IN" sz="2000" dirty="0">
              <a:latin typeface="Arial" pitchFamily="34" charset="0"/>
              <a:cs typeface="Arial" pitchFamily="34" charset="0"/>
            </a:endParaRPr>
          </a:p>
          <a:p>
            <a:pPr>
              <a:buNone/>
            </a:pPr>
            <a:endParaRPr lang="en-IN" sz="2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additive="base">
                                        <p:cTn id="12"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 calcmode="lin" valueType="num">
                                      <p:cBhvr additive="base">
                                        <p:cTn id="22"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additive="base">
                                        <p:cTn id="27"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 calcmode="lin" valueType="num">
                                      <p:cBhvr additive="base">
                                        <p:cTn id="32" dur="500" fill="hold"/>
                                        <p:tgtEl>
                                          <p:spTgt spid="4">
                                            <p:txEl>
                                              <p:pRg st="8" end="8"/>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 calcmode="lin" valueType="num">
                                      <p:cBhvr additive="base">
                                        <p:cTn id="37" dur="500" fill="hold"/>
                                        <p:tgtEl>
                                          <p:spTgt spid="4">
                                            <p:txEl>
                                              <p:pRg st="10" end="1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a:solidFill>
                  <a:schemeClr val="accent1"/>
                </a:solidFill>
              </a:rPr>
              <a:t> LIBRARIES </a:t>
            </a:r>
            <a:r>
              <a:rPr lang="en-IN" u="sng" dirty="0">
                <a:solidFill>
                  <a:schemeClr val="accent1"/>
                </a:solidFill>
              </a:rPr>
              <a:t>USED</a:t>
            </a:r>
          </a:p>
        </p:txBody>
      </p:sp>
      <p:sp>
        <p:nvSpPr>
          <p:cNvPr id="3" name="Content Placeholder 2"/>
          <p:cNvSpPr>
            <a:spLocks noGrp="1"/>
          </p:cNvSpPr>
          <p:nvPr>
            <p:ph idx="1"/>
          </p:nvPr>
        </p:nvSpPr>
        <p:spPr/>
        <p:txBody>
          <a:bodyPr/>
          <a:lstStyle/>
          <a:p>
            <a:r>
              <a:rPr lang="en-IN" dirty="0"/>
              <a:t>&lt;</a:t>
            </a:r>
            <a:r>
              <a:rPr lang="en-IN" dirty="0" err="1"/>
              <a:t>stdio.h</a:t>
            </a:r>
            <a:r>
              <a:rPr lang="en-IN" dirty="0"/>
              <a:t>&gt; library</a:t>
            </a:r>
          </a:p>
          <a:p>
            <a:r>
              <a:rPr lang="en-IN" dirty="0"/>
              <a:t>&lt;GL/</a:t>
            </a:r>
            <a:r>
              <a:rPr lang="en-IN" dirty="0" err="1"/>
              <a:t>glut.h</a:t>
            </a:r>
            <a:r>
              <a:rPr lang="en-IN" dirty="0"/>
              <a:t>&gt; library</a:t>
            </a:r>
          </a:p>
          <a:p>
            <a:r>
              <a:rPr lang="en-IN" dirty="0"/>
              <a:t>&lt;</a:t>
            </a:r>
            <a:r>
              <a:rPr lang="en-IN" dirty="0" err="1"/>
              <a:t>stdlib.h</a:t>
            </a:r>
            <a:r>
              <a:rPr lang="en-IN" dirty="0"/>
              <a:t>&gt; library</a:t>
            </a:r>
          </a:p>
          <a:p>
            <a:r>
              <a:rPr lang="en-IN" dirty="0"/>
              <a:t>&lt;</a:t>
            </a:r>
            <a:r>
              <a:rPr lang="en-IN" dirty="0" err="1"/>
              <a:t>math.h</a:t>
            </a:r>
            <a:r>
              <a:rPr lang="en-IN" dirty="0"/>
              <a:t>&gt; library</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chemeClr val="accent1"/>
                </a:solidFill>
              </a:rPr>
              <a:t>USER-DEFINED FUNCTIONS</a:t>
            </a:r>
          </a:p>
        </p:txBody>
      </p:sp>
      <p:sp>
        <p:nvSpPr>
          <p:cNvPr id="3" name="Content Placeholder 2"/>
          <p:cNvSpPr>
            <a:spLocks noGrp="1"/>
          </p:cNvSpPr>
          <p:nvPr>
            <p:ph sz="half" idx="1"/>
          </p:nvPr>
        </p:nvSpPr>
        <p:spPr/>
        <p:txBody>
          <a:bodyPr>
            <a:normAutofit/>
          </a:bodyPr>
          <a:lstStyle/>
          <a:p>
            <a:r>
              <a:rPr lang="en-US" dirty="0"/>
              <a:t>border()</a:t>
            </a:r>
          </a:p>
          <a:p>
            <a:r>
              <a:rPr lang="en-US" dirty="0"/>
              <a:t>tree1()</a:t>
            </a:r>
          </a:p>
          <a:p>
            <a:r>
              <a:rPr lang="en-US" dirty="0"/>
              <a:t>tree2()</a:t>
            </a:r>
          </a:p>
          <a:p>
            <a:r>
              <a:rPr lang="en-US" dirty="0"/>
              <a:t>tree3()</a:t>
            </a:r>
          </a:p>
          <a:p>
            <a:r>
              <a:rPr lang="en-US" dirty="0"/>
              <a:t>color()//</a:t>
            </a:r>
            <a:r>
              <a:rPr lang="en-US" dirty="0" err="1"/>
              <a:t>daymode</a:t>
            </a:r>
            <a:endParaRPr lang="en-US" dirty="0"/>
          </a:p>
          <a:p>
            <a:r>
              <a:rPr lang="en-US" dirty="0" err="1"/>
              <a:t>nightmode</a:t>
            </a:r>
            <a:r>
              <a:rPr lang="en-US" dirty="0"/>
              <a:t>()</a:t>
            </a:r>
          </a:p>
          <a:p>
            <a:r>
              <a:rPr lang="en-US" dirty="0"/>
              <a:t>sun1()</a:t>
            </a:r>
          </a:p>
          <a:p>
            <a:r>
              <a:rPr lang="en-US" dirty="0"/>
              <a:t>moon1()</a:t>
            </a:r>
          </a:p>
          <a:p>
            <a:r>
              <a:rPr lang="en-US" dirty="0"/>
              <a:t>circle1()</a:t>
            </a:r>
          </a:p>
        </p:txBody>
      </p:sp>
      <p:sp>
        <p:nvSpPr>
          <p:cNvPr id="4" name="Content Placeholder 3"/>
          <p:cNvSpPr>
            <a:spLocks noGrp="1"/>
          </p:cNvSpPr>
          <p:nvPr>
            <p:ph sz="half" idx="2"/>
          </p:nvPr>
        </p:nvSpPr>
        <p:spPr/>
        <p:txBody>
          <a:bodyPr>
            <a:normAutofit/>
          </a:bodyPr>
          <a:lstStyle/>
          <a:p>
            <a:r>
              <a:rPr lang="en-US" dirty="0" err="1"/>
              <a:t>modifynight</a:t>
            </a:r>
            <a:r>
              <a:rPr lang="en-US" dirty="0"/>
              <a:t>()</a:t>
            </a:r>
          </a:p>
          <a:p>
            <a:r>
              <a:rPr lang="en-US" dirty="0" err="1"/>
              <a:t>movesun</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u="sng" dirty="0">
                <a:solidFill>
                  <a:srgbClr val="0070C0"/>
                </a:solidFill>
              </a:rPr>
              <a:t>ALGORITHMS USED</a:t>
            </a:r>
          </a:p>
        </p:txBody>
      </p:sp>
      <p:sp>
        <p:nvSpPr>
          <p:cNvPr id="3" name="Content Placeholder 2"/>
          <p:cNvSpPr>
            <a:spLocks noGrp="1"/>
          </p:cNvSpPr>
          <p:nvPr>
            <p:ph idx="1"/>
          </p:nvPr>
        </p:nvSpPr>
        <p:spPr/>
        <p:txBody>
          <a:bodyPr>
            <a:normAutofit/>
          </a:bodyPr>
          <a:lstStyle/>
          <a:p>
            <a:r>
              <a:rPr lang="en-IN" sz="2400" dirty="0"/>
              <a:t>The scenery is composed of components that are constructed by geometrical shapes.</a:t>
            </a:r>
          </a:p>
          <a:p>
            <a:endParaRPr lang="en-IN" sz="2400" dirty="0"/>
          </a:p>
          <a:p>
            <a:r>
              <a:rPr lang="en-IN" sz="2400" dirty="0"/>
              <a:t>Line Drawing functions are used for generating the rectilinear shapes like mountain, tree and house.</a:t>
            </a:r>
          </a:p>
          <a:p>
            <a:endParaRPr lang="en-IN" sz="2400" dirty="0"/>
          </a:p>
          <a:p>
            <a:r>
              <a:rPr lang="en-IN" sz="2400" dirty="0"/>
              <a:t>Circle generating function is used for drawing the moon, sun, clouds and stars.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u="sng" dirty="0">
                <a:solidFill>
                  <a:srgbClr val="0070C0"/>
                </a:solidFill>
              </a:rPr>
              <a:t>DESCRIPTION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400" dirty="0"/>
              <a:t>The borders of the scenery is shown at first.</a:t>
            </a:r>
          </a:p>
          <a:p>
            <a:pPr>
              <a:buFont typeface="Wingdings" panose="05000000000000000000" pitchFamily="2" charset="2"/>
              <a:buChar char="Ø"/>
            </a:pPr>
            <a:endParaRPr lang="en-IN" sz="2400" dirty="0"/>
          </a:p>
          <a:p>
            <a:pPr>
              <a:buFont typeface="Wingdings" panose="05000000000000000000" pitchFamily="2" charset="2"/>
              <a:buChar char="Ø"/>
            </a:pPr>
            <a:r>
              <a:rPr lang="en-IN" sz="2400" dirty="0"/>
              <a:t>The scenery can be changed into two modes:</a:t>
            </a:r>
          </a:p>
          <a:p>
            <a:pPr lvl="1"/>
            <a:r>
              <a:rPr lang="en-IN" sz="2000" dirty="0"/>
              <a:t>        Day mode and night mode.</a:t>
            </a:r>
          </a:p>
          <a:p>
            <a:pPr lvl="1">
              <a:buFont typeface="Wingdings" panose="05000000000000000000" pitchFamily="2" charset="2"/>
              <a:buChar char="§"/>
            </a:pPr>
            <a:endParaRPr lang="en-IN" sz="2000" u="sng" dirty="0"/>
          </a:p>
          <a:p>
            <a:pPr lvl="1">
              <a:buFont typeface="Wingdings" panose="05000000000000000000" pitchFamily="2" charset="2"/>
              <a:buChar char="§"/>
            </a:pPr>
            <a:r>
              <a:rPr lang="en-IN" sz="2000" u="sng" dirty="0"/>
              <a:t>Day Mode</a:t>
            </a:r>
            <a:r>
              <a:rPr lang="en-IN" sz="2000" dirty="0"/>
              <a:t>: In Day mode the sun appears on the left top which can be controlled to move to the right of the screen. Also the colour of the sky is blue and other components lighter.</a:t>
            </a:r>
          </a:p>
          <a:p>
            <a:pPr lvl="1">
              <a:buFont typeface="Wingdings" panose="05000000000000000000" pitchFamily="2" charset="2"/>
              <a:buChar char="§"/>
            </a:pPr>
            <a:endParaRPr lang="en-IN" sz="2000" u="sng" dirty="0"/>
          </a:p>
          <a:p>
            <a:pPr lvl="1">
              <a:buFont typeface="Wingdings" panose="05000000000000000000" pitchFamily="2" charset="2"/>
              <a:buChar char="§"/>
            </a:pPr>
            <a:r>
              <a:rPr lang="en-IN" sz="2000" u="sng" dirty="0"/>
              <a:t>Night Mode</a:t>
            </a:r>
            <a:r>
              <a:rPr lang="en-IN" sz="2000" dirty="0"/>
              <a:t>: In Night mode the moon appears on the right top which can be controlled to change its shape. The sky appears black with stars. Other components are darker.</a:t>
            </a:r>
          </a:p>
          <a:p>
            <a:pPr>
              <a:buFont typeface="Arial" pitchFamily="34" charset="0"/>
              <a:buChar char="•"/>
            </a:pPr>
            <a:endParaRPr lang="en-IN" sz="2400" dirty="0"/>
          </a:p>
          <a:p>
            <a:pPr>
              <a:buNone/>
            </a:pPr>
            <a:endParaRPr lang="en-IN" sz="2400" dirty="0"/>
          </a:p>
          <a:p>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calcmode="lin" valueType="num">
                                      <p:cBhvr additive="base">
                                        <p:cTn id="22"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9).png"/>
          <p:cNvPicPr>
            <a:picLocks noChangeAspect="1"/>
          </p:cNvPicPr>
          <p:nvPr/>
        </p:nvPicPr>
        <p:blipFill>
          <a:blip r:embed="rId2"/>
          <a:stretch>
            <a:fillRect/>
          </a:stretch>
        </p:blipFill>
        <p:spPr>
          <a:xfrm>
            <a:off x="0" y="0"/>
            <a:ext cx="4647281" cy="3500438"/>
          </a:xfrm>
          <a:prstGeom prst="rect">
            <a:avLst/>
          </a:prstGeom>
        </p:spPr>
      </p:pic>
      <p:pic>
        <p:nvPicPr>
          <p:cNvPr id="3" name="Picture 2" descr="Screenshot (11).png"/>
          <p:cNvPicPr>
            <a:picLocks noChangeAspect="1"/>
          </p:cNvPicPr>
          <p:nvPr/>
        </p:nvPicPr>
        <p:blipFill>
          <a:blip r:embed="rId3"/>
          <a:stretch>
            <a:fillRect/>
          </a:stretch>
        </p:blipFill>
        <p:spPr>
          <a:xfrm>
            <a:off x="4572000" y="0"/>
            <a:ext cx="4572000" cy="3500438"/>
          </a:xfrm>
          <a:prstGeom prst="rect">
            <a:avLst/>
          </a:prstGeom>
        </p:spPr>
      </p:pic>
      <p:pic>
        <p:nvPicPr>
          <p:cNvPr id="4" name="Picture 3" descr="Screenshot (9).png"/>
          <p:cNvPicPr>
            <a:picLocks noChangeAspect="1"/>
          </p:cNvPicPr>
          <p:nvPr/>
        </p:nvPicPr>
        <p:blipFill>
          <a:blip r:embed="rId4"/>
          <a:stretch>
            <a:fillRect/>
          </a:stretch>
        </p:blipFill>
        <p:spPr>
          <a:xfrm>
            <a:off x="0" y="0"/>
            <a:ext cx="4578940" cy="3500414"/>
          </a:xfrm>
          <a:prstGeom prst="rect">
            <a:avLst/>
          </a:prstGeom>
        </p:spPr>
      </p:pic>
      <p:pic>
        <p:nvPicPr>
          <p:cNvPr id="5" name="Picture 4" descr="Screenshot (12).png"/>
          <p:cNvPicPr>
            <a:picLocks noChangeAspect="1"/>
          </p:cNvPicPr>
          <p:nvPr/>
        </p:nvPicPr>
        <p:blipFill>
          <a:blip r:embed="rId5"/>
          <a:stretch>
            <a:fillRect/>
          </a:stretch>
        </p:blipFill>
        <p:spPr>
          <a:xfrm>
            <a:off x="4572000" y="3500438"/>
            <a:ext cx="4572000" cy="3357562"/>
          </a:xfrm>
          <a:prstGeom prst="rect">
            <a:avLst/>
          </a:prstGeom>
        </p:spPr>
      </p:pic>
      <p:sp>
        <p:nvSpPr>
          <p:cNvPr id="6" name="TextBox 5"/>
          <p:cNvSpPr txBox="1"/>
          <p:nvPr/>
        </p:nvSpPr>
        <p:spPr>
          <a:xfrm>
            <a:off x="214282" y="3929066"/>
            <a:ext cx="2786082" cy="1015663"/>
          </a:xfrm>
          <a:prstGeom prst="rect">
            <a:avLst/>
          </a:prstGeom>
          <a:noFill/>
        </p:spPr>
        <p:txBody>
          <a:bodyPr wrap="square" rtlCol="0">
            <a:spAutoFit/>
          </a:bodyPr>
          <a:lstStyle/>
          <a:p>
            <a:r>
              <a:rPr lang="en-US" sz="2000" dirty="0">
                <a:solidFill>
                  <a:schemeClr val="tx2"/>
                </a:solidFill>
              </a:rPr>
              <a:t>1.Outline Mode</a:t>
            </a:r>
          </a:p>
          <a:p>
            <a:r>
              <a:rPr lang="en-US" sz="2000" dirty="0">
                <a:solidFill>
                  <a:schemeClr val="tx2"/>
                </a:solidFill>
              </a:rPr>
              <a:t>2.Day Mode</a:t>
            </a:r>
          </a:p>
          <a:p>
            <a:r>
              <a:rPr lang="en-US" sz="2000" dirty="0">
                <a:solidFill>
                  <a:schemeClr val="tx2"/>
                </a:solidFill>
              </a:rPr>
              <a:t>3.Night Mode</a:t>
            </a:r>
          </a:p>
        </p:txBody>
      </p:sp>
      <p:sp>
        <p:nvSpPr>
          <p:cNvPr id="7" name="TextBox 6"/>
          <p:cNvSpPr txBox="1"/>
          <p:nvPr/>
        </p:nvSpPr>
        <p:spPr>
          <a:xfrm>
            <a:off x="0" y="214290"/>
            <a:ext cx="571472" cy="369332"/>
          </a:xfrm>
          <a:prstGeom prst="rect">
            <a:avLst/>
          </a:prstGeom>
          <a:noFill/>
        </p:spPr>
        <p:txBody>
          <a:bodyPr wrap="square" rtlCol="0">
            <a:spAutoFit/>
          </a:bodyPr>
          <a:lstStyle/>
          <a:p>
            <a:r>
              <a:rPr lang="en-US" dirty="0"/>
              <a:t>1</a:t>
            </a:r>
            <a:r>
              <a:rPr lang="en-US" dirty="0">
                <a:solidFill>
                  <a:schemeClr val="bg1"/>
                </a:solidFill>
              </a:rPr>
              <a:t>1</a:t>
            </a:r>
          </a:p>
        </p:txBody>
      </p:sp>
      <p:sp>
        <p:nvSpPr>
          <p:cNvPr id="8" name="TextBox 7"/>
          <p:cNvSpPr txBox="1"/>
          <p:nvPr/>
        </p:nvSpPr>
        <p:spPr>
          <a:xfrm>
            <a:off x="4714876" y="214290"/>
            <a:ext cx="500066" cy="369332"/>
          </a:xfrm>
          <a:prstGeom prst="rect">
            <a:avLst/>
          </a:prstGeom>
          <a:noFill/>
        </p:spPr>
        <p:txBody>
          <a:bodyPr wrap="square" rtlCol="0">
            <a:spAutoFit/>
          </a:bodyPr>
          <a:lstStyle/>
          <a:p>
            <a:r>
              <a:rPr lang="en-US" dirty="0"/>
              <a:t>2</a:t>
            </a:r>
          </a:p>
        </p:txBody>
      </p:sp>
      <p:sp>
        <p:nvSpPr>
          <p:cNvPr id="9" name="TextBox 8"/>
          <p:cNvSpPr txBox="1"/>
          <p:nvPr/>
        </p:nvSpPr>
        <p:spPr>
          <a:xfrm>
            <a:off x="4714876" y="3786190"/>
            <a:ext cx="571504" cy="369332"/>
          </a:xfrm>
          <a:prstGeom prst="rect">
            <a:avLst/>
          </a:prstGeom>
          <a:noFill/>
        </p:spPr>
        <p:txBody>
          <a:bodyPr wrap="square" rtlCol="0">
            <a:spAutoFit/>
          </a:bodyPr>
          <a:lstStyle/>
          <a:p>
            <a:r>
              <a:rPr lang="en-US" dirty="0"/>
              <a:t>3</a:t>
            </a:r>
            <a:r>
              <a:rPr lang="en-US" dirty="0">
                <a:solidFill>
                  <a:schemeClr val="bg1"/>
                </a:solidFill>
              </a:rPr>
              <a:t>3</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OUTLINE MODE</a:t>
            </a:r>
          </a:p>
        </p:txBody>
      </p:sp>
      <p:sp>
        <p:nvSpPr>
          <p:cNvPr id="3" name="Content Placeholder 2"/>
          <p:cNvSpPr>
            <a:spLocks noGrp="1"/>
          </p:cNvSpPr>
          <p:nvPr>
            <p:ph idx="1"/>
          </p:nvPr>
        </p:nvSpPr>
        <p:spPr/>
        <p:txBody>
          <a:bodyPr>
            <a:normAutofit/>
          </a:bodyPr>
          <a:lstStyle/>
          <a:p>
            <a:r>
              <a:rPr lang="en-IN" sz="2400" dirty="0"/>
              <a:t>The outline mode shows the borders of different components of the scenery with the background being black.</a:t>
            </a:r>
          </a:p>
          <a:p>
            <a:r>
              <a:rPr lang="en-IN" sz="2400" dirty="0"/>
              <a:t>In this mode we use some user-defined functions such as: 	</a:t>
            </a:r>
          </a:p>
          <a:p>
            <a:pPr>
              <a:buNone/>
            </a:pPr>
            <a:r>
              <a:rPr lang="en-IN" sz="2400" b="1" dirty="0"/>
              <a:t> void border(void)</a:t>
            </a:r>
            <a:r>
              <a:rPr lang="en-IN" sz="2400" dirty="0"/>
              <a:t> which implements line drawing and polygon drawing functions to draw the outlines which are basically lines or polygons.</a:t>
            </a:r>
          </a:p>
          <a:p>
            <a:pPr>
              <a:buNone/>
            </a:pPr>
            <a:r>
              <a:rPr lang="en-IN" sz="2400" dirty="0"/>
              <a:t> </a:t>
            </a:r>
            <a:r>
              <a:rPr lang="en-IN" sz="2400" b="1" dirty="0"/>
              <a:t>void tree1(void) </a:t>
            </a:r>
            <a:r>
              <a:rPr lang="en-IN" sz="2400" dirty="0"/>
              <a:t>which is a function which draws the outline of the tree and is implemented in the border function.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32732"/>
          </a:xfrm>
        </p:spPr>
        <p:txBody>
          <a:bodyPr/>
          <a:lstStyle/>
          <a:p>
            <a:r>
              <a:rPr lang="en-US" dirty="0"/>
              <a:t>Outline Functions</a:t>
            </a:r>
          </a:p>
        </p:txBody>
      </p:sp>
      <p:sp>
        <p:nvSpPr>
          <p:cNvPr id="3" name="Content Placeholder 2"/>
          <p:cNvSpPr>
            <a:spLocks noGrp="1"/>
          </p:cNvSpPr>
          <p:nvPr>
            <p:ph idx="1"/>
          </p:nvPr>
        </p:nvSpPr>
        <p:spPr>
          <a:xfrm>
            <a:off x="457200" y="6278880"/>
            <a:ext cx="8229600" cy="45719"/>
          </a:xfrm>
        </p:spPr>
        <p:txBody>
          <a:bodyPr>
            <a:normAutofit fontScale="25000" lnSpcReduction="20000"/>
          </a:bodyPr>
          <a:lstStyle/>
          <a:p>
            <a:pPr>
              <a:buNone/>
            </a:pPr>
            <a:r>
              <a:rPr lang="en-US" sz="1800" dirty="0"/>
              <a:t> </a:t>
            </a:r>
            <a:r>
              <a:rPr lang="en-US" sz="1800" dirty="0" err="1"/>
              <a:t>glBegin</a:t>
            </a:r>
            <a:r>
              <a:rPr lang="en-US" sz="1800" dirty="0"/>
              <a:t>(GL_LINE_STRIP);</a:t>
            </a:r>
          </a:p>
          <a:p>
            <a:pPr>
              <a:buNone/>
            </a:pPr>
            <a:r>
              <a:rPr lang="en-US" sz="1800" dirty="0"/>
              <a:t>	  glVertex2f(0,400);             //mountain</a:t>
            </a:r>
          </a:p>
          <a:p>
            <a:pPr>
              <a:buNone/>
            </a:pPr>
            <a:r>
              <a:rPr lang="en-US" sz="1800" dirty="0"/>
              <a:t>	  glVertex2f(250,700);</a:t>
            </a:r>
          </a:p>
          <a:p>
            <a:pPr>
              <a:buNone/>
            </a:pPr>
            <a:r>
              <a:rPr lang="en-US" sz="1800" dirty="0"/>
              <a:t>         glVertex2f(430,400);</a:t>
            </a:r>
          </a:p>
          <a:p>
            <a:pPr>
              <a:buNone/>
            </a:pPr>
            <a:endParaRPr lang="en-US" sz="1800" dirty="0"/>
          </a:p>
        </p:txBody>
      </p:sp>
      <p:sp>
        <p:nvSpPr>
          <p:cNvPr id="4" name="Isosceles Triangle 3"/>
          <p:cNvSpPr/>
          <p:nvPr/>
        </p:nvSpPr>
        <p:spPr>
          <a:xfrm>
            <a:off x="5429256" y="1500174"/>
            <a:ext cx="2214578" cy="1857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reenshot (9).png"/>
          <p:cNvPicPr>
            <a:picLocks noChangeAspect="1"/>
          </p:cNvPicPr>
          <p:nvPr/>
        </p:nvPicPr>
        <p:blipFill>
          <a:blip r:embed="rId2"/>
          <a:stretch>
            <a:fillRect/>
          </a:stretch>
        </p:blipFill>
        <p:spPr>
          <a:xfrm>
            <a:off x="357158" y="3571876"/>
            <a:ext cx="8572560" cy="3143248"/>
          </a:xfrm>
          <a:prstGeom prst="rect">
            <a:avLst/>
          </a:prstGeom>
        </p:spPr>
      </p:pic>
      <p:sp>
        <p:nvSpPr>
          <p:cNvPr id="8" name="TextBox 7"/>
          <p:cNvSpPr txBox="1"/>
          <p:nvPr/>
        </p:nvSpPr>
        <p:spPr>
          <a:xfrm>
            <a:off x="500034" y="1357298"/>
            <a:ext cx="3143272" cy="1477328"/>
          </a:xfrm>
          <a:prstGeom prst="rect">
            <a:avLst/>
          </a:prstGeom>
          <a:noFill/>
        </p:spPr>
        <p:txBody>
          <a:bodyPr wrap="square" rtlCol="0">
            <a:spAutoFit/>
          </a:bodyPr>
          <a:lstStyle/>
          <a:p>
            <a:r>
              <a:rPr lang="en-US" dirty="0" err="1"/>
              <a:t>glBegin</a:t>
            </a:r>
            <a:r>
              <a:rPr lang="en-US" dirty="0"/>
              <a:t>(GL_LINE_STRIP);</a:t>
            </a:r>
          </a:p>
          <a:p>
            <a:r>
              <a:rPr lang="en-US" dirty="0"/>
              <a:t>	glVertex2f(0,400);</a:t>
            </a:r>
          </a:p>
          <a:p>
            <a:r>
              <a:rPr lang="en-US" dirty="0"/>
              <a:t>	glVertex2f(250,700);</a:t>
            </a:r>
          </a:p>
          <a:p>
            <a:r>
              <a:rPr lang="en-US" dirty="0"/>
              <a:t>	glVertex2f(430,400);</a:t>
            </a:r>
          </a:p>
          <a:p>
            <a:r>
              <a:rPr lang="en-US" dirty="0" err="1"/>
              <a:t>glEnd</a:t>
            </a:r>
            <a:r>
              <a:rPr lang="en-US" dirty="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862</TotalTime>
  <Words>749</Words>
  <Application>Microsoft Office PowerPoint</Application>
  <PresentationFormat>On-screen Show (4:3)</PresentationFormat>
  <Paragraphs>169</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Constantia</vt:lpstr>
      <vt:lpstr>Wingdings</vt:lpstr>
      <vt:lpstr>Wingdings 2</vt:lpstr>
      <vt:lpstr>Flow</vt:lpstr>
      <vt:lpstr>COMPUTER GRAPHICS PROJECT</vt:lpstr>
      <vt:lpstr>INTRODUCTION</vt:lpstr>
      <vt:lpstr> LIBRARIES USED</vt:lpstr>
      <vt:lpstr>USER-DEFINED FUNCTIONS</vt:lpstr>
      <vt:lpstr>ALGORITHMS USED</vt:lpstr>
      <vt:lpstr>DESCRIPTION</vt:lpstr>
      <vt:lpstr>PowerPoint Presentation</vt:lpstr>
      <vt:lpstr>OUTLINE MODE</vt:lpstr>
      <vt:lpstr>Outline Functions</vt:lpstr>
      <vt:lpstr>DAY MODE</vt:lpstr>
      <vt:lpstr>NIGHT MODE</vt:lpstr>
      <vt:lpstr>SPECIAL EFFECT 1</vt:lpstr>
      <vt:lpstr>1.movesun()</vt:lpstr>
      <vt:lpstr>PowerPoint Presentation</vt:lpstr>
      <vt:lpstr>SPECIAL EFFECT 2</vt:lpstr>
      <vt:lpstr>2.modifynight()</vt:lpstr>
      <vt:lpstr>PowerPoint Presentation</vt:lpstr>
      <vt:lpstr>CONCLUSION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PROJECT</dc:title>
  <dc:creator>HP</dc:creator>
  <cp:lastModifiedBy>Partha Paul</cp:lastModifiedBy>
  <cp:revision>61</cp:revision>
  <dcterms:created xsi:type="dcterms:W3CDTF">2016-04-11T14:25:38Z</dcterms:created>
  <dcterms:modified xsi:type="dcterms:W3CDTF">2016-04-13T10:56:26Z</dcterms:modified>
</cp:coreProperties>
</file>