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9" r:id="rId7"/>
    <p:sldId id="263" r:id="rId8"/>
    <p:sldId id="264" r:id="rId9"/>
    <p:sldId id="261" r:id="rId10"/>
    <p:sldId id="262" r:id="rId11"/>
    <p:sldId id="270" r:id="rId12"/>
    <p:sldId id="265" r:id="rId13"/>
    <p:sldId id="266" r:id="rId14"/>
    <p:sldId id="267" r:id="rId15"/>
    <p:sldId id="271" r:id="rId16"/>
    <p:sldId id="26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C1089968-DB11-4940-8106-B2FF44BA8C3F}" type="datetimeFigureOut">
              <a:rPr lang="en-IN" smtClean="0"/>
              <a:t>21-11-2016</a:t>
            </a:fld>
            <a:endParaRPr lang="en-IN"/>
          </a:p>
        </p:txBody>
      </p:sp>
      <p:sp>
        <p:nvSpPr>
          <p:cNvPr id="5" name="Footer Placeholder 4"/>
          <p:cNvSpPr>
            <a:spLocks noGrp="1"/>
          </p:cNvSpPr>
          <p:nvPr>
            <p:ph type="ftr" sz="quarter" idx="11"/>
          </p:nvPr>
        </p:nvSpPr>
        <p:spPr>
          <a:xfrm>
            <a:off x="533401" y="5936189"/>
            <a:ext cx="4021666" cy="365125"/>
          </a:xfrm>
        </p:spPr>
        <p:txBody>
          <a:bodyPr/>
          <a:lstStyle/>
          <a:p>
            <a:endParaRPr lang="en-IN"/>
          </a:p>
        </p:txBody>
      </p:sp>
      <p:sp>
        <p:nvSpPr>
          <p:cNvPr id="6" name="Slide Number Placeholder 5"/>
          <p:cNvSpPr>
            <a:spLocks noGrp="1"/>
          </p:cNvSpPr>
          <p:nvPr>
            <p:ph type="sldNum" sz="quarter" idx="12"/>
          </p:nvPr>
        </p:nvSpPr>
        <p:spPr>
          <a:xfrm>
            <a:off x="7010399" y="2750337"/>
            <a:ext cx="1370293" cy="1356442"/>
          </a:xfrm>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262485044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89968-DB11-4940-8106-B2FF44BA8C3F}"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11310"/>
            <a:ext cx="1149836" cy="1090789"/>
          </a:xfrm>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203605953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89968-DB11-4940-8106-B2FF44BA8C3F}"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11616"/>
            <a:ext cx="1149836" cy="1090789"/>
          </a:xfrm>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756428984"/>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89968-DB11-4940-8106-B2FF44BA8C3F}"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09926"/>
            <a:ext cx="1149836" cy="1090789"/>
          </a:xfrm>
        </p:spPr>
        <p:txBody>
          <a:bodyPr/>
          <a:lstStyle/>
          <a:p>
            <a:fld id="{662B8C1B-BEF7-4DD2-85B1-B25C928E9802}" type="slidenum">
              <a:rPr lang="en-IN" smtClean="0"/>
              <a:t>‹#›</a:t>
            </a:fld>
            <a:endParaRPr lang="en-IN"/>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871074316"/>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89968-DB11-4940-8106-B2FF44BA8C3F}"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856438" y="4709926"/>
            <a:ext cx="1149836" cy="1090789"/>
          </a:xfrm>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4129805938"/>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1089968-DB11-4940-8106-B2FF44BA8C3F}" type="datetimeFigureOut">
              <a:rPr lang="en-IN" smtClean="0"/>
              <a:t>21-11-2016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1724115815"/>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1089968-DB11-4940-8106-B2FF44BA8C3F}" type="datetimeFigureOut">
              <a:rPr lang="en-IN" smtClean="0"/>
              <a:t>21-11-2016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1756444533"/>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9968-DB11-4940-8106-B2FF44BA8C3F}"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1208783124"/>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C1089968-DB11-4940-8106-B2FF44BA8C3F}" type="datetimeFigureOut">
              <a:rPr lang="en-IN" smtClean="0"/>
              <a:t>21-11-2016</a:t>
            </a:fld>
            <a:endParaRPr lang="en-IN"/>
          </a:p>
        </p:txBody>
      </p:sp>
      <p:sp>
        <p:nvSpPr>
          <p:cNvPr id="5" name="Footer Placeholder 4"/>
          <p:cNvSpPr>
            <a:spLocks noGrp="1"/>
          </p:cNvSpPr>
          <p:nvPr>
            <p:ph type="ftr" sz="quarter" idx="11"/>
          </p:nvPr>
        </p:nvSpPr>
        <p:spPr>
          <a:xfrm>
            <a:off x="510241" y="5936189"/>
            <a:ext cx="4518959" cy="365125"/>
          </a:xfrm>
        </p:spPr>
        <p:txBody>
          <a:bodyPr/>
          <a:lstStyle/>
          <a:p>
            <a:endParaRPr lang="en-IN"/>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62B8C1B-BEF7-4DD2-85B1-B25C928E9802}" type="slidenum">
              <a:rPr lang="en-IN" smtClean="0"/>
              <a:t>‹#›</a:t>
            </a:fld>
            <a:endParaRPr lang="en-IN"/>
          </a:p>
        </p:txBody>
      </p:sp>
    </p:spTree>
    <p:extLst>
      <p:ext uri="{BB962C8B-B14F-4D97-AF65-F5344CB8AC3E}">
        <p14:creationId xmlns:p14="http://schemas.microsoft.com/office/powerpoint/2010/main" val="2642942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089968-DB11-4940-8106-B2FF44BA8C3F}" type="datetimeFigureOut">
              <a:rPr lang="en-IN" smtClean="0"/>
              <a:t>21-11-2016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404791922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65810" y="5936188"/>
            <a:ext cx="2057400" cy="365125"/>
          </a:xfrm>
        </p:spPr>
        <p:txBody>
          <a:bodyPr/>
          <a:lstStyle/>
          <a:p>
            <a:fld id="{C1089968-DB11-4940-8106-B2FF44BA8C3F}" type="datetimeFigureOut">
              <a:rPr lang="en-IN" smtClean="0"/>
              <a:t>21-11-2016</a:t>
            </a:fld>
            <a:endParaRPr lang="en-IN"/>
          </a:p>
        </p:txBody>
      </p:sp>
      <p:sp>
        <p:nvSpPr>
          <p:cNvPr id="5" name="Footer Placeholder 4"/>
          <p:cNvSpPr>
            <a:spLocks noGrp="1"/>
          </p:cNvSpPr>
          <p:nvPr>
            <p:ph type="ftr" sz="quarter" idx="11"/>
          </p:nvPr>
        </p:nvSpPr>
        <p:spPr>
          <a:xfrm>
            <a:off x="533400" y="5936189"/>
            <a:ext cx="4834673" cy="365125"/>
          </a:xfrm>
        </p:spPr>
        <p:txBody>
          <a:bodyPr/>
          <a:lstStyle/>
          <a:p>
            <a:endParaRPr lang="en-IN"/>
          </a:p>
        </p:txBody>
      </p:sp>
      <p:sp>
        <p:nvSpPr>
          <p:cNvPr id="6" name="Slide Number Placeholder 5"/>
          <p:cNvSpPr>
            <a:spLocks noGrp="1"/>
          </p:cNvSpPr>
          <p:nvPr>
            <p:ph type="sldNum" sz="quarter" idx="12"/>
          </p:nvPr>
        </p:nvSpPr>
        <p:spPr>
          <a:xfrm>
            <a:off x="7856438" y="2869896"/>
            <a:ext cx="1149836" cy="1090789"/>
          </a:xfrm>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3703778541"/>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89968-DB11-4940-8106-B2FF44BA8C3F}"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2042187707"/>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089968-DB11-4940-8106-B2FF44BA8C3F}" type="datetimeFigureOut">
              <a:rPr lang="en-IN" smtClean="0"/>
              <a:t>21-11-2016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23848733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089968-DB11-4940-8106-B2FF44BA8C3F}" type="datetimeFigureOut">
              <a:rPr lang="en-IN" smtClean="0"/>
              <a:t>21-11-2016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2809165985"/>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1089968-DB11-4940-8106-B2FF44BA8C3F}" type="datetimeFigureOut">
              <a:rPr lang="en-IN" smtClean="0"/>
              <a:t>21-11-2016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170645325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89968-DB11-4940-8106-B2FF44BA8C3F}"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418123557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89968-DB11-4940-8106-B2FF44BA8C3F}" type="datetimeFigureOut">
              <a:rPr lang="en-IN" smtClean="0"/>
              <a:t>21-11-2016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2B8C1B-BEF7-4DD2-85B1-B25C928E9802}" type="slidenum">
              <a:rPr lang="en-IN" smtClean="0"/>
              <a:t>‹#›</a:t>
            </a:fld>
            <a:endParaRPr lang="en-IN"/>
          </a:p>
        </p:txBody>
      </p:sp>
    </p:spTree>
    <p:extLst>
      <p:ext uri="{BB962C8B-B14F-4D97-AF65-F5344CB8AC3E}">
        <p14:creationId xmlns:p14="http://schemas.microsoft.com/office/powerpoint/2010/main" val="698861541"/>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089968-DB11-4940-8106-B2FF44BA8C3F}" type="datetimeFigureOut">
              <a:rPr lang="en-IN" smtClean="0"/>
              <a:t>21-11-2016</a:t>
            </a:fld>
            <a:endParaRPr lang="en-IN"/>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62B8C1B-BEF7-4DD2-85B1-B25C928E9802}" type="slidenum">
              <a:rPr lang="en-IN" smtClean="0"/>
              <a:t>‹#›</a:t>
            </a:fld>
            <a:endParaRPr lang="en-IN"/>
          </a:p>
        </p:txBody>
      </p:sp>
    </p:spTree>
    <p:extLst>
      <p:ext uri="{BB962C8B-B14F-4D97-AF65-F5344CB8AC3E}">
        <p14:creationId xmlns:p14="http://schemas.microsoft.com/office/powerpoint/2010/main" val="3693597803"/>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ransition spd="med">
    <p:pull/>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2" y="836712"/>
            <a:ext cx="7521982" cy="1656184"/>
          </a:xfrm>
        </p:spPr>
        <p:txBody>
          <a:bodyPr>
            <a:normAutofit/>
          </a:bodyPr>
          <a:lstStyle/>
          <a:p>
            <a:pPr algn="ctr"/>
            <a:r>
              <a:rPr lang="en-IN" sz="5400" b="1" dirty="0">
                <a:ln w="13462">
                  <a:solidFill>
                    <a:schemeClr val="bg1"/>
                  </a:solidFill>
                  <a:prstDash val="solid"/>
                </a:ln>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BUILDING A SIMPLE WEB BROWSER</a:t>
            </a:r>
          </a:p>
        </p:txBody>
      </p:sp>
      <p:sp>
        <p:nvSpPr>
          <p:cNvPr id="3" name="Subtitle 2"/>
          <p:cNvSpPr>
            <a:spLocks noGrp="1"/>
          </p:cNvSpPr>
          <p:nvPr>
            <p:ph type="subTitle" idx="1"/>
          </p:nvPr>
        </p:nvSpPr>
        <p:spPr>
          <a:xfrm>
            <a:off x="4427984" y="4941168"/>
            <a:ext cx="4392488" cy="1916832"/>
          </a:xfrm>
        </p:spPr>
        <p:txBody>
          <a:bodyPr>
            <a:noAutofit/>
          </a:bodyPr>
          <a:lstStyle/>
          <a:p>
            <a:pPr algn="just"/>
            <a:r>
              <a:rPr lang="en-IN" dirty="0">
                <a:solidFill>
                  <a:schemeClr val="tx1"/>
                </a:solidFill>
              </a:rPr>
              <a:t>BY,</a:t>
            </a:r>
          </a:p>
          <a:p>
            <a:pPr algn="just"/>
            <a:r>
              <a:rPr lang="en-IN" dirty="0">
                <a:solidFill>
                  <a:schemeClr val="tx1"/>
                </a:solidFill>
              </a:rPr>
              <a:t>PARTHA PRITAM PAUL</a:t>
            </a:r>
            <a:r>
              <a:rPr lang="en-IN">
                <a:solidFill>
                  <a:schemeClr val="tx1"/>
                </a:solidFill>
              </a:rPr>
              <a:t>(14-1-5-059)</a:t>
            </a:r>
            <a:endParaRPr lang="en-IN" dirty="0">
              <a:solidFill>
                <a:schemeClr val="tx1"/>
              </a:solidFill>
            </a:endParaRPr>
          </a:p>
          <a:p>
            <a:pPr algn="just"/>
            <a:r>
              <a:rPr lang="en-IN" dirty="0">
                <a:solidFill>
                  <a:schemeClr val="tx1"/>
                </a:solidFill>
              </a:rPr>
              <a:t>RITURAJ DAS(14-1-5-061)</a:t>
            </a:r>
          </a:p>
          <a:p>
            <a:pPr algn="just"/>
            <a:r>
              <a:rPr lang="en-IN" dirty="0">
                <a:solidFill>
                  <a:schemeClr val="tx1"/>
                </a:solidFill>
              </a:rPr>
              <a:t>DEBASISH DUTTA(14-1-5-067)</a:t>
            </a: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251520" y="1988840"/>
            <a:ext cx="8712968" cy="4680520"/>
          </a:xfrm>
        </p:spPr>
        <p:txBody>
          <a:bodyPr>
            <a:noAutofit/>
          </a:bodyPr>
          <a:lstStyle/>
          <a:p>
            <a:pPr algn="just">
              <a:buNone/>
            </a:pPr>
            <a:r>
              <a:rPr lang="en-IN" sz="2200" b="1" u="sng" dirty="0">
                <a:solidFill>
                  <a:schemeClr val="bg1"/>
                </a:solidFill>
              </a:rPr>
              <a:t>PRIVACY AND SECURITY: </a:t>
            </a:r>
          </a:p>
          <a:p>
            <a:pPr algn="just">
              <a:buFont typeface="Wingdings" panose="05000000000000000000" pitchFamily="2" charset="2"/>
              <a:buChar char="Ø"/>
            </a:pPr>
            <a:r>
              <a:rPr lang="en-IN" sz="2200" dirty="0"/>
              <a:t>Most browsers support HTTP Secure and offer quick and easy ways to delete the web cache, download history, form and search history, cookies, and browsing history. For a comparison of the current security vulnerabilities of browsers, see comparison of web browsers. </a:t>
            </a:r>
          </a:p>
          <a:p>
            <a:pPr algn="just">
              <a:buNone/>
            </a:pPr>
            <a:r>
              <a:rPr lang="en-IN" sz="2200" b="1" u="sng" dirty="0">
                <a:solidFill>
                  <a:schemeClr val="bg1"/>
                </a:solidFill>
              </a:rPr>
              <a:t>STANDARDS SUPPORT: </a:t>
            </a:r>
          </a:p>
          <a:p>
            <a:pPr algn="just">
              <a:buFont typeface="Wingdings" panose="05000000000000000000" pitchFamily="2" charset="2"/>
              <a:buChar char="Ø"/>
            </a:pPr>
            <a:r>
              <a:rPr lang="en-IN" sz="2200" dirty="0"/>
              <a:t>Early web browsers supported only a very simple version of HTML. The rapid development of proprietary web browsers led to the development of non-standard dialects of HTML, leading to problems with interoperability. Modern web browsers support a combination of standards-based and de facto HTML and XHTML, which should be rendered in the same way by all browsers. </a:t>
            </a:r>
          </a:p>
          <a:p>
            <a:pPr>
              <a:buNone/>
            </a:pPr>
            <a:endParaRPr lang="en-IN" sz="2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b="1" u="sng" dirty="0">
                <a:solidFill>
                  <a:schemeClr val="bg1"/>
                </a:solidFill>
              </a:rPr>
              <a:t>EXTENSIBILITY:</a:t>
            </a:r>
          </a:p>
          <a:p>
            <a:pPr algn="just">
              <a:buFont typeface="Wingdings" panose="05000000000000000000" pitchFamily="2" charset="2"/>
              <a:buChar char="Ø"/>
            </a:pPr>
            <a:r>
              <a:rPr lang="en-IN" dirty="0"/>
              <a:t>A browser extension is a computer program that extends the functionality of a web browser. Every major web browser supports the development of browser extensions. </a:t>
            </a:r>
          </a:p>
          <a:p>
            <a:endParaRPr lang="en-US" dirty="0"/>
          </a:p>
        </p:txBody>
      </p:sp>
    </p:spTree>
    <p:extLst>
      <p:ext uri="{BB962C8B-B14F-4D97-AF65-F5344CB8AC3E}">
        <p14:creationId xmlns:p14="http://schemas.microsoft.com/office/powerpoint/2010/main" val="251220526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THE WEB BROWSER</a:t>
            </a:r>
          </a:p>
        </p:txBody>
      </p:sp>
      <p:sp>
        <p:nvSpPr>
          <p:cNvPr id="5" name="Content Placeholder 4"/>
          <p:cNvSpPr>
            <a:spLocks noGrp="1"/>
          </p:cNvSpPr>
          <p:nvPr>
            <p:ph idx="1"/>
          </p:nvPr>
        </p:nvSpPr>
        <p:spPr>
          <a:xfrm>
            <a:off x="323528" y="2276872"/>
            <a:ext cx="8496944" cy="4248472"/>
          </a:xfrm>
        </p:spPr>
        <p:txBody>
          <a:bodyPr>
            <a:normAutofit/>
          </a:bodyPr>
          <a:lstStyle/>
          <a:p>
            <a:pPr algn="just">
              <a:buFont typeface="Wingdings" panose="05000000000000000000" pitchFamily="2" charset="2"/>
              <a:buChar char="Ø"/>
            </a:pPr>
            <a:r>
              <a:rPr lang="en-IN" sz="2400" dirty="0"/>
              <a:t>A simple web browser is built which has as address bar to take the URLs and a display screen which shows the contents which are to be displayed on the screen from the contents fetched by the URL.</a:t>
            </a:r>
          </a:p>
          <a:p>
            <a:pPr algn="just">
              <a:buFont typeface="Wingdings" panose="05000000000000000000" pitchFamily="2" charset="2"/>
              <a:buChar char="Ø"/>
            </a:pPr>
            <a:r>
              <a:rPr lang="en-IN" sz="2400" dirty="0"/>
              <a:t>To build the user interface Jframe is used. An address bar is added and a display is added.</a:t>
            </a:r>
          </a:p>
          <a:p>
            <a:pPr algn="just">
              <a:buFont typeface="Wingdings" panose="05000000000000000000" pitchFamily="2" charset="2"/>
              <a:buChar char="Ø"/>
            </a:pPr>
            <a:r>
              <a:rPr lang="en-IN" sz="2400" dirty="0"/>
              <a:t>The functionality is given through JAVA language. The IDE used is NetBeans IDE.</a:t>
            </a:r>
          </a:p>
          <a:p>
            <a:pPr algn="just">
              <a:buNone/>
            </a:pPr>
            <a:endParaRPr lang="en-IN" sz="2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1639" y="836712"/>
            <a:ext cx="6896534" cy="997454"/>
          </a:xfrm>
        </p:spPr>
        <p:txBody>
          <a:bodyPr>
            <a:normAutofit/>
          </a:bodyPr>
          <a:lstStyle/>
          <a:p>
            <a:endParaRPr lang="en-IN" dirty="0"/>
          </a:p>
        </p:txBody>
      </p:sp>
      <p:sp>
        <p:nvSpPr>
          <p:cNvPr id="7" name="Content Placeholder 6"/>
          <p:cNvSpPr>
            <a:spLocks noGrp="1"/>
          </p:cNvSpPr>
          <p:nvPr>
            <p:ph idx="1"/>
          </p:nvPr>
        </p:nvSpPr>
        <p:spPr>
          <a:xfrm>
            <a:off x="533400" y="1988840"/>
            <a:ext cx="7927032" cy="4869159"/>
          </a:xfrm>
        </p:spPr>
        <p:txBody>
          <a:bodyPr>
            <a:noAutofit/>
          </a:bodyPr>
          <a:lstStyle/>
          <a:p>
            <a:pPr>
              <a:buFont typeface="Wingdings" panose="05000000000000000000" pitchFamily="2" charset="2"/>
              <a:buChar char="Ø"/>
            </a:pPr>
            <a:r>
              <a:rPr lang="en-IN" sz="2800" dirty="0"/>
              <a:t>The following steps are followed to build the browser:</a:t>
            </a:r>
            <a:br>
              <a:rPr lang="en-IN" sz="2800" dirty="0"/>
            </a:br>
            <a:endParaRPr lang="en-IN" sz="2800" dirty="0"/>
          </a:p>
          <a:p>
            <a:pPr lvl="1">
              <a:buFont typeface="Wingdings" panose="05000000000000000000" pitchFamily="2" charset="2"/>
              <a:buChar char="§"/>
            </a:pPr>
            <a:r>
              <a:rPr lang="en-IN" sz="2400" b="1" dirty="0">
                <a:solidFill>
                  <a:schemeClr val="bg1"/>
                </a:solidFill>
              </a:rPr>
              <a:t>STEP 1: </a:t>
            </a:r>
            <a:r>
              <a:rPr lang="en-IN" sz="2400" dirty="0"/>
              <a:t>Setting up the constructor of the class.</a:t>
            </a:r>
          </a:p>
          <a:p>
            <a:pPr marL="457200" lvl="1" indent="0">
              <a:buNone/>
            </a:pPr>
            <a:r>
              <a:rPr lang="en-IN" sz="2400" dirty="0"/>
              <a:t>               In the constructor, we first create the       		address bar for taking URLs and also  			browser to set up use a proxy server. </a:t>
            </a:r>
          </a:p>
          <a:p>
            <a:pPr lvl="1" algn="just">
              <a:buFont typeface="Wingdings" panose="05000000000000000000" pitchFamily="2" charset="2"/>
              <a:buChar char="§"/>
            </a:pPr>
            <a:r>
              <a:rPr lang="en-IN" sz="2400" b="1" dirty="0">
                <a:solidFill>
                  <a:schemeClr val="bg1"/>
                </a:solidFill>
              </a:rPr>
              <a:t>STEP 2</a:t>
            </a:r>
            <a:r>
              <a:rPr lang="en-IN" sz="2400" dirty="0">
                <a:solidFill>
                  <a:schemeClr val="bg1"/>
                </a:solidFill>
              </a:rPr>
              <a:t>: </a:t>
            </a:r>
            <a:r>
              <a:rPr lang="en-IN" sz="2400" dirty="0"/>
              <a:t>Implementing Hyperlink Listener </a:t>
            </a:r>
          </a:p>
          <a:p>
            <a:pPr marL="1828800" lvl="4" indent="0" algn="just">
              <a:buNone/>
            </a:pPr>
            <a:r>
              <a:rPr lang="en-IN" sz="2300" dirty="0"/>
              <a:t>Hyperlink Listener contains a single function as hyperlinkUpdate() which is defined as follows. If hyperlink is clicked then URL of that hyperlink is loaded in the edit pane by calling loadURL() method. </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988840"/>
            <a:ext cx="8291264" cy="4752528"/>
          </a:xfrm>
        </p:spPr>
        <p:txBody>
          <a:bodyPr>
            <a:noAutofit/>
          </a:bodyPr>
          <a:lstStyle/>
          <a:p>
            <a:pPr>
              <a:buFont typeface="Wingdings" panose="05000000000000000000" pitchFamily="2" charset="2"/>
              <a:buChar char="§"/>
            </a:pPr>
            <a:r>
              <a:rPr lang="en-IN" sz="2400" b="1" dirty="0">
                <a:solidFill>
                  <a:schemeClr val="bg1"/>
                </a:solidFill>
              </a:rPr>
              <a:t>STEP 3</a:t>
            </a:r>
            <a:r>
              <a:rPr lang="en-IN" sz="2400" b="1" dirty="0"/>
              <a:t>: Creating The Loadurl() Method</a:t>
            </a:r>
            <a:r>
              <a:rPr lang="en-IN" sz="2400" dirty="0"/>
              <a:t>. </a:t>
            </a:r>
          </a:p>
          <a:p>
            <a:pPr marL="914400" lvl="2" indent="0" algn="just">
              <a:buNone/>
            </a:pPr>
            <a:r>
              <a:rPr lang="en-IN" sz="2200" dirty="0">
                <a:latin typeface="+mj-lt"/>
                <a:cs typeface="Times New Roman" panose="02020603050405020304" pitchFamily="18" charset="0"/>
              </a:rPr>
              <a:t>  The loadURL() method takes a string as an input and takes that input to display the webpage denoted by the string. The string here in generated when the user inputs data into the addressbar or clicks on a hyperlink which are converted into strings and sent to the method. It uses the setpage() method to display the webpage. </a:t>
            </a:r>
          </a:p>
          <a:p>
            <a:pPr>
              <a:buNone/>
            </a:pPr>
            <a:endParaRPr lang="en-IN" sz="2400" b="1" dirty="0">
              <a:solidFill>
                <a:schemeClr val="bg1"/>
              </a:solidFill>
            </a:endParaRPr>
          </a:p>
          <a:p>
            <a:pPr>
              <a:buFont typeface="Wingdings" panose="05000000000000000000" pitchFamily="2" charset="2"/>
              <a:buChar char="§"/>
            </a:pPr>
            <a:r>
              <a:rPr lang="en-IN" sz="2400" b="1" dirty="0">
                <a:solidFill>
                  <a:schemeClr val="bg1"/>
                </a:solidFill>
              </a:rPr>
              <a:t>STEP 4:</a:t>
            </a:r>
            <a:r>
              <a:rPr lang="en-IN" sz="2400" dirty="0"/>
              <a:t> </a:t>
            </a:r>
            <a:r>
              <a:rPr lang="en-IN" sz="2400" b="1" dirty="0"/>
              <a:t>Action Listener for Enter. </a:t>
            </a:r>
          </a:p>
          <a:p>
            <a:pPr marL="914400" lvl="2" indent="0" algn="just">
              <a:buNone/>
            </a:pPr>
            <a:r>
              <a:rPr lang="en-IN" sz="2200" dirty="0">
                <a:latin typeface="+mj-lt"/>
                <a:cs typeface="Times New Roman" panose="02020603050405020304" pitchFamily="18" charset="0"/>
              </a:rPr>
              <a:t>  Basically, when enter is pressed it takes the URL in the     address bar and converts into string and passes it to the loadURL() method for it to display the web page. </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336873"/>
            <a:ext cx="7927032" cy="3599316"/>
          </a:xfrm>
        </p:spPr>
        <p:txBody>
          <a:bodyPr/>
          <a:lstStyle/>
          <a:p>
            <a:pPr>
              <a:buFont typeface="Wingdings" panose="05000000000000000000" pitchFamily="2" charset="2"/>
              <a:buChar char="§"/>
            </a:pPr>
            <a:r>
              <a:rPr lang="en-IN" b="1" dirty="0">
                <a:solidFill>
                  <a:schemeClr val="bg1"/>
                </a:solidFill>
              </a:rPr>
              <a:t>STEP 5: </a:t>
            </a:r>
            <a:r>
              <a:rPr lang="en-IN" b="1" dirty="0"/>
              <a:t>Creating the Main Method. </a:t>
            </a:r>
          </a:p>
          <a:p>
            <a:pPr marL="914400" lvl="2" indent="0" algn="just">
              <a:buNone/>
            </a:pPr>
            <a:r>
              <a:rPr lang="en-IN" sz="2300" dirty="0"/>
              <a:t>  These are the step that are required for us to build this simple web browser that takes an URL as input and displays the web page. </a:t>
            </a:r>
          </a:p>
          <a:p>
            <a:endParaRPr lang="en-US" dirty="0"/>
          </a:p>
        </p:txBody>
      </p:sp>
    </p:spTree>
    <p:extLst>
      <p:ext uri="{BB962C8B-B14F-4D97-AF65-F5344CB8AC3E}">
        <p14:creationId xmlns:p14="http://schemas.microsoft.com/office/powerpoint/2010/main" val="7428331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algn="just"/>
            <a:r>
              <a:rPr lang="en-IN" sz="2800" dirty="0"/>
              <a:t>A basic web browser with minimal functionality was created where we could demonstrate the basic guidelines for building a full-fledged web browser. The basic features were implemented and gave us a good overview of elements such as URL, http, Hyperlink etc. and their relations. </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AIM &amp; OBJECTIVE</a:t>
            </a:r>
          </a:p>
          <a:p>
            <a:pPr>
              <a:buFont typeface="Wingdings" panose="05000000000000000000" pitchFamily="2" charset="2"/>
              <a:buChar char="Ø"/>
            </a:pPr>
            <a:r>
              <a:rPr lang="en-IN" dirty="0"/>
              <a:t>A BRIEF INTRODUCTION</a:t>
            </a:r>
          </a:p>
          <a:p>
            <a:pPr>
              <a:buFont typeface="Wingdings" panose="05000000000000000000" pitchFamily="2" charset="2"/>
              <a:buChar char="Ø"/>
            </a:pPr>
            <a:r>
              <a:rPr lang="en-IN" dirty="0"/>
              <a:t>TOPICS RELATED TO A BROWSER</a:t>
            </a:r>
          </a:p>
          <a:p>
            <a:pPr>
              <a:buFont typeface="Wingdings" panose="05000000000000000000" pitchFamily="2" charset="2"/>
              <a:buChar char="Ø"/>
            </a:pPr>
            <a:r>
              <a:rPr lang="en-IN" dirty="0"/>
              <a:t>FUNCTIONALITY AND FEATURES OF A BROWSER</a:t>
            </a:r>
          </a:p>
          <a:p>
            <a:pPr>
              <a:buFont typeface="Wingdings" panose="05000000000000000000" pitchFamily="2" charset="2"/>
              <a:buChar char="Ø"/>
            </a:pPr>
            <a:r>
              <a:rPr lang="en-IN" dirty="0"/>
              <a:t>BUILDING THE BROWSER</a:t>
            </a:r>
          </a:p>
          <a:p>
            <a:pPr>
              <a:buFont typeface="Wingdings" panose="05000000000000000000" pitchFamily="2" charset="2"/>
              <a:buChar char="Ø"/>
            </a:pPr>
            <a:r>
              <a:rPr lang="en-IN" dirty="0"/>
              <a:t>CONCLUSION</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AIM &amp; OBJECTIVE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To understand the working of a simple web browser.</a:t>
            </a:r>
          </a:p>
          <a:p>
            <a:pPr>
              <a:buFont typeface="Wingdings" panose="05000000000000000000" pitchFamily="2" charset="2"/>
              <a:buChar char="Ø"/>
            </a:pPr>
            <a:r>
              <a:rPr lang="en-IN" dirty="0"/>
              <a:t>To understand the key features that make up a good browser.</a:t>
            </a:r>
          </a:p>
          <a:p>
            <a:pPr>
              <a:buFont typeface="Wingdings" panose="05000000000000000000" pitchFamily="2" charset="2"/>
              <a:buChar char="Ø"/>
            </a:pPr>
            <a:r>
              <a:rPr lang="en-IN" dirty="0"/>
              <a:t>To know the basic functionality of a web browser.</a:t>
            </a:r>
          </a:p>
          <a:p>
            <a:pPr>
              <a:buFont typeface="Wingdings" panose="05000000000000000000" pitchFamily="2" charset="2"/>
              <a:buChar char="Ø"/>
            </a:pPr>
            <a:r>
              <a:rPr lang="en-IN" dirty="0"/>
              <a:t>Building a simple working browser.</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533400" y="2336872"/>
            <a:ext cx="6774904" cy="3828431"/>
          </a:xfrm>
        </p:spPr>
        <p:txBody>
          <a:bodyPr>
            <a:normAutofit fontScale="92500"/>
          </a:bodyPr>
          <a:lstStyle/>
          <a:p>
            <a:pPr algn="just">
              <a:buFont typeface="Wingdings" panose="05000000000000000000" pitchFamily="2" charset="2"/>
              <a:buChar char="Ø"/>
            </a:pPr>
            <a:r>
              <a:rPr lang="en-IN" sz="2800" dirty="0"/>
              <a:t>A Web Browser is a software application for retrieving, presenting, and traversing </a:t>
            </a:r>
            <a:r>
              <a:rPr lang="en-IN" sz="2800" i="1" dirty="0"/>
              <a:t>information resources </a:t>
            </a:r>
            <a:r>
              <a:rPr lang="en-IN" sz="2800" dirty="0"/>
              <a:t>on the “World Wide Web”. An information resource is identified by a Uniform Resource Identifier (URI/URL) and may be a web page, image, video or other piece of content. </a:t>
            </a:r>
            <a:r>
              <a:rPr lang="en-IN" sz="2800" b="1" i="1" u="sng" dirty="0"/>
              <a:t>Hyperlinks</a:t>
            </a:r>
            <a:r>
              <a:rPr lang="en-IN" sz="2800" dirty="0"/>
              <a:t> present in resources enable users easily to navigate their browsers to related resources</a:t>
            </a:r>
            <a:r>
              <a:rPr lang="en-IN" sz="2800" b="1" i="1" dirty="0"/>
              <a:t>. </a:t>
            </a:r>
            <a:endParaRPr lang="en-IN" sz="28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a:t>
            </a:r>
          </a:p>
        </p:txBody>
      </p:sp>
      <p:sp>
        <p:nvSpPr>
          <p:cNvPr id="3" name="Content Placeholder 2"/>
          <p:cNvSpPr>
            <a:spLocks noGrp="1"/>
          </p:cNvSpPr>
          <p:nvPr>
            <p:ph idx="1"/>
          </p:nvPr>
        </p:nvSpPr>
        <p:spPr>
          <a:xfrm>
            <a:off x="179512" y="2204864"/>
            <a:ext cx="8712968" cy="4392488"/>
          </a:xfrm>
        </p:spPr>
        <p:txBody>
          <a:bodyPr>
            <a:normAutofit/>
          </a:bodyPr>
          <a:lstStyle/>
          <a:p>
            <a:pPr algn="just">
              <a:buFont typeface="Wingdings" panose="05000000000000000000" pitchFamily="2" charset="2"/>
              <a:buChar char="Ø"/>
            </a:pPr>
            <a:r>
              <a:rPr lang="en-IN" sz="2400" dirty="0"/>
              <a:t>The primary purpose of a web browser is to bring information resources to the user ("</a:t>
            </a:r>
            <a:r>
              <a:rPr lang="en-IN" sz="2400" i="1" dirty="0"/>
              <a:t>retrieval" or "fetching</a:t>
            </a:r>
            <a:r>
              <a:rPr lang="en-IN" sz="2400" dirty="0"/>
              <a:t>"), allowing them to view the information ("display", "rendering"), and then access other information ("navigation", "following links"). </a:t>
            </a:r>
          </a:p>
          <a:p>
            <a:pPr algn="just">
              <a:buFont typeface="Wingdings" panose="05000000000000000000" pitchFamily="2" charset="2"/>
              <a:buChar char="Ø"/>
            </a:pPr>
            <a:r>
              <a:rPr lang="en-IN" sz="2400" dirty="0"/>
              <a:t>This process begins when the user inputs a Uniform Resource Locator (URL), for example </a:t>
            </a:r>
            <a:r>
              <a:rPr lang="en-IN" sz="2400" i="1" dirty="0"/>
              <a:t>http://en.wikipedia.org/, </a:t>
            </a:r>
            <a:r>
              <a:rPr lang="en-IN" sz="2400" dirty="0"/>
              <a:t>into the browser. The prefix of the URL, the Uniform Resource Identifier or URI, determines how the URL will be interpreted. The most commonly used kind of URI starts with http.</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In the case </a:t>
            </a:r>
            <a:r>
              <a:rPr lang="en-IN" i="1" dirty="0"/>
              <a:t>of http, https, file</a:t>
            </a:r>
            <a:r>
              <a:rPr lang="en-IN" dirty="0"/>
              <a:t>, and others, once the resource has been retrieved the web browser will display it. HTML and associated content (image files, formatting information such as CSS, etc.) is passed to the browser's layout engine to be transformed from mark up to an interactive document, a process known as "rendering". </a:t>
            </a:r>
          </a:p>
          <a:p>
            <a:endParaRPr lang="en-US" dirty="0"/>
          </a:p>
        </p:txBody>
      </p:sp>
    </p:spTree>
    <p:extLst>
      <p:ext uri="{BB962C8B-B14F-4D97-AF65-F5344CB8AC3E}">
        <p14:creationId xmlns:p14="http://schemas.microsoft.com/office/powerpoint/2010/main" val="40275183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224136"/>
          </a:xfrm>
        </p:spPr>
        <p:txBody>
          <a:bodyPr>
            <a:normAutofit/>
          </a:bodyPr>
          <a:lstStyle/>
          <a:p>
            <a:r>
              <a:rPr lang="en-IN" dirty="0"/>
              <a:t>URL &amp; URI</a:t>
            </a:r>
          </a:p>
        </p:txBody>
      </p:sp>
      <p:sp>
        <p:nvSpPr>
          <p:cNvPr id="3" name="Content Placeholder 2"/>
          <p:cNvSpPr>
            <a:spLocks noGrp="1"/>
          </p:cNvSpPr>
          <p:nvPr>
            <p:ph idx="1"/>
          </p:nvPr>
        </p:nvSpPr>
        <p:spPr>
          <a:xfrm>
            <a:off x="457200" y="2060848"/>
            <a:ext cx="8229600" cy="4608512"/>
          </a:xfrm>
        </p:spPr>
        <p:txBody>
          <a:bodyPr>
            <a:normAutofit/>
          </a:bodyPr>
          <a:lstStyle/>
          <a:p>
            <a:pPr algn="just">
              <a:buFont typeface="Wingdings" panose="05000000000000000000" pitchFamily="2" charset="2"/>
              <a:buChar char="Ø"/>
            </a:pPr>
            <a:r>
              <a:rPr lang="en-IN" sz="2400" dirty="0"/>
              <a:t>A Uniform Resource Identifier (URI) is a string of characters used to identify a resource. Such identification enables interaction with representations of the resource over a network, typically the World Wide Web, using specific protocols. </a:t>
            </a:r>
          </a:p>
          <a:p>
            <a:pPr algn="just">
              <a:buFont typeface="Wingdings" panose="05000000000000000000" pitchFamily="2" charset="2"/>
              <a:buChar char="Ø"/>
            </a:pPr>
            <a:endParaRPr lang="en-IN" sz="2400" dirty="0"/>
          </a:p>
          <a:p>
            <a:pPr algn="just">
              <a:buFont typeface="Wingdings" panose="05000000000000000000" pitchFamily="2" charset="2"/>
              <a:buChar char="Ø"/>
            </a:pPr>
            <a:r>
              <a:rPr lang="en-IN" sz="2400" dirty="0"/>
              <a:t>A Uniform Resource Locator (URL), commonly informally termed a web address (a term which is not defined identically) is a reference to a web resource that specifies its location on a computer network and a mechanism for retrieving it. A URL is a specific type of Uniform Resource Identifier (URI) </a:t>
            </a:r>
            <a:endParaRPr lang="en-IN" sz="22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008112"/>
          </a:xfrm>
        </p:spPr>
        <p:txBody>
          <a:bodyPr>
            <a:normAutofit/>
          </a:bodyPr>
          <a:lstStyle/>
          <a:p>
            <a:r>
              <a:rPr lang="en-IN" dirty="0"/>
              <a:t>HTTP</a:t>
            </a:r>
          </a:p>
        </p:txBody>
      </p:sp>
      <p:sp>
        <p:nvSpPr>
          <p:cNvPr id="3" name="Content Placeholder 2"/>
          <p:cNvSpPr>
            <a:spLocks noGrp="1"/>
          </p:cNvSpPr>
          <p:nvPr>
            <p:ph idx="1"/>
          </p:nvPr>
        </p:nvSpPr>
        <p:spPr>
          <a:xfrm>
            <a:off x="251520" y="2132856"/>
            <a:ext cx="8712968" cy="4536504"/>
          </a:xfrm>
        </p:spPr>
        <p:txBody>
          <a:bodyPr>
            <a:normAutofit/>
          </a:bodyPr>
          <a:lstStyle/>
          <a:p>
            <a:pPr>
              <a:buFont typeface="Wingdings" panose="05000000000000000000" pitchFamily="2" charset="2"/>
              <a:buChar char="Ø"/>
            </a:pPr>
            <a:r>
              <a:rPr lang="en-IN" sz="2200" dirty="0"/>
              <a:t>The Hypertext Transfer Protocol (HTTP) is an application protocol for distributed, collaborative, hypermedia information systems. </a:t>
            </a:r>
          </a:p>
          <a:p>
            <a:pPr>
              <a:buFont typeface="Wingdings" panose="05000000000000000000" pitchFamily="2" charset="2"/>
              <a:buChar char="Ø"/>
            </a:pPr>
            <a:endParaRPr lang="en-IN" sz="2200" dirty="0"/>
          </a:p>
          <a:p>
            <a:pPr>
              <a:buFont typeface="Wingdings" panose="05000000000000000000" pitchFamily="2" charset="2"/>
              <a:buChar char="Ø"/>
            </a:pPr>
            <a:r>
              <a:rPr lang="en-IN" sz="2200" dirty="0"/>
              <a:t>Hypertext is structured text that uses logical links (hyperlinks) between nodes containing text. HTTP is the protocol to exchange or transfer hypertext. </a:t>
            </a:r>
          </a:p>
          <a:p>
            <a:pPr>
              <a:buFont typeface="Wingdings" panose="05000000000000000000" pitchFamily="2" charset="2"/>
              <a:buChar char="Ø"/>
            </a:pPr>
            <a:endParaRPr lang="en-IN" sz="2200" dirty="0"/>
          </a:p>
          <a:p>
            <a:pPr>
              <a:buFont typeface="Wingdings" panose="05000000000000000000" pitchFamily="2" charset="2"/>
              <a:buChar char="Ø"/>
            </a:pPr>
            <a:r>
              <a:rPr lang="en-IN" sz="2200" dirty="0"/>
              <a:t>HTTP functions as a request–response protocol in the client–server computing model. </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224136"/>
          </a:xfrm>
        </p:spPr>
        <p:txBody>
          <a:bodyPr>
            <a:normAutofit/>
          </a:bodyPr>
          <a:lstStyle/>
          <a:p>
            <a:r>
              <a:rPr lang="en-IN" dirty="0"/>
              <a:t>FEATURES</a:t>
            </a:r>
          </a:p>
        </p:txBody>
      </p:sp>
      <p:sp>
        <p:nvSpPr>
          <p:cNvPr id="3" name="Content Placeholder 2"/>
          <p:cNvSpPr>
            <a:spLocks noGrp="1"/>
          </p:cNvSpPr>
          <p:nvPr>
            <p:ph idx="1"/>
          </p:nvPr>
        </p:nvSpPr>
        <p:spPr>
          <a:xfrm>
            <a:off x="179512" y="2060848"/>
            <a:ext cx="8784976" cy="4608512"/>
          </a:xfrm>
        </p:spPr>
        <p:txBody>
          <a:bodyPr>
            <a:normAutofit/>
          </a:bodyPr>
          <a:lstStyle/>
          <a:p>
            <a:pPr>
              <a:buNone/>
            </a:pPr>
            <a:r>
              <a:rPr lang="en-IN" sz="2400" b="1" u="sng" dirty="0">
                <a:solidFill>
                  <a:schemeClr val="bg1"/>
                </a:solidFill>
              </a:rPr>
              <a:t>USER INTERFACE: </a:t>
            </a:r>
          </a:p>
          <a:p>
            <a:pPr marL="0" indent="0">
              <a:buNone/>
            </a:pPr>
            <a:r>
              <a:rPr lang="en-IN" sz="2400" dirty="0"/>
              <a:t>Most major web browsers have these user interface elements in common: </a:t>
            </a:r>
          </a:p>
          <a:p>
            <a:pPr>
              <a:buFont typeface="Wingdings" panose="05000000000000000000" pitchFamily="2" charset="2"/>
              <a:buChar char="Ø"/>
            </a:pPr>
            <a:r>
              <a:rPr lang="en-IN" sz="2400" dirty="0"/>
              <a:t> Back and forward buttons to go back to the previous resource and forward respectively. </a:t>
            </a:r>
          </a:p>
          <a:p>
            <a:pPr>
              <a:buFont typeface="Wingdings" panose="05000000000000000000" pitchFamily="2" charset="2"/>
              <a:buChar char="Ø"/>
            </a:pPr>
            <a:r>
              <a:rPr lang="en-IN" sz="2400" dirty="0"/>
              <a:t> A refresh or reload button to reload the current resource. </a:t>
            </a:r>
          </a:p>
          <a:p>
            <a:pPr>
              <a:buFont typeface="Wingdings" panose="05000000000000000000" pitchFamily="2" charset="2"/>
              <a:buChar char="Ø"/>
            </a:pPr>
            <a:r>
              <a:rPr lang="en-IN" sz="2400" dirty="0"/>
              <a:t> A stop button to cancel loading the resource. In some browsers, the stop button is merged with the reload button. </a:t>
            </a:r>
          </a:p>
          <a:p>
            <a:pPr>
              <a:buFont typeface="Wingdings" panose="05000000000000000000" pitchFamily="2" charset="2"/>
              <a:buChar char="Ø"/>
            </a:pPr>
            <a:r>
              <a:rPr lang="en-IN" sz="2400" dirty="0"/>
              <a:t> A home button to return to the user's home page. </a:t>
            </a:r>
          </a:p>
          <a:p>
            <a:pPr>
              <a:buFont typeface="Wingdings" panose="05000000000000000000" pitchFamily="2" charset="2"/>
              <a:buChar char="Ø"/>
            </a:pPr>
            <a:r>
              <a:rPr lang="en-IN" sz="2400" dirty="0"/>
              <a:t> An address bar to input the Uniform Resource Identifier (URI) of the desired resource and display it. </a:t>
            </a:r>
          </a:p>
          <a:p>
            <a:endParaRPr lang="en-IN" sz="24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480</TotalTime>
  <Words>1031</Words>
  <Application>Microsoft Office PowerPoint</Application>
  <PresentationFormat>On-screen Show (4:3)</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vt:lpstr>
      <vt:lpstr>Berlin</vt:lpstr>
      <vt:lpstr>BUILDING A SIMPLE WEB BROWSER</vt:lpstr>
      <vt:lpstr>CONTENTS</vt:lpstr>
      <vt:lpstr>AIM &amp; OBJECTIVE</vt:lpstr>
      <vt:lpstr>INTRODUCTION</vt:lpstr>
      <vt:lpstr>FUNCTIONS</vt:lpstr>
      <vt:lpstr>PowerPoint Presentation</vt:lpstr>
      <vt:lpstr>URL &amp; URI</vt:lpstr>
      <vt:lpstr>HTTP</vt:lpstr>
      <vt:lpstr>FEATURES</vt:lpstr>
      <vt:lpstr>PowerPoint Presentation</vt:lpstr>
      <vt:lpstr>PowerPoint Presentation</vt:lpstr>
      <vt:lpstr>BUILDING THE WEB BROWSER</vt:lpstr>
      <vt:lpstr>PowerPoint Presentation</vt:lpstr>
      <vt:lpstr>PowerPoint Presentation</vt:lpstr>
      <vt:lpstr>PowerPoint Presentation</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SIMPLE WEB BROWSER</dc:title>
  <dc:creator>HP</dc:creator>
  <cp:lastModifiedBy>Partha Paul</cp:lastModifiedBy>
  <cp:revision>21</cp:revision>
  <dcterms:created xsi:type="dcterms:W3CDTF">2016-11-21T04:04:07Z</dcterms:created>
  <dcterms:modified xsi:type="dcterms:W3CDTF">2016-11-21T13:10:58Z</dcterms:modified>
</cp:coreProperties>
</file>