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ill Sans Nova Cond XBd" panose="020B0A06020104020203" pitchFamily="34" charset="0"/>
      <p:bold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B49"/>
    <a:srgbClr val="A100FF"/>
    <a:srgbClr val="883C84"/>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64" autoAdjust="0"/>
    <p:restoredTop sz="85788" autoAdjust="0"/>
  </p:normalViewPr>
  <p:slideViewPr>
    <p:cSldViewPr>
      <p:cViewPr varScale="1">
        <p:scale>
          <a:sx n="46" d="100"/>
          <a:sy n="46" d="100"/>
        </p:scale>
        <p:origin x="156"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2160" b="0" i="0" u="none" strike="noStrike" kern="1200" cap="none" spc="20" baseline="0">
                <a:solidFill>
                  <a:schemeClr val="tx1">
                    <a:lumMod val="50000"/>
                    <a:lumOff val="50000"/>
                  </a:schemeClr>
                </a:solidFill>
                <a:latin typeface="+mn-lt"/>
                <a:ea typeface="+mn-ea"/>
                <a:cs typeface="+mn-cs"/>
              </a:defRPr>
            </a:pPr>
            <a:r>
              <a:rPr lang="en-IN"/>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216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100"/>
        <c:overlap val="-24"/>
        <c:axId val="104520704"/>
        <c:axId val="108643456"/>
      </c:barChart>
      <c:catAx>
        <c:axId val="104520704"/>
        <c:scaling>
          <c:orientation val="minMax"/>
        </c:scaling>
        <c:delete val="0"/>
        <c:axPos val="b"/>
        <c:title>
          <c:tx>
            <c:rich>
              <a:bodyPr rot="0" spcFirstLastPara="1" vertOverflow="ellipsis" vert="horz" wrap="square" anchor="ctr" anchorCtr="1"/>
              <a:lstStyle/>
              <a:p>
                <a:pPr>
                  <a:defRPr sz="1800" b="0" i="0" u="none" strike="noStrike" kern="1200" cap="all" baseline="0">
                    <a:solidFill>
                      <a:schemeClr val="tx1">
                        <a:lumMod val="50000"/>
                        <a:lumOff val="50000"/>
                      </a:schemeClr>
                    </a:solidFill>
                    <a:latin typeface="+mn-lt"/>
                    <a:ea typeface="+mn-ea"/>
                    <a:cs typeface="+mn-cs"/>
                  </a:defRPr>
                </a:pPr>
                <a:r>
                  <a:rPr lang="en-IN"/>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50000"/>
                    <a:lumOff val="50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cap="all" baseline="0">
                    <a:solidFill>
                      <a:schemeClr val="tx1">
                        <a:lumMod val="50000"/>
                        <a:lumOff val="50000"/>
                      </a:schemeClr>
                    </a:solidFill>
                    <a:latin typeface="+mn-lt"/>
                    <a:ea typeface="+mn-ea"/>
                    <a:cs typeface="+mn-cs"/>
                  </a:defRPr>
                </a:pPr>
                <a:r>
                  <a:rPr lang="en-IN"/>
                  <a:t>Categories</a:t>
                </a:r>
              </a:p>
            </c:rich>
          </c:tx>
          <c:layout>
            <c:manualLayout>
              <c:xMode val="edge"/>
              <c:yMode val="edge"/>
              <c:x val="9.4407569639856862E-3"/>
              <c:y val="0.36758631058268426"/>
            </c:manualLayout>
          </c:layout>
          <c:overlay val="0"/>
          <c:spPr>
            <a:noFill/>
            <a:ln>
              <a:noFill/>
            </a:ln>
            <a:effectLst/>
          </c:spPr>
          <c:txPr>
            <a:bodyPr rot="-5400000" spcFirstLastPara="1" vertOverflow="ellipsis" vert="horz" wrap="square" anchor="ctr" anchorCtr="1"/>
            <a:lstStyle/>
            <a:p>
              <a:pPr>
                <a:defRPr sz="18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50000"/>
                    <a:lumOff val="50000"/>
                  </a:schemeClr>
                </a:solidFill>
                <a:latin typeface="+mn-lt"/>
                <a:ea typeface="+mn-ea"/>
                <a:cs typeface="+mn-cs"/>
              </a:defRPr>
            </a:pPr>
            <a:endParaRPr lang="en-US"/>
          </a:p>
        </c:txPr>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288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288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solidFill>
            <a:schemeClr val="accent4"/>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solidFill>
                <a:schemeClr val="accent4">
                  <a:shade val="53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BFD-4086-AFB1-12211F88C08F}"/>
              </c:ext>
            </c:extLst>
          </c:dPt>
          <c:dPt>
            <c:idx val="1"/>
            <c:bubble3D val="0"/>
            <c:spPr>
              <a:solidFill>
                <a:schemeClr val="accent4">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BFD-4086-AFB1-12211F88C08F}"/>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BFD-4086-AFB1-12211F88C08F}"/>
              </c:ext>
            </c:extLst>
          </c:dPt>
          <c:dPt>
            <c:idx val="3"/>
            <c:bubble3D val="0"/>
            <c:spPr>
              <a:solidFill>
                <a:schemeClr val="accent4">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5BFD-4086-AFB1-12211F88C08F}"/>
              </c:ext>
            </c:extLst>
          </c:dPt>
          <c:dPt>
            <c:idx val="4"/>
            <c:bubble3D val="0"/>
            <c:spPr>
              <a:solidFill>
                <a:schemeClr val="accent4">
                  <a:tint val="54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anchor="ctr" anchorCtr="1"/>
              <a:lstStyle/>
              <a:p>
                <a:pPr>
                  <a:defRPr sz="24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sz="2400">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ln>
                  <a:solidFill>
                    <a:schemeClr val="tx1">
                      <a:lumMod val="85000"/>
                      <a:lumOff val="15000"/>
                    </a:schemeClr>
                  </a:solidFill>
                </a:ln>
                <a:solidFill>
                  <a:srgbClr val="FFFFFF"/>
                </a:solidFill>
                <a:effectLst>
                  <a:outerShdw blurRad="50800" dist="38100" dir="5400000" algn="t" rotWithShape="0">
                    <a:prstClr val="black">
                      <a:alpha val="40000"/>
                    </a:prstClr>
                  </a:outerShdw>
                </a:effectLst>
                <a:latin typeface="Gill Sans Nova Cond XBd" panose="020F0502020204030204"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a:ln>
            <a:noFill/>
          </a:ln>
          <a:effectLst>
            <a:softEdge rad="112500"/>
          </a:effectLst>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800" b="1" spc="-80" dirty="0">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71529"/>
            <a:chOff x="0" y="-47625"/>
            <a:chExt cx="7569956" cy="116203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22424"/>
            </a:xfrm>
            <a:prstGeom prst="rect">
              <a:avLst/>
            </a:prstGeom>
          </p:spPr>
          <p:txBody>
            <a:bodyPr lIns="0" tIns="0" rIns="0" bIns="0" rtlCol="0" anchor="t">
              <a:spAutoFit/>
            </a:bodyPr>
            <a:lstStyle/>
            <a:p>
              <a:pPr>
                <a:lnSpc>
                  <a:spcPts val="2660"/>
                </a:lnSpc>
              </a:pPr>
              <a:endParaRPr lang="en-US" sz="1900" spc="-19" dirty="0">
                <a:solidFill>
                  <a:srgbClr val="000000"/>
                </a:solidFill>
                <a:latin typeface="Times New Roman" panose="02020603050405020304" pitchFamily="18" charset="0"/>
                <a:cs typeface="Times New Roman" panose="02020603050405020304" pitchFamily="18"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Times New Roman" panose="02020603050405020304" pitchFamily="18" charset="0"/>
                <a:cs typeface="Times New Roman" panose="02020603050405020304" pitchFamily="18"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71529"/>
            <a:chOff x="0" y="-47625"/>
            <a:chExt cx="7569956" cy="1162039"/>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22424"/>
            </a:xfrm>
            <a:prstGeom prst="rect">
              <a:avLst/>
            </a:prstGeom>
          </p:spPr>
          <p:txBody>
            <a:bodyPr lIns="0" tIns="0" rIns="0" bIns="0" rtlCol="0" anchor="t">
              <a:spAutoFit/>
            </a:bodyPr>
            <a:lstStyle/>
            <a:p>
              <a:pPr>
                <a:lnSpc>
                  <a:spcPts val="2660"/>
                </a:lnSpc>
              </a:pPr>
              <a:endParaRPr lang="en-US" sz="1900" spc="-19" dirty="0">
                <a:solidFill>
                  <a:srgbClr val="000000"/>
                </a:solidFill>
                <a:latin typeface="Times New Roman" panose="02020603050405020304" pitchFamily="18" charset="0"/>
                <a:cs typeface="Times New Roman" panose="02020603050405020304" pitchFamily="18"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Times New Roman" panose="02020603050405020304" pitchFamily="18" charset="0"/>
                <a:cs typeface="Times New Roman" panose="02020603050405020304" pitchFamily="18"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ANALYSIS</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Science and Technology  are the most popular categories of content showing that people enjoy “real-life” and “factual” content the most.</a:t>
            </a:r>
            <a:endParaRPr lang="en-IN" sz="24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INSIGHT</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NEXT STEPS</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ad-hoc analysis is insightful, but it’s time to take this analysis into large scale production for real-time understanding of your business. We can show you how to do this.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2012664" y="3449947"/>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6279085" y="4859549"/>
            <a:ext cx="5729829" cy="1262461"/>
          </a:xfrm>
          <a:prstGeom prst="rect">
            <a:avLst/>
          </a:prstGeom>
        </p:spPr>
        <p:txBody>
          <a:bodyPr lIns="0" tIns="0" rIns="0" bIns="0" rtlCol="0" anchor="t">
            <a:spAutoFit/>
          </a:bodyPr>
          <a:lstStyle/>
          <a:p>
            <a:pPr algn="r">
              <a:lnSpc>
                <a:spcPts val="9600"/>
              </a:lnSpc>
            </a:pPr>
            <a:r>
              <a:rPr lang="en-US" sz="9600" b="1" spc="-80" dirty="0">
                <a:solidFill>
                  <a:srgbClr val="FFFFFF"/>
                </a:solidFill>
                <a:effectLst>
                  <a:outerShdw blurRad="38100" dist="38100" dir="2700000" algn="tl">
                    <a:srgbClr val="000000">
                      <a:alpha val="43137"/>
                    </a:srgbClr>
                  </a:outerShdw>
                </a:effectLst>
                <a:latin typeface="Gill Sans Nova Cond XBd" panose="020B0A060201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296" y="1337938"/>
            <a:ext cx="9448865" cy="6458396"/>
            <a:chOff x="-1277251" y="-1744524"/>
            <a:chExt cx="12719150" cy="5785687"/>
          </a:xfrm>
        </p:grpSpPr>
        <p:sp>
          <p:nvSpPr>
            <p:cNvPr id="3" name="TextBox 3"/>
            <p:cNvSpPr txBox="1"/>
            <p:nvPr/>
          </p:nvSpPr>
          <p:spPr>
            <a:xfrm>
              <a:off x="-1277251" y="-1744524"/>
              <a:ext cx="11564591" cy="1102874"/>
            </a:xfrm>
            <a:prstGeom prst="rect">
              <a:avLst/>
            </a:prstGeom>
          </p:spPr>
          <p:txBody>
            <a:bodyPr lIns="0" tIns="0" rIns="0" bIns="0" rtlCol="0" anchor="t">
              <a:spAutoFit/>
            </a:bodyPr>
            <a:lstStyle/>
            <a:p>
              <a:pPr algn="ctr">
                <a:lnSpc>
                  <a:spcPts val="9600"/>
                </a:lnSpc>
              </a:pPr>
              <a:r>
                <a:rPr lang="en-US" sz="8000" b="1"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122693" y="-348562"/>
              <a:ext cx="11564592" cy="4389725"/>
            </a:xfrm>
            <a:prstGeom prst="rect">
              <a:avLst/>
            </a:prstGeom>
          </p:spPr>
          <p:txBody>
            <a:bodyPr lIns="0" tIns="0" rIns="0" bIns="0" rtlCol="0" anchor="t">
              <a:spAutoFit/>
            </a:bodyPr>
            <a:lstStyle/>
            <a:p>
              <a:pPr marL="571500" indent="-571500">
                <a:lnSpc>
                  <a:spcPct val="150000"/>
                </a:lnSpc>
                <a:buFont typeface="Wingdings" panose="05000000000000000000" pitchFamily="2" charset="2"/>
                <a:buChar char="q"/>
              </a:pPr>
              <a:r>
                <a:rPr lang="en-US" sz="3600" spc="-19" dirty="0">
                  <a:solidFill>
                    <a:srgbClr val="000000"/>
                  </a:solidFill>
                  <a:latin typeface="Times New Roman" panose="02020603050405020304" pitchFamily="18" charset="0"/>
                  <a:cs typeface="Times New Roman" panose="02020603050405020304" pitchFamily="18" charset="0"/>
                </a:rPr>
                <a:t>Project recap</a:t>
              </a:r>
            </a:p>
            <a:p>
              <a:pPr marL="571500" indent="-571500">
                <a:lnSpc>
                  <a:spcPct val="150000"/>
                </a:lnSpc>
                <a:buFont typeface="Wingdings" panose="05000000000000000000" pitchFamily="2" charset="2"/>
                <a:buChar char="q"/>
              </a:pPr>
              <a:r>
                <a:rPr lang="en-US" sz="3600" spc="-19" dirty="0">
                  <a:solidFill>
                    <a:srgbClr val="000000"/>
                  </a:solidFill>
                  <a:latin typeface="Times New Roman" panose="02020603050405020304" pitchFamily="18" charset="0"/>
                  <a:cs typeface="Times New Roman" panose="02020603050405020304" pitchFamily="18" charset="0"/>
                </a:rPr>
                <a:t>Problem</a:t>
              </a:r>
            </a:p>
            <a:p>
              <a:pPr marL="571500" indent="-571500">
                <a:lnSpc>
                  <a:spcPct val="150000"/>
                </a:lnSpc>
                <a:buFont typeface="Wingdings" panose="05000000000000000000" pitchFamily="2" charset="2"/>
                <a:buChar char="q"/>
              </a:pPr>
              <a:r>
                <a:rPr lang="en-US" sz="3600" spc="-19" dirty="0">
                  <a:solidFill>
                    <a:srgbClr val="000000"/>
                  </a:solidFill>
                  <a:latin typeface="Times New Roman" panose="02020603050405020304" pitchFamily="18" charset="0"/>
                  <a:cs typeface="Times New Roman" panose="02020603050405020304" pitchFamily="18" charset="0"/>
                </a:rPr>
                <a:t>The Analytics team</a:t>
              </a:r>
            </a:p>
            <a:p>
              <a:pPr marL="571500" indent="-571500">
                <a:lnSpc>
                  <a:spcPct val="150000"/>
                </a:lnSpc>
                <a:buFont typeface="Wingdings" panose="05000000000000000000" pitchFamily="2" charset="2"/>
                <a:buChar char="q"/>
              </a:pPr>
              <a:r>
                <a:rPr lang="en-US" sz="3600" spc="-19" dirty="0">
                  <a:solidFill>
                    <a:srgbClr val="000000"/>
                  </a:solidFill>
                  <a:latin typeface="Times New Roman" panose="02020603050405020304" pitchFamily="18" charset="0"/>
                  <a:cs typeface="Times New Roman" panose="02020603050405020304" pitchFamily="18" charset="0"/>
                </a:rPr>
                <a:t>Process</a:t>
              </a:r>
            </a:p>
            <a:p>
              <a:pPr marL="571500" indent="-571500">
                <a:lnSpc>
                  <a:spcPct val="150000"/>
                </a:lnSpc>
                <a:buFont typeface="Wingdings" panose="05000000000000000000" pitchFamily="2" charset="2"/>
                <a:buChar char="q"/>
              </a:pPr>
              <a:r>
                <a:rPr lang="en-US" sz="3600" spc="-19" dirty="0">
                  <a:solidFill>
                    <a:srgbClr val="000000"/>
                  </a:solidFill>
                  <a:latin typeface="Times New Roman" panose="02020603050405020304" pitchFamily="18" charset="0"/>
                  <a:cs typeface="Times New Roman" panose="02020603050405020304" pitchFamily="18" charset="0"/>
                </a:rPr>
                <a:t>Insights</a:t>
              </a:r>
            </a:p>
            <a:p>
              <a:pPr marL="571500" indent="-571500">
                <a:lnSpc>
                  <a:spcPct val="150000"/>
                </a:lnSpc>
                <a:buFont typeface="Wingdings" panose="05000000000000000000" pitchFamily="2" charset="2"/>
                <a:buChar char="q"/>
              </a:pPr>
              <a:r>
                <a:rPr lang="en-US" sz="36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800" b="1" spc="-80" dirty="0">
                <a:solidFill>
                  <a:schemeClr val="bg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991727" y="2941116"/>
            <a:ext cx="6781673" cy="475463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Social Buzz is a fast-growing technology unicorn that need to adapt quickly to its global scale. Accenture has begun a 3-month POC focusing on these tasks:</a:t>
            </a:r>
          </a:p>
          <a:p>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audit of Social Buzz’s  big data practice </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Recommendations for a successful IPO</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Analysis to find Social Buzz’s top 5 most popular categories of content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7681" y="-3248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431194" y="2308954"/>
            <a:ext cx="5786869" cy="1231106"/>
          </a:xfrm>
          <a:prstGeom prst="rect">
            <a:avLst/>
          </a:prstGeom>
        </p:spPr>
        <p:txBody>
          <a:bodyPr lIns="0" tIns="0" rIns="0" bIns="0" rtlCol="0" anchor="t">
            <a:spAutoFit/>
          </a:bodyPr>
          <a:lstStyle/>
          <a:p>
            <a:pPr>
              <a:lnSpc>
                <a:spcPts val="9600"/>
              </a:lnSpc>
            </a:pPr>
            <a:r>
              <a:rPr lang="en-US" sz="8800" b="1" spc="-80" dirty="0">
                <a:solidFill>
                  <a:schemeClr val="bg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solidFill>
            <a:srgbClr val="A100FF"/>
          </a:solidFill>
          <a:ln>
            <a:solidFill>
              <a:schemeClr val="bg1"/>
            </a:solidFill>
            <a:prstDash val="dashDot"/>
          </a:ln>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Over </a:t>
            </a:r>
            <a:r>
              <a:rPr lang="en-US" sz="3600" u="sng" dirty="0">
                <a:solidFill>
                  <a:schemeClr val="bg1"/>
                </a:solidFill>
                <a:latin typeface="Times New Roman" panose="02020603050405020304" pitchFamily="18" charset="0"/>
                <a:cs typeface="Times New Roman" panose="02020603050405020304" pitchFamily="18" charset="0"/>
              </a:rPr>
              <a:t>100000</a:t>
            </a:r>
            <a:r>
              <a:rPr lang="en-US" sz="3600" dirty="0">
                <a:solidFill>
                  <a:schemeClr val="bg1"/>
                </a:solidFill>
                <a:latin typeface="Times New Roman" panose="02020603050405020304" pitchFamily="18" charset="0"/>
                <a:cs typeface="Times New Roman" panose="02020603050405020304" pitchFamily="18" charset="0"/>
              </a:rPr>
              <a:t> posts per day</a:t>
            </a:r>
          </a:p>
          <a:p>
            <a:endParaRPr lang="en-US" sz="3600" dirty="0">
              <a:solidFill>
                <a:schemeClr val="bg1"/>
              </a:solidFill>
              <a:latin typeface="Times New Roman" panose="02020603050405020304" pitchFamily="18" charset="0"/>
              <a:cs typeface="Times New Roman" panose="02020603050405020304" pitchFamily="18" charset="0"/>
            </a:endParaRPr>
          </a:p>
          <a:p>
            <a:r>
              <a:rPr lang="en-US" sz="3600" u="sng" dirty="0">
                <a:solidFill>
                  <a:schemeClr val="bg1"/>
                </a:solidFill>
                <a:latin typeface="Times New Roman" panose="02020603050405020304" pitchFamily="18" charset="0"/>
                <a:cs typeface="Times New Roman" panose="02020603050405020304" pitchFamily="18" charset="0"/>
              </a:rPr>
              <a:t>36,500,000 </a:t>
            </a:r>
            <a:r>
              <a:rPr lang="en-US" sz="3600" dirty="0">
                <a:solidFill>
                  <a:schemeClr val="bg1"/>
                </a:solidFill>
                <a:latin typeface="Times New Roman" panose="02020603050405020304" pitchFamily="18" charset="0"/>
                <a:cs typeface="Times New Roman" panose="02020603050405020304" pitchFamily="18" charset="0"/>
              </a:rPr>
              <a:t>pieces of content per year!</a:t>
            </a:r>
          </a:p>
          <a:p>
            <a:endParaRPr lang="en-US" sz="3600" dirty="0">
              <a:solidFill>
                <a:schemeClr val="bg1"/>
              </a:solidFill>
              <a:latin typeface="Times New Roman" panose="02020603050405020304" pitchFamily="18" charset="0"/>
              <a:cs typeface="Times New Roman" panose="02020603050405020304" pitchFamily="18" charset="0"/>
            </a:endParaRPr>
          </a:p>
          <a:p>
            <a:endParaRPr lang="en-US" sz="36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But how to Capitalize on it when there is so much?</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u="sng" dirty="0">
                <a:solidFill>
                  <a:schemeClr val="bg1"/>
                </a:solidFill>
                <a:latin typeface="Times New Roman" panose="02020603050405020304" pitchFamily="18" charset="0"/>
                <a:cs typeface="Times New Roman" panose="02020603050405020304" pitchFamily="18" charset="0"/>
              </a:rPr>
              <a:t>Analysis to find Social Buzz’s top 5 most popular categories of content</a:t>
            </a:r>
            <a:endParaRPr lang="en-IN" sz="2400" u="sng"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Times New Roman" panose="02020603050405020304" pitchFamily="18" charset="0"/>
                <a:cs typeface="Times New Roman" panose="02020603050405020304" pitchFamily="18" charset="0"/>
              </a:endParaRPr>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IN">
              <a:latin typeface="Times New Roman" panose="02020603050405020304" pitchFamily="18" charset="0"/>
              <a:cs typeface="Times New Roman" panose="02020603050405020304" pitchFamily="18" charset="0"/>
            </a:endParaRPr>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latin typeface="Times New Roman" panose="02020603050405020304" pitchFamily="18" charset="0"/>
                <a:cs typeface="Times New Roman" panose="02020603050405020304" pitchFamily="18" charset="0"/>
              </a:endParaRPr>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latin typeface="Times New Roman" panose="02020603050405020304" pitchFamily="18" charset="0"/>
                <a:cs typeface="Times New Roman" panose="02020603050405020304" pitchFamily="18" charset="0"/>
              </a:endParaRPr>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latin typeface="Times New Roman" panose="02020603050405020304" pitchFamily="18" charset="0"/>
                <a:cs typeface="Times New Roman" panose="02020603050405020304" pitchFamily="18" charset="0"/>
              </a:endParaRPr>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Times New Roman" panose="02020603050405020304" pitchFamily="18" charset="0"/>
                <a:cs typeface="Times New Roman" panose="02020603050405020304" pitchFamily="18" charset="0"/>
              </a:endParaRPr>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IN">
                <a:latin typeface="Times New Roman" panose="02020603050405020304" pitchFamily="18" charset="0"/>
                <a:cs typeface="Times New Roman" panose="02020603050405020304" pitchFamily="18" charset="0"/>
              </a:endParaRPr>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latin typeface="Times New Roman" panose="02020603050405020304" pitchFamily="18" charset="0"/>
                <a:cs typeface="Times New Roman" panose="02020603050405020304" pitchFamily="18" charset="0"/>
              </a:endParaRPr>
            </a:p>
          </p:txBody>
        </p:sp>
      </p:grpSp>
      <p:sp>
        <p:nvSpPr>
          <p:cNvPr id="30" name="Freeform 30"/>
          <p:cNvSpPr/>
          <p:nvPr/>
        </p:nvSpPr>
        <p:spPr>
          <a:xfrm>
            <a:off x="11302020" y="70706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latin typeface="Times New Roman" panose="02020603050405020304" pitchFamily="18" charset="0"/>
              <a:cs typeface="Times New Roman" panose="02020603050405020304" pitchFamily="18" charset="0"/>
            </a:endParaRPr>
          </a:p>
        </p:txBody>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800" b="1" spc="-80" dirty="0">
                <a:solidFill>
                  <a:srgbClr val="461B49"/>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The</a:t>
            </a:r>
            <a:r>
              <a:rPr lang="en-US" sz="8000" b="1" spc="-80" dirty="0">
                <a:solidFill>
                  <a:srgbClr val="461B49"/>
                </a:solidFill>
                <a:latin typeface="Times New Roman" panose="02020603050405020304" pitchFamily="18" charset="0"/>
                <a:cs typeface="Times New Roman" panose="02020603050405020304" pitchFamily="18" charset="0"/>
              </a:rPr>
              <a:t> </a:t>
            </a:r>
            <a:r>
              <a:rPr lang="en-US" sz="8800" b="1" spc="-80" dirty="0">
                <a:solidFill>
                  <a:srgbClr val="461B49"/>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Analytics</a:t>
            </a:r>
            <a:r>
              <a:rPr lang="en-US" sz="8000" b="1" spc="-80" dirty="0">
                <a:solidFill>
                  <a:srgbClr val="461B49"/>
                </a:solidFill>
                <a:latin typeface="Times New Roman" panose="02020603050405020304" pitchFamily="18" charset="0"/>
                <a:cs typeface="Times New Roman" panose="02020603050405020304" pitchFamily="18" charset="0"/>
              </a:rPr>
              <a:t> </a:t>
            </a:r>
            <a:r>
              <a:rPr lang="en-US" sz="8800" b="1" spc="-80" dirty="0">
                <a:solidFill>
                  <a:srgbClr val="461B49"/>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117984" y="1665378"/>
            <a:ext cx="333424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ANDREW FLEMING</a:t>
            </a:r>
          </a:p>
          <a:p>
            <a:r>
              <a:rPr lang="en-US" sz="2400" b="1" dirty="0">
                <a:latin typeface="Times New Roman" panose="02020603050405020304" pitchFamily="18" charset="0"/>
                <a:cs typeface="Times New Roman" panose="02020603050405020304" pitchFamily="18" charset="0"/>
              </a:rPr>
              <a:t>Chief Technology Architect</a:t>
            </a:r>
            <a:endParaRPr lang="en-IN"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E8491CD-87DC-4668-9B13-15657995981C}"/>
              </a:ext>
            </a:extLst>
          </p:cNvPr>
          <p:cNvSpPr txBox="1"/>
          <p:nvPr/>
        </p:nvSpPr>
        <p:spPr>
          <a:xfrm>
            <a:off x="14211689" y="4901275"/>
            <a:ext cx="3334248"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MARCUS</a:t>
            </a: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ROMPTON</a:t>
            </a:r>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Senior Principal</a:t>
            </a:r>
            <a:endParaRPr lang="en-IN" sz="24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F416C8E8-7AB8-4134-B77A-4ADE4F9807B5}"/>
              </a:ext>
            </a:extLst>
          </p:cNvPr>
          <p:cNvSpPr txBox="1"/>
          <p:nvPr/>
        </p:nvSpPr>
        <p:spPr>
          <a:xfrm>
            <a:off x="14275534" y="7936655"/>
            <a:ext cx="3176698"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ARYAN MAHABHOI</a:t>
            </a:r>
          </a:p>
          <a:p>
            <a:r>
              <a:rPr lang="en-US" sz="2400" b="1" dirty="0">
                <a:latin typeface="Times New Roman" panose="02020603050405020304" pitchFamily="18" charset="0"/>
                <a:cs typeface="Times New Roman" panose="02020603050405020304" pitchFamily="18" charset="0"/>
              </a:rPr>
              <a:t>Data Analyst</a:t>
            </a:r>
            <a:endParaRPr lang="en-IN" sz="2400" b="1" dirty="0">
              <a:latin typeface="Times New Roman" panose="02020603050405020304" pitchFamily="18" charset="0"/>
              <a:cs typeface="Times New Roman" panose="02020603050405020304" pitchFamily="18" charset="0"/>
            </a:endParaRPr>
          </a:p>
        </p:txBody>
      </p:sp>
      <p:pic>
        <p:nvPicPr>
          <p:cNvPr id="36" name="Picture 35" descr="A person wearing a badge&#10;&#10;Description automatically generated">
            <a:extLst>
              <a:ext uri="{FF2B5EF4-FFF2-40B4-BE49-F238E27FC236}">
                <a16:creationId xmlns:a16="http://schemas.microsoft.com/office/drawing/2014/main" id="{1C8B0018-23C5-EF01-280F-8CDA21CE4311}"/>
              </a:ext>
            </a:extLst>
          </p:cNvPr>
          <p:cNvPicPr>
            <a:picLocks noChangeAspect="1"/>
          </p:cNvPicPr>
          <p:nvPr/>
        </p:nvPicPr>
        <p:blipFill>
          <a:blip r:embed="rId7" cstate="print">
            <a:extLst>
              <a:ext uri="{28A0092B-C50C-407E-A947-70E740481C1C}">
                <a14:useLocalDpi xmlns:a14="http://schemas.microsoft.com/office/drawing/2010/main" val="0"/>
              </a:ext>
            </a:extLst>
          </a:blip>
          <a:srcRect l="12501" r="17220" b="16165"/>
          <a:stretch/>
        </p:blipFill>
        <p:spPr>
          <a:xfrm>
            <a:off x="11299507" y="7061605"/>
            <a:ext cx="2123087" cy="2123082"/>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3132996" y="1028700"/>
            <a:ext cx="4177367" cy="1231106"/>
          </a:xfrm>
          <a:prstGeom prst="rect">
            <a:avLst/>
          </a:prstGeom>
        </p:spPr>
        <p:txBody>
          <a:bodyPr wrap="square" lIns="0" tIns="0" rIns="0" bIns="0" rtlCol="0" anchor="t">
            <a:spAutoFit/>
          </a:bodyPr>
          <a:lstStyle/>
          <a:p>
            <a:pPr algn="r">
              <a:lnSpc>
                <a:spcPts val="9600"/>
              </a:lnSpc>
            </a:pPr>
            <a:r>
              <a:rPr lang="en-US" sz="8800" b="1" spc="-80" dirty="0">
                <a:solidFill>
                  <a:schemeClr val="bg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Times New Roman" panose="02020603050405020304" pitchFamily="18" charset="0"/>
                <a:cs typeface="Times New Roman" panose="02020603050405020304" pitchFamily="18"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Times New Roman" panose="02020603050405020304" pitchFamily="18" charset="0"/>
                <a:cs typeface="Times New Roman" panose="02020603050405020304" pitchFamily="18"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Times New Roman" panose="02020603050405020304" pitchFamily="18" charset="0"/>
                <a:cs typeface="Times New Roman" panose="02020603050405020304" pitchFamily="18"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Times New Roman" panose="02020603050405020304" pitchFamily="18" charset="0"/>
                <a:cs typeface="Times New Roman" panose="02020603050405020304" pitchFamily="18"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Times New Roman" panose="02020603050405020304" pitchFamily="18" charset="0"/>
                <a:cs typeface="Times New Roman" panose="02020603050405020304" pitchFamily="18" charset="0"/>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532852"/>
            <a:ext cx="4177367"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Data Understanding</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992776" y="3067239"/>
            <a:ext cx="3004148"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Data Cleaning</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912367" y="4656025"/>
            <a:ext cx="3004148"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Data Modelling</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10000370" y="6314380"/>
            <a:ext cx="3004148"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Data Analysis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717438" y="8006555"/>
            <a:ext cx="3636555"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Uncover Insights</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993725" y="647700"/>
            <a:ext cx="4636129" cy="1231106"/>
          </a:xfrm>
          <a:prstGeom prst="rect">
            <a:avLst/>
          </a:prstGeom>
        </p:spPr>
        <p:txBody>
          <a:bodyPr lIns="0" tIns="0" rIns="0" bIns="0" rtlCol="0" anchor="t">
            <a:spAutoFit/>
          </a:bodyPr>
          <a:lstStyle/>
          <a:p>
            <a:pPr>
              <a:lnSpc>
                <a:spcPts val="9600"/>
              </a:lnSpc>
            </a:pPr>
            <a:r>
              <a:rPr lang="en-US" sz="8800" b="1" spc="-80" dirty="0">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651379" y="3989338"/>
            <a:ext cx="1720732" cy="2308324"/>
          </a:xfrm>
          <a:prstGeom prst="rect">
            <a:avLst/>
          </a:prstGeom>
          <a:noFill/>
        </p:spPr>
        <p:txBody>
          <a:bodyPr wrap="square" rtlCol="0">
            <a:spAutoFit/>
          </a:bodyPr>
          <a:lstStyle/>
          <a:p>
            <a:pPr algn="ctr"/>
            <a:r>
              <a:rPr lang="en-US" sz="6000" dirty="0">
                <a:solidFill>
                  <a:srgbClr val="A100FF"/>
                </a:solidFill>
                <a:latin typeface="Times New Roman" panose="02020603050405020304" pitchFamily="18" charset="0"/>
                <a:cs typeface="Times New Roman" panose="02020603050405020304" pitchFamily="18" charset="0"/>
              </a:rPr>
              <a:t>16</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Unique Categories</a:t>
            </a:r>
            <a:endParaRPr lang="en-IN"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1615619-1B82-46C0-8A9C-43A8D8691A88}"/>
              </a:ext>
            </a:extLst>
          </p:cNvPr>
          <p:cNvSpPr txBox="1"/>
          <p:nvPr/>
        </p:nvSpPr>
        <p:spPr>
          <a:xfrm>
            <a:off x="7693056" y="3989338"/>
            <a:ext cx="2130472" cy="2308324"/>
          </a:xfrm>
          <a:prstGeom prst="rect">
            <a:avLst/>
          </a:prstGeom>
          <a:noFill/>
        </p:spPr>
        <p:txBody>
          <a:bodyPr wrap="square" rtlCol="0">
            <a:spAutoFit/>
          </a:bodyPr>
          <a:lstStyle/>
          <a:p>
            <a:pPr algn="ctr"/>
            <a:r>
              <a:rPr lang="en-US" sz="6000" dirty="0">
                <a:solidFill>
                  <a:srgbClr val="A100FF"/>
                </a:solidFill>
                <a:latin typeface="Times New Roman" panose="02020603050405020304" pitchFamily="18" charset="0"/>
                <a:cs typeface="Times New Roman" panose="02020603050405020304" pitchFamily="18" charset="0"/>
              </a:rPr>
              <a:t>1091</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Reactions to  “Food” posts</a:t>
            </a:r>
            <a:endParaRPr lang="en-IN"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ED1CC85-9035-45EE-ACF1-34DB411300CA}"/>
              </a:ext>
            </a:extLst>
          </p:cNvPr>
          <p:cNvSpPr txBox="1"/>
          <p:nvPr/>
        </p:nvSpPr>
        <p:spPr>
          <a:xfrm>
            <a:off x="12127341" y="3989338"/>
            <a:ext cx="4089898" cy="2308324"/>
          </a:xfrm>
          <a:prstGeom prst="rect">
            <a:avLst/>
          </a:prstGeom>
          <a:noFill/>
        </p:spPr>
        <p:txBody>
          <a:bodyPr wrap="square" rtlCol="0">
            <a:spAutoFit/>
          </a:bodyPr>
          <a:lstStyle/>
          <a:p>
            <a:pPr algn="ctr"/>
            <a:r>
              <a:rPr lang="en-US" sz="6000" dirty="0">
                <a:solidFill>
                  <a:srgbClr val="A100FF"/>
                </a:solidFill>
                <a:latin typeface="Times New Roman" panose="02020603050405020304" pitchFamily="18" charset="0"/>
                <a:cs typeface="Times New Roman" panose="02020603050405020304" pitchFamily="18" charset="0"/>
              </a:rPr>
              <a:t>February</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Month with</a:t>
            </a:r>
          </a:p>
          <a:p>
            <a:pPr algn="ctr"/>
            <a:r>
              <a:rPr lang="en-US" sz="2800" dirty="0">
                <a:latin typeface="Times New Roman" panose="02020603050405020304" pitchFamily="18" charset="0"/>
                <a:cs typeface="Times New Roman" panose="02020603050405020304" pitchFamily="18" charset="0"/>
              </a:rPr>
              <a:t> most posts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886278086"/>
              </p:ext>
            </p:extLst>
          </p:nvPr>
        </p:nvGraphicFramePr>
        <p:xfrm>
          <a:off x="3480404" y="1082513"/>
          <a:ext cx="13417257"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42326232"/>
              </p:ext>
            </p:extLst>
          </p:nvPr>
        </p:nvGraphicFramePr>
        <p:xfrm>
          <a:off x="3810000" y="1383832"/>
          <a:ext cx="13188300" cy="694074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1677</Words>
  <Application>Microsoft Office PowerPoint</Application>
  <PresentationFormat>Custom</PresentationFormat>
  <Paragraphs>160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Wingdings</vt:lpstr>
      <vt:lpstr>Gill Sans Nova Cond XBd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Aryan Harihar Mahabhoi</cp:lastModifiedBy>
  <cp:revision>30</cp:revision>
  <dcterms:created xsi:type="dcterms:W3CDTF">2006-08-16T00:00:00Z</dcterms:created>
  <dcterms:modified xsi:type="dcterms:W3CDTF">2024-09-29T14:31:20Z</dcterms:modified>
  <dc:identifier>DAEhDyfaYKE</dc:identifier>
</cp:coreProperties>
</file>