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854E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854E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854E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A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9355" y="703833"/>
            <a:ext cx="10711688" cy="68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5854E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9514" y="1623569"/>
            <a:ext cx="9691370" cy="4950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1899919"/>
            <a:ext cx="7228840" cy="209105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 indent="142875">
              <a:lnSpc>
                <a:spcPts val="5480"/>
              </a:lnSpc>
              <a:spcBef>
                <a:spcPts val="70"/>
              </a:spcBef>
            </a:pPr>
            <a:r>
              <a:rPr dirty="0" spc="350" b="1">
                <a:latin typeface="Cambria"/>
                <a:cs typeface="Cambria"/>
              </a:rPr>
              <a:t>Phishing </a:t>
            </a:r>
            <a:r>
              <a:rPr dirty="0" spc="285" b="1">
                <a:latin typeface="Cambria"/>
                <a:cs typeface="Cambria"/>
              </a:rPr>
              <a:t>Attack </a:t>
            </a:r>
            <a:r>
              <a:rPr dirty="0" spc="290" b="1">
                <a:latin typeface="Cambria"/>
                <a:cs typeface="Cambria"/>
              </a:rPr>
              <a:t> </a:t>
            </a:r>
            <a:r>
              <a:rPr dirty="0" spc="345" b="1">
                <a:latin typeface="Cambria"/>
                <a:cs typeface="Cambria"/>
              </a:rPr>
              <a:t>Incident</a:t>
            </a:r>
            <a:r>
              <a:rPr dirty="0" spc="275" b="1">
                <a:latin typeface="Cambria"/>
                <a:cs typeface="Cambria"/>
              </a:rPr>
              <a:t> </a:t>
            </a:r>
            <a:r>
              <a:rPr dirty="0" spc="370" b="1">
                <a:latin typeface="Cambria"/>
                <a:cs typeface="Cambria"/>
              </a:rPr>
              <a:t>in</a:t>
            </a:r>
            <a:r>
              <a:rPr dirty="0" spc="215" b="1">
                <a:latin typeface="Cambria"/>
                <a:cs typeface="Cambria"/>
              </a:rPr>
              <a:t> </a:t>
            </a:r>
            <a:r>
              <a:rPr dirty="0" spc="310" b="1">
                <a:latin typeface="Cambria"/>
                <a:cs typeface="Cambria"/>
              </a:rPr>
              <a:t>Real</a:t>
            </a:r>
            <a:r>
              <a:rPr dirty="0" spc="250" b="1">
                <a:latin typeface="Cambria"/>
                <a:cs typeface="Cambria"/>
              </a:rPr>
              <a:t> </a:t>
            </a:r>
            <a:r>
              <a:rPr dirty="0" spc="550" b="1">
                <a:latin typeface="Cambria"/>
                <a:cs typeface="Cambria"/>
              </a:rPr>
              <a:t>Time</a:t>
            </a:r>
            <a:r>
              <a:rPr dirty="0" spc="225" b="1">
                <a:latin typeface="Cambria"/>
                <a:cs typeface="Cambria"/>
              </a:rPr>
              <a:t> </a:t>
            </a:r>
            <a:r>
              <a:rPr dirty="0" spc="265" b="1">
                <a:latin typeface="Cambria"/>
                <a:cs typeface="Cambria"/>
              </a:rPr>
              <a:t>or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50" b="1">
                <a:latin typeface="Cambria"/>
                <a:cs typeface="Cambria"/>
              </a:rPr>
              <a:t>online</a:t>
            </a:r>
            <a:r>
              <a:rPr dirty="0" spc="225" b="1">
                <a:latin typeface="Cambria"/>
                <a:cs typeface="Cambria"/>
              </a:rPr>
              <a:t> </a:t>
            </a:r>
            <a:r>
              <a:rPr dirty="0" spc="295" b="1">
                <a:latin typeface="Cambria"/>
                <a:cs typeface="Cambria"/>
              </a:rPr>
              <a:t>financials</a:t>
            </a:r>
            <a:r>
              <a:rPr dirty="0" spc="290" b="1">
                <a:latin typeface="Cambria"/>
                <a:cs typeface="Cambria"/>
              </a:rPr>
              <a:t> </a:t>
            </a:r>
            <a:r>
              <a:rPr dirty="0" spc="310" b="1">
                <a:latin typeface="Cambria"/>
                <a:cs typeface="Cambria"/>
              </a:rPr>
              <a:t>scams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494" y="4305744"/>
            <a:ext cx="7128509" cy="20485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55"/>
              </a:spcBef>
            </a:pP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In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this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presentation,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we will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explore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real-time </a:t>
            </a:r>
            <a:r>
              <a:rPr dirty="0" sz="1700" spc="-5">
                <a:solidFill>
                  <a:srgbClr val="48485A"/>
                </a:solidFill>
                <a:latin typeface="Microsoft Sans Serif"/>
                <a:cs typeface="Microsoft Sans Serif"/>
              </a:rPr>
              <a:t>case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study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attack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incident,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highlighting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importance</a:t>
            </a:r>
            <a:r>
              <a:rPr dirty="0" sz="1700" spc="2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cybersecurity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awareness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and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steps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taken</a:t>
            </a:r>
            <a:r>
              <a:rPr dirty="0" sz="1700" spc="-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address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threat.</a:t>
            </a:r>
            <a:endParaRPr sz="1700">
              <a:latin typeface="Microsoft Sans Serif"/>
              <a:cs typeface="Microsoft Sans Serif"/>
            </a:endParaRPr>
          </a:p>
          <a:p>
            <a:pPr marL="12700" marR="4473575" indent="1029335">
              <a:lnSpc>
                <a:spcPct val="136100"/>
              </a:lnSpc>
              <a:spcBef>
                <a:spcPts val="1964"/>
              </a:spcBef>
            </a:pPr>
            <a:r>
              <a:rPr dirty="0" sz="1700" spc="-80" b="1">
                <a:solidFill>
                  <a:srgbClr val="48485A"/>
                </a:solidFill>
                <a:latin typeface="Tahoma"/>
                <a:cs typeface="Tahoma"/>
              </a:rPr>
              <a:t>BY, </a:t>
            </a:r>
            <a:r>
              <a:rPr dirty="0" sz="1700" spc="-75" b="1">
                <a:solidFill>
                  <a:srgbClr val="48485A"/>
                </a:solidFill>
                <a:latin typeface="Tahoma"/>
                <a:cs typeface="Tahoma"/>
              </a:rPr>
              <a:t> </a:t>
            </a:r>
            <a:r>
              <a:rPr dirty="0" sz="1700" spc="20" b="1">
                <a:solidFill>
                  <a:srgbClr val="48485A"/>
                </a:solidFill>
                <a:latin typeface="Tahoma"/>
                <a:cs typeface="Tahoma"/>
              </a:rPr>
              <a:t>K.MAHABOOB</a:t>
            </a:r>
            <a:r>
              <a:rPr dirty="0" sz="1700" spc="50" b="1">
                <a:solidFill>
                  <a:srgbClr val="48485A"/>
                </a:solidFill>
                <a:latin typeface="Tahoma"/>
                <a:cs typeface="Tahoma"/>
              </a:rPr>
              <a:t> </a:t>
            </a:r>
            <a:r>
              <a:rPr dirty="0" sz="1700" spc="-35" b="1">
                <a:solidFill>
                  <a:srgbClr val="48485A"/>
                </a:solidFill>
                <a:latin typeface="Tahoma"/>
                <a:cs typeface="Tahoma"/>
              </a:rPr>
              <a:t>FATHINA.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  <a:tabLst>
                <a:tab pos="4375150" algn="l"/>
              </a:tabLst>
            </a:pPr>
            <a:r>
              <a:rPr dirty="0" spc="905"/>
              <a:t>MODELLING	</a:t>
            </a:r>
            <a:r>
              <a:rPr dirty="0" spc="865"/>
              <a:t>WITH</a:t>
            </a:r>
            <a:r>
              <a:rPr dirty="0" spc="340"/>
              <a:t> </a:t>
            </a:r>
            <a:r>
              <a:rPr dirty="0" spc="735"/>
              <a:t>WIREFRAMES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1838325"/>
            <a:ext cx="5114925" cy="3152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979" y="5293677"/>
            <a:ext cx="4909185" cy="2257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25">
                <a:solidFill>
                  <a:srgbClr val="5854EB"/>
                </a:solidFill>
                <a:latin typeface="Cambria"/>
                <a:cs typeface="Cambria"/>
              </a:rPr>
              <a:t>Low-Fidelity</a:t>
            </a:r>
            <a:r>
              <a:rPr dirty="0" sz="2150" spc="21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2150" spc="245">
                <a:solidFill>
                  <a:srgbClr val="5854EB"/>
                </a:solidFill>
                <a:latin typeface="Cambria"/>
                <a:cs typeface="Cambria"/>
              </a:rPr>
              <a:t>Wireframes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100"/>
              </a:lnSpc>
              <a:spcBef>
                <a:spcPts val="975"/>
              </a:spcBef>
            </a:pPr>
            <a:r>
              <a:rPr dirty="0" sz="1700" spc="-5">
                <a:solidFill>
                  <a:srgbClr val="48485A"/>
                </a:solidFill>
                <a:latin typeface="Microsoft Sans Serif"/>
                <a:cs typeface="Microsoft Sans Serif"/>
              </a:rPr>
              <a:t>We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began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by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creating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low-fidelity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wireframes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map </a:t>
            </a:r>
            <a:r>
              <a:rPr dirty="0" sz="1700" spc="114">
                <a:solidFill>
                  <a:srgbClr val="48485A"/>
                </a:solidFill>
                <a:latin typeface="Microsoft Sans Serif"/>
                <a:cs typeface="Microsoft Sans Serif"/>
              </a:rPr>
              <a:t>out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core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user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flows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functionality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anti-phishing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solution. 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These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skeletal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layouts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helped</a:t>
            </a:r>
            <a:r>
              <a:rPr dirty="0" sz="1700" spc="1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us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key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features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user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interactions</a:t>
            </a:r>
            <a:r>
              <a:rPr dirty="0" sz="1700" spc="1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early</a:t>
            </a:r>
            <a:r>
              <a:rPr dirty="0" sz="17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-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design</a:t>
            </a:r>
            <a:r>
              <a:rPr dirty="0" sz="1700" spc="-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5">
                <a:solidFill>
                  <a:srgbClr val="48485A"/>
                </a:solidFill>
                <a:latin typeface="Microsoft Sans Serif"/>
                <a:cs typeface="Microsoft Sans Serif"/>
              </a:rPr>
              <a:t>process.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125" y="1838325"/>
            <a:ext cx="5114925" cy="3152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65390" y="5293677"/>
            <a:ext cx="4837430" cy="262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35">
                <a:solidFill>
                  <a:srgbClr val="5854EB"/>
                </a:solidFill>
                <a:latin typeface="Cambria"/>
                <a:cs typeface="Cambria"/>
              </a:rPr>
              <a:t>High-Fidelity</a:t>
            </a:r>
            <a:r>
              <a:rPr dirty="0" sz="2150" spc="19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2150" spc="280">
                <a:solidFill>
                  <a:srgbClr val="5854EB"/>
                </a:solidFill>
                <a:latin typeface="Cambria"/>
                <a:cs typeface="Cambria"/>
              </a:rPr>
              <a:t>Mockups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600"/>
              </a:lnSpc>
              <a:spcBef>
                <a:spcPts val="965"/>
              </a:spcBef>
            </a:pP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Next,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we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developed high-fidelity mockups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that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brought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wireframes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life </a:t>
            </a:r>
            <a:r>
              <a:rPr dirty="0" sz="1700" spc="100">
                <a:solidFill>
                  <a:srgbClr val="48485A"/>
                </a:solidFill>
                <a:latin typeface="Microsoft Sans Serif"/>
                <a:cs typeface="Microsoft Sans Serif"/>
              </a:rPr>
              <a:t>with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branding,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typography,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visual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design. </a:t>
            </a:r>
            <a:r>
              <a:rPr dirty="0" sz="1700" spc="5">
                <a:solidFill>
                  <a:srgbClr val="48485A"/>
                </a:solidFill>
                <a:latin typeface="Microsoft Sans Serif"/>
                <a:cs typeface="Microsoft Sans Serif"/>
              </a:rPr>
              <a:t>These 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interactive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prototypes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allowed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us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validate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design</a:t>
            </a:r>
            <a:r>
              <a:rPr dirty="0" sz="1700" spc="-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0">
                <a:solidFill>
                  <a:srgbClr val="48485A"/>
                </a:solidFill>
                <a:latin typeface="Microsoft Sans Serif"/>
                <a:cs typeface="Microsoft Sans Serif"/>
              </a:rPr>
              <a:t>with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end-users</a:t>
            </a:r>
            <a:r>
              <a:rPr dirty="0" sz="1700" spc="1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finalize</a:t>
            </a:r>
            <a:r>
              <a:rPr dirty="0" sz="1700" spc="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user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interface.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514" y="575563"/>
            <a:ext cx="4112895" cy="643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865"/>
              <a:t>CONCLUSION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2469514" y="1623569"/>
            <a:ext cx="9650095" cy="49504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50" spc="20">
                <a:solidFill>
                  <a:srgbClr val="48485A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650" spc="-1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attacks</a:t>
            </a:r>
            <a:r>
              <a:rPr dirty="0" sz="1650" spc="-1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pose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significant</a:t>
            </a:r>
            <a:r>
              <a:rPr dirty="0" sz="1650" spc="-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evolving</a:t>
            </a:r>
            <a:r>
              <a:rPr dirty="0" sz="1650" spc="-1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threat</a:t>
            </a:r>
            <a:r>
              <a:rPr dirty="0" sz="1650" spc="-1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individuals,</a:t>
            </a:r>
            <a:r>
              <a:rPr dirty="0" sz="1650" spc="-1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organizations,</a:t>
            </a:r>
            <a:r>
              <a:rPr dirty="0" sz="1650" spc="-1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130">
                <a:solidFill>
                  <a:srgbClr val="48485A"/>
                </a:solidFill>
                <a:latin typeface="Microsoft Sans Serif"/>
                <a:cs typeface="Microsoft Sans Serif"/>
              </a:rPr>
              <a:t>h</a:t>
            </a: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-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30">
                <a:solidFill>
                  <a:srgbClr val="48485A"/>
                </a:solidFill>
                <a:latin typeface="Microsoft Sans Serif"/>
                <a:cs typeface="Microsoft Sans Serif"/>
              </a:rPr>
              <a:t>n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gr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y</a:t>
            </a:r>
            <a:r>
              <a:rPr dirty="0" sz="1650" spc="-1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o</a:t>
            </a:r>
            <a:r>
              <a:rPr dirty="0" sz="1650" spc="100">
                <a:solidFill>
                  <a:srgbClr val="48485A"/>
                </a:solidFill>
                <a:latin typeface="Microsoft Sans Serif"/>
                <a:cs typeface="Microsoft Sans Serif"/>
              </a:rPr>
              <a:t>f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d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5">
                <a:solidFill>
                  <a:srgbClr val="48485A"/>
                </a:solidFill>
                <a:latin typeface="Microsoft Sans Serif"/>
                <a:cs typeface="Microsoft Sans Serif"/>
              </a:rPr>
              <a:t>g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l</a:t>
            </a:r>
            <a:r>
              <a:rPr dirty="0" sz="1650" spc="-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-5">
                <a:solidFill>
                  <a:srgbClr val="48485A"/>
                </a:solidFill>
                <a:latin typeface="Microsoft Sans Serif"/>
                <a:cs typeface="Microsoft Sans Serif"/>
              </a:rPr>
              <a:t>y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m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.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speed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sophistication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95">
                <a:solidFill>
                  <a:srgbClr val="48485A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which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these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attacks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are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executed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demand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constant</a:t>
            </a:r>
            <a:r>
              <a:rPr dirty="0" sz="1650" spc="-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vigilance</a:t>
            </a:r>
            <a:r>
              <a:rPr dirty="0" sz="1650" spc="-1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proactive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measures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mitigate</a:t>
            </a:r>
            <a:r>
              <a:rPr dirty="0" sz="1650" spc="-1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risks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effectively.</a:t>
            </a:r>
            <a:endParaRPr sz="1650">
              <a:latin typeface="Microsoft Sans Serif"/>
              <a:cs typeface="Microsoft Sans Serif"/>
            </a:endParaRPr>
          </a:p>
          <a:p>
            <a:pPr marL="12700" marR="47625">
              <a:lnSpc>
                <a:spcPct val="130800"/>
              </a:lnSpc>
              <a:spcBef>
                <a:spcPts val="1850"/>
              </a:spcBef>
            </a:pPr>
            <a:r>
              <a:rPr dirty="0" sz="1650" spc="-50">
                <a:solidFill>
                  <a:srgbClr val="48485A"/>
                </a:solidFill>
                <a:latin typeface="Microsoft Sans Serif"/>
                <a:cs typeface="Microsoft Sans Serif"/>
              </a:rPr>
              <a:t>As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technology </a:t>
            </a:r>
            <a:r>
              <a:rPr dirty="0" sz="1650" spc="-10">
                <a:solidFill>
                  <a:srgbClr val="48485A"/>
                </a:solidFill>
                <a:latin typeface="Microsoft Sans Serif"/>
                <a:cs typeface="Microsoft Sans Serif"/>
              </a:rPr>
              <a:t>advances,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so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too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do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650" spc="20">
                <a:solidFill>
                  <a:srgbClr val="48485A"/>
                </a:solidFill>
                <a:latin typeface="Microsoft Sans Serif"/>
                <a:cs typeface="Microsoft Sans Serif"/>
              </a:rPr>
              <a:t>tactics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employed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by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malicious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actors, 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requiring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650" spc="100">
                <a:solidFill>
                  <a:srgbClr val="48485A"/>
                </a:solidFill>
                <a:latin typeface="Microsoft Sans Serif"/>
                <a:cs typeface="Microsoft Sans Serif"/>
              </a:rPr>
              <a:t>multi- 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8485A"/>
                </a:solidFill>
                <a:latin typeface="Microsoft Sans Serif"/>
                <a:cs typeface="Microsoft Sans Serif"/>
              </a:rPr>
              <a:t>faceted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approach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8485A"/>
                </a:solidFill>
                <a:latin typeface="Microsoft Sans Serif"/>
                <a:cs typeface="Microsoft Sans Serif"/>
              </a:rPr>
              <a:t>defense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that</a:t>
            </a:r>
            <a:r>
              <a:rPr dirty="0" sz="1650" spc="-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includes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robust</a:t>
            </a:r>
            <a:r>
              <a:rPr dirty="0" sz="1650" spc="-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cybersecurity</a:t>
            </a:r>
            <a:r>
              <a:rPr dirty="0" sz="1650" spc="-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protocols,</a:t>
            </a:r>
            <a:r>
              <a:rPr dirty="0" sz="165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employee</a:t>
            </a:r>
            <a:r>
              <a:rPr dirty="0" sz="165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5">
                <a:solidFill>
                  <a:srgbClr val="48485A"/>
                </a:solidFill>
                <a:latin typeface="Microsoft Sans Serif"/>
                <a:cs typeface="Microsoft Sans Serif"/>
              </a:rPr>
              <a:t>education,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650" spc="-4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implementation</a:t>
            </a:r>
            <a:r>
              <a:rPr dirty="0" sz="1650" spc="-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5">
                <a:solidFill>
                  <a:srgbClr val="48485A"/>
                </a:solidFill>
                <a:latin typeface="Microsoft Sans Serif"/>
                <a:cs typeface="Microsoft Sans Serif"/>
              </a:rPr>
              <a:t>advanced</a:t>
            </a:r>
            <a:r>
              <a:rPr dirty="0" sz="1650" spc="-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detection</a:t>
            </a:r>
            <a:r>
              <a:rPr dirty="0" sz="1650" spc="-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0">
                <a:solidFill>
                  <a:srgbClr val="48485A"/>
                </a:solidFill>
                <a:latin typeface="Microsoft Sans Serif"/>
                <a:cs typeface="Microsoft Sans Serif"/>
              </a:rPr>
              <a:t>response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mechanisms.</a:t>
            </a:r>
            <a:endParaRPr sz="1650">
              <a:latin typeface="Microsoft Sans Serif"/>
              <a:cs typeface="Microsoft Sans Serif"/>
            </a:endParaRPr>
          </a:p>
          <a:p>
            <a:pPr marL="12700" marR="5080">
              <a:lnSpc>
                <a:spcPct val="130900"/>
              </a:lnSpc>
              <a:spcBef>
                <a:spcPts val="1914"/>
              </a:spcBef>
            </a:pP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Furthermore, collaboration </a:t>
            </a:r>
            <a:r>
              <a:rPr dirty="0" sz="1650" spc="95">
                <a:solidFill>
                  <a:srgbClr val="48485A"/>
                </a:solidFill>
                <a:latin typeface="Microsoft Sans Serif"/>
                <a:cs typeface="Microsoft Sans Serif"/>
              </a:rPr>
              <a:t>within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cybersecurity 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community </a:t>
            </a:r>
            <a:r>
              <a:rPr dirty="0" sz="1650" spc="15">
                <a:solidFill>
                  <a:srgbClr val="48485A"/>
                </a:solidFill>
                <a:latin typeface="Microsoft Sans Serif"/>
                <a:cs typeface="Microsoft Sans Serif"/>
              </a:rPr>
              <a:t>is essential 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stay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ahead 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65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emerging</a:t>
            </a:r>
            <a:r>
              <a:rPr dirty="0" sz="1650" spc="-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threats</a:t>
            </a:r>
            <a:r>
              <a:rPr dirty="0" sz="1650" spc="-1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protect</a:t>
            </a:r>
            <a:r>
              <a:rPr dirty="0" sz="1650" spc="-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against</a:t>
            </a:r>
            <a:r>
              <a:rPr dirty="0" sz="1650" spc="-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9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potential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consequences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650" spc="-1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attacks,</a:t>
            </a:r>
            <a:r>
              <a:rPr dirty="0" sz="165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including</a:t>
            </a:r>
            <a:r>
              <a:rPr dirty="0" sz="1650" spc="-1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data </a:t>
            </a:r>
            <a:r>
              <a:rPr dirty="0" sz="1650" spc="-4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breaches,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0">
                <a:solidFill>
                  <a:srgbClr val="48485A"/>
                </a:solidFill>
                <a:latin typeface="Microsoft Sans Serif"/>
                <a:cs typeface="Microsoft Sans Serif"/>
              </a:rPr>
              <a:t>financial</a:t>
            </a:r>
            <a:r>
              <a:rPr dirty="0" sz="1650" spc="-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48485A"/>
                </a:solidFill>
                <a:latin typeface="Microsoft Sans Serif"/>
                <a:cs typeface="Microsoft Sans Serif"/>
              </a:rPr>
              <a:t>losses,</a:t>
            </a: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reputational</a:t>
            </a:r>
            <a:r>
              <a:rPr dirty="0" sz="1650" spc="-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">
                <a:solidFill>
                  <a:srgbClr val="48485A"/>
                </a:solidFill>
                <a:latin typeface="Microsoft Sans Serif"/>
                <a:cs typeface="Microsoft Sans Serif"/>
              </a:rPr>
              <a:t>damage.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By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remaining</a:t>
            </a:r>
            <a:r>
              <a:rPr dirty="0" sz="1650" spc="-1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informed,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proactive,</a:t>
            </a:r>
            <a:r>
              <a:rPr dirty="0" sz="165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30">
                <a:solidFill>
                  <a:srgbClr val="48485A"/>
                </a:solidFill>
                <a:latin typeface="Microsoft Sans Serif"/>
                <a:cs typeface="Microsoft Sans Serif"/>
              </a:rPr>
              <a:t>collaborative,</a:t>
            </a:r>
            <a:r>
              <a:rPr dirty="0" sz="1650" spc="-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we</a:t>
            </a:r>
            <a:r>
              <a:rPr dirty="0" sz="165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can</a:t>
            </a: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better</a:t>
            </a:r>
            <a:r>
              <a:rPr dirty="0" sz="1650" spc="-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25">
                <a:solidFill>
                  <a:srgbClr val="48485A"/>
                </a:solidFill>
                <a:latin typeface="Microsoft Sans Serif"/>
                <a:cs typeface="Microsoft Sans Serif"/>
              </a:rPr>
              <a:t>safeguard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00">
                <a:solidFill>
                  <a:srgbClr val="48485A"/>
                </a:solidFill>
                <a:latin typeface="Microsoft Sans Serif"/>
                <a:cs typeface="Microsoft Sans Serif"/>
              </a:rPr>
              <a:t>our</a:t>
            </a:r>
            <a:r>
              <a:rPr dirty="0" sz="1650" spc="-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digital</a:t>
            </a:r>
            <a:r>
              <a:rPr dirty="0" sz="1650" spc="-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8485A"/>
                </a:solidFill>
                <a:latin typeface="Microsoft Sans Serif"/>
                <a:cs typeface="Microsoft Sans Serif"/>
              </a:rPr>
              <a:t>ecosystems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g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n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-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h</a:t>
            </a: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p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75">
                <a:solidFill>
                  <a:srgbClr val="48485A"/>
                </a:solidFill>
                <a:latin typeface="Microsoft Sans Serif"/>
                <a:cs typeface="Microsoft Sans Serif"/>
              </a:rPr>
              <a:t>r</a:t>
            </a:r>
            <a:r>
              <a:rPr dirty="0" sz="1650" spc="165">
                <a:solidFill>
                  <a:srgbClr val="48485A"/>
                </a:solidFill>
                <a:latin typeface="Microsoft Sans Serif"/>
                <a:cs typeface="Microsoft Sans Serif"/>
              </a:rPr>
              <a:t>n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o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u</a:t>
            </a:r>
            <a:r>
              <a:rPr dirty="0" sz="1650" spc="-4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-1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ff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-4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48485A"/>
                </a:solidFill>
                <a:latin typeface="Microsoft Sans Serif"/>
                <a:cs typeface="Microsoft Sans Serif"/>
              </a:rPr>
              <a:t>o</a:t>
            </a:r>
            <a:r>
              <a:rPr dirty="0" sz="1650" spc="100">
                <a:solidFill>
                  <a:srgbClr val="48485A"/>
                </a:solidFill>
                <a:latin typeface="Microsoft Sans Serif"/>
                <a:cs typeface="Microsoft Sans Serif"/>
              </a:rPr>
              <a:t>f</a:t>
            </a:r>
            <a:r>
              <a:rPr dirty="0" sz="1650" spc="-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45">
                <a:solidFill>
                  <a:srgbClr val="48485A"/>
                </a:solidFill>
                <a:latin typeface="Microsoft Sans Serif"/>
                <a:cs typeface="Microsoft Sans Serif"/>
              </a:rPr>
              <a:t>r</a:t>
            </a:r>
            <a:r>
              <a:rPr dirty="0" sz="1650" spc="50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105">
                <a:solidFill>
                  <a:srgbClr val="48485A"/>
                </a:solidFill>
                <a:latin typeface="Microsoft Sans Serif"/>
                <a:cs typeface="Microsoft Sans Serif"/>
              </a:rPr>
              <a:t>l</a:t>
            </a:r>
            <a:r>
              <a:rPr dirty="0" sz="1650" spc="-30">
                <a:solidFill>
                  <a:srgbClr val="48485A"/>
                </a:solidFill>
                <a:latin typeface="Microsoft Sans Serif"/>
                <a:cs typeface="Microsoft Sans Serif"/>
              </a:rPr>
              <a:t>-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25">
                <a:solidFill>
                  <a:srgbClr val="48485A"/>
                </a:solidFill>
                <a:latin typeface="Microsoft Sans Serif"/>
                <a:cs typeface="Microsoft Sans Serif"/>
              </a:rPr>
              <a:t>m</a:t>
            </a:r>
            <a:r>
              <a:rPr dirty="0" sz="1650" spc="5">
                <a:solidFill>
                  <a:srgbClr val="48485A"/>
                </a:solidFill>
                <a:latin typeface="Microsoft Sans Serif"/>
                <a:cs typeface="Microsoft Sans Serif"/>
              </a:rPr>
              <a:t>e</a:t>
            </a:r>
            <a:r>
              <a:rPr dirty="0" sz="1650" spc="-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60">
                <a:solidFill>
                  <a:srgbClr val="48485A"/>
                </a:solidFill>
                <a:latin typeface="Microsoft Sans Serif"/>
                <a:cs typeface="Microsoft Sans Serif"/>
              </a:rPr>
              <a:t>p</a:t>
            </a:r>
            <a:r>
              <a:rPr dirty="0" sz="1650" spc="130">
                <a:solidFill>
                  <a:srgbClr val="48485A"/>
                </a:solidFill>
                <a:latin typeface="Microsoft Sans Serif"/>
                <a:cs typeface="Microsoft Sans Serif"/>
              </a:rPr>
              <a:t>h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130">
                <a:solidFill>
                  <a:srgbClr val="48485A"/>
                </a:solidFill>
                <a:latin typeface="Microsoft Sans Serif"/>
                <a:cs typeface="Microsoft Sans Serif"/>
              </a:rPr>
              <a:t>h</a:t>
            </a:r>
            <a:r>
              <a:rPr dirty="0" sz="1650" spc="65">
                <a:solidFill>
                  <a:srgbClr val="48485A"/>
                </a:solidFill>
                <a:latin typeface="Microsoft Sans Serif"/>
                <a:cs typeface="Microsoft Sans Serif"/>
              </a:rPr>
              <a:t>i</a:t>
            </a:r>
            <a:r>
              <a:rPr dirty="0" sz="1650" spc="130">
                <a:solidFill>
                  <a:srgbClr val="48485A"/>
                </a:solidFill>
                <a:latin typeface="Microsoft Sans Serif"/>
                <a:cs typeface="Microsoft Sans Serif"/>
              </a:rPr>
              <a:t>n</a:t>
            </a:r>
            <a:r>
              <a:rPr dirty="0" sz="1650" spc="-15">
                <a:solidFill>
                  <a:srgbClr val="48485A"/>
                </a:solidFill>
                <a:latin typeface="Microsoft Sans Serif"/>
                <a:cs typeface="Microsoft Sans Serif"/>
              </a:rPr>
              <a:t>g</a:t>
            </a:r>
            <a:r>
              <a:rPr dirty="0" sz="1650" spc="-1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135">
                <a:solidFill>
                  <a:srgbClr val="48485A"/>
                </a:solidFill>
                <a:latin typeface="Microsoft Sans Serif"/>
                <a:cs typeface="Microsoft Sans Serif"/>
              </a:rPr>
              <a:t>tt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-75">
                <a:solidFill>
                  <a:srgbClr val="48485A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70">
                <a:solidFill>
                  <a:srgbClr val="48485A"/>
                </a:solidFill>
                <a:latin typeface="Microsoft Sans Serif"/>
                <a:cs typeface="Microsoft Sans Serif"/>
              </a:rPr>
              <a:t>k</a:t>
            </a:r>
            <a:r>
              <a:rPr dirty="0" sz="1650" spc="-80">
                <a:solidFill>
                  <a:srgbClr val="48485A"/>
                </a:solidFill>
                <a:latin typeface="Microsoft Sans Serif"/>
                <a:cs typeface="Microsoft Sans Serif"/>
              </a:rPr>
              <a:t>s</a:t>
            </a:r>
            <a:r>
              <a:rPr dirty="0" sz="1650" spc="-20">
                <a:solidFill>
                  <a:srgbClr val="48485A"/>
                </a:solidFill>
                <a:latin typeface="Microsoft Sans Serif"/>
                <a:cs typeface="Microsoft Sans Serif"/>
              </a:rPr>
              <a:t>.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934" y="3836670"/>
            <a:ext cx="4696460" cy="8267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 spc="1015"/>
              <a:t>THANK</a:t>
            </a:r>
            <a:r>
              <a:rPr dirty="0" sz="5250" spc="285"/>
              <a:t> </a:t>
            </a:r>
            <a:r>
              <a:rPr dirty="0" sz="5250" spc="1150"/>
              <a:t>YOU</a:t>
            </a:r>
            <a:endParaRPr sz="5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409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4320" y="2940367"/>
            <a:ext cx="7953375" cy="120967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60"/>
              </a:spcBef>
            </a:pPr>
            <a:r>
              <a:rPr dirty="0" sz="3800" spc="370"/>
              <a:t>Phishing</a:t>
            </a:r>
            <a:r>
              <a:rPr dirty="0" sz="3800" spc="220"/>
              <a:t> </a:t>
            </a:r>
            <a:r>
              <a:rPr dirty="0" sz="3800" spc="295"/>
              <a:t>Attack</a:t>
            </a:r>
            <a:r>
              <a:rPr dirty="0" sz="3800" spc="235"/>
              <a:t> </a:t>
            </a:r>
            <a:r>
              <a:rPr dirty="0" sz="3800" spc="350"/>
              <a:t>Incident</a:t>
            </a:r>
            <a:r>
              <a:rPr dirty="0" sz="3800" spc="245"/>
              <a:t> </a:t>
            </a:r>
            <a:r>
              <a:rPr dirty="0" sz="3800" spc="365"/>
              <a:t>in</a:t>
            </a:r>
            <a:r>
              <a:rPr dirty="0" sz="3800" spc="260"/>
              <a:t> </a:t>
            </a:r>
            <a:r>
              <a:rPr dirty="0" sz="3800" spc="350"/>
              <a:t>Real </a:t>
            </a:r>
            <a:r>
              <a:rPr dirty="0" sz="3800" spc="-825"/>
              <a:t> </a:t>
            </a:r>
            <a:r>
              <a:rPr dirty="0" sz="3800" spc="585"/>
              <a:t>Time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2733675" y="4438650"/>
            <a:ext cx="2924175" cy="3267075"/>
          </a:xfrm>
          <a:custGeom>
            <a:avLst/>
            <a:gdLst/>
            <a:ahLst/>
            <a:cxnLst/>
            <a:rect l="l" t="t" r="r" b="b"/>
            <a:pathLst>
              <a:path w="2924175" h="3267075">
                <a:moveTo>
                  <a:pt x="2808478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3151390"/>
                </a:lnTo>
                <a:lnTo>
                  <a:pt x="9094" y="3196421"/>
                </a:lnTo>
                <a:lnTo>
                  <a:pt x="33893" y="3233192"/>
                </a:lnTo>
                <a:lnTo>
                  <a:pt x="70669" y="3257984"/>
                </a:lnTo>
                <a:lnTo>
                  <a:pt x="115697" y="3267075"/>
                </a:lnTo>
                <a:lnTo>
                  <a:pt x="2808478" y="3267075"/>
                </a:lnTo>
                <a:lnTo>
                  <a:pt x="2853505" y="3257984"/>
                </a:lnTo>
                <a:lnTo>
                  <a:pt x="2890281" y="3233192"/>
                </a:lnTo>
                <a:lnTo>
                  <a:pt x="2915080" y="3196421"/>
                </a:lnTo>
                <a:lnTo>
                  <a:pt x="2924175" y="3151390"/>
                </a:lnTo>
                <a:lnTo>
                  <a:pt x="2924175" y="115697"/>
                </a:lnTo>
                <a:lnTo>
                  <a:pt x="2915080" y="70669"/>
                </a:lnTo>
                <a:lnTo>
                  <a:pt x="2890281" y="33893"/>
                </a:lnTo>
                <a:lnTo>
                  <a:pt x="2853505" y="9094"/>
                </a:lnTo>
                <a:lnTo>
                  <a:pt x="2808478" y="0"/>
                </a:lnTo>
                <a:close/>
              </a:path>
            </a:pathLst>
          </a:custGeom>
          <a:solidFill>
            <a:srgbClr val="DED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07360" y="4639500"/>
            <a:ext cx="2195830" cy="3176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8760">
              <a:lnSpc>
                <a:spcPct val="108200"/>
              </a:lnSpc>
              <a:spcBef>
                <a:spcPts val="95"/>
              </a:spcBef>
            </a:pPr>
            <a:r>
              <a:rPr dirty="0" sz="1850" spc="455">
                <a:solidFill>
                  <a:srgbClr val="5854EB"/>
                </a:solidFill>
                <a:latin typeface="Cambria"/>
                <a:cs typeface="Cambria"/>
              </a:rPr>
              <a:t>C</a:t>
            </a:r>
            <a:r>
              <a:rPr dirty="0" sz="1850" spc="215">
                <a:solidFill>
                  <a:srgbClr val="5854EB"/>
                </a:solidFill>
                <a:latin typeface="Cambria"/>
                <a:cs typeface="Cambria"/>
              </a:rPr>
              <a:t>o</a:t>
            </a:r>
            <a:r>
              <a:rPr dirty="0" sz="1850" spc="480">
                <a:solidFill>
                  <a:srgbClr val="5854EB"/>
                </a:solidFill>
                <a:latin typeface="Cambria"/>
                <a:cs typeface="Cambria"/>
              </a:rPr>
              <a:t>m</a:t>
            </a:r>
            <a:r>
              <a:rPr dirty="0" sz="1850" spc="180">
                <a:solidFill>
                  <a:srgbClr val="5854EB"/>
                </a:solidFill>
                <a:latin typeface="Cambria"/>
                <a:cs typeface="Cambria"/>
              </a:rPr>
              <a:t>pr</a:t>
            </a:r>
            <a:r>
              <a:rPr dirty="0" sz="1850" spc="15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850" spc="250">
                <a:solidFill>
                  <a:srgbClr val="5854EB"/>
                </a:solidFill>
                <a:latin typeface="Cambria"/>
                <a:cs typeface="Cambria"/>
              </a:rPr>
              <a:t>h</a:t>
            </a:r>
            <a:r>
              <a:rPr dirty="0" sz="1850" spc="140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850" spc="240">
                <a:solidFill>
                  <a:srgbClr val="5854EB"/>
                </a:solidFill>
                <a:latin typeface="Cambria"/>
                <a:cs typeface="Cambria"/>
              </a:rPr>
              <a:t>n</a:t>
            </a:r>
            <a:r>
              <a:rPr dirty="0" sz="1850" spc="25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1850" spc="15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850" spc="185">
                <a:solidFill>
                  <a:srgbClr val="5854EB"/>
                </a:solidFill>
                <a:latin typeface="Cambria"/>
                <a:cs typeface="Cambria"/>
              </a:rPr>
              <a:t>v</a:t>
            </a:r>
            <a:r>
              <a:rPr dirty="0" sz="1850" spc="110">
                <a:solidFill>
                  <a:srgbClr val="5854EB"/>
                </a:solidFill>
                <a:latin typeface="Cambria"/>
                <a:cs typeface="Cambria"/>
              </a:rPr>
              <a:t>e  </a:t>
            </a:r>
            <a:r>
              <a:rPr dirty="0" sz="1850" spc="210">
                <a:solidFill>
                  <a:srgbClr val="5854EB"/>
                </a:solidFill>
                <a:latin typeface="Cambria"/>
                <a:cs typeface="Cambria"/>
              </a:rPr>
              <a:t>Overview</a:t>
            </a:r>
            <a:endParaRPr sz="1850">
              <a:latin typeface="Cambria"/>
              <a:cs typeface="Cambria"/>
            </a:endParaRPr>
          </a:p>
          <a:p>
            <a:pPr marL="12700" marR="5080">
              <a:lnSpc>
                <a:spcPct val="133500"/>
              </a:lnSpc>
              <a:spcBef>
                <a:spcPts val="785"/>
              </a:spcBef>
            </a:pPr>
            <a:r>
              <a:rPr dirty="0" sz="1500" spc="-10">
                <a:solidFill>
                  <a:srgbClr val="48485A"/>
                </a:solidFill>
                <a:latin typeface="Microsoft Sans Serif"/>
                <a:cs typeface="Microsoft Sans Serif"/>
              </a:rPr>
              <a:t>This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presentation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provides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real-time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account 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500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attack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incident,</a:t>
            </a:r>
            <a:r>
              <a:rPr dirty="0" sz="150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detailing </a:t>
            </a:r>
            <a:r>
              <a:rPr dirty="0" sz="1500" spc="-3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steps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taken</a:t>
            </a:r>
            <a:r>
              <a:rPr dirty="0" sz="15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respond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value 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proposition 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proposed</a:t>
            </a:r>
            <a:r>
              <a:rPr dirty="0" sz="15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solution.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8350" y="4438650"/>
            <a:ext cx="2933700" cy="3267075"/>
          </a:xfrm>
          <a:custGeom>
            <a:avLst/>
            <a:gdLst/>
            <a:ahLst/>
            <a:cxnLst/>
            <a:rect l="l" t="t" r="r" b="b"/>
            <a:pathLst>
              <a:path w="2933700" h="3267075">
                <a:moveTo>
                  <a:pt x="2817622" y="0"/>
                </a:moveTo>
                <a:lnTo>
                  <a:pt x="116077" y="0"/>
                </a:lnTo>
                <a:lnTo>
                  <a:pt x="70883" y="9118"/>
                </a:lnTo>
                <a:lnTo>
                  <a:pt x="33988" y="33988"/>
                </a:lnTo>
                <a:lnTo>
                  <a:pt x="9118" y="70883"/>
                </a:lnTo>
                <a:lnTo>
                  <a:pt x="0" y="116077"/>
                </a:lnTo>
                <a:lnTo>
                  <a:pt x="0" y="3151022"/>
                </a:lnTo>
                <a:lnTo>
                  <a:pt x="9118" y="3196196"/>
                </a:lnTo>
                <a:lnTo>
                  <a:pt x="33988" y="3233085"/>
                </a:lnTo>
                <a:lnTo>
                  <a:pt x="70883" y="3257955"/>
                </a:lnTo>
                <a:lnTo>
                  <a:pt x="116077" y="3267075"/>
                </a:lnTo>
                <a:lnTo>
                  <a:pt x="2817622" y="3267075"/>
                </a:lnTo>
                <a:lnTo>
                  <a:pt x="2862816" y="3257955"/>
                </a:lnTo>
                <a:lnTo>
                  <a:pt x="2899711" y="3233085"/>
                </a:lnTo>
                <a:lnTo>
                  <a:pt x="2924581" y="3196196"/>
                </a:lnTo>
                <a:lnTo>
                  <a:pt x="2933700" y="3151022"/>
                </a:lnTo>
                <a:lnTo>
                  <a:pt x="2933700" y="116077"/>
                </a:lnTo>
                <a:lnTo>
                  <a:pt x="2924581" y="70883"/>
                </a:lnTo>
                <a:lnTo>
                  <a:pt x="2899711" y="33988"/>
                </a:lnTo>
                <a:lnTo>
                  <a:pt x="2862816" y="9118"/>
                </a:lnTo>
                <a:lnTo>
                  <a:pt x="2817622" y="0"/>
                </a:lnTo>
                <a:close/>
              </a:path>
            </a:pathLst>
          </a:custGeom>
          <a:solidFill>
            <a:srgbClr val="DED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7750" y="4658423"/>
            <a:ext cx="2207260" cy="2550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60">
                <a:solidFill>
                  <a:srgbClr val="5854EB"/>
                </a:solidFill>
                <a:latin typeface="Cambria"/>
                <a:cs typeface="Cambria"/>
              </a:rPr>
              <a:t>Insightful</a:t>
            </a:r>
            <a:r>
              <a:rPr dirty="0" sz="1850" spc="29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850" spc="204">
                <a:solidFill>
                  <a:srgbClr val="5854EB"/>
                </a:solidFill>
                <a:latin typeface="Cambria"/>
                <a:cs typeface="Cambria"/>
              </a:rPr>
              <a:t>Agenda</a:t>
            </a:r>
            <a:endParaRPr sz="1850">
              <a:latin typeface="Cambria"/>
              <a:cs typeface="Cambria"/>
            </a:endParaRPr>
          </a:p>
          <a:p>
            <a:pPr marL="12700" marR="37465">
              <a:lnSpc>
                <a:spcPct val="133500"/>
              </a:lnSpc>
              <a:spcBef>
                <a:spcPts val="815"/>
              </a:spcBef>
            </a:pPr>
            <a:r>
              <a:rPr dirty="0" sz="1500" spc="-1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agenda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covers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 problem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statement,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 project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overview,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user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">
                <a:solidFill>
                  <a:srgbClr val="48485A"/>
                </a:solidFill>
                <a:latin typeface="Microsoft Sans Serif"/>
                <a:cs typeface="Microsoft Sans Serif"/>
              </a:rPr>
              <a:t>analysis,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incident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response,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wow- </a:t>
            </a:r>
            <a:r>
              <a:rPr dirty="0" sz="1500" spc="-3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factor </a:t>
            </a:r>
            <a:r>
              <a:rPr dirty="0" sz="1500" spc="80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presented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solution.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72550" y="4438650"/>
            <a:ext cx="2924175" cy="3267075"/>
          </a:xfrm>
          <a:custGeom>
            <a:avLst/>
            <a:gdLst/>
            <a:ahLst/>
            <a:cxnLst/>
            <a:rect l="l" t="t" r="r" b="b"/>
            <a:pathLst>
              <a:path w="2924175" h="3267075">
                <a:moveTo>
                  <a:pt x="2808478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3151390"/>
                </a:lnTo>
                <a:lnTo>
                  <a:pt x="9094" y="3196421"/>
                </a:lnTo>
                <a:lnTo>
                  <a:pt x="33893" y="3233192"/>
                </a:lnTo>
                <a:lnTo>
                  <a:pt x="70669" y="3257984"/>
                </a:lnTo>
                <a:lnTo>
                  <a:pt x="115697" y="3267075"/>
                </a:lnTo>
                <a:lnTo>
                  <a:pt x="2808478" y="3267075"/>
                </a:lnTo>
                <a:lnTo>
                  <a:pt x="2853505" y="3257984"/>
                </a:lnTo>
                <a:lnTo>
                  <a:pt x="2890281" y="3233192"/>
                </a:lnTo>
                <a:lnTo>
                  <a:pt x="2915080" y="3196421"/>
                </a:lnTo>
                <a:lnTo>
                  <a:pt x="2924175" y="3151390"/>
                </a:lnTo>
                <a:lnTo>
                  <a:pt x="2924175" y="115697"/>
                </a:lnTo>
                <a:lnTo>
                  <a:pt x="2915080" y="70669"/>
                </a:lnTo>
                <a:lnTo>
                  <a:pt x="2890281" y="33893"/>
                </a:lnTo>
                <a:lnTo>
                  <a:pt x="2853505" y="9094"/>
                </a:lnTo>
                <a:lnTo>
                  <a:pt x="2808478" y="0"/>
                </a:lnTo>
                <a:close/>
              </a:path>
            </a:pathLst>
          </a:custGeom>
          <a:solidFill>
            <a:srgbClr val="DED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48520" y="4658423"/>
            <a:ext cx="2361565" cy="2550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65">
                <a:solidFill>
                  <a:srgbClr val="5854EB"/>
                </a:solidFill>
                <a:latin typeface="Cambria"/>
                <a:cs typeface="Cambria"/>
              </a:rPr>
              <a:t>Actionable</a:t>
            </a:r>
            <a:r>
              <a:rPr dirty="0" sz="1850" spc="350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850" spc="140">
                <a:solidFill>
                  <a:srgbClr val="5854EB"/>
                </a:solidFill>
                <a:latin typeface="Cambria"/>
                <a:cs typeface="Cambria"/>
              </a:rPr>
              <a:t>Insights</a:t>
            </a:r>
            <a:endParaRPr sz="1850">
              <a:latin typeface="Cambria"/>
              <a:cs typeface="Cambria"/>
            </a:endParaRPr>
          </a:p>
          <a:p>
            <a:pPr marL="12700" marR="33655">
              <a:lnSpc>
                <a:spcPct val="133500"/>
              </a:lnSpc>
              <a:spcBef>
                <a:spcPts val="815"/>
              </a:spcBef>
            </a:pPr>
            <a:r>
              <a:rPr dirty="0" sz="1500" spc="-10">
                <a:solidFill>
                  <a:srgbClr val="48485A"/>
                </a:solidFill>
                <a:latin typeface="Microsoft Sans Serif"/>
                <a:cs typeface="Microsoft Sans Serif"/>
              </a:rPr>
              <a:t>By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end 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this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presentation, 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you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will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gain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8485A"/>
                </a:solidFill>
                <a:latin typeface="Microsoft Sans Serif"/>
                <a:cs typeface="Microsoft Sans Serif"/>
              </a:rPr>
              <a:t>a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deep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how 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-3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effectively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mitigate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attacks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protect</a:t>
            </a:r>
            <a:r>
              <a:rPr dirty="0" sz="1500" spc="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your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organization.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2052955"/>
            <a:ext cx="2162810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60"/>
              <a:t>A</a:t>
            </a:r>
            <a:r>
              <a:rPr dirty="0" spc="465"/>
              <a:t>g</a:t>
            </a:r>
            <a:r>
              <a:rPr dirty="0" spc="350"/>
              <a:t>e</a:t>
            </a:r>
            <a:r>
              <a:rPr dirty="0" spc="459"/>
              <a:t>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094" y="3067875"/>
            <a:ext cx="6868159" cy="3133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94945" indent="-343535">
              <a:lnSpc>
                <a:spcPct val="136300"/>
              </a:lnSpc>
              <a:spcBef>
                <a:spcPts val="9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Understand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problem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their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impact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on</a:t>
            </a:r>
            <a:r>
              <a:rPr dirty="0" sz="170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organizations.</a:t>
            </a:r>
            <a:endParaRPr sz="1700">
              <a:latin typeface="Microsoft Sans Serif"/>
              <a:cs typeface="Microsoft Sans Serif"/>
            </a:endParaRPr>
          </a:p>
          <a:p>
            <a:pPr marL="355600" marR="416559" indent="-343535">
              <a:lnSpc>
                <a:spcPct val="136200"/>
              </a:lnSpc>
              <a:spcBef>
                <a:spcPts val="7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Explore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steps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involved</a:t>
            </a:r>
            <a:r>
              <a:rPr dirty="0" sz="170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an</a:t>
            </a:r>
            <a:r>
              <a:rPr dirty="0" sz="170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effective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incident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plan</a:t>
            </a:r>
            <a:r>
              <a:rPr dirty="0" sz="1700" spc="-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mitigate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threats.</a:t>
            </a:r>
            <a:endParaRPr sz="17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Discuss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key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features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-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value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proposition</a:t>
            </a:r>
            <a:r>
              <a:rPr dirty="0" sz="1700" spc="1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proposed</a:t>
            </a:r>
            <a:endParaRPr sz="17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solution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address</a:t>
            </a:r>
            <a:r>
              <a:rPr dirty="0" sz="1700" spc="1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700" spc="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attacks.</a:t>
            </a:r>
            <a:endParaRPr sz="1700">
              <a:latin typeface="Microsoft Sans Serif"/>
              <a:cs typeface="Microsoft Sans Serif"/>
            </a:endParaRPr>
          </a:p>
          <a:p>
            <a:pPr marL="355600" marR="78105" indent="-343535">
              <a:lnSpc>
                <a:spcPct val="136200"/>
              </a:lnSpc>
              <a:spcBef>
                <a:spcPts val="745"/>
              </a:spcBef>
              <a:buAutoNum type="arabicPeriod" startAt="4"/>
              <a:tabLst>
                <a:tab pos="355600" algn="l"/>
                <a:tab pos="356235" algn="l"/>
              </a:tabLst>
            </a:pP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Showcase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user-friendly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intuitive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design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solution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through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interactive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wireframes.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2720086"/>
            <a:ext cx="5543550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95"/>
              <a:t>Problem</a:t>
            </a:r>
            <a:r>
              <a:rPr dirty="0" spc="295"/>
              <a:t> </a:t>
            </a:r>
            <a:r>
              <a:rPr dirty="0" spc="415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494" y="3735895"/>
            <a:ext cx="7121525" cy="21615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65"/>
              </a:spcBef>
            </a:pP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are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growing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threat,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where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attackers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try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trick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users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into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revealing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sensitive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information </a:t>
            </a:r>
            <a:r>
              <a:rPr dirty="0" sz="1700" spc="120">
                <a:solidFill>
                  <a:srgbClr val="48485A"/>
                </a:solidFill>
                <a:latin typeface="Microsoft Sans Serif"/>
                <a:cs typeface="Microsoft Sans Serif"/>
              </a:rPr>
              <a:t>or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installing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malware.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This 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project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aims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address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challenge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detecting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responding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incidents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real-time,</a:t>
            </a:r>
            <a:r>
              <a:rPr dirty="0" sz="1700" spc="1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protecting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organizations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individuals </a:t>
            </a:r>
            <a:r>
              <a:rPr dirty="0" sz="1700" spc="130">
                <a:solidFill>
                  <a:srgbClr val="48485A"/>
                </a:solidFill>
                <a:latin typeface="Microsoft Sans Serif"/>
                <a:cs typeface="Microsoft Sans Serif"/>
              </a:rPr>
              <a:t>from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significant financial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reputational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damage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these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can</a:t>
            </a:r>
            <a:r>
              <a:rPr dirty="0" sz="1700" spc="-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cause.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2842260"/>
            <a:ext cx="6544945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95"/>
              <a:t>PROJECT</a:t>
            </a:r>
            <a:r>
              <a:rPr dirty="0" spc="275"/>
              <a:t> </a:t>
            </a:r>
            <a:r>
              <a:rPr dirty="0" spc="79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979" y="3968365"/>
            <a:ext cx="10361295" cy="1447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5"/>
              </a:spcBef>
            </a:pP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Our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project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aims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address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growing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threat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in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real-time.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scams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have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become</a:t>
            </a:r>
            <a:r>
              <a:rPr dirty="0" sz="1700" spc="1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increasingly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 sophisticated,</a:t>
            </a:r>
            <a:r>
              <a:rPr dirty="0" sz="1700" spc="1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putting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individuals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organizations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at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risk</a:t>
            </a: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financial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data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breaches. 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Our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solution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provides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proactive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protection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mitigate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these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threats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before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they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can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cause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harm.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1452244"/>
            <a:ext cx="692404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25"/>
              <a:t>WHO</a:t>
            </a:r>
            <a:r>
              <a:rPr dirty="0" sz="3500" spc="150"/>
              <a:t> </a:t>
            </a:r>
            <a:r>
              <a:rPr dirty="0" sz="3500" spc="555"/>
              <a:t>ARE</a:t>
            </a:r>
            <a:r>
              <a:rPr dirty="0" sz="3500" spc="175"/>
              <a:t> </a:t>
            </a:r>
            <a:r>
              <a:rPr dirty="0" sz="3500" spc="710"/>
              <a:t>THE</a:t>
            </a:r>
            <a:r>
              <a:rPr dirty="0" sz="3500" spc="175"/>
              <a:t> </a:t>
            </a:r>
            <a:r>
              <a:rPr dirty="0" sz="3500" spc="700"/>
              <a:t>END</a:t>
            </a:r>
            <a:r>
              <a:rPr dirty="0" sz="3500" spc="220"/>
              <a:t> </a:t>
            </a:r>
            <a:r>
              <a:rPr dirty="0" sz="3500" spc="470"/>
              <a:t>USERS?</a:t>
            </a:r>
            <a:endParaRPr sz="3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447925"/>
            <a:ext cx="447675" cy="438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979" y="3130232"/>
            <a:ext cx="2146935" cy="331977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266065">
              <a:lnSpc>
                <a:spcPct val="104700"/>
              </a:lnSpc>
              <a:spcBef>
                <a:spcPts val="5"/>
              </a:spcBef>
            </a:pPr>
            <a:r>
              <a:rPr dirty="0" sz="2150" spc="220">
                <a:solidFill>
                  <a:srgbClr val="5854EB"/>
                </a:solidFill>
                <a:latin typeface="Cambria"/>
                <a:cs typeface="Cambria"/>
              </a:rPr>
              <a:t>Security </a:t>
            </a:r>
            <a:r>
              <a:rPr dirty="0" sz="2150" spc="22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2150" spc="275">
                <a:solidFill>
                  <a:srgbClr val="5854EB"/>
                </a:solidFill>
                <a:latin typeface="Cambria"/>
                <a:cs typeface="Cambria"/>
              </a:rPr>
              <a:t>P</a:t>
            </a:r>
            <a:r>
              <a:rPr dirty="0" sz="2150" spc="150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2150" spc="225">
                <a:solidFill>
                  <a:srgbClr val="5854EB"/>
                </a:solidFill>
                <a:latin typeface="Cambria"/>
                <a:cs typeface="Cambria"/>
              </a:rPr>
              <a:t>of</a:t>
            </a:r>
            <a:r>
              <a:rPr dirty="0" sz="2150" spc="29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2150" spc="45">
                <a:solidFill>
                  <a:srgbClr val="5854EB"/>
                </a:solidFill>
                <a:latin typeface="Cambria"/>
                <a:cs typeface="Cambria"/>
              </a:rPr>
              <a:t>ss</a:t>
            </a:r>
            <a:r>
              <a:rPr dirty="0" sz="2150" spc="14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2150" spc="245">
                <a:solidFill>
                  <a:srgbClr val="5854EB"/>
                </a:solidFill>
                <a:latin typeface="Cambria"/>
                <a:cs typeface="Cambria"/>
              </a:rPr>
              <a:t>ona</a:t>
            </a:r>
            <a:r>
              <a:rPr dirty="0" sz="2150" spc="90">
                <a:solidFill>
                  <a:srgbClr val="5854EB"/>
                </a:solidFill>
                <a:latin typeface="Cambria"/>
                <a:cs typeface="Cambria"/>
              </a:rPr>
              <a:t>l</a:t>
            </a:r>
            <a:r>
              <a:rPr dirty="0" sz="2150" spc="60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400"/>
              </a:lnSpc>
              <a:spcBef>
                <a:spcPts val="1005"/>
              </a:spcBef>
            </a:pP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analysts,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incident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teams,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cybersecurity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experts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who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need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respond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in</a:t>
            </a:r>
            <a:r>
              <a:rPr dirty="0" sz="1700" spc="-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real-time.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2447925"/>
            <a:ext cx="438150" cy="4381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41875" y="3130232"/>
            <a:ext cx="2218055" cy="36734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986155">
              <a:lnSpc>
                <a:spcPct val="104700"/>
              </a:lnSpc>
              <a:spcBef>
                <a:spcPts val="5"/>
              </a:spcBef>
            </a:pPr>
            <a:r>
              <a:rPr dirty="0" sz="2150" spc="335">
                <a:solidFill>
                  <a:srgbClr val="5854EB"/>
                </a:solidFill>
                <a:latin typeface="Cambria"/>
                <a:cs typeface="Cambria"/>
              </a:rPr>
              <a:t>B</a:t>
            </a:r>
            <a:r>
              <a:rPr dirty="0" sz="2150" spc="235">
                <a:solidFill>
                  <a:srgbClr val="5854EB"/>
                </a:solidFill>
                <a:latin typeface="Cambria"/>
                <a:cs typeface="Cambria"/>
              </a:rPr>
              <a:t>u</a:t>
            </a:r>
            <a:r>
              <a:rPr dirty="0" sz="2150" spc="45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2150" spc="14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2150" spc="265">
                <a:solidFill>
                  <a:srgbClr val="5854EB"/>
                </a:solidFill>
                <a:latin typeface="Cambria"/>
                <a:cs typeface="Cambria"/>
              </a:rPr>
              <a:t>n</a:t>
            </a:r>
            <a:r>
              <a:rPr dirty="0" sz="2150" spc="250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2150" spc="45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2150" spc="40">
                <a:solidFill>
                  <a:srgbClr val="5854EB"/>
                </a:solidFill>
                <a:latin typeface="Cambria"/>
                <a:cs typeface="Cambria"/>
              </a:rPr>
              <a:t>s  </a:t>
            </a:r>
            <a:r>
              <a:rPr dirty="0" sz="2150" spc="220">
                <a:solidFill>
                  <a:srgbClr val="5854EB"/>
                </a:solidFill>
                <a:latin typeface="Cambria"/>
                <a:cs typeface="Cambria"/>
              </a:rPr>
              <a:t>Leaders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300"/>
              </a:lnSpc>
              <a:spcBef>
                <a:spcPts val="1005"/>
              </a:spcBef>
            </a:pPr>
            <a:r>
              <a:rPr dirty="0" sz="1700" spc="10">
                <a:solidFill>
                  <a:srgbClr val="48485A"/>
                </a:solidFill>
                <a:latin typeface="Microsoft Sans Serif"/>
                <a:cs typeface="Microsoft Sans Serif"/>
              </a:rPr>
              <a:t>Executives,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managers,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decision-makers</a:t>
            </a:r>
            <a:r>
              <a:rPr dirty="0" sz="1700" spc="1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who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want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understand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 the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impact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effective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countermeasures.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7125" y="2447925"/>
            <a:ext cx="447675" cy="438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65390" y="3130232"/>
            <a:ext cx="2130425" cy="262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65">
                <a:solidFill>
                  <a:srgbClr val="5854EB"/>
                </a:solidFill>
                <a:latin typeface="Cambria"/>
                <a:cs typeface="Cambria"/>
              </a:rPr>
              <a:t>Employees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700"/>
              </a:lnSpc>
              <a:spcBef>
                <a:spcPts val="965"/>
              </a:spcBef>
            </a:pP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End-users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 who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need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be educated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on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identifying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reporting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attempts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protect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organization.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1275" y="2447925"/>
            <a:ext cx="447675" cy="438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88905" y="3130232"/>
            <a:ext cx="1826260" cy="3325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340">
                <a:solidFill>
                  <a:srgbClr val="5854EB"/>
                </a:solidFill>
                <a:latin typeface="Cambria"/>
                <a:cs typeface="Cambria"/>
              </a:rPr>
              <a:t>IT</a:t>
            </a:r>
            <a:r>
              <a:rPr dirty="0" sz="2150" spc="12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2150" spc="285">
                <a:solidFill>
                  <a:srgbClr val="5854EB"/>
                </a:solidFill>
                <a:latin typeface="Cambria"/>
                <a:cs typeface="Cambria"/>
              </a:rPr>
              <a:t>Teams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200"/>
              </a:lnSpc>
              <a:spcBef>
                <a:spcPts val="975"/>
              </a:spcBef>
            </a:pPr>
            <a:r>
              <a:rPr dirty="0" sz="1700" spc="-55">
                <a:solidFill>
                  <a:srgbClr val="48485A"/>
                </a:solidFill>
                <a:latin typeface="Microsoft Sans Serif"/>
                <a:cs typeface="Microsoft Sans Serif"/>
              </a:rPr>
              <a:t>IT</a:t>
            </a:r>
            <a:r>
              <a:rPr dirty="0" sz="170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professionals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responsible</a:t>
            </a:r>
            <a:r>
              <a:rPr dirty="0" sz="1700" spc="1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20">
                <a:solidFill>
                  <a:srgbClr val="48485A"/>
                </a:solidFill>
                <a:latin typeface="Microsoft Sans Serif"/>
                <a:cs typeface="Microsoft Sans Serif"/>
              </a:rPr>
              <a:t>for </a:t>
            </a:r>
            <a:r>
              <a:rPr dirty="0" sz="1700" spc="1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implementing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security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solutions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training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employees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mitigate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48485A"/>
                </a:solidFill>
                <a:latin typeface="Microsoft Sans Serif"/>
                <a:cs typeface="Microsoft Sans Serif"/>
              </a:rPr>
              <a:t>risks.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1523364"/>
            <a:ext cx="6940550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26710" algn="l"/>
              </a:tabLst>
            </a:pPr>
            <a:r>
              <a:rPr dirty="0" spc="415"/>
              <a:t>Incid</a:t>
            </a:r>
            <a:r>
              <a:rPr dirty="0" spc="445"/>
              <a:t>e</a:t>
            </a:r>
            <a:r>
              <a:rPr dirty="0" spc="370"/>
              <a:t>nt</a:t>
            </a:r>
            <a:r>
              <a:rPr dirty="0" spc="395"/>
              <a:t> </a:t>
            </a:r>
            <a:r>
              <a:rPr dirty="0" spc="745"/>
              <a:t>R</a:t>
            </a:r>
            <a:r>
              <a:rPr dirty="0" spc="350"/>
              <a:t>e</a:t>
            </a:r>
            <a:r>
              <a:rPr dirty="0" spc="75"/>
              <a:t>s</a:t>
            </a:r>
            <a:r>
              <a:rPr dirty="0" spc="500"/>
              <a:t>p</a:t>
            </a:r>
            <a:r>
              <a:rPr dirty="0" spc="434"/>
              <a:t>on</a:t>
            </a:r>
            <a:r>
              <a:rPr dirty="0" spc="325"/>
              <a:t>s</a:t>
            </a:r>
            <a:r>
              <a:rPr dirty="0" spc="370"/>
              <a:t>e</a:t>
            </a:r>
            <a:r>
              <a:rPr dirty="0"/>
              <a:t>	</a:t>
            </a:r>
            <a:r>
              <a:rPr dirty="0" spc="615"/>
              <a:t>S</a:t>
            </a:r>
            <a:r>
              <a:rPr dirty="0" spc="320"/>
              <a:t>te</a:t>
            </a:r>
            <a:r>
              <a:rPr dirty="0" spc="395"/>
              <a:t>p</a:t>
            </a:r>
            <a:r>
              <a:rPr dirty="0" spc="10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0229" y="3896042"/>
            <a:ext cx="2009775" cy="262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35">
                <a:solidFill>
                  <a:srgbClr val="5854EB"/>
                </a:solidFill>
                <a:latin typeface="Cambria"/>
                <a:cs typeface="Cambria"/>
              </a:rPr>
              <a:t>Detect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700"/>
              </a:lnSpc>
              <a:spcBef>
                <a:spcPts val="965"/>
              </a:spcBef>
            </a:pP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Quickly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phishing 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attack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contain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damage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by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isolating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affected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systems.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657475"/>
            <a:ext cx="10553700" cy="885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0559" y="3896042"/>
            <a:ext cx="1939289" cy="262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25">
                <a:solidFill>
                  <a:srgbClr val="5854EB"/>
                </a:solidFill>
                <a:latin typeface="Cambria"/>
                <a:cs typeface="Cambria"/>
              </a:rPr>
              <a:t>Analyze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700"/>
              </a:lnSpc>
              <a:spcBef>
                <a:spcPts val="965"/>
              </a:spcBef>
            </a:pP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Investigate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incident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1700" spc="1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48485A"/>
                </a:solidFill>
                <a:latin typeface="Microsoft Sans Serif"/>
                <a:cs typeface="Microsoft Sans Serif"/>
              </a:rPr>
              <a:t>scope,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source,</a:t>
            </a:r>
            <a:r>
              <a:rPr dirty="0" sz="17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48485A"/>
                </a:solidFill>
                <a:latin typeface="Microsoft Sans Serif"/>
                <a:cs typeface="Microsoft Sans Serif"/>
              </a:rPr>
              <a:t>tactics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used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by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-4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attackers.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1016" y="3896042"/>
            <a:ext cx="1736089" cy="2973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50">
                <a:solidFill>
                  <a:srgbClr val="5854EB"/>
                </a:solidFill>
                <a:latin typeface="Cambria"/>
                <a:cs typeface="Cambria"/>
              </a:rPr>
              <a:t>Remediate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400"/>
              </a:lnSpc>
              <a:spcBef>
                <a:spcPts val="969"/>
              </a:spcBef>
            </a:pPr>
            <a:r>
              <a:rPr dirty="0" sz="1700" spc="25">
                <a:solidFill>
                  <a:srgbClr val="48485A"/>
                </a:solidFill>
                <a:latin typeface="Microsoft Sans Serif"/>
                <a:cs typeface="Microsoft Sans Serif"/>
              </a:rPr>
              <a:t>Remove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malware,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reset </a:t>
            </a:r>
            <a:r>
              <a:rPr dirty="0" sz="17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48485A"/>
                </a:solidFill>
                <a:latin typeface="Microsoft Sans Serif"/>
                <a:cs typeface="Microsoft Sans Serif"/>
              </a:rPr>
              <a:t>credentials,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patch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vulnerabilities</a:t>
            </a:r>
            <a:r>
              <a:rPr dirty="0" sz="1700" spc="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-43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48485A"/>
                </a:solidFill>
                <a:latin typeface="Microsoft Sans Serif"/>
                <a:cs typeface="Microsoft Sans Serif"/>
              </a:rPr>
              <a:t>prevent </a:t>
            </a:r>
            <a:r>
              <a:rPr dirty="0" sz="1700" spc="100">
                <a:solidFill>
                  <a:srgbClr val="48485A"/>
                </a:solidFill>
                <a:latin typeface="Microsoft Sans Serif"/>
                <a:cs typeface="Microsoft Sans Serif"/>
              </a:rPr>
              <a:t>further </a:t>
            </a:r>
            <a:r>
              <a:rPr dirty="0" sz="170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exploitation.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1218" y="3896042"/>
            <a:ext cx="1816100" cy="2973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50">
                <a:solidFill>
                  <a:srgbClr val="5854EB"/>
                </a:solidFill>
                <a:latin typeface="Cambria"/>
                <a:cs typeface="Cambria"/>
              </a:rPr>
              <a:t>Recover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7400"/>
              </a:lnSpc>
              <a:spcBef>
                <a:spcPts val="969"/>
              </a:spcBef>
            </a:pPr>
            <a:r>
              <a:rPr dirty="0" sz="1700" spc="25">
                <a:solidFill>
                  <a:srgbClr val="48485A"/>
                </a:solidFill>
                <a:latin typeface="Microsoft Sans Serif"/>
                <a:cs typeface="Microsoft Sans Serif"/>
              </a:rPr>
              <a:t>Restore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normal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operations,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48485A"/>
                </a:solidFill>
                <a:latin typeface="Microsoft Sans Serif"/>
                <a:cs typeface="Microsoft Sans Serif"/>
              </a:rPr>
              <a:t>retrieve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any </a:t>
            </a:r>
            <a:r>
              <a:rPr dirty="0" sz="1700" spc="65">
                <a:solidFill>
                  <a:srgbClr val="48485A"/>
                </a:solidFill>
                <a:latin typeface="Microsoft Sans Serif"/>
                <a:cs typeface="Microsoft Sans Serif"/>
              </a:rPr>
              <a:t>lost </a:t>
            </a:r>
            <a:r>
              <a:rPr dirty="0" sz="1700" spc="7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data, </a:t>
            </a:r>
            <a:r>
              <a:rPr dirty="0" sz="17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7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48485A"/>
                </a:solidFill>
                <a:latin typeface="Microsoft Sans Serif"/>
                <a:cs typeface="Microsoft Sans Serif"/>
              </a:rPr>
              <a:t>implement </a:t>
            </a:r>
            <a:r>
              <a:rPr dirty="0" sz="17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48485A"/>
                </a:solidFill>
                <a:latin typeface="Microsoft Sans Serif"/>
                <a:cs typeface="Microsoft Sans Serif"/>
              </a:rPr>
              <a:t>measures</a:t>
            </a:r>
            <a:r>
              <a:rPr dirty="0" sz="1700" spc="1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700" spc="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0">
                <a:solidFill>
                  <a:srgbClr val="48485A"/>
                </a:solidFill>
                <a:latin typeface="Microsoft Sans Serif"/>
                <a:cs typeface="Microsoft Sans Serif"/>
              </a:rPr>
              <a:t>enhance</a:t>
            </a:r>
            <a:r>
              <a:rPr dirty="0" sz="170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48485A"/>
                </a:solidFill>
                <a:latin typeface="Microsoft Sans Serif"/>
                <a:cs typeface="Microsoft Sans Serif"/>
              </a:rPr>
              <a:t>security.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645" y="513715"/>
            <a:ext cx="6908165" cy="116840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35"/>
              </a:spcBef>
            </a:pPr>
            <a:r>
              <a:rPr dirty="0" sz="3650" spc="770"/>
              <a:t>YOUR</a:t>
            </a:r>
            <a:r>
              <a:rPr dirty="0" sz="3650" spc="170"/>
              <a:t> </a:t>
            </a:r>
            <a:r>
              <a:rPr dirty="0" sz="3650" spc="765"/>
              <a:t>SOLUTION</a:t>
            </a:r>
            <a:r>
              <a:rPr dirty="0" sz="3650" spc="65"/>
              <a:t> </a:t>
            </a:r>
            <a:r>
              <a:rPr dirty="0" sz="3650" spc="745"/>
              <a:t>AND</a:t>
            </a:r>
            <a:r>
              <a:rPr dirty="0" sz="3650" spc="195"/>
              <a:t> </a:t>
            </a:r>
            <a:r>
              <a:rPr dirty="0" sz="3650" spc="540"/>
              <a:t>ITS </a:t>
            </a:r>
            <a:r>
              <a:rPr dirty="0" sz="3650" spc="-785"/>
              <a:t> </a:t>
            </a:r>
            <a:r>
              <a:rPr dirty="0" sz="3650" spc="660"/>
              <a:t>VALUE</a:t>
            </a:r>
            <a:r>
              <a:rPr dirty="0" sz="3650" spc="114"/>
              <a:t> </a:t>
            </a:r>
            <a:r>
              <a:rPr dirty="0" sz="3650" spc="685"/>
              <a:t>PROPOSITION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3001645" y="2103616"/>
            <a:ext cx="3977004" cy="4613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23495">
              <a:lnSpc>
                <a:spcPct val="137100"/>
              </a:lnSpc>
              <a:spcBef>
                <a:spcPts val="125"/>
              </a:spcBef>
            </a:pPr>
            <a:r>
              <a:rPr dirty="0" sz="1400" spc="85">
                <a:solidFill>
                  <a:srgbClr val="48485A"/>
                </a:solidFill>
                <a:latin typeface="Microsoft Sans Serif"/>
                <a:cs typeface="Microsoft Sans Serif"/>
              </a:rPr>
              <a:t>Our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solution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provides </a:t>
            </a:r>
            <a:r>
              <a:rPr dirty="0" sz="1400" spc="15">
                <a:solidFill>
                  <a:srgbClr val="48485A"/>
                </a:solidFill>
                <a:latin typeface="Microsoft Sans Serif"/>
                <a:cs typeface="Microsoft Sans Serif"/>
              </a:rPr>
              <a:t>a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comprehensive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 incident </a:t>
            </a:r>
            <a:r>
              <a:rPr dirty="0" sz="14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plan </a:t>
            </a:r>
            <a:r>
              <a:rPr dirty="0" sz="1400" spc="10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mitigate </a:t>
            </a:r>
            <a:r>
              <a:rPr dirty="0" sz="14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impact </a:t>
            </a:r>
            <a:r>
              <a:rPr dirty="0" sz="1400" spc="-3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of phishing </a:t>
            </a:r>
            <a:r>
              <a:rPr dirty="0" sz="1400" spc="45">
                <a:solidFill>
                  <a:srgbClr val="48485A"/>
                </a:solidFill>
                <a:latin typeface="Microsoft Sans Serif"/>
                <a:cs typeface="Microsoft Sans Serif"/>
              </a:rPr>
              <a:t>attacks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in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real-time. </a:t>
            </a:r>
            <a:r>
              <a:rPr dirty="0" sz="1400" spc="-10">
                <a:solidFill>
                  <a:srgbClr val="48485A"/>
                </a:solidFill>
                <a:latin typeface="Microsoft Sans Serif"/>
                <a:cs typeface="Microsoft Sans Serif"/>
              </a:rPr>
              <a:t>By </a:t>
            </a:r>
            <a:r>
              <a:rPr dirty="0" sz="1400" spc="45">
                <a:solidFill>
                  <a:srgbClr val="48485A"/>
                </a:solidFill>
                <a:latin typeface="Microsoft Sans Serif"/>
                <a:cs typeface="Microsoft Sans Serif"/>
              </a:rPr>
              <a:t>leveraging </a:t>
            </a:r>
            <a:r>
              <a:rPr dirty="0" sz="1400" spc="-3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90">
                <a:solidFill>
                  <a:srgbClr val="48485A"/>
                </a:solidFill>
                <a:latin typeface="Microsoft Sans Serif"/>
                <a:cs typeface="Microsoft Sans Serif"/>
              </a:rPr>
              <a:t>automated </a:t>
            </a:r>
            <a:r>
              <a:rPr dirty="0" sz="1400" spc="95">
                <a:solidFill>
                  <a:srgbClr val="48485A"/>
                </a:solidFill>
                <a:latin typeface="Microsoft Sans Serif"/>
                <a:cs typeface="Microsoft Sans Serif"/>
              </a:rPr>
              <a:t>threat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detection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85">
                <a:solidFill>
                  <a:srgbClr val="48485A"/>
                </a:solidFill>
                <a:latin typeface="Microsoft Sans Serif"/>
                <a:cs typeface="Microsoft Sans Serif"/>
              </a:rPr>
              <a:t>rapid </a:t>
            </a:r>
            <a:r>
              <a:rPr dirty="0" sz="14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1400" spc="45">
                <a:solidFill>
                  <a:srgbClr val="48485A"/>
                </a:solidFill>
                <a:latin typeface="Microsoft Sans Serif"/>
                <a:cs typeface="Microsoft Sans Serif"/>
              </a:rPr>
              <a:t>capabilities,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we </a:t>
            </a:r>
            <a:r>
              <a:rPr dirty="0" sz="1400" spc="35">
                <a:solidFill>
                  <a:srgbClr val="48485A"/>
                </a:solidFill>
                <a:latin typeface="Microsoft Sans Serif"/>
                <a:cs typeface="Microsoft Sans Serif"/>
              </a:rPr>
              <a:t>can </a:t>
            </a:r>
            <a:r>
              <a:rPr dirty="0" sz="1400" spc="50">
                <a:solidFill>
                  <a:srgbClr val="48485A"/>
                </a:solidFill>
                <a:latin typeface="Microsoft Sans Serif"/>
                <a:cs typeface="Microsoft Sans Serif"/>
              </a:rPr>
              <a:t>quickly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identify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contain</a:t>
            </a:r>
            <a:r>
              <a:rPr dirty="0" sz="14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400" spc="-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threats,</a:t>
            </a:r>
            <a:r>
              <a:rPr dirty="0" sz="14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minimizing</a:t>
            </a:r>
            <a:r>
              <a:rPr dirty="0" sz="1400" spc="-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data </a:t>
            </a:r>
            <a:r>
              <a:rPr dirty="0" sz="1400" spc="-3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breaches</a:t>
            </a:r>
            <a:r>
              <a:rPr dirty="0" sz="1400" spc="-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financial</a:t>
            </a:r>
            <a:r>
              <a:rPr dirty="0" sz="1400" spc="5">
                <a:solidFill>
                  <a:srgbClr val="48485A"/>
                </a:solidFill>
                <a:latin typeface="Microsoft Sans Serif"/>
                <a:cs typeface="Microsoft Sans Serif"/>
              </a:rPr>
              <a:t> losses.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37300"/>
              </a:lnSpc>
              <a:spcBef>
                <a:spcPts val="1520"/>
              </a:spcBef>
            </a:pPr>
            <a:r>
              <a:rPr dirty="0" sz="1400" spc="35">
                <a:solidFill>
                  <a:srgbClr val="48485A"/>
                </a:solidFill>
                <a:latin typeface="Microsoft Sans Serif"/>
                <a:cs typeface="Microsoft Sans Serif"/>
              </a:rPr>
              <a:t>The key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value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proposition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of </a:t>
            </a:r>
            <a:r>
              <a:rPr dirty="0" sz="1400" spc="90">
                <a:solidFill>
                  <a:srgbClr val="48485A"/>
                </a:solidFill>
                <a:latin typeface="Microsoft Sans Serif"/>
                <a:cs typeface="Microsoft Sans Serif"/>
              </a:rPr>
              <a:t>our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solution </a:t>
            </a:r>
            <a:r>
              <a:rPr dirty="0" sz="1400" spc="15">
                <a:solidFill>
                  <a:srgbClr val="48485A"/>
                </a:solidFill>
                <a:latin typeface="Microsoft Sans Serif"/>
                <a:cs typeface="Microsoft Sans Serif"/>
              </a:rPr>
              <a:t>is </a:t>
            </a:r>
            <a:r>
              <a:rPr dirty="0" sz="1400" spc="50">
                <a:solidFill>
                  <a:srgbClr val="48485A"/>
                </a:solidFill>
                <a:latin typeface="Microsoft Sans Serif"/>
                <a:cs typeface="Microsoft Sans Serif"/>
              </a:rPr>
              <a:t>its </a:t>
            </a:r>
            <a:r>
              <a:rPr dirty="0" sz="1400" spc="-3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ability</a:t>
            </a:r>
            <a:r>
              <a:rPr dirty="0" sz="1400" spc="-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5">
                <a:solidFill>
                  <a:srgbClr val="48485A"/>
                </a:solidFill>
                <a:latin typeface="Microsoft Sans Serif"/>
                <a:cs typeface="Microsoft Sans Serif"/>
              </a:rPr>
              <a:t>to</a:t>
            </a:r>
            <a:r>
              <a:rPr dirty="0" sz="1400" spc="-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proactively</a:t>
            </a:r>
            <a:r>
              <a:rPr dirty="0" sz="1400" spc="-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protect</a:t>
            </a:r>
            <a:r>
              <a:rPr dirty="0" sz="14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your</a:t>
            </a:r>
            <a:r>
              <a:rPr dirty="0" sz="14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organization </a:t>
            </a:r>
            <a:r>
              <a:rPr dirty="0" sz="1400" spc="-3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employees </a:t>
            </a:r>
            <a:r>
              <a:rPr dirty="0" sz="1400" spc="95">
                <a:solidFill>
                  <a:srgbClr val="48485A"/>
                </a:solidFill>
                <a:latin typeface="Microsoft Sans Serif"/>
                <a:cs typeface="Microsoft Sans Serif"/>
              </a:rPr>
              <a:t>from </a:t>
            </a:r>
            <a:r>
              <a:rPr dirty="0" sz="1400" spc="8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devastating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5">
                <a:solidFill>
                  <a:srgbClr val="48485A"/>
                </a:solidFill>
                <a:latin typeface="Microsoft Sans Serif"/>
                <a:cs typeface="Microsoft Sans Serif"/>
              </a:rPr>
              <a:t>consequences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of phishing </a:t>
            </a:r>
            <a:r>
              <a:rPr dirty="0" sz="1400" spc="40">
                <a:solidFill>
                  <a:srgbClr val="48485A"/>
                </a:solidFill>
                <a:latin typeface="Microsoft Sans Serif"/>
                <a:cs typeface="Microsoft Sans Serif"/>
              </a:rPr>
              <a:t>attacks.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With </a:t>
            </a:r>
            <a:r>
              <a:rPr dirty="0" sz="1400" spc="90">
                <a:solidFill>
                  <a:srgbClr val="48485A"/>
                </a:solidFill>
                <a:latin typeface="Microsoft Sans Serif"/>
                <a:cs typeface="Microsoft Sans Serif"/>
              </a:rPr>
              <a:t>our </a:t>
            </a:r>
            <a:r>
              <a:rPr dirty="0" sz="14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0">
                <a:solidFill>
                  <a:srgbClr val="48485A"/>
                </a:solidFill>
                <a:latin typeface="Microsoft Sans Serif"/>
                <a:cs typeface="Microsoft Sans Serif"/>
              </a:rPr>
              <a:t>solution,</a:t>
            </a:r>
            <a:r>
              <a:rPr dirty="0" sz="1400" spc="9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you</a:t>
            </a:r>
            <a:r>
              <a:rPr dirty="0" sz="14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35">
                <a:solidFill>
                  <a:srgbClr val="48485A"/>
                </a:solidFill>
                <a:latin typeface="Microsoft Sans Serif"/>
                <a:cs typeface="Microsoft Sans Serif"/>
              </a:rPr>
              <a:t>can</a:t>
            </a:r>
            <a:r>
              <a:rPr dirty="0" sz="14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have</a:t>
            </a:r>
            <a:r>
              <a:rPr dirty="0" sz="1400" spc="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40">
                <a:solidFill>
                  <a:srgbClr val="48485A"/>
                </a:solidFill>
                <a:latin typeface="Microsoft Sans Serif"/>
                <a:cs typeface="Microsoft Sans Serif"/>
              </a:rPr>
              <a:t>peace</a:t>
            </a:r>
            <a:r>
              <a:rPr dirty="0" sz="1400" spc="-5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4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10">
                <a:solidFill>
                  <a:srgbClr val="48485A"/>
                </a:solidFill>
                <a:latin typeface="Microsoft Sans Serif"/>
                <a:cs typeface="Microsoft Sans Serif"/>
              </a:rPr>
              <a:t>mind</a:t>
            </a:r>
            <a:r>
              <a:rPr dirty="0" sz="1400" spc="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70">
                <a:solidFill>
                  <a:srgbClr val="48485A"/>
                </a:solidFill>
                <a:latin typeface="Microsoft Sans Serif"/>
                <a:cs typeface="Microsoft Sans Serif"/>
              </a:rPr>
              <a:t>knowing </a:t>
            </a:r>
            <a:r>
              <a:rPr dirty="0" sz="1400" spc="-3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100">
                <a:solidFill>
                  <a:srgbClr val="48485A"/>
                </a:solidFill>
                <a:latin typeface="Microsoft Sans Serif"/>
                <a:cs typeface="Microsoft Sans Serif"/>
              </a:rPr>
              <a:t>that </a:t>
            </a:r>
            <a:r>
              <a:rPr dirty="0" sz="1400" spc="80">
                <a:solidFill>
                  <a:srgbClr val="48485A"/>
                </a:solidFill>
                <a:latin typeface="Microsoft Sans Serif"/>
                <a:cs typeface="Microsoft Sans Serif"/>
              </a:rPr>
              <a:t>your </a:t>
            </a:r>
            <a:r>
              <a:rPr dirty="0" sz="1400" spc="45">
                <a:solidFill>
                  <a:srgbClr val="48485A"/>
                </a:solidFill>
                <a:latin typeface="Microsoft Sans Serif"/>
                <a:cs typeface="Microsoft Sans Serif"/>
              </a:rPr>
              <a:t>critical </a:t>
            </a:r>
            <a:r>
              <a:rPr dirty="0" sz="1400" spc="75">
                <a:solidFill>
                  <a:srgbClr val="48485A"/>
                </a:solidFill>
                <a:latin typeface="Microsoft Sans Serif"/>
                <a:cs typeface="Microsoft Sans Serif"/>
              </a:rPr>
              <a:t>data </a:t>
            </a:r>
            <a:r>
              <a:rPr dirty="0" sz="1400" spc="8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400" spc="20">
                <a:solidFill>
                  <a:srgbClr val="48485A"/>
                </a:solidFill>
                <a:latin typeface="Microsoft Sans Serif"/>
                <a:cs typeface="Microsoft Sans Serif"/>
              </a:rPr>
              <a:t>assets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are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safeguarded </a:t>
            </a:r>
            <a:r>
              <a:rPr dirty="0" sz="1400" spc="40">
                <a:solidFill>
                  <a:srgbClr val="48485A"/>
                </a:solidFill>
                <a:latin typeface="Microsoft Sans Serif"/>
                <a:cs typeface="Microsoft Sans Serif"/>
              </a:rPr>
              <a:t>against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these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persistent </a:t>
            </a:r>
            <a:r>
              <a:rPr dirty="0" sz="1400" spc="55">
                <a:solidFill>
                  <a:srgbClr val="48485A"/>
                </a:solidFill>
                <a:latin typeface="Microsoft Sans Serif"/>
                <a:cs typeface="Microsoft Sans Serif"/>
              </a:rPr>
              <a:t>cyber </a:t>
            </a:r>
            <a:r>
              <a:rPr dirty="0" sz="1400" spc="6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65">
                <a:solidFill>
                  <a:srgbClr val="48485A"/>
                </a:solidFill>
                <a:latin typeface="Microsoft Sans Serif"/>
                <a:cs typeface="Microsoft Sans Serif"/>
              </a:rPr>
              <a:t>threats.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2152650"/>
            <a:ext cx="4171950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108" y="539749"/>
            <a:ext cx="866711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775"/>
              <a:t>THE</a:t>
            </a:r>
            <a:r>
              <a:rPr dirty="0" sz="3800" spc="265"/>
              <a:t> </a:t>
            </a:r>
            <a:r>
              <a:rPr dirty="0" sz="3800" spc="1040"/>
              <a:t>WOW</a:t>
            </a:r>
            <a:r>
              <a:rPr dirty="0" sz="3800" spc="270"/>
              <a:t> </a:t>
            </a:r>
            <a:r>
              <a:rPr dirty="0" sz="3800" spc="600"/>
              <a:t>IN</a:t>
            </a:r>
            <a:r>
              <a:rPr dirty="0" sz="3800" spc="275"/>
              <a:t> </a:t>
            </a:r>
            <a:r>
              <a:rPr dirty="0" sz="3800" spc="800"/>
              <a:t>YOUR</a:t>
            </a:r>
            <a:r>
              <a:rPr dirty="0" sz="3800" spc="260"/>
              <a:t> </a:t>
            </a:r>
            <a:r>
              <a:rPr dirty="0" sz="3800" spc="800"/>
              <a:t>SOLUTION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150" y="1533525"/>
            <a:ext cx="1524000" cy="1428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9029" y="2321559"/>
            <a:ext cx="1358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210">
                <a:solidFill>
                  <a:srgbClr val="5854EB"/>
                </a:solidFill>
                <a:latin typeface="Cambria"/>
                <a:cs typeface="Cambria"/>
              </a:rPr>
              <a:t>1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4946" y="1741487"/>
            <a:ext cx="374650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295">
                <a:solidFill>
                  <a:srgbClr val="5854EB"/>
                </a:solidFill>
                <a:latin typeface="Cambria"/>
                <a:cs typeface="Cambria"/>
              </a:rPr>
              <a:t>A</a:t>
            </a:r>
            <a:r>
              <a:rPr dirty="0" sz="1950" spc="17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250">
                <a:solidFill>
                  <a:srgbClr val="5854EB"/>
                </a:solidFill>
                <a:latin typeface="Cambria"/>
                <a:cs typeface="Cambria"/>
              </a:rPr>
              <a:t>-</a:t>
            </a:r>
            <a:r>
              <a:rPr dirty="0" sz="1950" spc="235">
                <a:solidFill>
                  <a:srgbClr val="5854EB"/>
                </a:solidFill>
                <a:latin typeface="Cambria"/>
                <a:cs typeface="Cambria"/>
              </a:rPr>
              <a:t>P</a:t>
            </a:r>
            <a:r>
              <a:rPr dirty="0" sz="1950" spc="160">
                <a:solidFill>
                  <a:srgbClr val="5854EB"/>
                </a:solidFill>
                <a:latin typeface="Cambria"/>
                <a:cs typeface="Cambria"/>
              </a:rPr>
              <a:t>o</a:t>
            </a:r>
            <a:r>
              <a:rPr dirty="0" sz="1950" spc="210">
                <a:solidFill>
                  <a:srgbClr val="5854EB"/>
                </a:solidFill>
                <a:latin typeface="Cambria"/>
                <a:cs typeface="Cambria"/>
              </a:rPr>
              <a:t>w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85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235">
                <a:solidFill>
                  <a:srgbClr val="5854EB"/>
                </a:solidFill>
                <a:latin typeface="Cambria"/>
                <a:cs typeface="Cambria"/>
              </a:rPr>
              <a:t>d</a:t>
            </a:r>
            <a:r>
              <a:rPr dirty="0" sz="1950" spc="-100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950" spc="415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265">
                <a:solidFill>
                  <a:srgbClr val="5854EB"/>
                </a:solidFill>
                <a:latin typeface="Cambria"/>
                <a:cs typeface="Cambria"/>
              </a:rPr>
              <a:t>h</a:t>
            </a:r>
            <a:r>
              <a:rPr dirty="0" sz="1950" spc="85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90">
                <a:solidFill>
                  <a:srgbClr val="5854EB"/>
                </a:solidFill>
                <a:latin typeface="Cambria"/>
                <a:cs typeface="Cambria"/>
              </a:rPr>
              <a:t>a</a:t>
            </a:r>
            <a:r>
              <a:rPr dirty="0" sz="1950" spc="75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2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De</a:t>
            </a:r>
            <a:r>
              <a:rPr dirty="0" sz="1950" spc="170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145">
                <a:solidFill>
                  <a:srgbClr val="5854EB"/>
                </a:solidFill>
                <a:latin typeface="Cambria"/>
                <a:cs typeface="Cambria"/>
              </a:rPr>
              <a:t>c</a:t>
            </a:r>
            <a:r>
              <a:rPr dirty="0" sz="1950" spc="125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12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245">
                <a:solidFill>
                  <a:srgbClr val="5854EB"/>
                </a:solidFill>
                <a:latin typeface="Cambria"/>
                <a:cs typeface="Cambria"/>
              </a:rPr>
              <a:t>on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946" y="2143442"/>
            <a:ext cx="4997450" cy="655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Cutting-edge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machine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learning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algorithms </a:t>
            </a:r>
            <a:r>
              <a:rPr dirty="0" sz="1500" spc="-5">
                <a:solidFill>
                  <a:srgbClr val="48485A"/>
                </a:solidFill>
                <a:latin typeface="Microsoft Sans Serif"/>
                <a:cs typeface="Microsoft Sans Serif"/>
              </a:rPr>
              <a:t>analyze</a:t>
            </a:r>
            <a:r>
              <a:rPr dirty="0" sz="15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user </a:t>
            </a:r>
            <a:r>
              <a:rPr dirty="0" sz="1500" spc="-3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behavior</a:t>
            </a:r>
            <a:r>
              <a:rPr dirty="0" sz="1500" spc="1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network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traffic</a:t>
            </a:r>
            <a:r>
              <a:rPr dirty="0" sz="150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in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real-time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6150" y="2962275"/>
            <a:ext cx="8401050" cy="1476375"/>
            <a:chOff x="3486150" y="2962275"/>
            <a:chExt cx="8401050" cy="1476375"/>
          </a:xfrm>
        </p:grpSpPr>
        <p:sp>
          <p:nvSpPr>
            <p:cNvPr id="8" name="object 8"/>
            <p:cNvSpPr/>
            <p:nvPr/>
          </p:nvSpPr>
          <p:spPr>
            <a:xfrm>
              <a:off x="5819775" y="2962275"/>
              <a:ext cx="6067425" cy="19050"/>
            </a:xfrm>
            <a:custGeom>
              <a:avLst/>
              <a:gdLst/>
              <a:ahLst/>
              <a:cxnLst/>
              <a:rect l="l" t="t" r="r" b="b"/>
              <a:pathLst>
                <a:path w="6067425" h="19050">
                  <a:moveTo>
                    <a:pt x="60674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067425" y="1905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B8B7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6150" y="3009900"/>
              <a:ext cx="3048000" cy="1428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19979" y="3616896"/>
            <a:ext cx="17843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20">
                <a:solidFill>
                  <a:srgbClr val="5854EB"/>
                </a:solidFill>
                <a:latin typeface="Cambria"/>
                <a:cs typeface="Cambria"/>
              </a:rPr>
              <a:t>2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7581" y="3223323"/>
            <a:ext cx="4644390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280">
                <a:solidFill>
                  <a:srgbClr val="5854EB"/>
                </a:solidFill>
                <a:latin typeface="Cambria"/>
                <a:cs typeface="Cambria"/>
              </a:rPr>
              <a:t>A</a:t>
            </a:r>
            <a:r>
              <a:rPr dirty="0" sz="1950" spc="195">
                <a:solidFill>
                  <a:srgbClr val="5854EB"/>
                </a:solidFill>
                <a:latin typeface="Cambria"/>
                <a:cs typeface="Cambria"/>
              </a:rPr>
              <a:t>u</a:t>
            </a:r>
            <a:r>
              <a:rPr dirty="0" sz="1950" spc="80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310">
                <a:solidFill>
                  <a:srgbClr val="5854EB"/>
                </a:solidFill>
                <a:latin typeface="Cambria"/>
                <a:cs typeface="Cambria"/>
              </a:rPr>
              <a:t>om</a:t>
            </a:r>
            <a:r>
              <a:rPr dirty="0" sz="1950" spc="190">
                <a:solidFill>
                  <a:srgbClr val="5854EB"/>
                </a:solidFill>
                <a:latin typeface="Cambria"/>
                <a:cs typeface="Cambria"/>
              </a:rPr>
              <a:t>a</a:t>
            </a:r>
            <a:r>
              <a:rPr dirty="0" sz="1950" spc="80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235">
                <a:solidFill>
                  <a:srgbClr val="5854EB"/>
                </a:solidFill>
                <a:latin typeface="Cambria"/>
                <a:cs typeface="Cambria"/>
              </a:rPr>
              <a:t>d</a:t>
            </a:r>
            <a:r>
              <a:rPr dirty="0" sz="1950" spc="-100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950" spc="18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245">
                <a:solidFill>
                  <a:srgbClr val="5854EB"/>
                </a:solidFill>
                <a:latin typeface="Cambria"/>
                <a:cs typeface="Cambria"/>
              </a:rPr>
              <a:t>n</a:t>
            </a:r>
            <a:r>
              <a:rPr dirty="0" sz="1950" spc="200">
                <a:solidFill>
                  <a:srgbClr val="5854EB"/>
                </a:solidFill>
                <a:latin typeface="Cambria"/>
                <a:cs typeface="Cambria"/>
              </a:rPr>
              <a:t>c</a:t>
            </a:r>
            <a:r>
              <a:rPr dirty="0" sz="1950" spc="12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d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nt</a:t>
            </a:r>
            <a:r>
              <a:rPr dirty="0" sz="1950" spc="-114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950" spc="285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55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p</a:t>
            </a:r>
            <a:r>
              <a:rPr dirty="0" sz="1950" spc="195">
                <a:solidFill>
                  <a:srgbClr val="5854EB"/>
                </a:solidFill>
                <a:latin typeface="Cambria"/>
                <a:cs typeface="Cambria"/>
              </a:rPr>
              <a:t>on</a:t>
            </a:r>
            <a:r>
              <a:rPr dirty="0" sz="1950" spc="160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endParaRPr sz="1950">
              <a:latin typeface="Cambria"/>
              <a:cs typeface="Cambria"/>
            </a:endParaRPr>
          </a:p>
          <a:p>
            <a:pPr marL="12700" marR="5080">
              <a:lnSpc>
                <a:spcPct val="137600"/>
              </a:lnSpc>
              <a:spcBef>
                <a:spcPts val="825"/>
              </a:spcBef>
            </a:pP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Instantly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respond 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threats,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neutralize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attacks,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-3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alert</a:t>
            </a:r>
            <a:r>
              <a:rPr dirty="0" sz="15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500" spc="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team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4150" y="4448175"/>
            <a:ext cx="9163050" cy="1476375"/>
            <a:chOff x="2724150" y="4448175"/>
            <a:chExt cx="9163050" cy="1476375"/>
          </a:xfrm>
        </p:grpSpPr>
        <p:sp>
          <p:nvSpPr>
            <p:cNvPr id="13" name="object 13"/>
            <p:cNvSpPr/>
            <p:nvPr/>
          </p:nvSpPr>
          <p:spPr>
            <a:xfrm>
              <a:off x="6581775" y="4448175"/>
              <a:ext cx="5305425" cy="19050"/>
            </a:xfrm>
            <a:custGeom>
              <a:avLst/>
              <a:gdLst/>
              <a:ahLst/>
              <a:cxnLst/>
              <a:rect l="l" t="t" r="r" b="b"/>
              <a:pathLst>
                <a:path w="5305425" h="19050">
                  <a:moveTo>
                    <a:pt x="53054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5305425" y="19050"/>
                  </a:lnTo>
                  <a:lnTo>
                    <a:pt x="5305425" y="0"/>
                  </a:lnTo>
                  <a:close/>
                </a:path>
              </a:pathLst>
            </a:custGeom>
            <a:solidFill>
              <a:srgbClr val="B8B7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150" y="4495800"/>
              <a:ext cx="4572000" cy="14287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19979" y="5098732"/>
            <a:ext cx="17843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120">
                <a:solidFill>
                  <a:srgbClr val="5854EB"/>
                </a:solidFill>
                <a:latin typeface="Cambria"/>
                <a:cs typeface="Cambria"/>
              </a:rPr>
              <a:t>3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9834" y="4705350"/>
            <a:ext cx="3491865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475">
                <a:solidFill>
                  <a:srgbClr val="5854EB"/>
                </a:solidFill>
                <a:latin typeface="Cambria"/>
                <a:cs typeface="Cambria"/>
              </a:rPr>
              <a:t>C</a:t>
            </a:r>
            <a:r>
              <a:rPr dirty="0" sz="1950" spc="275">
                <a:solidFill>
                  <a:srgbClr val="5854EB"/>
                </a:solidFill>
                <a:latin typeface="Cambria"/>
                <a:cs typeface="Cambria"/>
              </a:rPr>
              <a:t>o</a:t>
            </a:r>
            <a:r>
              <a:rPr dirty="0" sz="1950" spc="434">
                <a:solidFill>
                  <a:srgbClr val="5854EB"/>
                </a:solidFill>
                <a:latin typeface="Cambria"/>
                <a:cs typeface="Cambria"/>
              </a:rPr>
              <a:t>m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p</a:t>
            </a:r>
            <a:r>
              <a:rPr dirty="0" sz="1950" spc="90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170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270">
                <a:solidFill>
                  <a:srgbClr val="5854EB"/>
                </a:solidFill>
                <a:latin typeface="Cambria"/>
                <a:cs typeface="Cambria"/>
              </a:rPr>
              <a:t>h</a:t>
            </a:r>
            <a:r>
              <a:rPr dirty="0" sz="1950" spc="170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185">
                <a:solidFill>
                  <a:srgbClr val="5854EB"/>
                </a:solidFill>
                <a:latin typeface="Cambria"/>
                <a:cs typeface="Cambria"/>
              </a:rPr>
              <a:t>n</a:t>
            </a:r>
            <a:r>
              <a:rPr dirty="0" sz="1950" spc="55">
                <a:solidFill>
                  <a:srgbClr val="5854EB"/>
                </a:solidFill>
                <a:latin typeface="Cambria"/>
                <a:cs typeface="Cambria"/>
              </a:rPr>
              <a:t>s</a:t>
            </a:r>
            <a:r>
              <a:rPr dirty="0" sz="1950" spc="12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140">
                <a:solidFill>
                  <a:srgbClr val="5854EB"/>
                </a:solidFill>
                <a:latin typeface="Cambria"/>
                <a:cs typeface="Cambria"/>
              </a:rPr>
              <a:t>v</a:t>
            </a:r>
            <a:r>
              <a:rPr dirty="0" sz="1950" spc="165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-125">
                <a:solidFill>
                  <a:srgbClr val="5854EB"/>
                </a:solidFill>
                <a:latin typeface="Cambria"/>
                <a:cs typeface="Cambria"/>
              </a:rPr>
              <a:t> </a:t>
            </a:r>
            <a:r>
              <a:rPr dirty="0" sz="1950" spc="290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170">
                <a:solidFill>
                  <a:srgbClr val="5854EB"/>
                </a:solidFill>
                <a:latin typeface="Cambria"/>
                <a:cs typeface="Cambria"/>
              </a:rPr>
              <a:t>e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p</a:t>
            </a:r>
            <a:r>
              <a:rPr dirty="0" sz="1950" spc="200">
                <a:solidFill>
                  <a:srgbClr val="5854EB"/>
                </a:solidFill>
                <a:latin typeface="Cambria"/>
                <a:cs typeface="Cambria"/>
              </a:rPr>
              <a:t>o</a:t>
            </a:r>
            <a:r>
              <a:rPr dirty="0" sz="1950" spc="120">
                <a:solidFill>
                  <a:srgbClr val="5854EB"/>
                </a:solidFill>
                <a:latin typeface="Cambria"/>
                <a:cs typeface="Cambria"/>
              </a:rPr>
              <a:t>r</a:t>
            </a:r>
            <a:r>
              <a:rPr dirty="0" sz="1950" spc="85">
                <a:solidFill>
                  <a:srgbClr val="5854EB"/>
                </a:solidFill>
                <a:latin typeface="Cambria"/>
                <a:cs typeface="Cambria"/>
              </a:rPr>
              <a:t>t</a:t>
            </a:r>
            <a:r>
              <a:rPr dirty="0" sz="1950" spc="125">
                <a:solidFill>
                  <a:srgbClr val="5854EB"/>
                </a:solidFill>
                <a:latin typeface="Cambria"/>
                <a:cs typeface="Cambria"/>
              </a:rPr>
              <a:t>i</a:t>
            </a:r>
            <a:r>
              <a:rPr dirty="0" sz="1950" spc="260">
                <a:solidFill>
                  <a:srgbClr val="5854EB"/>
                </a:solidFill>
                <a:latin typeface="Cambria"/>
                <a:cs typeface="Cambria"/>
              </a:rPr>
              <a:t>n</a:t>
            </a:r>
            <a:r>
              <a:rPr dirty="0" sz="1950" spc="200">
                <a:solidFill>
                  <a:srgbClr val="5854EB"/>
                </a:solidFill>
                <a:latin typeface="Cambria"/>
                <a:cs typeface="Cambria"/>
              </a:rPr>
              <a:t>g</a:t>
            </a:r>
            <a:endParaRPr sz="1950">
              <a:latin typeface="Cambria"/>
              <a:cs typeface="Cambria"/>
            </a:endParaRPr>
          </a:p>
          <a:p>
            <a:pPr marL="12700" marR="5080">
              <a:lnSpc>
                <a:spcPct val="137700"/>
              </a:lnSpc>
              <a:spcBef>
                <a:spcPts val="819"/>
              </a:spcBef>
            </a:pP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Detailed</a:t>
            </a:r>
            <a:r>
              <a:rPr dirty="0" sz="1500" spc="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0">
                <a:solidFill>
                  <a:srgbClr val="48485A"/>
                </a:solidFill>
                <a:latin typeface="Microsoft Sans Serif"/>
                <a:cs typeface="Microsoft Sans Serif"/>
              </a:rPr>
              <a:t>logs</a:t>
            </a:r>
            <a:r>
              <a:rPr dirty="0" sz="1500" spc="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10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analytics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provide</a:t>
            </a:r>
            <a:r>
              <a:rPr dirty="0" sz="1500" spc="17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full </a:t>
            </a:r>
            <a:r>
              <a:rPr dirty="0" sz="1500" spc="-38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visibility</a:t>
            </a:r>
            <a:r>
              <a:rPr dirty="0" sz="1500" spc="1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into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security</a:t>
            </a:r>
            <a:r>
              <a:rPr dirty="0" sz="1500" spc="114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incidents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108" y="6143704"/>
            <a:ext cx="8871585" cy="19323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65"/>
              </a:spcBef>
            </a:pP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Our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solution</a:t>
            </a:r>
            <a:r>
              <a:rPr dirty="0" sz="1500" spc="10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48485A"/>
                </a:solidFill>
                <a:latin typeface="Microsoft Sans Serif"/>
                <a:cs typeface="Microsoft Sans Serif"/>
              </a:rPr>
              <a:t>goes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beyond</a:t>
            </a:r>
            <a:r>
              <a:rPr dirty="0" sz="1500" spc="1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0">
                <a:solidFill>
                  <a:srgbClr val="48485A"/>
                </a:solidFill>
                <a:latin typeface="Microsoft Sans Serif"/>
                <a:cs typeface="Microsoft Sans Serif"/>
              </a:rPr>
              <a:t>basic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500" spc="1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measures</a:t>
            </a:r>
            <a:r>
              <a:rPr dirty="0" sz="1500" spc="16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by</a:t>
            </a:r>
            <a:r>
              <a:rPr dirty="0" sz="1500" spc="-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leveraging</a:t>
            </a:r>
            <a:r>
              <a:rPr dirty="0" sz="1500" spc="21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power</a:t>
            </a:r>
            <a:r>
              <a:rPr dirty="0" sz="1500" spc="12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75">
                <a:solidFill>
                  <a:srgbClr val="48485A"/>
                </a:solidFill>
                <a:latin typeface="Microsoft Sans Serif"/>
                <a:cs typeface="Microsoft Sans Serif"/>
              </a:rPr>
              <a:t>of</a:t>
            </a:r>
            <a:r>
              <a:rPr dirty="0" sz="150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artificial</a:t>
            </a:r>
            <a:r>
              <a:rPr dirty="0" sz="1500" spc="1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intelligence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proactively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detect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respond 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phishing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15">
                <a:solidFill>
                  <a:srgbClr val="48485A"/>
                </a:solidFill>
                <a:latin typeface="Microsoft Sans Serif"/>
                <a:cs typeface="Microsoft Sans Serif"/>
              </a:rPr>
              <a:t>attacks. </a:t>
            </a:r>
            <a:r>
              <a:rPr dirty="0" sz="1500" spc="-10">
                <a:solidFill>
                  <a:srgbClr val="48485A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-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AI-driven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threat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detection </a:t>
            </a:r>
            <a:r>
              <a:rPr dirty="0" sz="1500" spc="20">
                <a:solidFill>
                  <a:srgbClr val="48485A"/>
                </a:solidFill>
                <a:latin typeface="Microsoft Sans Serif"/>
                <a:cs typeface="Microsoft Sans Serif"/>
              </a:rPr>
              <a:t>engine 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70">
                <a:solidFill>
                  <a:srgbClr val="48485A"/>
                </a:solidFill>
                <a:latin typeface="Microsoft Sans Serif"/>
                <a:cs typeface="Microsoft Sans Serif"/>
              </a:rPr>
              <a:t>monitors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user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activity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65">
                <a:solidFill>
                  <a:srgbClr val="48485A"/>
                </a:solidFill>
                <a:latin typeface="Microsoft Sans Serif"/>
                <a:cs typeface="Microsoft Sans Serif"/>
              </a:rPr>
              <a:t>network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traffic,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instantly identifying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anomalies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suspicious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behavior. </a:t>
            </a:r>
            <a:r>
              <a:rPr dirty="0" sz="1500" spc="-38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When an attack </a:t>
            </a:r>
            <a:r>
              <a:rPr dirty="0" sz="1500" spc="-5">
                <a:solidFill>
                  <a:srgbClr val="48485A"/>
                </a:solidFill>
                <a:latin typeface="Microsoft Sans Serif"/>
                <a:cs typeface="Microsoft Sans Serif"/>
              </a:rPr>
              <a:t>is </a:t>
            </a:r>
            <a:r>
              <a:rPr dirty="0" sz="1500" spc="25">
                <a:solidFill>
                  <a:srgbClr val="48485A"/>
                </a:solidFill>
                <a:latin typeface="Microsoft Sans Serif"/>
                <a:cs typeface="Microsoft Sans Serif"/>
              </a:rPr>
              <a:t>detected,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automated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incident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response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system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immediately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">
                <a:solidFill>
                  <a:srgbClr val="48485A"/>
                </a:solidFill>
                <a:latin typeface="Microsoft Sans Serif"/>
                <a:cs typeface="Microsoft Sans Serif"/>
              </a:rPr>
              <a:t>takes</a:t>
            </a:r>
            <a:r>
              <a:rPr dirty="0" sz="1500" spc="1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action </a:t>
            </a:r>
            <a:r>
              <a:rPr dirty="0" sz="1500" spc="85">
                <a:solidFill>
                  <a:srgbClr val="48485A"/>
                </a:solidFill>
                <a:latin typeface="Microsoft Sans Serif"/>
                <a:cs typeface="Microsoft Sans Serif"/>
              </a:rPr>
              <a:t>to 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30">
                <a:solidFill>
                  <a:srgbClr val="48485A"/>
                </a:solidFill>
                <a:latin typeface="Microsoft Sans Serif"/>
                <a:cs typeface="Microsoft Sans Serif"/>
              </a:rPr>
              <a:t>neutralize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threat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notify 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the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security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team, </a:t>
            </a:r>
            <a:r>
              <a:rPr dirty="0" sz="1500" spc="50">
                <a:solidFill>
                  <a:srgbClr val="48485A"/>
                </a:solidFill>
                <a:latin typeface="Microsoft Sans Serif"/>
                <a:cs typeface="Microsoft Sans Serif"/>
              </a:rPr>
              <a:t>minimizing</a:t>
            </a:r>
            <a:r>
              <a:rPr dirty="0" sz="1500" spc="55">
                <a:solidFill>
                  <a:srgbClr val="48485A"/>
                </a:solidFill>
                <a:latin typeface="Microsoft Sans Serif"/>
                <a:cs typeface="Microsoft Sans Serif"/>
              </a:rPr>
              <a:t> the </a:t>
            </a:r>
            <a:r>
              <a:rPr dirty="0" sz="1500" spc="60">
                <a:solidFill>
                  <a:srgbClr val="48485A"/>
                </a:solidFill>
                <a:latin typeface="Microsoft Sans Serif"/>
                <a:cs typeface="Microsoft Sans Serif"/>
              </a:rPr>
              <a:t>impact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and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allowing </a:t>
            </a:r>
            <a:r>
              <a:rPr dirty="0" sz="1500" spc="90">
                <a:solidFill>
                  <a:srgbClr val="48485A"/>
                </a:solidFill>
                <a:latin typeface="Microsoft Sans Serif"/>
                <a:cs typeface="Microsoft Sans Serif"/>
              </a:rPr>
              <a:t>for </a:t>
            </a:r>
            <a:r>
              <a:rPr dirty="0" sz="1500" spc="35">
                <a:solidFill>
                  <a:srgbClr val="48485A"/>
                </a:solidFill>
                <a:latin typeface="Microsoft Sans Serif"/>
                <a:cs typeface="Microsoft Sans Serif"/>
              </a:rPr>
              <a:t>quick </a:t>
            </a:r>
            <a:r>
              <a:rPr dirty="0" sz="1500" spc="40">
                <a:solidFill>
                  <a:srgbClr val="48485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45">
                <a:solidFill>
                  <a:srgbClr val="48485A"/>
                </a:solidFill>
                <a:latin typeface="Microsoft Sans Serif"/>
                <a:cs typeface="Microsoft Sans Serif"/>
              </a:rPr>
              <a:t>remediation.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2024-03-30T12:32:18Z</dcterms:created>
  <dcterms:modified xsi:type="dcterms:W3CDTF">2024-03-30T12:32:18Z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LastSaved">
    <vt:filetime>2024-03-30T00:00:00Z</vt:filetime>
  </property>
</Properties>
</file>