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679"/>
    <a:srgbClr val="655363"/>
    <a:srgbClr val="7A3C7C"/>
    <a:srgbClr val="952372"/>
    <a:srgbClr val="A21670"/>
    <a:srgbClr val="1C51C8"/>
    <a:srgbClr val="89DDFB"/>
    <a:srgbClr val="1788CD"/>
    <a:srgbClr val="8CF8AD"/>
    <a:srgbClr val="E68D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730" autoAdjust="0"/>
  </p:normalViewPr>
  <p:slideViewPr>
    <p:cSldViewPr snapToGrid="0">
      <p:cViewPr varScale="1">
        <p:scale>
          <a:sx n="20" d="100"/>
          <a:sy n="20" d="100"/>
        </p:scale>
        <p:origin x="2946"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5DAEC-26CB-471B-BF88-909E54601C1B}"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367834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5DAEC-26CB-471B-BF88-909E54601C1B}"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52411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5DAEC-26CB-471B-BF88-909E54601C1B}"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154267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5DAEC-26CB-471B-BF88-909E54601C1B}"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5305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5DAEC-26CB-471B-BF88-909E54601C1B}"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138506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A5DAEC-26CB-471B-BF88-909E54601C1B}"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252106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A5DAEC-26CB-471B-BF88-909E54601C1B}"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70453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A5DAEC-26CB-471B-BF88-909E54601C1B}"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316958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5DAEC-26CB-471B-BF88-909E54601C1B}" type="datetimeFigureOut">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268917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52A5DAEC-26CB-471B-BF88-909E54601C1B}"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32224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52A5DAEC-26CB-471B-BF88-909E54601C1B}"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9A36F-A8BF-46C0-B006-17C5155AFFD9}" type="slidenum">
              <a:rPr lang="en-US" smtClean="0"/>
              <a:t>‹#›</a:t>
            </a:fld>
            <a:endParaRPr lang="en-US"/>
          </a:p>
        </p:txBody>
      </p:sp>
    </p:spTree>
    <p:extLst>
      <p:ext uri="{BB962C8B-B14F-4D97-AF65-F5344CB8AC3E}">
        <p14:creationId xmlns:p14="http://schemas.microsoft.com/office/powerpoint/2010/main" val="275464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52A5DAEC-26CB-471B-BF88-909E54601C1B}" type="datetimeFigureOut">
              <a:rPr lang="en-US" smtClean="0"/>
              <a:t>7/13/2023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DE9A36F-A8BF-46C0-B006-17C5155AFFD9}" type="slidenum">
              <a:rPr lang="en-US" smtClean="0"/>
              <a:t>‹#›</a:t>
            </a:fld>
            <a:endParaRPr lang="en-US"/>
          </a:p>
        </p:txBody>
      </p:sp>
    </p:spTree>
    <p:extLst>
      <p:ext uri="{BB962C8B-B14F-4D97-AF65-F5344CB8AC3E}">
        <p14:creationId xmlns:p14="http://schemas.microsoft.com/office/powerpoint/2010/main" val="4214742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5664201" y="365216"/>
            <a:ext cx="19066727" cy="32855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Automated Kidney Stone Detection</a:t>
            </a:r>
            <a:endParaRPr lang="en-US" sz="96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25" y="285783"/>
            <a:ext cx="3782796" cy="3782796"/>
          </a:xfrm>
          <a:prstGeom prst="rect">
            <a:avLst/>
          </a:prstGeom>
        </p:spPr>
      </p:pic>
      <p:sp>
        <p:nvSpPr>
          <p:cNvPr id="6" name="Rounded Rectangle 5"/>
          <p:cNvSpPr/>
          <p:nvPr/>
        </p:nvSpPr>
        <p:spPr>
          <a:xfrm>
            <a:off x="733866" y="8110323"/>
            <a:ext cx="15247292" cy="504941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just">
              <a:buFont typeface="Arial" panose="020B0604020202020204" pitchFamily="34" charset="0"/>
              <a:buChar char="•"/>
            </a:pPr>
            <a:r>
              <a:rPr lang="en-US" sz="4400" dirty="0">
                <a:solidFill>
                  <a:schemeClr val="tx1"/>
                </a:solidFill>
              </a:rPr>
              <a:t>Kidney stones are solid mineral and salt deposits that form within the kidneys. They can cause severe pain and lead to various complications if left untreated.</a:t>
            </a:r>
          </a:p>
          <a:p>
            <a:pPr marL="571500" indent="-571500" algn="just">
              <a:buFont typeface="Arial" panose="020B0604020202020204" pitchFamily="34" charset="0"/>
              <a:buChar char="•"/>
            </a:pPr>
            <a:r>
              <a:rPr lang="en-US" sz="4400" dirty="0">
                <a:solidFill>
                  <a:schemeClr val="tx1"/>
                </a:solidFill>
              </a:rPr>
              <a:t>This project offer a promising approach to enhance the detection of kidney stones in ultrasound image.</a:t>
            </a:r>
          </a:p>
        </p:txBody>
      </p:sp>
      <p:sp>
        <p:nvSpPr>
          <p:cNvPr id="7" name="Rounded Rectangle 6"/>
          <p:cNvSpPr/>
          <p:nvPr/>
        </p:nvSpPr>
        <p:spPr>
          <a:xfrm>
            <a:off x="1565921" y="6902262"/>
            <a:ext cx="5962094" cy="15669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Introduction</a:t>
            </a:r>
          </a:p>
        </p:txBody>
      </p:sp>
      <p:sp>
        <p:nvSpPr>
          <p:cNvPr id="21" name="Rounded Rectangle 20"/>
          <p:cNvSpPr/>
          <p:nvPr/>
        </p:nvSpPr>
        <p:spPr>
          <a:xfrm>
            <a:off x="16552030" y="8218379"/>
            <a:ext cx="13149787" cy="486250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4400" dirty="0">
                <a:solidFill>
                  <a:schemeClr val="tx1"/>
                </a:solidFill>
              </a:rPr>
              <a:t>To detect stone into the kidney.</a:t>
            </a:r>
          </a:p>
          <a:p>
            <a:pPr marL="571500" indent="-571500">
              <a:buFont typeface="Arial" panose="020B0604020202020204" pitchFamily="34" charset="0"/>
              <a:buChar char="•"/>
            </a:pPr>
            <a:r>
              <a:rPr lang="en-US" sz="4400" dirty="0">
                <a:solidFill>
                  <a:schemeClr val="tx1"/>
                </a:solidFill>
              </a:rPr>
              <a:t>Asist medical practitioner in diagnosing and treating kidney stone patients.</a:t>
            </a:r>
          </a:p>
          <a:p>
            <a:pPr marL="571500" indent="-571500">
              <a:buFont typeface="Arial" panose="020B0604020202020204" pitchFamily="34" charset="0"/>
              <a:buChar char="•"/>
            </a:pPr>
            <a:r>
              <a:rPr lang="en-US" sz="4400" dirty="0">
                <a:solidFill>
                  <a:schemeClr val="tx1"/>
                </a:solidFill>
              </a:rPr>
              <a:t>Generate a very high enhanced image of stone without any speckle noise.</a:t>
            </a:r>
          </a:p>
          <a:p>
            <a:pPr marL="571500" indent="-571500">
              <a:buFont typeface="Arial" panose="020B0604020202020204" pitchFamily="34" charset="0"/>
              <a:buChar char="•"/>
            </a:pPr>
            <a:endParaRPr lang="en-US" sz="4400" dirty="0">
              <a:solidFill>
                <a:schemeClr val="tx1"/>
              </a:solidFill>
            </a:endParaRPr>
          </a:p>
        </p:txBody>
      </p:sp>
      <p:sp>
        <p:nvSpPr>
          <p:cNvPr id="22" name="Rounded Rectangle 21"/>
          <p:cNvSpPr/>
          <p:nvPr/>
        </p:nvSpPr>
        <p:spPr>
          <a:xfrm>
            <a:off x="17323330" y="6902262"/>
            <a:ext cx="5200220" cy="159050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Objectives</a:t>
            </a:r>
          </a:p>
        </p:txBody>
      </p:sp>
      <p:sp>
        <p:nvSpPr>
          <p:cNvPr id="31" name="Rounded Rectangle 30"/>
          <p:cNvSpPr/>
          <p:nvPr/>
        </p:nvSpPr>
        <p:spPr>
          <a:xfrm>
            <a:off x="9673369" y="22808630"/>
            <a:ext cx="20226548" cy="141603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4400" dirty="0">
              <a:solidFill>
                <a:schemeClr val="tx1"/>
              </a:solidFill>
            </a:endParaRPr>
          </a:p>
          <a:p>
            <a:pPr marL="857250" indent="-857250" algn="just">
              <a:buFont typeface="Arial" panose="020B0604020202020204" pitchFamily="34" charset="0"/>
              <a:buChar char="•"/>
            </a:pPr>
            <a:r>
              <a:rPr lang="en-US" sz="4400" dirty="0">
                <a:solidFill>
                  <a:schemeClr val="tx1"/>
                </a:solidFill>
              </a:rPr>
              <a:t>Binary Image: A threshold of 20 is applied to the grayscale image.</a:t>
            </a:r>
          </a:p>
          <a:p>
            <a:pPr marL="857250" indent="-857250" algn="just">
              <a:buFont typeface="Arial" panose="020B0604020202020204" pitchFamily="34" charset="0"/>
              <a:buChar char="•"/>
            </a:pPr>
            <a:r>
              <a:rPr lang="en-US" sz="4400" dirty="0">
                <a:solidFill>
                  <a:schemeClr val="tx1"/>
                </a:solidFill>
              </a:rPr>
              <a:t>ROI: ROI id is defined as a quadrilateral shape using four sets of coordinates.</a:t>
            </a:r>
          </a:p>
          <a:p>
            <a:pPr marL="857250" indent="-857250" algn="just">
              <a:buFont typeface="Arial" panose="020B0604020202020204" pitchFamily="34" charset="0"/>
              <a:buChar char="•"/>
            </a:pPr>
            <a:r>
              <a:rPr lang="en-US" sz="4400" dirty="0">
                <a:solidFill>
                  <a:schemeClr val="tx1"/>
                </a:solidFill>
              </a:rPr>
              <a:t>Detection: If the number of labeled project is greater or equal to 1, it means at least one stone is detected. If the number is 0, it means no stone is detected.</a:t>
            </a: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algn="just"/>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marL="857250" indent="-857250" algn="just">
              <a:buFont typeface="Arial" panose="020B0604020202020204" pitchFamily="34" charset="0"/>
              <a:buChar char="•"/>
            </a:pPr>
            <a:endParaRPr lang="en-US" sz="4400" dirty="0">
              <a:solidFill>
                <a:schemeClr val="tx1"/>
              </a:solidFill>
            </a:endParaRPr>
          </a:p>
          <a:p>
            <a:pPr algn="just"/>
            <a:endParaRPr lang="en-US" sz="4400" dirty="0">
              <a:solidFill>
                <a:schemeClr val="tx1"/>
              </a:solidFill>
            </a:endParaRPr>
          </a:p>
        </p:txBody>
      </p:sp>
      <p:sp>
        <p:nvSpPr>
          <p:cNvPr id="34" name="Rounded Rectangle 33"/>
          <p:cNvSpPr/>
          <p:nvPr/>
        </p:nvSpPr>
        <p:spPr>
          <a:xfrm>
            <a:off x="12394794" y="22116850"/>
            <a:ext cx="4601959" cy="14269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sp>
        <p:nvSpPr>
          <p:cNvPr id="35" name="Rounded Rectangle 34"/>
          <p:cNvSpPr/>
          <p:nvPr/>
        </p:nvSpPr>
        <p:spPr>
          <a:xfrm>
            <a:off x="491417" y="37529569"/>
            <a:ext cx="16505335" cy="504941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400" dirty="0">
                <a:solidFill>
                  <a:schemeClr val="tx1"/>
                </a:solidFill>
              </a:rPr>
              <a:t>This project presents a comprehensive study on the detection of kidney stones using image processing techniques in MATLAB. This developed project demonstrates promising results in accurately identifying kidney stones from ultrasound images. The integration of image preprocessing, feature extraction, and classification algorithms provides a reliable framework for kidney stone detection.</a:t>
            </a:r>
          </a:p>
        </p:txBody>
      </p:sp>
      <p:sp>
        <p:nvSpPr>
          <p:cNvPr id="36" name="Rounded Rectangle 35"/>
          <p:cNvSpPr/>
          <p:nvPr/>
        </p:nvSpPr>
        <p:spPr>
          <a:xfrm>
            <a:off x="1020786" y="36468957"/>
            <a:ext cx="4763998" cy="162378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Conclusion</a:t>
            </a:r>
          </a:p>
        </p:txBody>
      </p:sp>
      <p:sp>
        <p:nvSpPr>
          <p:cNvPr id="43" name="Rounded Rectangle 42"/>
          <p:cNvSpPr/>
          <p:nvPr/>
        </p:nvSpPr>
        <p:spPr>
          <a:xfrm>
            <a:off x="18843787" y="38322699"/>
            <a:ext cx="9115571" cy="413401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anose="020B0604020202020204" pitchFamily="34" charset="0"/>
              <a:buChar char="•"/>
            </a:pPr>
            <a:r>
              <a:rPr lang="en-US" sz="4400" dirty="0">
                <a:solidFill>
                  <a:schemeClr val="tx1"/>
                </a:solidFill>
              </a:rPr>
              <a:t> Works only on ultrasound image.</a:t>
            </a:r>
          </a:p>
          <a:p>
            <a:pPr algn="just">
              <a:buFont typeface="Arial" panose="020B0604020202020204" pitchFamily="34" charset="0"/>
              <a:buChar char="•"/>
            </a:pPr>
            <a:r>
              <a:rPr lang="en-US" sz="4400" dirty="0">
                <a:solidFill>
                  <a:schemeClr val="tx1"/>
                </a:solidFill>
              </a:rPr>
              <a:t> Image from complex and noisy background can be challenging.</a:t>
            </a:r>
          </a:p>
          <a:p>
            <a:pPr algn="just">
              <a:buFont typeface="Arial" panose="020B0604020202020204" pitchFamily="34" charset="0"/>
              <a:buChar char="•"/>
            </a:pPr>
            <a:r>
              <a:rPr lang="en-US" sz="4400" dirty="0">
                <a:solidFill>
                  <a:schemeClr val="tx1"/>
                </a:solidFill>
              </a:rPr>
              <a:t> The fixed threshold may not be optimal for all images or conditions.</a:t>
            </a:r>
          </a:p>
        </p:txBody>
      </p:sp>
      <p:sp>
        <p:nvSpPr>
          <p:cNvPr id="44" name="Rounded Rectangle 43"/>
          <p:cNvSpPr/>
          <p:nvPr/>
        </p:nvSpPr>
        <p:spPr>
          <a:xfrm>
            <a:off x="19724114" y="37280850"/>
            <a:ext cx="5006814" cy="119701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Limitations</a:t>
            </a:r>
          </a:p>
        </p:txBody>
      </p:sp>
      <p:sp>
        <p:nvSpPr>
          <p:cNvPr id="8" name="Rounded Rectangle 7"/>
          <p:cNvSpPr/>
          <p:nvPr/>
        </p:nvSpPr>
        <p:spPr>
          <a:xfrm>
            <a:off x="889025" y="14721146"/>
            <a:ext cx="8512991" cy="5559935"/>
          </a:xfrm>
          <a:prstGeom prst="roundRect">
            <a:avLst/>
          </a:prstGeom>
          <a:solidFill>
            <a:schemeClr val="accent4">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400" b="1" dirty="0">
                <a:solidFill>
                  <a:schemeClr val="tx1"/>
                </a:solidFill>
              </a:rPr>
              <a:t> </a:t>
            </a:r>
          </a:p>
          <a:p>
            <a:pPr algn="just"/>
            <a:endParaRPr lang="en-US" sz="4400" b="1" dirty="0">
              <a:solidFill>
                <a:schemeClr val="tx1"/>
              </a:solidFill>
            </a:endParaRPr>
          </a:p>
          <a:p>
            <a:pPr algn="just"/>
            <a:r>
              <a:rPr lang="en-US" sz="4400" b="1" dirty="0">
                <a:solidFill>
                  <a:schemeClr val="tx1"/>
                </a:solidFill>
              </a:rPr>
              <a:t>Kidney Stone Detection:</a:t>
            </a:r>
          </a:p>
          <a:p>
            <a:pPr marL="571500" indent="-571500" algn="just">
              <a:buFont typeface="Arial" panose="020B0604020202020204" pitchFamily="34" charset="0"/>
              <a:buChar char="•"/>
            </a:pPr>
            <a:r>
              <a:rPr lang="en-US" sz="4400" dirty="0">
                <a:solidFill>
                  <a:schemeClr val="tx1"/>
                </a:solidFill>
              </a:rPr>
              <a:t>Thresholding</a:t>
            </a:r>
          </a:p>
          <a:p>
            <a:pPr marL="571500" indent="-571500" algn="just">
              <a:buFont typeface="Arial" panose="020B0604020202020204" pitchFamily="34" charset="0"/>
              <a:buChar char="•"/>
            </a:pPr>
            <a:r>
              <a:rPr lang="en-US" sz="4400" dirty="0">
                <a:solidFill>
                  <a:schemeClr val="tx1"/>
                </a:solidFill>
              </a:rPr>
              <a:t>Hole filling</a:t>
            </a:r>
          </a:p>
          <a:p>
            <a:pPr marL="571500" indent="-571500" algn="just">
              <a:buFont typeface="Arial" panose="020B0604020202020204" pitchFamily="34" charset="0"/>
              <a:buChar char="•"/>
            </a:pPr>
            <a:r>
              <a:rPr lang="en-US" sz="4400" dirty="0">
                <a:solidFill>
                  <a:schemeClr val="tx1"/>
                </a:solidFill>
              </a:rPr>
              <a:t>Object removal</a:t>
            </a:r>
          </a:p>
          <a:p>
            <a:pPr marL="571500" indent="-571500" algn="just">
              <a:buFont typeface="Arial" panose="020B0604020202020204" pitchFamily="34" charset="0"/>
              <a:buChar char="•"/>
            </a:pPr>
            <a:r>
              <a:rPr lang="en-US" sz="4400" dirty="0">
                <a:solidFill>
                  <a:schemeClr val="tx1"/>
                </a:solidFill>
              </a:rPr>
              <a:t>ROI selection</a:t>
            </a:r>
          </a:p>
          <a:p>
            <a:pPr marL="571500" indent="-571500" algn="just">
              <a:buFont typeface="Arial" panose="020B0604020202020204" pitchFamily="34" charset="0"/>
              <a:buChar char="•"/>
            </a:pPr>
            <a:endParaRPr lang="en-US" sz="4400" b="1" dirty="0">
              <a:solidFill>
                <a:schemeClr val="tx1"/>
              </a:solidFill>
            </a:endParaRPr>
          </a:p>
          <a:p>
            <a:pPr marL="571500" indent="-571500" algn="just">
              <a:buFont typeface="Arial" panose="020B0604020202020204" pitchFamily="34" charset="0"/>
              <a:buChar char="•"/>
            </a:pPr>
            <a:endParaRPr lang="en-US" sz="4400" b="1" dirty="0">
              <a:solidFill>
                <a:schemeClr val="tx1"/>
              </a:solidFill>
            </a:endParaRPr>
          </a:p>
        </p:txBody>
      </p:sp>
      <p:sp>
        <p:nvSpPr>
          <p:cNvPr id="9" name="Rounded Rectangle 8"/>
          <p:cNvSpPr/>
          <p:nvPr/>
        </p:nvSpPr>
        <p:spPr>
          <a:xfrm>
            <a:off x="1565921" y="13616568"/>
            <a:ext cx="4098280" cy="143077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t>
            </a:r>
          </a:p>
        </p:txBody>
      </p:sp>
      <p:sp>
        <p:nvSpPr>
          <p:cNvPr id="23" name="Rounded Rectangle 22"/>
          <p:cNvSpPr/>
          <p:nvPr/>
        </p:nvSpPr>
        <p:spPr>
          <a:xfrm>
            <a:off x="487795" y="21976372"/>
            <a:ext cx="8410134" cy="13710627"/>
          </a:xfrm>
          <a:prstGeom prst="roundRect">
            <a:avLst/>
          </a:prstGeom>
          <a:solidFill>
            <a:srgbClr val="89DDFB"/>
          </a:solidFill>
          <a:ln>
            <a:solidFill>
              <a:schemeClr val="accent1">
                <a:shade val="50000"/>
              </a:schemeClr>
            </a:solidFill>
          </a:ln>
          <a:effectLst>
            <a:reflection blurRad="406400" endPos="2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4400" dirty="0">
              <a:solidFill>
                <a:schemeClr val="tx1"/>
              </a:solidFill>
            </a:endParaRPr>
          </a:p>
          <a:p>
            <a:pPr algn="just"/>
            <a:endParaRPr lang="en-US" sz="4400" dirty="0">
              <a:solidFill>
                <a:schemeClr val="tx1"/>
              </a:solidFill>
            </a:endParaRPr>
          </a:p>
          <a:p>
            <a:pPr lvl="1"/>
            <a:endParaRPr lang="en-US" sz="6000" dirty="0">
              <a:noFill/>
            </a:endParaRPr>
          </a:p>
        </p:txBody>
      </p:sp>
      <p:sp>
        <p:nvSpPr>
          <p:cNvPr id="10" name="Rounded Rectangle 9"/>
          <p:cNvSpPr/>
          <p:nvPr/>
        </p:nvSpPr>
        <p:spPr>
          <a:xfrm>
            <a:off x="1085166" y="20924890"/>
            <a:ext cx="5583014" cy="1955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Proposed Methodology</a:t>
            </a:r>
            <a:endParaRPr lang="en-US" dirty="0"/>
          </a:p>
        </p:txBody>
      </p:sp>
      <p:sp>
        <p:nvSpPr>
          <p:cNvPr id="11" name="Rounded Rectangle 10"/>
          <p:cNvSpPr/>
          <p:nvPr/>
        </p:nvSpPr>
        <p:spPr>
          <a:xfrm>
            <a:off x="5873031" y="3893690"/>
            <a:ext cx="17462723" cy="265253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Asma </a:t>
            </a:r>
            <a:r>
              <a:rPr lang="en-US" sz="4800" dirty="0" err="1">
                <a:solidFill>
                  <a:schemeClr val="tx1"/>
                </a:solidFill>
              </a:rPr>
              <a:t>Ul</a:t>
            </a:r>
            <a:r>
              <a:rPr lang="en-US" sz="4800" dirty="0">
                <a:solidFill>
                  <a:schemeClr val="tx1"/>
                </a:solidFill>
              </a:rPr>
              <a:t> </a:t>
            </a:r>
            <a:r>
              <a:rPr lang="en-US" sz="4800" dirty="0" err="1">
                <a:solidFill>
                  <a:schemeClr val="tx1"/>
                </a:solidFill>
              </a:rPr>
              <a:t>Mowa</a:t>
            </a:r>
            <a:r>
              <a:rPr lang="en-US" sz="4800" dirty="0">
                <a:solidFill>
                  <a:schemeClr val="tx1"/>
                </a:solidFill>
              </a:rPr>
              <a:t>, ID:11808012, Session:2017-2018</a:t>
            </a:r>
          </a:p>
          <a:p>
            <a:pPr algn="ctr"/>
            <a:r>
              <a:rPr lang="en-US" sz="4800" dirty="0">
                <a:solidFill>
                  <a:schemeClr val="tx1"/>
                </a:solidFill>
              </a:rPr>
              <a:t>Mahabub Rahman, ID:11808043, Session: 2017-2018</a:t>
            </a:r>
          </a:p>
          <a:p>
            <a:pPr algn="ctr"/>
            <a:r>
              <a:rPr lang="en-US" sz="4800" dirty="0">
                <a:solidFill>
                  <a:schemeClr val="tx1"/>
                </a:solidFill>
              </a:rPr>
              <a:t>Supervised By- </a:t>
            </a:r>
            <a:r>
              <a:rPr lang="en-US" sz="4800" dirty="0" err="1">
                <a:solidFill>
                  <a:schemeClr val="tx1"/>
                </a:solidFill>
              </a:rPr>
              <a:t>Mahmuda</a:t>
            </a:r>
            <a:r>
              <a:rPr lang="en-US" sz="4800" dirty="0">
                <a:solidFill>
                  <a:schemeClr val="tx1"/>
                </a:solidFill>
              </a:rPr>
              <a:t> </a:t>
            </a:r>
            <a:r>
              <a:rPr lang="en-US" sz="4800" dirty="0" err="1">
                <a:solidFill>
                  <a:schemeClr val="tx1"/>
                </a:solidFill>
              </a:rPr>
              <a:t>Khatun</a:t>
            </a:r>
            <a:r>
              <a:rPr lang="en-US" sz="4800" dirty="0">
                <a:solidFill>
                  <a:schemeClr val="tx1"/>
                </a:solidFill>
              </a:rPr>
              <a:t>, Assistant Professor, </a:t>
            </a:r>
            <a:r>
              <a:rPr lang="en-US" sz="4800" dirty="0" err="1">
                <a:solidFill>
                  <a:schemeClr val="tx1"/>
                </a:solidFill>
              </a:rPr>
              <a:t>CSE</a:t>
            </a:r>
            <a:r>
              <a:rPr lang="en-US" sz="4800" dirty="0">
                <a:solidFill>
                  <a:schemeClr val="tx1"/>
                </a:solidFill>
              </a:rPr>
              <a:t>, </a:t>
            </a:r>
            <a:r>
              <a:rPr lang="en-US" sz="4800" dirty="0" err="1">
                <a:solidFill>
                  <a:schemeClr val="tx1"/>
                </a:solidFill>
              </a:rPr>
              <a:t>CoU</a:t>
            </a:r>
            <a:endParaRPr lang="en-US" sz="4800" dirty="0">
              <a:solidFill>
                <a:schemeClr val="tx1"/>
              </a:solidFill>
            </a:endParaRPr>
          </a:p>
        </p:txBody>
      </p:sp>
      <p:sp>
        <p:nvSpPr>
          <p:cNvPr id="12" name="Rounded Rectangle 11"/>
          <p:cNvSpPr/>
          <p:nvPr/>
        </p:nvSpPr>
        <p:spPr>
          <a:xfrm>
            <a:off x="10073525" y="14392899"/>
            <a:ext cx="19616223" cy="731330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400" kern="0" dirty="0">
                <a:solidFill>
                  <a:schemeClr val="tx1"/>
                </a:solidFill>
                <a:effectLst/>
                <a:ea typeface="Calibri" panose="020F0502020204030204" pitchFamily="34" charset="0"/>
              </a:rPr>
              <a:t>Renal calculi, another name for </a:t>
            </a:r>
            <a:r>
              <a:rPr lang="en-US" sz="4400" b="1" kern="0" dirty="0">
                <a:solidFill>
                  <a:schemeClr val="tx1"/>
                </a:solidFill>
                <a:effectLst/>
                <a:ea typeface="Calibri" panose="020F0502020204030204" pitchFamily="34" charset="0"/>
              </a:rPr>
              <a:t>kidney stones</a:t>
            </a:r>
            <a:r>
              <a:rPr lang="en-US" sz="4400" kern="0" dirty="0">
                <a:solidFill>
                  <a:schemeClr val="tx1"/>
                </a:solidFill>
                <a:effectLst/>
                <a:ea typeface="Calibri" panose="020F0502020204030204" pitchFamily="34" charset="0"/>
              </a:rPr>
              <a:t>, are crystal-based solid masses. For surgical procedures, it's essential to locate the urinary calculus precisely and accurately. It is necessary to employ automated algorithms in order to detect kidney stones in ultrasound pictures because it is difficult to do so manually due to the speckle noise present in the images. Some mathematical and analytical methods are used to diagnose kidney abnormalities is ultrasound image. This</a:t>
            </a:r>
            <a:r>
              <a:rPr lang="en-US" sz="4400" b="1" kern="0" dirty="0">
                <a:solidFill>
                  <a:schemeClr val="tx1"/>
                </a:solidFill>
                <a:effectLst/>
                <a:ea typeface="Calibri" panose="020F0502020204030204" pitchFamily="34" charset="0"/>
              </a:rPr>
              <a:t> Automated</a:t>
            </a:r>
            <a:r>
              <a:rPr lang="en-US" sz="4400" kern="0" dirty="0">
                <a:solidFill>
                  <a:schemeClr val="tx1"/>
                </a:solidFill>
                <a:effectLst/>
                <a:ea typeface="Calibri" panose="020F0502020204030204" pitchFamily="34" charset="0"/>
              </a:rPr>
              <a:t> </a:t>
            </a:r>
            <a:r>
              <a:rPr lang="en-US" sz="4400" b="1" kern="0" dirty="0">
                <a:solidFill>
                  <a:schemeClr val="tx1"/>
                </a:solidFill>
                <a:effectLst/>
                <a:ea typeface="Calibri" panose="020F0502020204030204" pitchFamily="34" charset="0"/>
              </a:rPr>
              <a:t>Kidney Stone Detection System</a:t>
            </a:r>
            <a:r>
              <a:rPr lang="en-US" sz="4400" kern="0" dirty="0">
                <a:solidFill>
                  <a:schemeClr val="tx1"/>
                </a:solidFill>
                <a:effectLst/>
                <a:ea typeface="Calibri" panose="020F0502020204030204" pitchFamily="34" charset="0"/>
              </a:rPr>
              <a:t> project is developed an image processing technique to identify kidney stones automatically without human interruption. </a:t>
            </a:r>
            <a:endParaRPr lang="en-US" sz="4400" dirty="0">
              <a:solidFill>
                <a:schemeClr val="tx1"/>
              </a:solidFill>
            </a:endParaRPr>
          </a:p>
        </p:txBody>
      </p:sp>
      <p:sp>
        <p:nvSpPr>
          <p:cNvPr id="13" name="Rounded Rectangle 12"/>
          <p:cNvSpPr/>
          <p:nvPr/>
        </p:nvSpPr>
        <p:spPr>
          <a:xfrm>
            <a:off x="11004417" y="13530053"/>
            <a:ext cx="5719153" cy="1445414"/>
          </a:xfrm>
          <a:prstGeom prst="roundRect">
            <a:avLst>
              <a:gd name="adj" fmla="val 18832"/>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Research Gaps</a:t>
            </a:r>
          </a:p>
        </p:txBody>
      </p:sp>
      <p:pic>
        <p:nvPicPr>
          <p:cNvPr id="1028" name="Picture 4" descr="No photo description avail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9625" y="365217"/>
            <a:ext cx="4077097" cy="37033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F7A283D-59BE-D25B-8D52-07367CDC9B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127" y="23184032"/>
            <a:ext cx="4343053" cy="12301529"/>
          </a:xfrm>
          <a:prstGeom prst="rect">
            <a:avLst/>
          </a:prstGeom>
        </p:spPr>
      </p:pic>
      <p:pic>
        <p:nvPicPr>
          <p:cNvPr id="52" name="Picture 51">
            <a:extLst>
              <a:ext uri="{FF2B5EF4-FFF2-40B4-BE49-F238E27FC236}">
                <a16:creationId xmlns:a16="http://schemas.microsoft.com/office/drawing/2014/main" id="{2A079B70-EB3C-DF27-D34B-B03FF3E9F8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2339" y="27289074"/>
            <a:ext cx="5334000" cy="4000500"/>
          </a:xfrm>
          <a:prstGeom prst="rect">
            <a:avLst/>
          </a:prstGeom>
        </p:spPr>
      </p:pic>
      <p:pic>
        <p:nvPicPr>
          <p:cNvPr id="54" name="Picture 53">
            <a:extLst>
              <a:ext uri="{FF2B5EF4-FFF2-40B4-BE49-F238E27FC236}">
                <a16:creationId xmlns:a16="http://schemas.microsoft.com/office/drawing/2014/main" id="{C7F8CED3-4F15-988E-33D3-15FF6D9C26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23570" y="27238267"/>
            <a:ext cx="7751325" cy="4000501"/>
          </a:xfrm>
          <a:prstGeom prst="rect">
            <a:avLst/>
          </a:prstGeom>
        </p:spPr>
      </p:pic>
      <p:pic>
        <p:nvPicPr>
          <p:cNvPr id="56" name="Picture 55">
            <a:extLst>
              <a:ext uri="{FF2B5EF4-FFF2-40B4-BE49-F238E27FC236}">
                <a16:creationId xmlns:a16="http://schemas.microsoft.com/office/drawing/2014/main" id="{A6A5A0AF-2AD0-455D-0376-E6AFA6F69E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86074" y="26718398"/>
            <a:ext cx="5020648" cy="4520370"/>
          </a:xfrm>
          <a:prstGeom prst="rect">
            <a:avLst/>
          </a:prstGeom>
        </p:spPr>
      </p:pic>
      <p:pic>
        <p:nvPicPr>
          <p:cNvPr id="58" name="Picture 57">
            <a:extLst>
              <a:ext uri="{FF2B5EF4-FFF2-40B4-BE49-F238E27FC236}">
                <a16:creationId xmlns:a16="http://schemas.microsoft.com/office/drawing/2014/main" id="{45260FE2-1EF0-F939-74C8-DE9C87B599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12339" y="32159530"/>
            <a:ext cx="5334000" cy="4000500"/>
          </a:xfrm>
          <a:prstGeom prst="rect">
            <a:avLst/>
          </a:prstGeom>
        </p:spPr>
      </p:pic>
      <p:pic>
        <p:nvPicPr>
          <p:cNvPr id="60" name="Picture 59">
            <a:extLst>
              <a:ext uri="{FF2B5EF4-FFF2-40B4-BE49-F238E27FC236}">
                <a16:creationId xmlns:a16="http://schemas.microsoft.com/office/drawing/2014/main" id="{D6422AAC-AB42-E315-97CA-668A846C43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23570" y="32096063"/>
            <a:ext cx="7751325" cy="4000501"/>
          </a:xfrm>
          <a:prstGeom prst="rect">
            <a:avLst/>
          </a:prstGeom>
        </p:spPr>
      </p:pic>
      <p:pic>
        <p:nvPicPr>
          <p:cNvPr id="62" name="Picture 61">
            <a:extLst>
              <a:ext uri="{FF2B5EF4-FFF2-40B4-BE49-F238E27FC236}">
                <a16:creationId xmlns:a16="http://schemas.microsoft.com/office/drawing/2014/main" id="{0A33E071-AFFA-11D4-7A78-1ED20398CB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43148" y="31972220"/>
            <a:ext cx="4388768" cy="3714779"/>
          </a:xfrm>
          <a:prstGeom prst="rect">
            <a:avLst/>
          </a:prstGeom>
        </p:spPr>
      </p:pic>
    </p:spTree>
    <p:extLst>
      <p:ext uri="{BB962C8B-B14F-4D97-AF65-F5344CB8AC3E}">
        <p14:creationId xmlns:p14="http://schemas.microsoft.com/office/powerpoint/2010/main" val="3221013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3409</TotalTime>
  <Words>388</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Mahabub Rahman</cp:lastModifiedBy>
  <cp:revision>52</cp:revision>
  <dcterms:created xsi:type="dcterms:W3CDTF">2023-07-04T11:50:13Z</dcterms:created>
  <dcterms:modified xsi:type="dcterms:W3CDTF">2023-07-13T10:43:23Z</dcterms:modified>
</cp:coreProperties>
</file>