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0" d="100"/>
          <a:sy n="80" d="100"/>
        </p:scale>
        <p:origin x="12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1376EE-050E-4D92-8AFF-E072FEBB4F7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427A6-B62F-431B-9D7E-AD9418B091F7}" type="slidenum">
              <a:rPr lang="en-US" smtClean="0"/>
              <a:t>‹#›</a:t>
            </a:fld>
            <a:endParaRPr lang="en-US"/>
          </a:p>
        </p:txBody>
      </p:sp>
    </p:spTree>
    <p:extLst>
      <p:ext uri="{BB962C8B-B14F-4D97-AF65-F5344CB8AC3E}">
        <p14:creationId xmlns:p14="http://schemas.microsoft.com/office/powerpoint/2010/main" val="231026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376EE-050E-4D92-8AFF-E072FEBB4F7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427A6-B62F-431B-9D7E-AD9418B091F7}" type="slidenum">
              <a:rPr lang="en-US" smtClean="0"/>
              <a:t>‹#›</a:t>
            </a:fld>
            <a:endParaRPr lang="en-US"/>
          </a:p>
        </p:txBody>
      </p:sp>
    </p:spTree>
    <p:extLst>
      <p:ext uri="{BB962C8B-B14F-4D97-AF65-F5344CB8AC3E}">
        <p14:creationId xmlns:p14="http://schemas.microsoft.com/office/powerpoint/2010/main" val="275167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376EE-050E-4D92-8AFF-E072FEBB4F7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427A6-B62F-431B-9D7E-AD9418B091F7}" type="slidenum">
              <a:rPr lang="en-US" smtClean="0"/>
              <a:t>‹#›</a:t>
            </a:fld>
            <a:endParaRPr lang="en-US"/>
          </a:p>
        </p:txBody>
      </p:sp>
    </p:spTree>
    <p:extLst>
      <p:ext uri="{BB962C8B-B14F-4D97-AF65-F5344CB8AC3E}">
        <p14:creationId xmlns:p14="http://schemas.microsoft.com/office/powerpoint/2010/main" val="275738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376EE-050E-4D92-8AFF-E072FEBB4F7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427A6-B62F-431B-9D7E-AD9418B091F7}" type="slidenum">
              <a:rPr lang="en-US" smtClean="0"/>
              <a:t>‹#›</a:t>
            </a:fld>
            <a:endParaRPr lang="en-US"/>
          </a:p>
        </p:txBody>
      </p:sp>
    </p:spTree>
    <p:extLst>
      <p:ext uri="{BB962C8B-B14F-4D97-AF65-F5344CB8AC3E}">
        <p14:creationId xmlns:p14="http://schemas.microsoft.com/office/powerpoint/2010/main" val="382191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376EE-050E-4D92-8AFF-E072FEBB4F7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E427A6-B62F-431B-9D7E-AD9418B091F7}" type="slidenum">
              <a:rPr lang="en-US" smtClean="0"/>
              <a:t>‹#›</a:t>
            </a:fld>
            <a:endParaRPr lang="en-US"/>
          </a:p>
        </p:txBody>
      </p:sp>
    </p:spTree>
    <p:extLst>
      <p:ext uri="{BB962C8B-B14F-4D97-AF65-F5344CB8AC3E}">
        <p14:creationId xmlns:p14="http://schemas.microsoft.com/office/powerpoint/2010/main" val="340715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376EE-050E-4D92-8AFF-E072FEBB4F73}"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427A6-B62F-431B-9D7E-AD9418B091F7}" type="slidenum">
              <a:rPr lang="en-US" smtClean="0"/>
              <a:t>‹#›</a:t>
            </a:fld>
            <a:endParaRPr lang="en-US"/>
          </a:p>
        </p:txBody>
      </p:sp>
    </p:spTree>
    <p:extLst>
      <p:ext uri="{BB962C8B-B14F-4D97-AF65-F5344CB8AC3E}">
        <p14:creationId xmlns:p14="http://schemas.microsoft.com/office/powerpoint/2010/main" val="403907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1376EE-050E-4D92-8AFF-E072FEBB4F73}"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E427A6-B62F-431B-9D7E-AD9418B091F7}" type="slidenum">
              <a:rPr lang="en-US" smtClean="0"/>
              <a:t>‹#›</a:t>
            </a:fld>
            <a:endParaRPr lang="en-US"/>
          </a:p>
        </p:txBody>
      </p:sp>
    </p:spTree>
    <p:extLst>
      <p:ext uri="{BB962C8B-B14F-4D97-AF65-F5344CB8AC3E}">
        <p14:creationId xmlns:p14="http://schemas.microsoft.com/office/powerpoint/2010/main" val="327270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376EE-050E-4D92-8AFF-E072FEBB4F73}"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E427A6-B62F-431B-9D7E-AD9418B091F7}" type="slidenum">
              <a:rPr lang="en-US" smtClean="0"/>
              <a:t>‹#›</a:t>
            </a:fld>
            <a:endParaRPr lang="en-US"/>
          </a:p>
        </p:txBody>
      </p:sp>
    </p:spTree>
    <p:extLst>
      <p:ext uri="{BB962C8B-B14F-4D97-AF65-F5344CB8AC3E}">
        <p14:creationId xmlns:p14="http://schemas.microsoft.com/office/powerpoint/2010/main" val="320502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376EE-050E-4D92-8AFF-E072FEBB4F73}"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E427A6-B62F-431B-9D7E-AD9418B091F7}" type="slidenum">
              <a:rPr lang="en-US" smtClean="0"/>
              <a:t>‹#›</a:t>
            </a:fld>
            <a:endParaRPr lang="en-US"/>
          </a:p>
        </p:txBody>
      </p:sp>
    </p:spTree>
    <p:extLst>
      <p:ext uri="{BB962C8B-B14F-4D97-AF65-F5344CB8AC3E}">
        <p14:creationId xmlns:p14="http://schemas.microsoft.com/office/powerpoint/2010/main" val="76169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376EE-050E-4D92-8AFF-E072FEBB4F73}"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427A6-B62F-431B-9D7E-AD9418B091F7}" type="slidenum">
              <a:rPr lang="en-US" smtClean="0"/>
              <a:t>‹#›</a:t>
            </a:fld>
            <a:endParaRPr lang="en-US"/>
          </a:p>
        </p:txBody>
      </p:sp>
    </p:spTree>
    <p:extLst>
      <p:ext uri="{BB962C8B-B14F-4D97-AF65-F5344CB8AC3E}">
        <p14:creationId xmlns:p14="http://schemas.microsoft.com/office/powerpoint/2010/main" val="70630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376EE-050E-4D92-8AFF-E072FEBB4F73}"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E427A6-B62F-431B-9D7E-AD9418B091F7}" type="slidenum">
              <a:rPr lang="en-US" smtClean="0"/>
              <a:t>‹#›</a:t>
            </a:fld>
            <a:endParaRPr lang="en-US"/>
          </a:p>
        </p:txBody>
      </p:sp>
    </p:spTree>
    <p:extLst>
      <p:ext uri="{BB962C8B-B14F-4D97-AF65-F5344CB8AC3E}">
        <p14:creationId xmlns:p14="http://schemas.microsoft.com/office/powerpoint/2010/main" val="122521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376EE-050E-4D92-8AFF-E072FEBB4F73}" type="datetimeFigureOut">
              <a:rPr lang="en-US" smtClean="0"/>
              <a:t>2/28/2022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427A6-B62F-431B-9D7E-AD9418B091F7}" type="slidenum">
              <a:rPr lang="en-US" smtClean="0"/>
              <a:t>‹#›</a:t>
            </a:fld>
            <a:endParaRPr lang="en-US"/>
          </a:p>
        </p:txBody>
      </p:sp>
    </p:spTree>
    <p:extLst>
      <p:ext uri="{BB962C8B-B14F-4D97-AF65-F5344CB8AC3E}">
        <p14:creationId xmlns:p14="http://schemas.microsoft.com/office/powerpoint/2010/main" val="243095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03832" cy="158399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8800" b="1" dirty="0">
                <a:solidFill>
                  <a:schemeClr val="accent1">
                    <a:lumMod val="50000"/>
                  </a:schemeClr>
                </a:solidFill>
              </a:rPr>
              <a:t>    </a:t>
            </a:r>
            <a:r>
              <a:rPr lang="en-US" sz="8800" b="1" dirty="0">
                <a:solidFill>
                  <a:schemeClr val="accent1">
                    <a:lumMod val="75000"/>
                  </a:schemeClr>
                </a:solidFill>
              </a:rPr>
              <a:t>INTRODUCTION</a:t>
            </a:r>
          </a:p>
        </p:txBody>
      </p:sp>
      <p:sp>
        <p:nvSpPr>
          <p:cNvPr id="3" name="Content Placeholder 2"/>
          <p:cNvSpPr>
            <a:spLocks noGrp="1"/>
          </p:cNvSpPr>
          <p:nvPr>
            <p:ph idx="1"/>
          </p:nvPr>
        </p:nvSpPr>
        <p:spPr>
          <a:xfrm>
            <a:off x="617621" y="2198601"/>
            <a:ext cx="11044990" cy="5032376"/>
          </a:xfrm>
        </p:spPr>
        <p:txBody>
          <a:bodyPr>
            <a:normAutofit fontScale="77500" lnSpcReduction="20000"/>
          </a:bodyPr>
          <a:lstStyle/>
          <a:p>
            <a:r>
              <a:rPr lang="en-US" sz="2900" dirty="0">
                <a:latin typeface="Times New Roman" panose="02020603050405020304" pitchFamily="18" charset="0"/>
                <a:cs typeface="Times New Roman" panose="02020603050405020304" pitchFamily="18" charset="0"/>
              </a:rPr>
              <a:t>We made a simple calculator.</a:t>
            </a:r>
          </a:p>
          <a:p>
            <a:r>
              <a:rPr lang="en-US" sz="2900" b="1" u="sng" dirty="0">
                <a:latin typeface="Times New Roman" panose="02020603050405020304" pitchFamily="18" charset="0"/>
                <a:cs typeface="Times New Roman" panose="02020603050405020304" pitchFamily="18" charset="0"/>
              </a:rPr>
              <a:t>WHOLE DETAIL OF THE CODING:</a:t>
            </a:r>
          </a:p>
          <a:p>
            <a:r>
              <a:rPr lang="en-US" sz="2900" dirty="0">
                <a:latin typeface="Times New Roman" panose="02020603050405020304" pitchFamily="18" charset="0"/>
                <a:cs typeface="Times New Roman" panose="02020603050405020304" pitchFamily="18" charset="0"/>
              </a:rPr>
              <a:t>We use the standard code from </a:t>
            </a:r>
            <a:r>
              <a:rPr lang="en-US" sz="2900" dirty="0" err="1">
                <a:latin typeface="Times New Roman" panose="02020603050405020304" pitchFamily="18" charset="0"/>
                <a:cs typeface="Times New Roman" panose="02020603050405020304" pitchFamily="18" charset="0"/>
              </a:rPr>
              <a:t>tkinter</a:t>
            </a:r>
            <a:r>
              <a:rPr lang="en-US" sz="2900" dirty="0">
                <a:latin typeface="Times New Roman" panose="02020603050405020304" pitchFamily="18" charset="0"/>
                <a:cs typeface="Times New Roman" panose="02020603050405020304" pitchFamily="18" charset="0"/>
              </a:rPr>
              <a:t>. We call the constructor </a:t>
            </a:r>
            <a:r>
              <a:rPr lang="en-US" sz="2900" dirty="0" err="1">
                <a:latin typeface="Times New Roman" panose="02020603050405020304" pitchFamily="18" charset="0"/>
                <a:cs typeface="Times New Roman" panose="02020603050405020304" pitchFamily="18" charset="0"/>
              </a:rPr>
              <a:t>Tk</a:t>
            </a:r>
            <a:r>
              <a:rPr lang="en-US" sz="2900" dirty="0">
                <a:latin typeface="Times New Roman" panose="02020603050405020304" pitchFamily="18" charset="0"/>
                <a:cs typeface="Times New Roman" panose="02020603050405020304" pitchFamily="18" charset="0"/>
              </a:rPr>
              <a:t>( ) name </a:t>
            </a:r>
            <a:r>
              <a:rPr lang="en-US" sz="2900" dirty="0" err="1">
                <a:latin typeface="Times New Roman" panose="02020603050405020304" pitchFamily="18" charset="0"/>
                <a:cs typeface="Times New Roman" panose="02020603050405020304" pitchFamily="18" charset="0"/>
              </a:rPr>
              <a:t>gui</a:t>
            </a:r>
            <a:r>
              <a:rPr lang="en-US" sz="2900" dirty="0">
                <a:latin typeface="Times New Roman" panose="02020603050405020304" pitchFamily="18" charset="0"/>
                <a:cs typeface="Times New Roman" panose="02020603050405020304" pitchFamily="18" charset="0"/>
              </a:rPr>
              <a:t> now we call the background </a:t>
            </a:r>
            <a:r>
              <a:rPr lang="en-US" sz="2900" dirty="0" err="1">
                <a:latin typeface="Times New Roman" panose="02020603050405020304" pitchFamily="18" charset="0"/>
                <a:cs typeface="Times New Roman" panose="02020603050405020304" pitchFamily="18" charset="0"/>
              </a:rPr>
              <a:t>colour</a:t>
            </a:r>
            <a:r>
              <a:rPr lang="en-US" sz="2900" dirty="0">
                <a:latin typeface="Times New Roman" panose="02020603050405020304" pitchFamily="18" charset="0"/>
                <a:cs typeface="Times New Roman" panose="02020603050405020304" pitchFamily="18" charset="0"/>
              </a:rPr>
              <a:t> “Blue” and the title of the calculator shown in the top of the calculator application the title name is "SIMPLE BASIC CALCULATOR Made By MAHAD AND FAIZAN“. So now we needs two variable so we call the first variable is </a:t>
            </a:r>
            <a:r>
              <a:rPr lang="en-US" sz="2900" dirty="0" err="1">
                <a:latin typeface="Times New Roman" panose="02020603050405020304" pitchFamily="18" charset="0"/>
                <a:cs typeface="Times New Roman" panose="02020603050405020304" pitchFamily="18" charset="0"/>
              </a:rPr>
              <a:t>gui.geometry</a:t>
            </a:r>
            <a:r>
              <a:rPr lang="en-US" sz="2900" dirty="0">
                <a:latin typeface="Times New Roman" panose="02020603050405020304" pitchFamily="18" charset="0"/>
                <a:cs typeface="Times New Roman" panose="02020603050405020304" pitchFamily="18" charset="0"/>
              </a:rPr>
              <a:t>. Now we make the several variables such as button 1,2,3 4 and so on. The height of the buttons is “1” and the width is “7” we set the  background </a:t>
            </a:r>
            <a:r>
              <a:rPr lang="en-US" sz="2900" dirty="0" err="1">
                <a:latin typeface="Times New Roman" panose="02020603050405020304" pitchFamily="18" charset="0"/>
                <a:cs typeface="Times New Roman" panose="02020603050405020304" pitchFamily="18" charset="0"/>
              </a:rPr>
              <a:t>colour</a:t>
            </a:r>
            <a:r>
              <a:rPr lang="en-US" sz="2900" dirty="0">
                <a:latin typeface="Times New Roman" panose="02020603050405020304" pitchFamily="18" charset="0"/>
                <a:cs typeface="Times New Roman" panose="02020603050405020304" pitchFamily="18" charset="0"/>
              </a:rPr>
              <a:t> of the  buttons 1,2,3,4,5,6,7,8,9,0 and dot(.) is “green” and the </a:t>
            </a:r>
            <a:r>
              <a:rPr lang="en-US" sz="2900" dirty="0" err="1">
                <a:latin typeface="Times New Roman" panose="02020603050405020304" pitchFamily="18" charset="0"/>
                <a:cs typeface="Times New Roman" panose="02020603050405020304" pitchFamily="18" charset="0"/>
              </a:rPr>
              <a:t>fow</a:t>
            </a:r>
            <a:r>
              <a:rPr lang="en-US" sz="2900" dirty="0">
                <a:latin typeface="Times New Roman" panose="02020603050405020304" pitchFamily="18" charset="0"/>
                <a:cs typeface="Times New Roman" panose="02020603050405020304" pitchFamily="18" charset="0"/>
              </a:rPr>
              <a:t> ground </a:t>
            </a:r>
            <a:r>
              <a:rPr lang="en-US" sz="2900" dirty="0" err="1">
                <a:latin typeface="Times New Roman" panose="02020603050405020304" pitchFamily="18" charset="0"/>
                <a:cs typeface="Times New Roman" panose="02020603050405020304" pitchFamily="18" charset="0"/>
              </a:rPr>
              <a:t>colour</a:t>
            </a:r>
            <a:r>
              <a:rPr lang="en-US" sz="2900" dirty="0">
                <a:latin typeface="Times New Roman" panose="02020603050405020304" pitchFamily="18" charset="0"/>
                <a:cs typeface="Times New Roman" panose="02020603050405020304" pitchFamily="18" charset="0"/>
              </a:rPr>
              <a:t> is “black”.  First we make a </a:t>
            </a:r>
            <a:r>
              <a:rPr lang="en-US" sz="2900" dirty="0" err="1">
                <a:latin typeface="Times New Roman" panose="02020603050405020304" pitchFamily="18" charset="0"/>
                <a:cs typeface="Times New Roman" panose="02020603050405020304" pitchFamily="18" charset="0"/>
              </a:rPr>
              <a:t>def</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fuction</a:t>
            </a:r>
            <a:r>
              <a:rPr lang="en-US" sz="2900" dirty="0">
                <a:latin typeface="Times New Roman" panose="02020603050405020304" pitchFamily="18" charset="0"/>
                <a:cs typeface="Times New Roman" panose="02020603050405020304" pitchFamily="18" charset="0"/>
              </a:rPr>
              <a:t> name “press(</a:t>
            </a:r>
            <a:r>
              <a:rPr lang="en-US" sz="2900" dirty="0" err="1">
                <a:latin typeface="Times New Roman" panose="02020603050405020304" pitchFamily="18" charset="0"/>
                <a:cs typeface="Times New Roman" panose="02020603050405020304" pitchFamily="18" charset="0"/>
              </a:rPr>
              <a:t>num</a:t>
            </a:r>
            <a:r>
              <a:rPr lang="en-US" sz="2900" dirty="0">
                <a:latin typeface="Times New Roman" panose="02020603050405020304" pitchFamily="18" charset="0"/>
                <a:cs typeface="Times New Roman" panose="02020603050405020304" pitchFamily="18" charset="0"/>
              </a:rPr>
              <a:t>)” so in the buttons variable we call the </a:t>
            </a:r>
            <a:r>
              <a:rPr lang="en-US" sz="2900" dirty="0" err="1">
                <a:latin typeface="Times New Roman" panose="02020603050405020304" pitchFamily="18" charset="0"/>
                <a:cs typeface="Times New Roman" panose="02020603050405020304" pitchFamily="18" charset="0"/>
              </a:rPr>
              <a:t>def</a:t>
            </a:r>
            <a:r>
              <a:rPr lang="en-US" sz="2900" dirty="0">
                <a:latin typeface="Times New Roman" panose="02020603050405020304" pitchFamily="18" charset="0"/>
                <a:cs typeface="Times New Roman" panose="02020603050405020304" pitchFamily="18" charset="0"/>
              </a:rPr>
              <a:t> function through </a:t>
            </a:r>
            <a:r>
              <a:rPr lang="en-US" sz="2900" dirty="0" err="1">
                <a:latin typeface="Times New Roman" panose="02020603050405020304" pitchFamily="18" charset="0"/>
                <a:cs typeface="Times New Roman" panose="02020603050405020304" pitchFamily="18" charset="0"/>
              </a:rPr>
              <a:t>lamda</a:t>
            </a:r>
            <a:r>
              <a:rPr lang="en-US" sz="2900" dirty="0">
                <a:latin typeface="Times New Roman" panose="02020603050405020304" pitchFamily="18" charset="0"/>
                <a:cs typeface="Times New Roman" panose="02020603050405020304" pitchFamily="18" charset="0"/>
              </a:rPr>
              <a:t> press(1,2..and so on). we use the command </a:t>
            </a:r>
            <a:r>
              <a:rPr lang="en-US" sz="2900" dirty="0" err="1">
                <a:latin typeface="Times New Roman" panose="02020603050405020304" pitchFamily="18" charset="0"/>
                <a:cs typeface="Times New Roman" panose="02020603050405020304" pitchFamily="18" charset="0"/>
              </a:rPr>
              <a:t>lamda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lamda</a:t>
            </a:r>
            <a:r>
              <a:rPr lang="en-US" sz="2900" dirty="0">
                <a:latin typeface="Times New Roman" panose="02020603050405020304" pitchFamily="18" charset="0"/>
                <a:cs typeface="Times New Roman" panose="02020603050405020304" pitchFamily="18" charset="0"/>
              </a:rPr>
              <a:t> is use to call the anonymous </a:t>
            </a:r>
            <a:r>
              <a:rPr lang="en-US" sz="2900" dirty="0" err="1">
                <a:latin typeface="Times New Roman" panose="02020603050405020304" pitchFamily="18" charset="0"/>
                <a:cs typeface="Times New Roman" panose="02020603050405020304" pitchFamily="18" charset="0"/>
              </a:rPr>
              <a:t>fuction</a:t>
            </a:r>
            <a:r>
              <a:rPr lang="en-US" sz="2900" dirty="0">
                <a:latin typeface="Times New Roman" panose="02020603050405020304" pitchFamily="18" charset="0"/>
                <a:cs typeface="Times New Roman" panose="02020603050405020304" pitchFamily="18" charset="0"/>
              </a:rPr>
              <a:t>. The buttons 1,2 and 3 is in row “1” and the column as 0,1,2. The button 4,5 and 6 is in row “3” and column as also 0,1,2. The button 7,8 and 9 is in row “4” and column is also 0,1,2. The button 0 is in row “5” and column 0.</a:t>
            </a:r>
          </a:p>
          <a:p>
            <a:r>
              <a:rPr lang="en-US" sz="2900" dirty="0">
                <a:latin typeface="Times New Roman" panose="02020603050405020304" pitchFamily="18" charset="0"/>
                <a:cs typeface="Times New Roman" panose="02020603050405020304" pitchFamily="18" charset="0"/>
              </a:rPr>
              <a:t>And we make </a:t>
            </a:r>
            <a:r>
              <a:rPr lang="en-US" sz="2900" dirty="0" err="1">
                <a:latin typeface="Times New Roman" panose="02020603050405020304" pitchFamily="18" charset="0"/>
                <a:cs typeface="Times New Roman" panose="02020603050405020304" pitchFamily="18" charset="0"/>
              </a:rPr>
              <a:t>plus,minus,multiply</a:t>
            </a:r>
            <a:r>
              <a:rPr lang="en-US" sz="2900" dirty="0">
                <a:latin typeface="Times New Roman" panose="02020603050405020304" pitchFamily="18" charset="0"/>
                <a:cs typeface="Times New Roman" panose="02020603050405020304" pitchFamily="18" charset="0"/>
              </a:rPr>
              <a:t> and divide operators. The height of the operator is also “1” and the width is also “7” the background </a:t>
            </a:r>
            <a:r>
              <a:rPr lang="en-US" sz="2900" dirty="0" err="1">
                <a:latin typeface="Times New Roman" panose="02020603050405020304" pitchFamily="18" charset="0"/>
                <a:cs typeface="Times New Roman" panose="02020603050405020304" pitchFamily="18" charset="0"/>
              </a:rPr>
              <a:t>colour</a:t>
            </a:r>
            <a:r>
              <a:rPr lang="en-US" sz="2900" dirty="0">
                <a:latin typeface="Times New Roman" panose="02020603050405020304" pitchFamily="18" charset="0"/>
                <a:cs typeface="Times New Roman" panose="02020603050405020304" pitchFamily="18" charset="0"/>
              </a:rPr>
              <a:t> is “red” and the </a:t>
            </a:r>
            <a:r>
              <a:rPr lang="en-US" sz="2900" dirty="0" err="1">
                <a:latin typeface="Times New Roman" panose="02020603050405020304" pitchFamily="18" charset="0"/>
                <a:cs typeface="Times New Roman" panose="02020603050405020304" pitchFamily="18" charset="0"/>
              </a:rPr>
              <a:t>fow</a:t>
            </a:r>
            <a:r>
              <a:rPr lang="en-US" sz="2900" dirty="0">
                <a:latin typeface="Times New Roman" panose="02020603050405020304" pitchFamily="18" charset="0"/>
                <a:cs typeface="Times New Roman" panose="02020603050405020304" pitchFamily="18" charset="0"/>
              </a:rPr>
              <a:t> ground </a:t>
            </a:r>
            <a:r>
              <a:rPr lang="en-US" sz="2900" dirty="0" err="1">
                <a:latin typeface="Times New Roman" panose="02020603050405020304" pitchFamily="18" charset="0"/>
                <a:cs typeface="Times New Roman" panose="02020603050405020304" pitchFamily="18" charset="0"/>
              </a:rPr>
              <a:t>colour</a:t>
            </a:r>
            <a:r>
              <a:rPr lang="en-US" sz="2900" dirty="0">
                <a:latin typeface="Times New Roman" panose="02020603050405020304" pitchFamily="18" charset="0"/>
                <a:cs typeface="Times New Roman" panose="02020603050405020304" pitchFamily="18" charset="0"/>
              </a:rPr>
              <a:t> is “black”. In the operators variable we also call the </a:t>
            </a:r>
            <a:r>
              <a:rPr lang="en-US" sz="2900" dirty="0" err="1">
                <a:latin typeface="Times New Roman" panose="02020603050405020304" pitchFamily="18" charset="0"/>
                <a:cs typeface="Times New Roman" panose="02020603050405020304" pitchFamily="18" charset="0"/>
              </a:rPr>
              <a:t>def</a:t>
            </a:r>
            <a:r>
              <a:rPr lang="en-US" sz="2900" dirty="0">
                <a:latin typeface="Times New Roman" panose="02020603050405020304" pitchFamily="18" charset="0"/>
                <a:cs typeface="Times New Roman" panose="02020603050405020304" pitchFamily="18" charset="0"/>
              </a:rPr>
              <a:t> function through </a:t>
            </a:r>
            <a:r>
              <a:rPr lang="en-US" sz="2900" dirty="0" err="1">
                <a:latin typeface="Times New Roman" panose="02020603050405020304" pitchFamily="18" charset="0"/>
                <a:cs typeface="Times New Roman" panose="02020603050405020304" pitchFamily="18" charset="0"/>
              </a:rPr>
              <a:t>lamda</a:t>
            </a:r>
            <a:r>
              <a:rPr lang="en-US" sz="2900" dirty="0">
                <a:latin typeface="Times New Roman" panose="02020603050405020304" pitchFamily="18" charset="0"/>
                <a:cs typeface="Times New Roman" panose="02020603050405020304" pitchFamily="18" charset="0"/>
              </a:rPr>
              <a:t> press(+,-,* and /). The plus button in row “2” and column “3”. The minus button in row “3” column “3”. </a:t>
            </a:r>
          </a:p>
        </p:txBody>
      </p:sp>
    </p:spTree>
    <p:extLst>
      <p:ext uri="{BB962C8B-B14F-4D97-AF65-F5344CB8AC3E}">
        <p14:creationId xmlns:p14="http://schemas.microsoft.com/office/powerpoint/2010/main" val="208652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337" y="887159"/>
            <a:ext cx="11044990" cy="5032376"/>
          </a:xfrm>
        </p:spPr>
        <p:txBody>
          <a:bodyPr>
            <a:normAutofit fontScale="77500" lnSpcReduction="20000"/>
          </a:bodyPr>
          <a:lstStyle/>
          <a:p>
            <a:r>
              <a:rPr lang="en-US" sz="2900" dirty="0">
                <a:latin typeface="Times New Roman" panose="02020603050405020304" pitchFamily="18" charset="0"/>
                <a:cs typeface="Times New Roman" panose="02020603050405020304" pitchFamily="18" charset="0"/>
              </a:rPr>
              <a:t>The multiply button in row “4” column “3”. The button divide is in row “5” and column  “3”</a:t>
            </a: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Now we make a new function for the equal button as </a:t>
            </a:r>
            <a:r>
              <a:rPr lang="en-US" sz="2900" dirty="0" err="1">
                <a:latin typeface="Times New Roman" panose="02020603050405020304" pitchFamily="18" charset="0"/>
                <a:cs typeface="Times New Roman" panose="02020603050405020304" pitchFamily="18" charset="0"/>
              </a:rPr>
              <a:t>def</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equalpress</a:t>
            </a:r>
            <a:r>
              <a:rPr lang="en-US" sz="2900" dirty="0">
                <a:latin typeface="Times New Roman" panose="02020603050405020304" pitchFamily="18" charset="0"/>
                <a:cs typeface="Times New Roman" panose="02020603050405020304" pitchFamily="18" charset="0"/>
              </a:rPr>
              <a:t>() and </a:t>
            </a:r>
            <a:r>
              <a:rPr lang="en-US" sz="2900" dirty="0" err="1">
                <a:latin typeface="Times New Roman" panose="02020603050405020304" pitchFamily="18" charset="0"/>
                <a:cs typeface="Times New Roman" panose="02020603050405020304" pitchFamily="18" charset="0"/>
              </a:rPr>
              <a:t>and</a:t>
            </a:r>
            <a:r>
              <a:rPr lang="en-US" sz="2900" dirty="0">
                <a:latin typeface="Times New Roman" panose="02020603050405020304" pitchFamily="18" charset="0"/>
                <a:cs typeface="Times New Roman" panose="02020603050405020304" pitchFamily="18" charset="0"/>
              </a:rPr>
              <a:t> is </a:t>
            </a:r>
            <a:r>
              <a:rPr lang="en-US" sz="2900" dirty="0" err="1">
                <a:latin typeface="Times New Roman" panose="02020603050405020304" pitchFamily="18" charset="0"/>
                <a:cs typeface="Times New Roman" panose="02020603050405020304" pitchFamily="18" charset="0"/>
              </a:rPr>
              <a:t>fuction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eval</a:t>
            </a:r>
            <a:r>
              <a:rPr lang="en-US" sz="2900" dirty="0">
                <a:latin typeface="Times New Roman" panose="02020603050405020304" pitchFamily="18" charset="0"/>
                <a:cs typeface="Times New Roman" panose="02020603050405020304" pitchFamily="18" charset="0"/>
              </a:rPr>
              <a:t> is use for to calculate any input given by the calculator user and make as string </a:t>
            </a:r>
            <a:r>
              <a:rPr lang="en-US" sz="2900" dirty="0" err="1">
                <a:latin typeface="Times New Roman" panose="02020603050405020304" pitchFamily="18" charset="0"/>
                <a:cs typeface="Times New Roman" panose="02020603050405020304" pitchFamily="18" charset="0"/>
              </a:rPr>
              <a:t>beacause</a:t>
            </a:r>
            <a:r>
              <a:rPr lang="en-US" sz="2900" dirty="0">
                <a:latin typeface="Times New Roman" panose="02020603050405020304" pitchFamily="18" charset="0"/>
                <a:cs typeface="Times New Roman" panose="02020603050405020304" pitchFamily="18" charset="0"/>
              </a:rPr>
              <a:t> the answers should be in points so we make as </a:t>
            </a:r>
            <a:r>
              <a:rPr lang="en-US" sz="2900" dirty="0" err="1">
                <a:latin typeface="Times New Roman" panose="02020603050405020304" pitchFamily="18" charset="0"/>
                <a:cs typeface="Times New Roman" panose="02020603050405020304" pitchFamily="18" charset="0"/>
              </a:rPr>
              <a:t>str</a:t>
            </a:r>
            <a:r>
              <a:rPr lang="en-US" sz="2900" dirty="0">
                <a:latin typeface="Times New Roman" panose="02020603050405020304" pitchFamily="18" charset="0"/>
                <a:cs typeface="Times New Roman" panose="02020603050405020304" pitchFamily="18" charset="0"/>
              </a:rPr>
              <a:t>(</a:t>
            </a:r>
            <a:r>
              <a:rPr lang="en-US" sz="2900" dirty="0" err="1">
                <a:latin typeface="Times New Roman" panose="02020603050405020304" pitchFamily="18" charset="0"/>
                <a:cs typeface="Times New Roman" panose="02020603050405020304" pitchFamily="18" charset="0"/>
              </a:rPr>
              <a:t>eval</a:t>
            </a:r>
            <a:r>
              <a:rPr lang="en-US" sz="2900" dirty="0">
                <a:latin typeface="Times New Roman" panose="02020603050405020304" pitchFamily="18" charset="0"/>
                <a:cs typeface="Times New Roman" panose="02020603050405020304" pitchFamily="18" charset="0"/>
              </a:rPr>
              <a:t>) . Now make the variable for equal button is equal. In this variable we call the function </a:t>
            </a:r>
            <a:r>
              <a:rPr lang="en-US" sz="2900" dirty="0" err="1">
                <a:latin typeface="Times New Roman" panose="02020603050405020304" pitchFamily="18" charset="0"/>
                <a:cs typeface="Times New Roman" panose="02020603050405020304" pitchFamily="18" charset="0"/>
              </a:rPr>
              <a:t>equalpress</a:t>
            </a:r>
            <a:r>
              <a:rPr lang="en-US" sz="2900" dirty="0">
                <a:latin typeface="Times New Roman" panose="02020603050405020304" pitchFamily="18" charset="0"/>
                <a:cs typeface="Times New Roman" panose="02020603050405020304" pitchFamily="18" charset="0"/>
              </a:rPr>
              <a:t> to the output on the screen. The background </a:t>
            </a:r>
            <a:r>
              <a:rPr lang="en-US" sz="2900" dirty="0" err="1">
                <a:latin typeface="Times New Roman" panose="02020603050405020304" pitchFamily="18" charset="0"/>
                <a:cs typeface="Times New Roman" panose="02020603050405020304" pitchFamily="18" charset="0"/>
              </a:rPr>
              <a:t>colour</a:t>
            </a:r>
            <a:r>
              <a:rPr lang="en-US" sz="2900" dirty="0">
                <a:latin typeface="Times New Roman" panose="02020603050405020304" pitchFamily="18" charset="0"/>
                <a:cs typeface="Times New Roman" panose="02020603050405020304" pitchFamily="18" charset="0"/>
              </a:rPr>
              <a:t> of the equal button is “red” the height is “1” and width is “7” and </a:t>
            </a:r>
            <a:r>
              <a:rPr lang="en-US" sz="2900" dirty="0" err="1">
                <a:latin typeface="Times New Roman" panose="02020603050405020304" pitchFamily="18" charset="0"/>
                <a:cs typeface="Times New Roman" panose="02020603050405020304" pitchFamily="18" charset="0"/>
              </a:rPr>
              <a:t>fow</a:t>
            </a:r>
            <a:r>
              <a:rPr lang="en-US" sz="2900" dirty="0">
                <a:latin typeface="Times New Roman" panose="02020603050405020304" pitchFamily="18" charset="0"/>
                <a:cs typeface="Times New Roman" panose="02020603050405020304" pitchFamily="18" charset="0"/>
              </a:rPr>
              <a:t> ground </a:t>
            </a:r>
            <a:r>
              <a:rPr lang="en-US" sz="2900" dirty="0" err="1">
                <a:latin typeface="Times New Roman" panose="02020603050405020304" pitchFamily="18" charset="0"/>
                <a:cs typeface="Times New Roman" panose="02020603050405020304" pitchFamily="18" charset="0"/>
              </a:rPr>
              <a:t>colour</a:t>
            </a:r>
            <a:r>
              <a:rPr lang="en-US" sz="2900" dirty="0">
                <a:latin typeface="Times New Roman" panose="02020603050405020304" pitchFamily="18" charset="0"/>
                <a:cs typeface="Times New Roman" panose="02020603050405020304" pitchFamily="18" charset="0"/>
              </a:rPr>
              <a:t> is “black” . The equal button is in row “5” and column “2”.</a:t>
            </a:r>
          </a:p>
          <a:p>
            <a:r>
              <a:rPr lang="en-US" sz="2900" dirty="0">
                <a:latin typeface="Times New Roman" panose="02020603050405020304" pitchFamily="18" charset="0"/>
                <a:cs typeface="Times New Roman" panose="02020603050405020304" pitchFamily="18" charset="0"/>
              </a:rPr>
              <a:t>Now in the end we make another </a:t>
            </a:r>
            <a:r>
              <a:rPr lang="en-US" sz="2900" dirty="0" err="1">
                <a:latin typeface="Times New Roman" panose="02020603050405020304" pitchFamily="18" charset="0"/>
                <a:cs typeface="Times New Roman" panose="02020603050405020304" pitchFamily="18" charset="0"/>
              </a:rPr>
              <a:t>fuction</a:t>
            </a:r>
            <a:r>
              <a:rPr lang="en-US" sz="2900" dirty="0">
                <a:latin typeface="Times New Roman" panose="02020603050405020304" pitchFamily="18" charset="0"/>
                <a:cs typeface="Times New Roman" panose="02020603050405020304" pitchFamily="18" charset="0"/>
              </a:rPr>
              <a:t> for clear button as </a:t>
            </a:r>
            <a:r>
              <a:rPr lang="en-US" sz="2900" dirty="0" err="1">
                <a:latin typeface="Times New Roman" panose="02020603050405020304" pitchFamily="18" charset="0"/>
                <a:cs typeface="Times New Roman" panose="02020603050405020304" pitchFamily="18" charset="0"/>
              </a:rPr>
              <a:t>def</a:t>
            </a:r>
            <a:r>
              <a:rPr lang="en-US" sz="2900" dirty="0">
                <a:latin typeface="Times New Roman" panose="02020603050405020304" pitchFamily="18" charset="0"/>
                <a:cs typeface="Times New Roman" panose="02020603050405020304" pitchFamily="18" charset="0"/>
              </a:rPr>
              <a:t> clear() if the user put the wrong input so this is why we make the clear button to erase the wrong input. Now we make the variable for clear button as clear. In this variable we call the function clear. The background </a:t>
            </a:r>
            <a:r>
              <a:rPr lang="en-US" sz="2900" dirty="0" err="1">
                <a:latin typeface="Times New Roman" panose="02020603050405020304" pitchFamily="18" charset="0"/>
                <a:cs typeface="Times New Roman" panose="02020603050405020304" pitchFamily="18" charset="0"/>
              </a:rPr>
              <a:t>colour</a:t>
            </a:r>
            <a:r>
              <a:rPr lang="en-US" sz="2900" dirty="0">
                <a:latin typeface="Times New Roman" panose="02020603050405020304" pitchFamily="18" charset="0"/>
                <a:cs typeface="Times New Roman" panose="02020603050405020304" pitchFamily="18" charset="0"/>
              </a:rPr>
              <a:t> of the clear button is “red” the height is “1” and the width is “7” . The clear button is in row “5” and column “1”.We make decimal(.) variable for decimal. The background decimal(.) button is “green” the height is “1” and width is “7” and </a:t>
            </a:r>
            <a:r>
              <a:rPr lang="en-US" sz="2900" dirty="0" err="1">
                <a:latin typeface="Times New Roman" panose="02020603050405020304" pitchFamily="18" charset="0"/>
                <a:cs typeface="Times New Roman" panose="02020603050405020304" pitchFamily="18" charset="0"/>
              </a:rPr>
              <a:t>fow</a:t>
            </a:r>
            <a:r>
              <a:rPr lang="en-US" sz="2900" dirty="0">
                <a:latin typeface="Times New Roman" panose="02020603050405020304" pitchFamily="18" charset="0"/>
                <a:cs typeface="Times New Roman" panose="02020603050405020304" pitchFamily="18" charset="0"/>
              </a:rPr>
              <a:t> ground is “black”. The decimal(.) button is in row “6” and column “0”.</a:t>
            </a:r>
          </a:p>
          <a:p>
            <a:r>
              <a:rPr lang="en-US" sz="2900" dirty="0">
                <a:latin typeface="Times New Roman" panose="02020603050405020304" pitchFamily="18" charset="0"/>
                <a:cs typeface="Times New Roman" panose="02020603050405020304" pitchFamily="18" charset="0"/>
              </a:rPr>
              <a:t>In the end we make </a:t>
            </a:r>
            <a:r>
              <a:rPr lang="en-US" sz="2900" dirty="0" err="1">
                <a:latin typeface="Times New Roman" panose="02020603050405020304" pitchFamily="18" charset="0"/>
                <a:cs typeface="Times New Roman" panose="02020603050405020304" pitchFamily="18" charset="0"/>
              </a:rPr>
              <a:t>mainloop</a:t>
            </a:r>
            <a:r>
              <a:rPr lang="en-US" sz="2900" dirty="0">
                <a:latin typeface="Times New Roman" panose="02020603050405020304" pitchFamily="18" charset="0"/>
                <a:cs typeface="Times New Roman" panose="02020603050405020304" pitchFamily="18" charset="0"/>
              </a:rPr>
              <a:t>().In the </a:t>
            </a:r>
            <a:r>
              <a:rPr lang="en-US" sz="2900" dirty="0" err="1">
                <a:latin typeface="Times New Roman" panose="02020603050405020304" pitchFamily="18" charset="0"/>
                <a:cs typeface="Times New Roman" panose="02020603050405020304" pitchFamily="18" charset="0"/>
              </a:rPr>
              <a:t>mainloop</a:t>
            </a:r>
            <a:r>
              <a:rPr lang="en-US" sz="2900" dirty="0">
                <a:latin typeface="Times New Roman" panose="02020603050405020304" pitchFamily="18" charset="0"/>
                <a:cs typeface="Times New Roman" panose="02020603050405020304" pitchFamily="18" charset="0"/>
              </a:rPr>
              <a:t> the whole </a:t>
            </a:r>
            <a:r>
              <a:rPr lang="en-US" sz="2900" dirty="0" err="1">
                <a:latin typeface="Times New Roman" panose="02020603050405020304" pitchFamily="18" charset="0"/>
                <a:cs typeface="Times New Roman" panose="02020603050405020304" pitchFamily="18" charset="0"/>
              </a:rPr>
              <a:t>gui</a:t>
            </a:r>
            <a:r>
              <a:rPr lang="en-US" sz="2900" dirty="0">
                <a:latin typeface="Times New Roman" panose="02020603050405020304" pitchFamily="18" charset="0"/>
                <a:cs typeface="Times New Roman" panose="02020603050405020304" pitchFamily="18" charset="0"/>
              </a:rPr>
              <a:t> is work so that’s why we use </a:t>
            </a:r>
            <a:r>
              <a:rPr lang="en-US" sz="2900" dirty="0" err="1">
                <a:latin typeface="Times New Roman" panose="02020603050405020304" pitchFamily="18" charset="0"/>
                <a:cs typeface="Times New Roman" panose="02020603050405020304" pitchFamily="18" charset="0"/>
              </a:rPr>
              <a:t>mainloop</a:t>
            </a:r>
            <a:r>
              <a:rPr lang="en-US" sz="29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Now run the code.</a:t>
            </a:r>
          </a:p>
        </p:txBody>
      </p:sp>
    </p:spTree>
    <p:extLst>
      <p:ext uri="{BB962C8B-B14F-4D97-AF65-F5344CB8AC3E}">
        <p14:creationId xmlns:p14="http://schemas.microsoft.com/office/powerpoint/2010/main" val="208652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8800" dirty="0">
                <a:solidFill>
                  <a:schemeClr val="accent1">
                    <a:lumMod val="75000"/>
                  </a:schemeClr>
                </a:solidFill>
              </a:rPr>
              <a:t>       </a:t>
            </a:r>
            <a:r>
              <a:rPr lang="en-US" sz="8800" dirty="0">
                <a:solidFill>
                  <a:schemeClr val="accent1">
                    <a:lumMod val="75000"/>
                  </a:schemeClr>
                </a:solidFill>
                <a:latin typeface="Times New Roman" panose="02020603050405020304" pitchFamily="18" charset="0"/>
                <a:cs typeface="Times New Roman" panose="02020603050405020304" pitchFamily="18" charset="0"/>
              </a:rPr>
              <a:t>FLOW CHART</a:t>
            </a:r>
          </a:p>
        </p:txBody>
      </p:sp>
      <p:pic>
        <p:nvPicPr>
          <p:cNvPr id="5" name="Content Placeholder 4"/>
          <p:cNvPicPr>
            <a:picLocks noGrp="1" noChangeAspect="1"/>
          </p:cNvPicPr>
          <p:nvPr>
            <p:ph idx="1"/>
          </p:nvPr>
        </p:nvPicPr>
        <p:blipFill>
          <a:blip r:embed="rId2"/>
          <a:stretch>
            <a:fillRect/>
          </a:stretch>
        </p:blipFill>
        <p:spPr>
          <a:xfrm>
            <a:off x="2554929" y="1825625"/>
            <a:ext cx="6889859" cy="4900028"/>
          </a:xfrm>
          <a:prstGeom prst="rect">
            <a:avLst/>
          </a:prstGeom>
        </p:spPr>
      </p:pic>
    </p:spTree>
    <p:extLst>
      <p:ext uri="{BB962C8B-B14F-4D97-AF65-F5344CB8AC3E}">
        <p14:creationId xmlns:p14="http://schemas.microsoft.com/office/powerpoint/2010/main" val="387059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sz="7200" b="1" dirty="0">
                <a:solidFill>
                  <a:schemeClr val="accent1">
                    <a:lumMod val="75000"/>
                  </a:schemeClr>
                </a:solidFill>
              </a:rPr>
              <a:t>RESULT AND CONCLUSION</a:t>
            </a:r>
          </a:p>
        </p:txBody>
      </p:sp>
      <p:sp>
        <p:nvSpPr>
          <p:cNvPr id="5" name="Content Placeholder 4"/>
          <p:cNvSpPr>
            <a:spLocks noGrp="1"/>
          </p:cNvSpPr>
          <p:nvPr>
            <p:ph idx="1"/>
          </p:nvPr>
        </p:nvSpPr>
        <p:spPr/>
        <p:txBody>
          <a:bodyPr/>
          <a:lstStyle/>
          <a:p>
            <a:r>
              <a:rPr lang="en-US" dirty="0"/>
              <a:t>Here is our calculator we perform four mathematical operations </a:t>
            </a:r>
            <a:r>
              <a:rPr lang="en-US" dirty="0" err="1"/>
              <a:t>plus,minus,multiply</a:t>
            </a:r>
            <a:r>
              <a:rPr lang="en-US" dirty="0"/>
              <a:t> and divide.</a:t>
            </a:r>
          </a:p>
          <a:p>
            <a:endParaRPr lang="en-US" dirty="0"/>
          </a:p>
        </p:txBody>
      </p:sp>
      <p:pic>
        <p:nvPicPr>
          <p:cNvPr id="6" name="Content Placeholder 3"/>
          <p:cNvPicPr>
            <a:picLocks noChangeAspect="1"/>
          </p:cNvPicPr>
          <p:nvPr/>
        </p:nvPicPr>
        <p:blipFill>
          <a:blip r:embed="rId2"/>
          <a:stretch>
            <a:fillRect/>
          </a:stretch>
        </p:blipFill>
        <p:spPr>
          <a:xfrm>
            <a:off x="2017295" y="2911933"/>
            <a:ext cx="5690686" cy="3142845"/>
          </a:xfrm>
          <a:prstGeom prst="rect">
            <a:avLst/>
          </a:prstGeom>
        </p:spPr>
      </p:pic>
    </p:spTree>
    <p:extLst>
      <p:ext uri="{BB962C8B-B14F-4D97-AF65-F5344CB8AC3E}">
        <p14:creationId xmlns:p14="http://schemas.microsoft.com/office/powerpoint/2010/main" val="3770381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684</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    INTRODUCTION</vt:lpstr>
      <vt:lpstr>PowerPoint Presentation</vt:lpstr>
      <vt:lpstr>       FLOW CHART</vt:lpstr>
      <vt:lpstr>RESULT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dell</dc:creator>
  <cp:lastModifiedBy>Asjad Rashid</cp:lastModifiedBy>
  <cp:revision>20</cp:revision>
  <dcterms:created xsi:type="dcterms:W3CDTF">2021-01-19T14:38:25Z</dcterms:created>
  <dcterms:modified xsi:type="dcterms:W3CDTF">2022-02-28T16:49:06Z</dcterms:modified>
</cp:coreProperties>
</file>