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312" r:id="rId5"/>
    <p:sldId id="304" r:id="rId6"/>
    <p:sldId id="307" r:id="rId7"/>
    <p:sldId id="281" r:id="rId8"/>
    <p:sldId id="282" r:id="rId9"/>
    <p:sldId id="314" r:id="rId10"/>
    <p:sldId id="315" r:id="rId11"/>
    <p:sldId id="317" r:id="rId12"/>
    <p:sldId id="318" r:id="rId13"/>
    <p:sldId id="319" r:id="rId14"/>
    <p:sldId id="321" r:id="rId15"/>
    <p:sldId id="323" r:id="rId16"/>
    <p:sldId id="324" r:id="rId17"/>
    <p:sldId id="325" r:id="rId18"/>
    <p:sldId id="322" r:id="rId19"/>
    <p:sldId id="297"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388" autoAdjust="0"/>
  </p:normalViewPr>
  <p:slideViewPr>
    <p:cSldViewPr snapToGrid="0" snapToObjects="1">
      <p:cViewPr varScale="1">
        <p:scale>
          <a:sx n="79" d="100"/>
          <a:sy n="79" d="100"/>
        </p:scale>
        <p:origin x="840" y="7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JavaScript"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mailto:kurwademahadev@gmail.com"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pPr marL="0" marR="0" algn="just">
              <a:lnSpc>
                <a:spcPct val="107000"/>
              </a:lnSpc>
              <a:spcBef>
                <a:spcPts val="0"/>
              </a:spcBef>
              <a:spcAft>
                <a:spcPts val="0"/>
              </a:spcAft>
            </a:pPr>
            <a:r>
              <a:rPr lang="en-US" sz="4400" b="1" kern="100" dirty="0">
                <a:effectLst/>
                <a:latin typeface="Times New Roman" panose="02020603050405020304" pitchFamily="18" charset="0"/>
                <a:ea typeface="Calibri" panose="020F0502020204030204" pitchFamily="34" charset="0"/>
                <a:cs typeface="Mangal" panose="02040503050203030202" pitchFamily="18" charset="0"/>
              </a:rPr>
              <a:t>Project Report of </a:t>
            </a:r>
            <a:r>
              <a:rPr lang="en-US" sz="4400" b="1" i="1" kern="100" dirty="0">
                <a:effectLst/>
                <a:latin typeface="Times New Roman" panose="02020603050405020304" pitchFamily="18" charset="0"/>
                <a:ea typeface="Calibri" panose="020F0502020204030204" pitchFamily="34" charset="0"/>
                <a:cs typeface="Mangal" panose="02040503050203030202" pitchFamily="18" charset="0"/>
              </a:rPr>
              <a:t>Basic Calculator</a:t>
            </a:r>
            <a:endParaRPr lang="en-US" sz="4400" kern="100" dirty="0">
              <a:effectLst/>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293670" y="457199"/>
            <a:ext cx="9879437" cy="980844"/>
          </a:xfrm>
        </p:spPr>
        <p:txBody>
          <a:bodyPr/>
          <a:lstStyle/>
          <a:p>
            <a:r>
              <a:rPr lang="en-US" b="1" dirty="0"/>
              <a:t>Implementation</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293670" y="1670477"/>
            <a:ext cx="10424185" cy="3704266"/>
          </a:xfrm>
        </p:spPr>
        <p:txBody>
          <a:bodyPr/>
          <a:lstStyle/>
          <a:p>
            <a:pPr>
              <a:buFont typeface="Arial" panose="020B0604020202020204" pitchFamily="34" charset="0"/>
              <a:buChar char="•"/>
            </a:pPr>
            <a:r>
              <a:rPr lang="en-US" b="1" dirty="0"/>
              <a:t>HTML Structure</a:t>
            </a:r>
            <a:r>
              <a:rPr lang="en-US" dirty="0"/>
              <a:t>: Explanation of the HTML structure, including the buttons and display elements.</a:t>
            </a:r>
          </a:p>
          <a:p>
            <a:pPr>
              <a:buFont typeface="Arial" panose="020B0604020202020204" pitchFamily="34" charset="0"/>
              <a:buChar char="•"/>
            </a:pPr>
            <a:r>
              <a:rPr lang="en-US" b="1" dirty="0"/>
              <a:t>CSS Styling</a:t>
            </a:r>
            <a:r>
              <a:rPr lang="en-US" dirty="0"/>
              <a:t>: Description of the CSS styles used for the layout, colors, and hover effects.</a:t>
            </a:r>
          </a:p>
          <a:p>
            <a:pPr>
              <a:buFont typeface="Arial" panose="020B0604020202020204" pitchFamily="34" charset="0"/>
              <a:buChar char="•"/>
            </a:pPr>
            <a:r>
              <a:rPr lang="en-US" b="1" dirty="0"/>
              <a:t>JavaScript Functions</a:t>
            </a:r>
            <a:r>
              <a:rPr lang="en-US" dirty="0"/>
              <a:t>:</a:t>
            </a:r>
          </a:p>
          <a:p>
            <a:pPr marL="742950" lvl="1" indent="-285750">
              <a:buFont typeface="Arial" panose="020B0604020202020204" pitchFamily="34" charset="0"/>
              <a:buChar char="•"/>
            </a:pPr>
            <a:r>
              <a:rPr lang="en-US" dirty="0"/>
              <a:t>Function for handling input.</a:t>
            </a:r>
          </a:p>
          <a:p>
            <a:pPr marL="742950" lvl="1" indent="-285750">
              <a:buFont typeface="Arial" panose="020B0604020202020204" pitchFamily="34" charset="0"/>
              <a:buChar char="•"/>
            </a:pPr>
            <a:r>
              <a:rPr lang="en-US" dirty="0"/>
              <a:t>Function for performing calculations based on the BODMAS rule.</a:t>
            </a:r>
          </a:p>
          <a:p>
            <a:pPr marL="742950" lvl="1" indent="-285750">
              <a:buFont typeface="Arial" panose="020B0604020202020204" pitchFamily="34" charset="0"/>
              <a:buChar char="•"/>
            </a:pPr>
            <a:r>
              <a:rPr lang="en-US" dirty="0"/>
              <a:t>Function for clearing the display.</a:t>
            </a:r>
          </a:p>
          <a:p>
            <a:pPr marL="742950" lvl="1" indent="-285750">
              <a:buFont typeface="Arial" panose="020B0604020202020204" pitchFamily="34" charset="0"/>
              <a:buChar char="•"/>
            </a:pPr>
            <a:r>
              <a:rPr lang="en-US" dirty="0"/>
              <a:t>Function for handling the undo operation.</a:t>
            </a:r>
          </a:p>
          <a:p>
            <a:pPr>
              <a:buFont typeface="Arial" panose="020B0604020202020204" pitchFamily="34" charset="0"/>
              <a:buChar char="•"/>
            </a:pPr>
            <a:r>
              <a:rPr lang="en-US" b="1" dirty="0"/>
              <a:t>Code Snippets</a:t>
            </a:r>
            <a:r>
              <a:rPr lang="en-US" dirty="0"/>
              <a:t>: Include key parts of the code for better understanding.</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683364"/>
          </a:xfrm>
        </p:spPr>
        <p:txBody>
          <a:bodyPr/>
          <a:lstStyle/>
          <a:p>
            <a:r>
              <a:rPr lang="en-US" dirty="0"/>
              <a:t>Testing</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7" name="Rectangle 4">
            <a:extLst>
              <a:ext uri="{FF2B5EF4-FFF2-40B4-BE49-F238E27FC236}">
                <a16:creationId xmlns:a16="http://schemas.microsoft.com/office/drawing/2014/main" id="{C722107B-38E6-1901-1114-442E83088E8C}"/>
              </a:ext>
            </a:extLst>
          </p:cNvPr>
          <p:cNvSpPr>
            <a:spLocks noGrp="1" noChangeArrowheads="1"/>
          </p:cNvSpPr>
          <p:nvPr>
            <p:ph sz="half" idx="2"/>
          </p:nvPr>
        </p:nvSpPr>
        <p:spPr bwMode="auto">
          <a:xfrm>
            <a:off x="1550564" y="2165362"/>
            <a:ext cx="403311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Methodology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Describe how the calculator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was tested, including manual testing and any automated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few test cases like: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2 + 3 * 4 → Expected Output: 14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10 / 2 + 5 → Expected Output: 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 the test results and any issues found during testing. </a:t>
            </a:r>
          </a:p>
        </p:txBody>
      </p:sp>
      <p:pic>
        <p:nvPicPr>
          <p:cNvPr id="5" name="Picture 4">
            <a:extLst>
              <a:ext uri="{FF2B5EF4-FFF2-40B4-BE49-F238E27FC236}">
                <a16:creationId xmlns:a16="http://schemas.microsoft.com/office/drawing/2014/main" id="{1B09A709-E7F4-5B7C-533C-BC47DD50C303}"/>
              </a:ext>
            </a:extLst>
          </p:cNvPr>
          <p:cNvPicPr>
            <a:picLocks noChangeAspect="1"/>
          </p:cNvPicPr>
          <p:nvPr/>
        </p:nvPicPr>
        <p:blipFill>
          <a:blip r:embed="rId3"/>
          <a:stretch>
            <a:fillRect/>
          </a:stretch>
        </p:blipFill>
        <p:spPr>
          <a:xfrm>
            <a:off x="5715762" y="1057273"/>
            <a:ext cx="3036844" cy="4093427"/>
          </a:xfrm>
          <a:prstGeom prst="rect">
            <a:avLst/>
          </a:prstGeom>
        </p:spPr>
      </p:pic>
      <p:pic>
        <p:nvPicPr>
          <p:cNvPr id="8" name="Picture 7">
            <a:extLst>
              <a:ext uri="{FF2B5EF4-FFF2-40B4-BE49-F238E27FC236}">
                <a16:creationId xmlns:a16="http://schemas.microsoft.com/office/drawing/2014/main" id="{3BB675A4-1EF2-92E1-A48A-DAF60FB88AC3}"/>
              </a:ext>
            </a:extLst>
          </p:cNvPr>
          <p:cNvPicPr>
            <a:picLocks noChangeAspect="1"/>
          </p:cNvPicPr>
          <p:nvPr/>
        </p:nvPicPr>
        <p:blipFill>
          <a:blip r:embed="rId4"/>
          <a:stretch>
            <a:fillRect/>
          </a:stretch>
        </p:blipFill>
        <p:spPr>
          <a:xfrm>
            <a:off x="8582056" y="1057274"/>
            <a:ext cx="2860468" cy="3871610"/>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7839-8AB1-4C33-D533-243AE35CA3CC}"/>
              </a:ext>
            </a:extLst>
          </p:cNvPr>
          <p:cNvSpPr>
            <a:spLocks noGrp="1"/>
          </p:cNvSpPr>
          <p:nvPr>
            <p:ph type="title"/>
          </p:nvPr>
        </p:nvSpPr>
        <p:spPr>
          <a:xfrm>
            <a:off x="1550564" y="1410511"/>
            <a:ext cx="9875463" cy="892517"/>
          </a:xfrm>
        </p:spPr>
        <p:txBody>
          <a:bodyPr/>
          <a:lstStyle/>
          <a:p>
            <a:r>
              <a:rPr lang="en-US" b="1" dirty="0"/>
              <a:t>Result and Output</a:t>
            </a:r>
            <a:br>
              <a:rPr lang="en-US" b="1" dirty="0"/>
            </a:br>
            <a:endParaRPr lang="en-US" dirty="0"/>
          </a:p>
        </p:txBody>
      </p:sp>
      <p:sp>
        <p:nvSpPr>
          <p:cNvPr id="3" name="Content Placeholder 2">
            <a:extLst>
              <a:ext uri="{FF2B5EF4-FFF2-40B4-BE49-F238E27FC236}">
                <a16:creationId xmlns:a16="http://schemas.microsoft.com/office/drawing/2014/main" id="{88A2F6AA-46BA-E3EF-F48C-7A57E5340CDD}"/>
              </a:ext>
            </a:extLst>
          </p:cNvPr>
          <p:cNvSpPr>
            <a:spLocks noGrp="1"/>
          </p:cNvSpPr>
          <p:nvPr>
            <p:ph sz="half" idx="2"/>
          </p:nvPr>
        </p:nvSpPr>
        <p:spPr/>
        <p:txBody>
          <a:bodyPr/>
          <a:lstStyle/>
          <a:p>
            <a:pPr>
              <a:buFont typeface="Arial" panose="020B0604020202020204" pitchFamily="34" charset="0"/>
              <a:buChar char="•"/>
            </a:pPr>
            <a:r>
              <a:rPr lang="en-US" b="1" dirty="0"/>
              <a:t>Screenshots</a:t>
            </a:r>
            <a:r>
              <a:rPr lang="en-US" dirty="0"/>
              <a:t>: Include screenshots of the calculator interface, examples of calculations, and the results.</a:t>
            </a:r>
          </a:p>
          <a:p>
            <a:pPr>
              <a:buFont typeface="Arial" panose="020B0604020202020204" pitchFamily="34" charset="0"/>
              <a:buChar char="•"/>
            </a:pPr>
            <a:r>
              <a:rPr lang="en-US" b="1" dirty="0"/>
              <a:t>Performance</a:t>
            </a:r>
            <a:r>
              <a:rPr lang="en-US" dirty="0"/>
              <a:t>: Describe how the calculator performs in terms of speed and accuracy.</a:t>
            </a:r>
          </a:p>
          <a:p>
            <a:endParaRPr lang="en-US" dirty="0"/>
          </a:p>
        </p:txBody>
      </p:sp>
      <p:sp>
        <p:nvSpPr>
          <p:cNvPr id="5" name="Slide Number Placeholder 4">
            <a:extLst>
              <a:ext uri="{FF2B5EF4-FFF2-40B4-BE49-F238E27FC236}">
                <a16:creationId xmlns:a16="http://schemas.microsoft.com/office/drawing/2014/main" id="{669FDD9E-0F0D-D35D-F29B-3357B1B81ACF}"/>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6" name="Picture 5">
            <a:extLst>
              <a:ext uri="{FF2B5EF4-FFF2-40B4-BE49-F238E27FC236}">
                <a16:creationId xmlns:a16="http://schemas.microsoft.com/office/drawing/2014/main" id="{13C7FE17-8896-C0DA-4A91-37797EA48689}"/>
              </a:ext>
            </a:extLst>
          </p:cNvPr>
          <p:cNvPicPr>
            <a:picLocks noChangeAspect="1"/>
          </p:cNvPicPr>
          <p:nvPr/>
        </p:nvPicPr>
        <p:blipFill>
          <a:blip r:embed="rId2"/>
          <a:stretch>
            <a:fillRect/>
          </a:stretch>
        </p:blipFill>
        <p:spPr>
          <a:xfrm>
            <a:off x="7671245" y="871835"/>
            <a:ext cx="3463247" cy="5114329"/>
          </a:xfrm>
          <a:prstGeom prst="rect">
            <a:avLst/>
          </a:prstGeom>
        </p:spPr>
      </p:pic>
    </p:spTree>
    <p:extLst>
      <p:ext uri="{BB962C8B-B14F-4D97-AF65-F5344CB8AC3E}">
        <p14:creationId xmlns:p14="http://schemas.microsoft.com/office/powerpoint/2010/main" val="2080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0C0E-C742-E351-7FA3-C0BA07225688}"/>
              </a:ext>
            </a:extLst>
          </p:cNvPr>
          <p:cNvSpPr>
            <a:spLocks noGrp="1"/>
          </p:cNvSpPr>
          <p:nvPr>
            <p:ph type="title"/>
          </p:nvPr>
        </p:nvSpPr>
        <p:spPr>
          <a:xfrm>
            <a:off x="1550564" y="1057273"/>
            <a:ext cx="9875463" cy="1150905"/>
          </a:xfrm>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34B2E76B-4C0B-E0D5-38E7-01D0C24A6E9A}"/>
              </a:ext>
            </a:extLst>
          </p:cNvPr>
          <p:cNvSpPr>
            <a:spLocks noGrp="1"/>
          </p:cNvSpPr>
          <p:nvPr>
            <p:ph sz="half" idx="2"/>
          </p:nvPr>
        </p:nvSpPr>
        <p:spPr/>
        <p:txBody>
          <a:bodyPr/>
          <a:lstStyle/>
          <a:p>
            <a:pPr>
              <a:buFont typeface="Arial" panose="020B0604020202020204" pitchFamily="34" charset="0"/>
              <a:buChar char="•"/>
            </a:pPr>
            <a:r>
              <a:rPr lang="en-US" dirty="0"/>
              <a:t>Summarize the project and its achievements.</a:t>
            </a:r>
          </a:p>
          <a:p>
            <a:pPr>
              <a:buFont typeface="Arial" panose="020B0604020202020204" pitchFamily="34" charset="0"/>
              <a:buChar char="•"/>
            </a:pPr>
            <a:r>
              <a:rPr lang="en-US" dirty="0"/>
              <a:t>Mention how the project meets the objectives set out initially.</a:t>
            </a:r>
          </a:p>
          <a:p>
            <a:pPr>
              <a:buFont typeface="Arial" panose="020B0604020202020204" pitchFamily="34" charset="0"/>
              <a:buChar char="•"/>
            </a:pPr>
            <a:r>
              <a:rPr lang="en-US" dirty="0"/>
              <a:t>Discuss the learning outcomes from developing this project.</a:t>
            </a:r>
          </a:p>
          <a:p>
            <a:endParaRPr lang="en-US" dirty="0"/>
          </a:p>
        </p:txBody>
      </p:sp>
      <p:sp>
        <p:nvSpPr>
          <p:cNvPr id="5" name="Slide Number Placeholder 4">
            <a:extLst>
              <a:ext uri="{FF2B5EF4-FFF2-40B4-BE49-F238E27FC236}">
                <a16:creationId xmlns:a16="http://schemas.microsoft.com/office/drawing/2014/main" id="{27FBC2F3-8E93-66E3-4692-295C63CD07F7}"/>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3553770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214E-3019-166B-904F-F7DFCACDD6C3}"/>
              </a:ext>
            </a:extLst>
          </p:cNvPr>
          <p:cNvSpPr>
            <a:spLocks noGrp="1"/>
          </p:cNvSpPr>
          <p:nvPr>
            <p:ph type="title"/>
          </p:nvPr>
        </p:nvSpPr>
        <p:spPr/>
        <p:txBody>
          <a:bodyPr/>
          <a:lstStyle/>
          <a:p>
            <a:r>
              <a:rPr lang="en-US" b="1" dirty="0"/>
              <a:t>Future Enhancements</a:t>
            </a:r>
            <a:br>
              <a:rPr lang="en-US" b="1" dirty="0"/>
            </a:br>
            <a:endParaRPr lang="en-US" dirty="0"/>
          </a:p>
        </p:txBody>
      </p:sp>
      <p:sp>
        <p:nvSpPr>
          <p:cNvPr id="3" name="Content Placeholder 2">
            <a:extLst>
              <a:ext uri="{FF2B5EF4-FFF2-40B4-BE49-F238E27FC236}">
                <a16:creationId xmlns:a16="http://schemas.microsoft.com/office/drawing/2014/main" id="{EA7F4630-8ABC-C4BE-54A0-F81D86D29F5A}"/>
              </a:ext>
            </a:extLst>
          </p:cNvPr>
          <p:cNvSpPr>
            <a:spLocks noGrp="1"/>
          </p:cNvSpPr>
          <p:nvPr>
            <p:ph sz="half" idx="2"/>
          </p:nvPr>
        </p:nvSpPr>
        <p:spPr/>
        <p:txBody>
          <a:bodyPr/>
          <a:lstStyle/>
          <a:p>
            <a:pPr>
              <a:buFont typeface="Arial" panose="020B0604020202020204" pitchFamily="34" charset="0"/>
              <a:buChar char="•"/>
            </a:pPr>
            <a:r>
              <a:rPr lang="en-US" dirty="0"/>
              <a:t>Adding support for advanced functions like square roots, percentages, and trigonometry.</a:t>
            </a:r>
          </a:p>
          <a:p>
            <a:pPr>
              <a:buFont typeface="Arial" panose="020B0604020202020204" pitchFamily="34" charset="0"/>
              <a:buChar char="•"/>
            </a:pPr>
            <a:r>
              <a:rPr lang="en-US" dirty="0"/>
              <a:t>Improving the user interface with animations and sound feedback.</a:t>
            </a:r>
          </a:p>
          <a:p>
            <a:pPr>
              <a:buFont typeface="Arial" panose="020B0604020202020204" pitchFamily="34" charset="0"/>
              <a:buChar char="•"/>
            </a:pPr>
            <a:r>
              <a:rPr lang="en-US" dirty="0"/>
              <a:t>Allowing users to customize the theme and layout of the calculator.</a:t>
            </a:r>
          </a:p>
          <a:p>
            <a:endParaRPr lang="en-US" dirty="0"/>
          </a:p>
        </p:txBody>
      </p:sp>
      <p:sp>
        <p:nvSpPr>
          <p:cNvPr id="5" name="Slide Number Placeholder 4">
            <a:extLst>
              <a:ext uri="{FF2B5EF4-FFF2-40B4-BE49-F238E27FC236}">
                <a16:creationId xmlns:a16="http://schemas.microsoft.com/office/drawing/2014/main" id="{0CF0EC3D-AA74-1536-A01B-AB2E8E27CC88}"/>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269167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b="1" dirty="0"/>
              <a:t>References</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15</a:t>
            </a:fld>
            <a:endParaRPr lang="en-US" dirty="0"/>
          </a:p>
        </p:txBody>
      </p:sp>
      <p:sp>
        <p:nvSpPr>
          <p:cNvPr id="6" name="Content Placeholder 5">
            <a:extLst>
              <a:ext uri="{FF2B5EF4-FFF2-40B4-BE49-F238E27FC236}">
                <a16:creationId xmlns:a16="http://schemas.microsoft.com/office/drawing/2014/main" id="{AC094B2B-FD92-725E-A3F4-9E13EE0DCAEC}"/>
              </a:ext>
            </a:extLst>
          </p:cNvPr>
          <p:cNvSpPr>
            <a:spLocks noGrp="1"/>
          </p:cNvSpPr>
          <p:nvPr>
            <p:ph sz="quarter" idx="4"/>
          </p:nvPr>
        </p:nvSpPr>
        <p:spPr/>
        <p:txBody>
          <a:bodyPr/>
          <a:lstStyle/>
          <a:p>
            <a:pPr>
              <a:buFont typeface="Arial" panose="020B0604020202020204" pitchFamily="34" charset="0"/>
              <a:buChar char="•"/>
            </a:pPr>
            <a:r>
              <a:rPr lang="en-US" dirty="0"/>
              <a:t>List all the references and resources used during the development of this project, such as tutorials, documentation, and guides.</a:t>
            </a:r>
          </a:p>
          <a:p>
            <a:pPr>
              <a:buFont typeface="Arial" panose="020B0604020202020204" pitchFamily="34" charset="0"/>
              <a:buChar char="•"/>
            </a:pPr>
            <a:r>
              <a:rPr lang="en-US" dirty="0"/>
              <a:t>Example:</a:t>
            </a:r>
          </a:p>
          <a:p>
            <a:pPr marL="742950" lvl="1" indent="-285750">
              <a:buFont typeface="Arial" panose="020B0604020202020204" pitchFamily="34" charset="0"/>
              <a:buChar char="•"/>
            </a:pPr>
            <a:r>
              <a:rPr lang="en-US" dirty="0">
                <a:hlinkClick r:id="rId3"/>
              </a:rPr>
              <a:t>JavaScript Documentation</a:t>
            </a:r>
            <a:endParaRPr lang="en-US" dirty="0"/>
          </a:p>
          <a:p>
            <a:pPr marL="742950" lvl="1" indent="-285750">
              <a:buFont typeface="Arial" panose="020B0604020202020204" pitchFamily="34" charset="0"/>
              <a:buChar char="•"/>
            </a:pPr>
            <a:r>
              <a:rPr lang="en-US" dirty="0"/>
              <a:t>CSS Flexbox Guide</a:t>
            </a:r>
          </a:p>
          <a:p>
            <a:pPr marL="742950" lvl="1" indent="-285750">
              <a:buFont typeface="Arial" panose="020B0604020202020204" pitchFamily="34" charset="0"/>
              <a:buChar char="•"/>
            </a:pPr>
            <a:r>
              <a:rPr lang="en-US" dirty="0"/>
              <a:t>HTML Forms Reference</a:t>
            </a:r>
          </a:p>
          <a:p>
            <a:endParaRPr lang="en-US" dirty="0"/>
          </a:p>
        </p:txBody>
      </p:sp>
    </p:spTree>
    <p:extLst>
      <p:ext uri="{BB962C8B-B14F-4D97-AF65-F5344CB8AC3E}">
        <p14:creationId xmlns:p14="http://schemas.microsoft.com/office/powerpoint/2010/main" val="168621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4202348"/>
            <a:ext cx="5715000" cy="963039"/>
          </a:xfrm>
        </p:spPr>
        <p:txBody>
          <a:bodyPr/>
          <a:lstStyle/>
          <a:p>
            <a:r>
              <a:rPr lang="en-US" dirty="0"/>
              <a:t>MAHADEV KURWADE</a:t>
            </a:r>
          </a:p>
          <a:p>
            <a:r>
              <a:rPr lang="en-US" dirty="0">
                <a:hlinkClick r:id="rId3"/>
              </a:rPr>
              <a:t>kurwademahadev@gmail.com</a:t>
            </a:r>
            <a:endParaRPr lang="en-US" dirty="0"/>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5"/>
            <a:ext cx="10116766" cy="936896"/>
          </a:xfrm>
        </p:spPr>
        <p:txBody>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3600" b="1" kern="100" dirty="0">
                <a:effectLst/>
                <a:latin typeface="Times New Roman" panose="02020603050405020304" pitchFamily="18" charset="0"/>
                <a:ea typeface="Calibri" panose="020F0502020204030204" pitchFamily="34" charset="0"/>
                <a:cs typeface="Mangal" panose="02040503050203030202" pitchFamily="18" charset="0"/>
              </a:rPr>
              <a:t>Project Title</a:t>
            </a:r>
            <a:r>
              <a:rPr lang="en-US" sz="3600" kern="100" dirty="0">
                <a:effectLst/>
                <a:latin typeface="Times New Roman" panose="02020603050405020304" pitchFamily="18" charset="0"/>
                <a:ea typeface="Calibri" panose="020F0502020204030204" pitchFamily="34" charset="0"/>
                <a:cs typeface="Mangal" panose="02040503050203030202" pitchFamily="18" charset="0"/>
              </a:rPr>
              <a:t>: Basic Calculator</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3200" b="1" kern="100" dirty="0">
                <a:effectLst/>
                <a:latin typeface="Times New Roman" panose="02020603050405020304" pitchFamily="18" charset="0"/>
                <a:ea typeface="Calibri" panose="020F0502020204030204" pitchFamily="34" charset="0"/>
                <a:cs typeface="Mangal" panose="02040503050203030202" pitchFamily="18" charset="0"/>
              </a:rPr>
              <a:t>Project Title</a:t>
            </a:r>
            <a:r>
              <a:rPr lang="en-US" sz="3200" kern="100" dirty="0">
                <a:effectLst/>
                <a:latin typeface="Times New Roman" panose="02020603050405020304" pitchFamily="18" charset="0"/>
                <a:ea typeface="Calibri" panose="020F0502020204030204" pitchFamily="34" charset="0"/>
                <a:cs typeface="Mangal" panose="02040503050203030202" pitchFamily="18" charset="0"/>
              </a:rPr>
              <a:t>: Basic Calculator</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3200" b="1" kern="100" dirty="0">
                <a:effectLst/>
                <a:latin typeface="Times New Roman" panose="02020603050405020304" pitchFamily="18" charset="0"/>
                <a:ea typeface="Calibri" panose="020F0502020204030204" pitchFamily="34" charset="0"/>
                <a:cs typeface="Mangal" panose="02040503050203030202" pitchFamily="18" charset="0"/>
              </a:rPr>
              <a:t>Submitted By</a:t>
            </a:r>
            <a:r>
              <a:rPr lang="en-US" sz="3200" kern="100" dirty="0">
                <a:effectLst/>
                <a:latin typeface="Times New Roman" panose="02020603050405020304" pitchFamily="18" charset="0"/>
                <a:ea typeface="Calibri" panose="020F0502020204030204" pitchFamily="34" charset="0"/>
                <a:cs typeface="Mangal" panose="02040503050203030202" pitchFamily="18" charset="0"/>
              </a:rPr>
              <a:t>: Mahadev Kurwade</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3200" b="1" kern="100" dirty="0">
                <a:effectLst/>
                <a:latin typeface="Times New Roman" panose="02020603050405020304" pitchFamily="18" charset="0"/>
                <a:ea typeface="Calibri" panose="020F0502020204030204" pitchFamily="34" charset="0"/>
                <a:cs typeface="Mangal" panose="02040503050203030202" pitchFamily="18" charset="0"/>
              </a:rPr>
              <a:t>Course/Subject</a:t>
            </a:r>
            <a:r>
              <a:rPr lang="en-US" sz="3200" kern="100" dirty="0">
                <a:effectLst/>
                <a:latin typeface="Times New Roman" panose="02020603050405020304" pitchFamily="18" charset="0"/>
                <a:ea typeface="Calibri" panose="020F0502020204030204" pitchFamily="34" charset="0"/>
                <a:cs typeface="Mangal" panose="02040503050203030202" pitchFamily="18" charset="0"/>
              </a:rPr>
              <a:t>: OPEN Elective</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3200" b="1" kern="100" dirty="0">
                <a:effectLst/>
                <a:latin typeface="Times New Roman" panose="02020603050405020304" pitchFamily="18" charset="0"/>
                <a:ea typeface="Calibri" panose="020F0502020204030204" pitchFamily="34" charset="0"/>
                <a:cs typeface="Mangal" panose="02040503050203030202" pitchFamily="18" charset="0"/>
              </a:rPr>
              <a:t>Submitted To</a:t>
            </a:r>
            <a:r>
              <a:rPr lang="en-US" sz="3200" kern="100" dirty="0">
                <a:effectLst/>
                <a:latin typeface="Times New Roman" panose="02020603050405020304" pitchFamily="18" charset="0"/>
                <a:ea typeface="Calibri" panose="020F0502020204030204" pitchFamily="34" charset="0"/>
                <a:cs typeface="Mangal" panose="02040503050203030202" pitchFamily="18" charset="0"/>
              </a:rPr>
              <a:t>: Wankhede Mam</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3200" b="1" kern="100" dirty="0">
                <a:effectLst/>
                <a:latin typeface="Times New Roman" panose="02020603050405020304" pitchFamily="18" charset="0"/>
                <a:ea typeface="Calibri" panose="020F0502020204030204" pitchFamily="34" charset="0"/>
                <a:cs typeface="Mangal" panose="02040503050203030202" pitchFamily="18" charset="0"/>
              </a:rPr>
              <a:t>Date</a:t>
            </a:r>
            <a:r>
              <a:rPr lang="en-US" sz="3200" kern="100" dirty="0">
                <a:effectLst/>
                <a:latin typeface="Times New Roman" panose="02020603050405020304" pitchFamily="18" charset="0"/>
                <a:ea typeface="Calibri" panose="020F0502020204030204" pitchFamily="34" charset="0"/>
                <a:cs typeface="Mangal" panose="02040503050203030202" pitchFamily="18" charset="0"/>
              </a:rPr>
              <a:t>: 29/09/2024</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35021" y="0"/>
            <a:ext cx="10891006" cy="5800727"/>
          </a:xfrm>
        </p:spPr>
        <p:txBody>
          <a:bodyPr/>
          <a:lstStyle/>
          <a:p>
            <a:pPr marR="0">
              <a:lnSpc>
                <a:spcPct val="107000"/>
              </a:lnSpc>
              <a:spcBef>
                <a:spcPts val="0"/>
              </a:spcBef>
              <a:spcAft>
                <a:spcPts val="0"/>
              </a:spcAft>
            </a:pPr>
            <a:r>
              <a:rPr lang="en-US" sz="1800" kern="100" dirty="0">
                <a:latin typeface="Times New Roman" panose="02020603050405020304" pitchFamily="18" charset="0"/>
                <a:ea typeface="Calibri" panose="020F0502020204030204" pitchFamily="34" charset="0"/>
                <a:cs typeface="Mangal" panose="02040503050203030202" pitchFamily="18" charset="0"/>
              </a:rPr>
              <a:t>		</a:t>
            </a: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 </a:t>
            </a:r>
            <a:r>
              <a:rPr lang="en-US" sz="4000" b="1" kern="100" dirty="0">
                <a:effectLst/>
                <a:latin typeface="Times New Roman" panose="02020603050405020304" pitchFamily="18" charset="0"/>
                <a:ea typeface="Calibri" panose="020F0502020204030204" pitchFamily="34" charset="0"/>
                <a:cs typeface="Mangal" panose="02040503050203030202" pitchFamily="18" charset="0"/>
              </a:rPr>
              <a:t>Table of Contents</a:t>
            </a:r>
            <a:br>
              <a:rPr lang="en-US" sz="240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kern="100" dirty="0">
                <a:effectLst/>
                <a:latin typeface="Times New Roman" panose="02020603050405020304" pitchFamily="18" charset="0"/>
                <a:ea typeface="Calibri" panose="020F0502020204030204" pitchFamily="34" charset="0"/>
                <a:cs typeface="Mangal" panose="02040503050203030202" pitchFamily="18" charset="0"/>
              </a:rPr>
              <a:t>				</a:t>
            </a:r>
            <a:r>
              <a:rPr lang="en-US" sz="2400" b="0" kern="100" dirty="0">
                <a:effectLst/>
                <a:latin typeface="Times New Roman" panose="02020603050405020304" pitchFamily="18" charset="0"/>
                <a:ea typeface="Calibri" panose="020F0502020204030204" pitchFamily="34" charset="0"/>
                <a:cs typeface="Mangal" panose="02040503050203030202" pitchFamily="18" charset="0"/>
              </a:rPr>
              <a:t>2. Introduction</a:t>
            </a:r>
            <a:br>
              <a:rPr lang="en-US" sz="2400" b="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b="0" kern="100" dirty="0">
                <a:effectLst/>
                <a:latin typeface="Times New Roman" panose="02020603050405020304" pitchFamily="18" charset="0"/>
                <a:ea typeface="Calibri" panose="020F0502020204030204" pitchFamily="34" charset="0"/>
                <a:cs typeface="Mangal" panose="02040503050203030202" pitchFamily="18" charset="0"/>
              </a:rPr>
              <a:t>				3. Objective</a:t>
            </a:r>
            <a:br>
              <a:rPr lang="en-US" sz="2400" b="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b="0" kern="100" dirty="0">
                <a:effectLst/>
                <a:latin typeface="Times New Roman" panose="02020603050405020304" pitchFamily="18" charset="0"/>
                <a:ea typeface="Calibri" panose="020F0502020204030204" pitchFamily="34" charset="0"/>
                <a:cs typeface="Mangal" panose="02040503050203030202" pitchFamily="18" charset="0"/>
              </a:rPr>
              <a:t>				4. Scope</a:t>
            </a:r>
            <a:br>
              <a:rPr lang="en-US" sz="2400" b="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b="0" kern="100" dirty="0">
                <a:effectLst/>
                <a:latin typeface="Times New Roman" panose="02020603050405020304" pitchFamily="18" charset="0"/>
                <a:ea typeface="Calibri" panose="020F0502020204030204" pitchFamily="34" charset="0"/>
                <a:cs typeface="Mangal" panose="02040503050203030202" pitchFamily="18" charset="0"/>
              </a:rPr>
              <a:t>				5. Features</a:t>
            </a:r>
            <a:br>
              <a:rPr lang="en-US" sz="2400" b="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b="0" kern="100" dirty="0">
                <a:effectLst/>
                <a:latin typeface="Times New Roman" panose="02020603050405020304" pitchFamily="18" charset="0"/>
                <a:ea typeface="Calibri" panose="020F0502020204030204" pitchFamily="34" charset="0"/>
                <a:cs typeface="Mangal" panose="02040503050203030202" pitchFamily="18" charset="0"/>
              </a:rPr>
              <a:t>				6. System Requirements</a:t>
            </a:r>
            <a:br>
              <a:rPr lang="en-US" sz="2400" b="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b="0" kern="100" dirty="0">
                <a:effectLst/>
                <a:latin typeface="Times New Roman" panose="02020603050405020304" pitchFamily="18" charset="0"/>
                <a:ea typeface="Calibri" panose="020F0502020204030204" pitchFamily="34" charset="0"/>
                <a:cs typeface="Mangal" panose="02040503050203030202" pitchFamily="18" charset="0"/>
              </a:rPr>
              <a:t>				7. Technologies Used</a:t>
            </a:r>
            <a:br>
              <a:rPr lang="en-US" sz="2400" b="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b="0" kern="100" dirty="0">
                <a:effectLst/>
                <a:latin typeface="Times New Roman" panose="02020603050405020304" pitchFamily="18" charset="0"/>
                <a:ea typeface="Calibri" panose="020F0502020204030204" pitchFamily="34" charset="0"/>
                <a:cs typeface="Mangal" panose="02040503050203030202" pitchFamily="18" charset="0"/>
              </a:rPr>
              <a:t>				8. Design and Architecture</a:t>
            </a:r>
            <a:br>
              <a:rPr lang="en-US" sz="2400" b="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b="0" kern="100" dirty="0">
                <a:effectLst/>
                <a:latin typeface="Times New Roman" panose="02020603050405020304" pitchFamily="18" charset="0"/>
                <a:ea typeface="Calibri" panose="020F0502020204030204" pitchFamily="34" charset="0"/>
                <a:cs typeface="Mangal" panose="02040503050203030202" pitchFamily="18" charset="0"/>
              </a:rPr>
              <a:t>				9. Implementation</a:t>
            </a:r>
            <a:br>
              <a:rPr lang="en-US" sz="2400" b="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b="0" kern="100" dirty="0">
                <a:effectLst/>
                <a:latin typeface="Times New Roman" panose="02020603050405020304" pitchFamily="18" charset="0"/>
                <a:ea typeface="Calibri" panose="020F0502020204030204" pitchFamily="34" charset="0"/>
                <a:cs typeface="Mangal" panose="02040503050203030202" pitchFamily="18" charset="0"/>
              </a:rPr>
              <a:t>				10. Testing</a:t>
            </a:r>
            <a:br>
              <a:rPr lang="en-US" sz="2400" b="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b="0" kern="100" dirty="0">
                <a:effectLst/>
                <a:latin typeface="Times New Roman" panose="02020603050405020304" pitchFamily="18" charset="0"/>
                <a:ea typeface="Calibri" panose="020F0502020204030204" pitchFamily="34" charset="0"/>
                <a:cs typeface="Mangal" panose="02040503050203030202" pitchFamily="18" charset="0"/>
              </a:rPr>
              <a:t>				11. Result and Output</a:t>
            </a:r>
            <a:br>
              <a:rPr lang="en-US" sz="2400" b="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b="0" kern="100" dirty="0">
                <a:effectLst/>
                <a:latin typeface="Times New Roman" panose="02020603050405020304" pitchFamily="18" charset="0"/>
                <a:ea typeface="Calibri" panose="020F0502020204030204" pitchFamily="34" charset="0"/>
                <a:cs typeface="Mangal" panose="02040503050203030202" pitchFamily="18" charset="0"/>
              </a:rPr>
              <a:t>				12 Conclusion</a:t>
            </a:r>
            <a:br>
              <a:rPr lang="en-US" sz="2400" b="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b="0" kern="100" dirty="0">
                <a:effectLst/>
                <a:latin typeface="Times New Roman" panose="02020603050405020304" pitchFamily="18" charset="0"/>
                <a:ea typeface="Calibri" panose="020F0502020204030204" pitchFamily="34" charset="0"/>
                <a:cs typeface="Mangal" panose="02040503050203030202" pitchFamily="18" charset="0"/>
              </a:rPr>
              <a:t>				13. Future Enhancements</a:t>
            </a:r>
            <a:br>
              <a:rPr lang="en-US" sz="2400" b="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b="0" kern="100" dirty="0">
                <a:effectLst/>
                <a:latin typeface="Times New Roman" panose="02020603050405020304" pitchFamily="18" charset="0"/>
                <a:ea typeface="Calibri" panose="020F0502020204030204" pitchFamily="34" charset="0"/>
                <a:cs typeface="Mangal" panose="02040503050203030202" pitchFamily="18" charset="0"/>
              </a:rPr>
              <a:t>				14. References</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722887"/>
          </a:xfrm>
        </p:spPr>
        <p:txBody>
          <a:bodyPr/>
          <a:lstStyle/>
          <a:p>
            <a:pPr marL="0" marR="0" algn="just">
              <a:lnSpc>
                <a:spcPct val="107000"/>
              </a:lnSpc>
              <a:spcBef>
                <a:spcPts val="0"/>
              </a:spcBef>
              <a:spcAft>
                <a:spcPts val="0"/>
              </a:spcAft>
            </a:pPr>
            <a:r>
              <a:rPr lang="en-US" sz="3600" b="1" kern="100" dirty="0">
                <a:effectLst/>
                <a:latin typeface="Times New Roman" panose="02020603050405020304" pitchFamily="18" charset="0"/>
                <a:ea typeface="Calibri" panose="020F0502020204030204" pitchFamily="34" charset="0"/>
                <a:cs typeface="Mangal" panose="02040503050203030202" pitchFamily="18" charset="0"/>
              </a:rPr>
              <a:t>Introduction</a:t>
            </a:r>
            <a:endParaRPr lang="en-US" sz="3600" kern="100"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399" y="1984443"/>
            <a:ext cx="10885251" cy="4057541"/>
          </a:xfrm>
        </p:spPr>
        <p:txBody>
          <a:bodyPr>
            <a:normAutofit/>
          </a:bodyPr>
          <a:lstStyle/>
          <a:p>
            <a:pPr marL="342900" marR="0" lvl="0" indent="-342900">
              <a:lnSpc>
                <a:spcPct val="107000"/>
              </a:lnSpc>
              <a:spcBef>
                <a:spcPts val="0"/>
              </a:spcBef>
              <a:spcAft>
                <a:spcPts val="0"/>
              </a:spcAft>
              <a:buSzPts val="1000"/>
              <a:buFont typeface="Wingdings" panose="05000000000000000000" pitchFamily="2" charset="2"/>
              <a:buChar char="q"/>
              <a:tabLst>
                <a:tab pos="457200" algn="l"/>
              </a:tabLst>
            </a:pPr>
            <a:r>
              <a:rPr lang="en-US" sz="2000" b="1" kern="100" dirty="0">
                <a:effectLst/>
                <a:latin typeface="Times New Roman" panose="02020603050405020304" pitchFamily="18" charset="0"/>
                <a:ea typeface="Calibri" panose="020F0502020204030204" pitchFamily="34" charset="0"/>
                <a:cs typeface="Mangal" panose="02040503050203030202" pitchFamily="18" charset="0"/>
              </a:rPr>
              <a:t>Overview</a:t>
            </a:r>
            <a:r>
              <a:rPr lang="en-US" sz="2000" kern="100" dirty="0">
                <a:effectLst/>
                <a:latin typeface="Times New Roman" panose="02020603050405020304" pitchFamily="18" charset="0"/>
                <a:ea typeface="Calibri" panose="020F0502020204030204" pitchFamily="34" charset="0"/>
                <a:cs typeface="Mangal" panose="02040503050203030202" pitchFamily="18" charset="0"/>
              </a:rPr>
              <a:t>: The </a:t>
            </a:r>
            <a:r>
              <a:rPr lang="en-US" sz="2000" i="1" kern="100" dirty="0">
                <a:effectLst/>
                <a:latin typeface="Times New Roman" panose="02020603050405020304" pitchFamily="18" charset="0"/>
                <a:ea typeface="Calibri" panose="020F0502020204030204" pitchFamily="34" charset="0"/>
                <a:cs typeface="Mangal" panose="02040503050203030202" pitchFamily="18" charset="0"/>
              </a:rPr>
              <a:t>Basic Calculator</a:t>
            </a:r>
            <a:r>
              <a:rPr lang="en-US" sz="2000" kern="100" dirty="0">
                <a:effectLst/>
                <a:latin typeface="Times New Roman" panose="02020603050405020304" pitchFamily="18" charset="0"/>
                <a:ea typeface="Calibri" panose="020F0502020204030204" pitchFamily="34" charset="0"/>
                <a:cs typeface="Mangal" panose="02040503050203030202" pitchFamily="18" charset="0"/>
              </a:rPr>
              <a:t> project is designed to perform arithmetic operations like addition, subtraction, multiplication, and division. It serves as a simple and user-friendly tool that helps users perform calculations quickly.</a:t>
            </a:r>
          </a:p>
          <a:p>
            <a:pPr marL="342900" marR="0" lvl="0" indent="-342900">
              <a:lnSpc>
                <a:spcPct val="107000"/>
              </a:lnSpc>
              <a:spcBef>
                <a:spcPts val="0"/>
              </a:spcBef>
              <a:spcAft>
                <a:spcPts val="0"/>
              </a:spcAft>
              <a:buSzPts val="1000"/>
              <a:buFont typeface="Wingdings" panose="05000000000000000000" pitchFamily="2" charset="2"/>
              <a:buChar char="q"/>
              <a:tabLst>
                <a:tab pos="457200" algn="l"/>
              </a:tabLst>
            </a:pPr>
            <a:r>
              <a:rPr lang="en-US" sz="2000" b="1" kern="100" dirty="0">
                <a:effectLst/>
                <a:latin typeface="Times New Roman" panose="02020603050405020304" pitchFamily="18" charset="0"/>
                <a:ea typeface="Calibri" panose="020F0502020204030204" pitchFamily="34" charset="0"/>
                <a:cs typeface="Mangal" panose="02040503050203030202" pitchFamily="18" charset="0"/>
              </a:rPr>
              <a:t>Purpose</a:t>
            </a:r>
            <a:r>
              <a:rPr lang="en-US" sz="2000" kern="100" dirty="0">
                <a:effectLst/>
                <a:latin typeface="Times New Roman" panose="02020603050405020304" pitchFamily="18" charset="0"/>
                <a:ea typeface="Calibri" panose="020F0502020204030204" pitchFamily="34" charset="0"/>
                <a:cs typeface="Mangal" panose="02040503050203030202" pitchFamily="18" charset="0"/>
              </a:rPr>
              <a:t>: To create a web-based calculator that follows the BODMAS rule and handles multiple consecutive operations correctly.</a:t>
            </a:r>
          </a:p>
          <a:p>
            <a:pPr marL="342900" indent="-342900">
              <a:buFont typeface="Wingdings" panose="05000000000000000000" pitchFamily="2" charset="2"/>
              <a:buChar char="q"/>
            </a:pPr>
            <a:r>
              <a:rPr lang="en-US" sz="2000" b="1" dirty="0">
                <a:effectLst/>
                <a:latin typeface="Times New Roman" panose="02020603050405020304" pitchFamily="18" charset="0"/>
                <a:ea typeface="Calibri" panose="020F0502020204030204" pitchFamily="34" charset="0"/>
                <a:cs typeface="Mangal" panose="02040503050203030202" pitchFamily="18" charset="0"/>
              </a:rPr>
              <a:t>Audience</a:t>
            </a:r>
            <a:r>
              <a:rPr lang="en-US" sz="2000" dirty="0">
                <a:effectLst/>
                <a:latin typeface="Times New Roman" panose="02020603050405020304" pitchFamily="18" charset="0"/>
                <a:ea typeface="Calibri" panose="020F0502020204030204" pitchFamily="34" charset="0"/>
                <a:cs typeface="Mangal" panose="02040503050203030202" pitchFamily="18" charset="0"/>
              </a:rPr>
              <a:t>: The project is intended for users who need a quick and accessible tool for performing 	basic arithmetic calculations</a:t>
            </a:r>
            <a:endParaRPr lang="en-US" sz="2000"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928688"/>
            <a:ext cx="7965460" cy="4872039"/>
          </a:xfrm>
        </p:spPr>
        <p:txBody>
          <a:bodyPr/>
          <a:lstStyle/>
          <a:p>
            <a:pPr marL="0" marR="0" indent="0" algn="just">
              <a:lnSpc>
                <a:spcPct val="107000"/>
              </a:lnSpc>
              <a:spcBef>
                <a:spcPts val="0"/>
              </a:spcBef>
              <a:spcAft>
                <a:spcPts val="0"/>
              </a:spcAft>
              <a:buNone/>
            </a:pPr>
            <a:r>
              <a:rPr lang="en-US" sz="4400" b="1" kern="100" dirty="0">
                <a:effectLst/>
                <a:latin typeface="Times New Roman" panose="02020603050405020304" pitchFamily="18" charset="0"/>
                <a:ea typeface="Calibri" panose="020F0502020204030204" pitchFamily="34" charset="0"/>
                <a:cs typeface="Mangal" panose="02040503050203030202" pitchFamily="18" charset="0"/>
              </a:rPr>
              <a:t>Objective</a:t>
            </a:r>
            <a:endParaRPr lang="en-US" sz="4400" kern="1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To develop a responsive, user-friendly calculator using HTML, CSS, and JavaScript.</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To ensure the calculator follows the BODMAS rule for proper mathematical operations.</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To create a dynamic user interface that enhances the user experience.</a:t>
            </a:r>
          </a:p>
          <a:p>
            <a:pPr marL="0" marR="0" lvl="0" indent="0" algn="just">
              <a:lnSpc>
                <a:spcPct val="107000"/>
              </a:lnSpc>
              <a:spcBef>
                <a:spcPts val="0"/>
              </a:spcBef>
              <a:spcAft>
                <a:spcPts val="0"/>
              </a:spcAft>
              <a:buSzPts val="1000"/>
              <a:buNone/>
              <a:tabLst>
                <a:tab pos="457200" algn="l"/>
              </a:tabLs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 </a:t>
            </a:r>
            <a:r>
              <a:rPr lang="en-US" sz="4400" b="1" kern="100" dirty="0">
                <a:effectLst/>
                <a:latin typeface="Times New Roman" panose="02020603050405020304" pitchFamily="18" charset="0"/>
                <a:ea typeface="Calibri" panose="020F0502020204030204" pitchFamily="34" charset="0"/>
                <a:cs typeface="Mangal" panose="02040503050203030202" pitchFamily="18" charset="0"/>
              </a:rPr>
              <a:t>Scope</a:t>
            </a:r>
            <a:endParaRPr lang="en-US" sz="4400" kern="1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This project can be used as a learning tool for understanding how arithmetic operations are implemented in a web application.</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It can be extended to include more advanced mathematical functions like square roots, exponents, trigonometric calculations, etc.</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463047" y="1057275"/>
            <a:ext cx="7945379" cy="771526"/>
          </a:xfrm>
        </p:spPr>
        <p:txBody>
          <a:bodyPr/>
          <a:lstStyle/>
          <a:p>
            <a:r>
              <a:rPr lang="en-US" b="1" dirty="0"/>
              <a:t> Features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463047" y="1957388"/>
            <a:ext cx="7945379" cy="4084595"/>
          </a:xfrm>
        </p:spPr>
        <p:txBody>
          <a:bodyPr>
            <a:normAutofit/>
          </a:bodyPr>
          <a:lstStyle/>
          <a:p>
            <a:r>
              <a:rPr lang="en-US" sz="2000" b="1" dirty="0"/>
              <a:t>6. Features</a:t>
            </a:r>
          </a:p>
          <a:p>
            <a:pPr>
              <a:buFont typeface="Arial" panose="020B0604020202020204" pitchFamily="34" charset="0"/>
              <a:buChar char="•"/>
            </a:pPr>
            <a:r>
              <a:rPr lang="en-US" sz="2000" b="1" dirty="0"/>
              <a:t>Basic Arithmetic Operations</a:t>
            </a:r>
            <a:r>
              <a:rPr lang="en-US" sz="2000" dirty="0"/>
              <a:t>: Addition, Subtraction, Multiplication, and Division.</a:t>
            </a:r>
          </a:p>
          <a:p>
            <a:pPr>
              <a:buFont typeface="Arial" panose="020B0604020202020204" pitchFamily="34" charset="0"/>
              <a:buChar char="•"/>
            </a:pPr>
            <a:r>
              <a:rPr lang="en-US" sz="2000" b="1" dirty="0"/>
              <a:t>BODMAS Rule Implementation</a:t>
            </a:r>
            <a:r>
              <a:rPr lang="en-US" sz="2000" dirty="0"/>
              <a:t>: Handles operator precedence to ensure accurate results.</a:t>
            </a:r>
          </a:p>
          <a:p>
            <a:pPr>
              <a:buFont typeface="Arial" panose="020B0604020202020204" pitchFamily="34" charset="0"/>
              <a:buChar char="•"/>
            </a:pPr>
            <a:r>
              <a:rPr lang="en-US" sz="2000" b="1" dirty="0"/>
              <a:t>Dynamic Display</a:t>
            </a:r>
            <a:r>
              <a:rPr lang="en-US" sz="2000" dirty="0"/>
              <a:t>: Updates the display with user input and the current calculation.</a:t>
            </a:r>
          </a:p>
          <a:p>
            <a:pPr>
              <a:buFont typeface="Arial" panose="020B0604020202020204" pitchFamily="34" charset="0"/>
              <a:buChar char="•"/>
            </a:pPr>
            <a:r>
              <a:rPr lang="en-US" sz="2000" b="1" dirty="0"/>
              <a:t>Clear Function</a:t>
            </a:r>
            <a:r>
              <a:rPr lang="en-US" sz="2000" dirty="0"/>
              <a:t>: Allows users to reset the display for a new calculation.</a:t>
            </a:r>
          </a:p>
          <a:p>
            <a:pPr>
              <a:buFont typeface="Arial" panose="020B0604020202020204" pitchFamily="34" charset="0"/>
              <a:buChar char="•"/>
            </a:pPr>
            <a:r>
              <a:rPr lang="en-US" sz="2000" b="1" dirty="0"/>
              <a:t>Undo Function</a:t>
            </a:r>
            <a:r>
              <a:rPr lang="en-US" sz="2000" dirty="0"/>
              <a:t>: Enables users to undo the last input, providing better control over calculations.</a:t>
            </a:r>
          </a:p>
        </p:txBody>
      </p:sp>
      <p:pic>
        <p:nvPicPr>
          <p:cNvPr id="6" name="Picture 5">
            <a:extLst>
              <a:ext uri="{FF2B5EF4-FFF2-40B4-BE49-F238E27FC236}">
                <a16:creationId xmlns:a16="http://schemas.microsoft.com/office/drawing/2014/main" id="{B228818A-C8AC-5D2E-BBC4-CE9969D5D593}"/>
              </a:ext>
            </a:extLst>
          </p:cNvPr>
          <p:cNvPicPr>
            <a:picLocks noChangeAspect="1"/>
          </p:cNvPicPr>
          <p:nvPr/>
        </p:nvPicPr>
        <p:blipFill>
          <a:blip r:embed="rId3"/>
          <a:stretch>
            <a:fillRect/>
          </a:stretch>
        </p:blipFill>
        <p:spPr>
          <a:xfrm>
            <a:off x="58233" y="2085975"/>
            <a:ext cx="3404814" cy="4084595"/>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546693"/>
          </a:xfrm>
        </p:spPr>
        <p:txBody>
          <a:bodyPr/>
          <a:lstStyle/>
          <a:p>
            <a:r>
              <a:rPr lang="en-US" b="1" dirty="0"/>
              <a:t>System Requirements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913400" y="1816645"/>
            <a:ext cx="3283119" cy="2307883"/>
          </a:xfrm>
        </p:spPr>
        <p:txBody>
          <a:bodyPr>
            <a:normAutofit/>
          </a:bodyPr>
          <a:lstStyle/>
          <a:p>
            <a:pPr>
              <a:buFont typeface="Arial" panose="020B0604020202020204" pitchFamily="34" charset="0"/>
              <a:buChar char="•"/>
            </a:pPr>
            <a:r>
              <a:rPr lang="en-US" b="1" dirty="0"/>
              <a:t>Hardware</a:t>
            </a:r>
            <a:r>
              <a:rPr lang="en-US" dirty="0"/>
              <a:t>:</a:t>
            </a:r>
          </a:p>
          <a:p>
            <a:pPr marL="742950" lvl="1" indent="-285750">
              <a:buFont typeface="Arial" panose="020B0604020202020204" pitchFamily="34" charset="0"/>
              <a:buChar char="•"/>
            </a:pPr>
            <a:r>
              <a:rPr lang="en-US" dirty="0"/>
              <a:t>Processor: Intel Core i3 or higher  or any working</a:t>
            </a:r>
          </a:p>
          <a:p>
            <a:pPr marL="742950" lvl="1" indent="-285750">
              <a:buFont typeface="Arial" panose="020B0604020202020204" pitchFamily="34" charset="0"/>
              <a:buChar char="•"/>
            </a:pPr>
            <a:r>
              <a:rPr lang="en-US" dirty="0"/>
              <a:t>RAM: 1 GB minimum</a:t>
            </a:r>
          </a:p>
          <a:p>
            <a:pPr marL="742950" lvl="1" indent="-285750">
              <a:buFont typeface="Arial" panose="020B0604020202020204" pitchFamily="34" charset="0"/>
              <a:buChar char="•"/>
            </a:pPr>
            <a:r>
              <a:rPr lang="en-US" dirty="0"/>
              <a:t>Hard Disk: 200 MB free space</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628449" y="1816645"/>
            <a:ext cx="3284951" cy="2940181"/>
          </a:xfrm>
        </p:spPr>
        <p:txBody>
          <a:bodyPr>
            <a:normAutofit/>
          </a:bodyPr>
          <a:lstStyle/>
          <a:p>
            <a:pPr>
              <a:buFont typeface="Arial" panose="020B0604020202020204" pitchFamily="34" charset="0"/>
              <a:buChar char="•"/>
            </a:pPr>
            <a:r>
              <a:rPr lang="en-US" b="1" dirty="0"/>
              <a:t>Software</a:t>
            </a:r>
            <a:r>
              <a:rPr lang="en-US" dirty="0"/>
              <a:t>:</a:t>
            </a:r>
          </a:p>
          <a:p>
            <a:pPr marL="742950" lvl="1" indent="-285750">
              <a:buFont typeface="Arial" panose="020B0604020202020204" pitchFamily="34" charset="0"/>
              <a:buChar char="•"/>
            </a:pPr>
            <a:r>
              <a:rPr lang="en-US" dirty="0"/>
              <a:t>Operating System: Windows/Linux/MacOS</a:t>
            </a:r>
          </a:p>
          <a:p>
            <a:pPr marL="742950" lvl="1" indent="-285750">
              <a:buFont typeface="Arial" panose="020B0604020202020204" pitchFamily="34" charset="0"/>
              <a:buChar char="•"/>
            </a:pPr>
            <a:r>
              <a:rPr lang="en-US" dirty="0"/>
              <a:t>Web Browser: Chrome, Firefox, Edge, or Safari</a:t>
            </a:r>
          </a:p>
          <a:p>
            <a:pPr marL="742950" lvl="1" indent="-285750">
              <a:buFont typeface="Arial" panose="020B0604020202020204" pitchFamily="34" charset="0"/>
              <a:buChar char="•"/>
            </a:pPr>
            <a:r>
              <a:rPr lang="en-US" dirty="0"/>
              <a:t>Code Editor: Visual Studio Code, Sublime Text, or any other preferred IDE</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4"/>
            <a:ext cx="7631709" cy="493756"/>
          </a:xfrm>
        </p:spPr>
        <p:txBody>
          <a:bodyPr/>
          <a:lstStyle/>
          <a:p>
            <a:r>
              <a:rPr lang="en-US" b="1" dirty="0"/>
              <a:t>Technologies Used</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1575881"/>
            <a:ext cx="3282950" cy="4870957"/>
          </a:xfrm>
        </p:spPr>
        <p:txBody>
          <a:bodyPr>
            <a:normAutofit/>
          </a:bodyPr>
          <a:lstStyle/>
          <a:p>
            <a:r>
              <a:rPr lang="en-US" b="1" dirty="0"/>
              <a:t>Technologies Used</a:t>
            </a:r>
          </a:p>
          <a:p>
            <a:pPr>
              <a:buFont typeface="Arial" panose="020B0604020202020204" pitchFamily="34" charset="0"/>
              <a:buChar char="•"/>
            </a:pPr>
            <a:r>
              <a:rPr lang="en-US" b="1" dirty="0"/>
              <a:t>HTML</a:t>
            </a:r>
            <a:r>
              <a:rPr lang="en-US" dirty="0"/>
              <a:t>: Structure of the web page.</a:t>
            </a:r>
          </a:p>
          <a:p>
            <a:pPr>
              <a:buFont typeface="Arial" panose="020B0604020202020204" pitchFamily="34" charset="0"/>
              <a:buChar char="•"/>
            </a:pPr>
            <a:r>
              <a:rPr lang="en-US" b="1" dirty="0"/>
              <a:t>CSS</a:t>
            </a:r>
            <a:r>
              <a:rPr lang="en-US" dirty="0"/>
              <a:t>: Styling for user interface elements.</a:t>
            </a:r>
          </a:p>
          <a:p>
            <a:pPr>
              <a:buFont typeface="Arial" panose="020B0604020202020204" pitchFamily="34" charset="0"/>
              <a:buChar char="•"/>
            </a:pPr>
            <a:r>
              <a:rPr lang="en-US" b="1" dirty="0"/>
              <a:t>JavaScript</a:t>
            </a:r>
            <a:r>
              <a:rPr lang="en-US" dirty="0"/>
              <a:t>: Functionality for handling user input and performing calculations.</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846306" y="692943"/>
            <a:ext cx="8764621" cy="800709"/>
          </a:xfrm>
        </p:spPr>
        <p:txBody>
          <a:bodyPr/>
          <a:lstStyle/>
          <a:p>
            <a:r>
              <a:rPr lang="en-US" b="1" dirty="0"/>
              <a:t>9. Design and Architecture</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1777314"/>
            <a:ext cx="6903076" cy="3721817"/>
          </a:xfrm>
        </p:spPr>
        <p:txBody>
          <a:bodyPr>
            <a:normAutofit fontScale="92500" lnSpcReduction="10000"/>
          </a:bodyPr>
          <a:lstStyle/>
          <a:p>
            <a:pPr>
              <a:buFont typeface="Arial" panose="020B0604020202020204" pitchFamily="34" charset="0"/>
              <a:buChar char="•"/>
            </a:pPr>
            <a:r>
              <a:rPr lang="en-US" b="1" dirty="0"/>
              <a:t>User Interface (UI)</a:t>
            </a:r>
            <a:r>
              <a:rPr lang="en-US" dirty="0"/>
              <a:t>: Description of the UI layout, including the calculator display, buttons for digits, operators, and the clear function.</a:t>
            </a:r>
          </a:p>
          <a:p>
            <a:pPr>
              <a:buFont typeface="Arial" panose="020B0604020202020204" pitchFamily="34" charset="0"/>
              <a:buChar char="•"/>
            </a:pPr>
            <a:r>
              <a:rPr lang="en-US" b="1" dirty="0"/>
              <a:t>Flow Diagram</a:t>
            </a:r>
            <a:r>
              <a:rPr lang="en-US" dirty="0"/>
              <a:t>: A flow diagram showing the user interactions with the calculator and how the operations are processed.</a:t>
            </a:r>
          </a:p>
          <a:p>
            <a:pPr>
              <a:buFont typeface="Arial" panose="020B0604020202020204" pitchFamily="34" charset="0"/>
              <a:buChar char="•"/>
            </a:pPr>
            <a:r>
              <a:rPr lang="en-US" b="1" dirty="0"/>
              <a:t>Design Considerations</a:t>
            </a:r>
            <a:r>
              <a:rPr lang="en-US" dirty="0"/>
              <a:t>:</a:t>
            </a:r>
          </a:p>
          <a:p>
            <a:pPr marL="742950" lvl="1" indent="-285750">
              <a:buFont typeface="Arial" panose="020B0604020202020204" pitchFamily="34" charset="0"/>
              <a:buChar char="•"/>
            </a:pPr>
            <a:r>
              <a:rPr lang="en-US" dirty="0"/>
              <a:t>Responsiveness: Ensuring the calculator works on various screen sizes.</a:t>
            </a:r>
          </a:p>
          <a:p>
            <a:pPr marL="742950" lvl="1" indent="-285750">
              <a:buFont typeface="Arial" panose="020B0604020202020204" pitchFamily="34" charset="0"/>
              <a:buChar char="•"/>
            </a:pPr>
            <a:r>
              <a:rPr lang="en-US" dirty="0"/>
              <a:t>Accessibility: Making sure that the calculator is easy to use for everyone, including those with disabilities.</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{C40F0737-1FB5-49BA-8708-5B034D45F4CA}tf78438558_win32</Template>
  <TotalTime>35</TotalTime>
  <Words>872</Words>
  <Application>Microsoft Office PowerPoint</Application>
  <PresentationFormat>Widescreen</PresentationFormat>
  <Paragraphs>95</Paragraphs>
  <Slides>16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Sabon Next LT</vt:lpstr>
      <vt:lpstr>Symbol</vt:lpstr>
      <vt:lpstr>Times New Roman</vt:lpstr>
      <vt:lpstr>Wingdings</vt:lpstr>
      <vt:lpstr>Custom</vt:lpstr>
      <vt:lpstr>Project Report of Basic Calculator</vt:lpstr>
      <vt:lpstr>Project Title: Basic Calculator</vt:lpstr>
      <vt:lpstr>   Table of Contents     2. Introduction     3. Objective     4. Scope     5. Features     6. System Requirements     7. Technologies Used     8. Design and Architecture     9. Implementation     10. Testing     11. Result and Output     12 Conclusion     13. Future Enhancements     14. References</vt:lpstr>
      <vt:lpstr>Introduction</vt:lpstr>
      <vt:lpstr>PowerPoint Presentation</vt:lpstr>
      <vt:lpstr> Features</vt:lpstr>
      <vt:lpstr>System Requirements</vt:lpstr>
      <vt:lpstr>Technologies Used</vt:lpstr>
      <vt:lpstr>9. Design and Architecture</vt:lpstr>
      <vt:lpstr>Implementation</vt:lpstr>
      <vt:lpstr>Testing</vt:lpstr>
      <vt:lpstr>Result and Output </vt:lpstr>
      <vt:lpstr>Conclusion </vt:lpstr>
      <vt:lpstr>Future Enhancements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mahadev kurwade</dc:creator>
  <cp:lastModifiedBy>mahadev kurwade</cp:lastModifiedBy>
  <cp:revision>16</cp:revision>
  <dcterms:created xsi:type="dcterms:W3CDTF">2024-10-28T18:09:21Z</dcterms:created>
  <dcterms:modified xsi:type="dcterms:W3CDTF">2024-10-29T06:44:23Z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