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0"/>
  </p:notesMasterIdLst>
  <p:handoutMasterIdLst>
    <p:handoutMasterId r:id="rId21"/>
  </p:handoutMasterIdLst>
  <p:sldIdLst>
    <p:sldId id="312" r:id="rId5"/>
    <p:sldId id="304" r:id="rId6"/>
    <p:sldId id="307" r:id="rId7"/>
    <p:sldId id="281" r:id="rId8"/>
    <p:sldId id="282" r:id="rId9"/>
    <p:sldId id="314" r:id="rId10"/>
    <p:sldId id="315" r:id="rId11"/>
    <p:sldId id="317" r:id="rId12"/>
    <p:sldId id="318" r:id="rId13"/>
    <p:sldId id="319" r:id="rId14"/>
    <p:sldId id="321" r:id="rId15"/>
    <p:sldId id="322" r:id="rId16"/>
    <p:sldId id="323" r:id="rId17"/>
    <p:sldId id="324" r:id="rId18"/>
    <p:sldId id="297"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79" d="100"/>
          <a:sy n="79" d="100"/>
        </p:scale>
        <p:origin x="850" y="77"/>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hyperlink" Target="https://developer.mozilla.org/en-US/docs/Web/JavaScript"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sz="5400" b="1" i="1" dirty="0">
                <a:effectLst/>
                <a:latin typeface="Times New Roman" panose="02020603050405020304" pitchFamily="18" charset="0"/>
                <a:ea typeface="Calibri" panose="020F0502020204030204" pitchFamily="34" charset="0"/>
                <a:cs typeface="Mangal" panose="02040503050203030202" pitchFamily="18" charset="0"/>
              </a:rPr>
              <a:t>Tic-Tac-Toe Game</a:t>
            </a:r>
            <a:endParaRPr lang="en-US" sz="5400"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414376" y="9443"/>
            <a:ext cx="9879437" cy="980844"/>
          </a:xfrm>
        </p:spPr>
        <p:txBody>
          <a:bodyPr/>
          <a:lstStyle/>
          <a:p>
            <a:pPr marL="0" marR="0" algn="just">
              <a:lnSpc>
                <a:spcPct val="107000"/>
              </a:lnSpc>
              <a:spcBef>
                <a:spcPts val="0"/>
              </a:spcBef>
              <a:spcAft>
                <a:spcPts val="0"/>
              </a:spcAft>
            </a:pPr>
            <a:r>
              <a:rPr lang="en-US" sz="3600" b="1" kern="100" dirty="0">
                <a:effectLst/>
                <a:latin typeface="Times New Roman" panose="02020603050405020304" pitchFamily="18" charset="0"/>
                <a:ea typeface="Calibri" panose="020F0502020204030204" pitchFamily="34" charset="0"/>
                <a:cs typeface="Mangal" panose="02040503050203030202" pitchFamily="18" charset="0"/>
              </a:rPr>
              <a:t>Implementation</a:t>
            </a:r>
            <a:endParaRPr lang="en-US" sz="3600" kern="100" dirty="0">
              <a:effectLst/>
              <a:latin typeface="Times New Roman" panose="02020603050405020304" pitchFamily="18" charset="0"/>
              <a:ea typeface="Calibri" panose="020F0502020204030204" pitchFamily="34" charset="0"/>
              <a:cs typeface="Mangal" panose="02040503050203030202" pitchFamily="18" charset="0"/>
            </a:endParaRP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414375" y="997334"/>
            <a:ext cx="9879437" cy="5529926"/>
          </a:xfrm>
        </p:spPr>
        <p:txBody>
          <a:bodyPr/>
          <a:lstStyle/>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b="1" kern="100" dirty="0">
                <a:effectLst/>
                <a:latin typeface="Times New Roman" panose="02020603050405020304" pitchFamily="18" charset="0"/>
                <a:ea typeface="Calibri" panose="020F0502020204030204" pitchFamily="34" charset="0"/>
                <a:cs typeface="Mangal" panose="02040503050203030202" pitchFamily="18" charset="0"/>
              </a:rPr>
              <a:t>HTML Structure</a:t>
            </a:r>
            <a:r>
              <a:rPr lang="en-US" sz="2400" kern="100" dirty="0">
                <a:effectLst/>
                <a:latin typeface="Times New Roman" panose="02020603050405020304" pitchFamily="18" charset="0"/>
                <a:ea typeface="Calibri" panose="020F0502020204030204" pitchFamily="34" charset="0"/>
                <a:cs typeface="Mangal" panose="02040503050203030202" pitchFamily="18" charset="0"/>
              </a:rPr>
              <a:t>: Explanation of the HTML layout, including the grid and control elements (e.g., reset button).</a:t>
            </a: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b="1" kern="100" dirty="0">
                <a:effectLst/>
                <a:latin typeface="Times New Roman" panose="02020603050405020304" pitchFamily="18" charset="0"/>
                <a:ea typeface="Calibri" panose="020F0502020204030204" pitchFamily="34" charset="0"/>
                <a:cs typeface="Mangal" panose="02040503050203030202" pitchFamily="18" charset="0"/>
              </a:rPr>
              <a:t>CSS Styling</a:t>
            </a:r>
            <a:r>
              <a:rPr lang="en-US" sz="2400" kern="100" dirty="0">
                <a:effectLst/>
                <a:latin typeface="Times New Roman" panose="02020603050405020304" pitchFamily="18" charset="0"/>
                <a:ea typeface="Calibri" panose="020F0502020204030204" pitchFamily="34" charset="0"/>
                <a:cs typeface="Mangal" panose="02040503050203030202" pitchFamily="18" charset="0"/>
              </a:rPr>
              <a:t>: Styling code used for the layout, color themes, animations, and hover effects.</a:t>
            </a: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b="1" kern="100" dirty="0">
                <a:effectLst/>
                <a:latin typeface="Times New Roman" panose="02020603050405020304" pitchFamily="18" charset="0"/>
                <a:ea typeface="Calibri" panose="020F0502020204030204" pitchFamily="34" charset="0"/>
                <a:cs typeface="Mangal" panose="02040503050203030202" pitchFamily="18" charset="0"/>
              </a:rPr>
              <a:t>JavaScript Functions</a:t>
            </a:r>
            <a:r>
              <a:rPr lang="en-US" sz="2400" kern="100" dirty="0">
                <a:effectLst/>
                <a:latin typeface="Times New Roman" panose="02020603050405020304" pitchFamily="18" charset="0"/>
                <a:ea typeface="Calibri" panose="020F0502020204030204" pitchFamily="34" charset="0"/>
                <a:cs typeface="Mangal" panose="02040503050203030202" pitchFamily="18" charset="0"/>
              </a:rPr>
              <a:t>:</a:t>
            </a:r>
          </a:p>
          <a:p>
            <a:pPr marL="742950" marR="0" lvl="1" indent="-285750" algn="just">
              <a:lnSpc>
                <a:spcPct val="107000"/>
              </a:lnSpc>
              <a:spcBef>
                <a:spcPts val="0"/>
              </a:spcBef>
              <a:spcAft>
                <a:spcPts val="0"/>
              </a:spcAft>
              <a:buSzPts val="1000"/>
              <a:buFont typeface="Courier New" panose="02070309020205020404" pitchFamily="49" charset="0"/>
              <a:buChar char="o"/>
              <a:tabLst>
                <a:tab pos="9144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Function to handle players’ turns.</a:t>
            </a:r>
          </a:p>
          <a:p>
            <a:pPr marL="742950" marR="0" lvl="1" indent="-285750" algn="just">
              <a:lnSpc>
                <a:spcPct val="107000"/>
              </a:lnSpc>
              <a:spcBef>
                <a:spcPts val="0"/>
              </a:spcBef>
              <a:spcAft>
                <a:spcPts val="0"/>
              </a:spcAft>
              <a:buSzPts val="1000"/>
              <a:buFont typeface="Courier New" panose="02070309020205020404" pitchFamily="49" charset="0"/>
              <a:buChar char="o"/>
              <a:tabLst>
                <a:tab pos="9144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Function to check win conditions by rows, columns, and diagonals.</a:t>
            </a:r>
          </a:p>
          <a:p>
            <a:pPr marL="742950" marR="0" lvl="1" indent="-285750" algn="just">
              <a:lnSpc>
                <a:spcPct val="107000"/>
              </a:lnSpc>
              <a:spcBef>
                <a:spcPts val="0"/>
              </a:spcBef>
              <a:spcAft>
                <a:spcPts val="0"/>
              </a:spcAft>
              <a:buSzPts val="1000"/>
              <a:buFont typeface="Courier New" panose="02070309020205020404" pitchFamily="49" charset="0"/>
              <a:buChar char="o"/>
              <a:tabLst>
                <a:tab pos="9144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Function to reset the board.</a:t>
            </a:r>
          </a:p>
          <a:p>
            <a:pPr marL="742950" marR="0" lvl="1" indent="-285750" algn="just">
              <a:lnSpc>
                <a:spcPct val="107000"/>
              </a:lnSpc>
              <a:spcBef>
                <a:spcPts val="0"/>
              </a:spcBef>
              <a:spcAft>
                <a:spcPts val="0"/>
              </a:spcAft>
              <a:buSzPts val="1000"/>
              <a:buFont typeface="Courier New" panose="02070309020205020404" pitchFamily="49" charset="0"/>
              <a:buChar char="o"/>
              <a:tabLst>
                <a:tab pos="9144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Function for the undo feature to revert to the last move.</a:t>
            </a:r>
          </a:p>
          <a:p>
            <a:pPr marL="742950" marR="0" lvl="1" indent="-285750" algn="just">
              <a:lnSpc>
                <a:spcPct val="107000"/>
              </a:lnSpc>
              <a:spcBef>
                <a:spcPts val="0"/>
              </a:spcBef>
              <a:spcAft>
                <a:spcPts val="0"/>
              </a:spcAft>
              <a:buSzPts val="1000"/>
              <a:buFont typeface="Courier New" panose="02070309020205020404" pitchFamily="49" charset="0"/>
              <a:buChar char="o"/>
              <a:tabLst>
                <a:tab pos="9144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Animation and celebration effect functions to enhance the gameplay experience.</a:t>
            </a: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b="1" kern="100" dirty="0">
                <a:effectLst/>
                <a:latin typeface="Times New Roman" panose="02020603050405020304" pitchFamily="18" charset="0"/>
                <a:ea typeface="Calibri" panose="020F0502020204030204" pitchFamily="34" charset="0"/>
                <a:cs typeface="Mangal" panose="02040503050203030202" pitchFamily="18" charset="0"/>
              </a:rPr>
              <a:t>Code Snippets</a:t>
            </a:r>
            <a:r>
              <a:rPr lang="en-US" sz="2400" kern="100" dirty="0">
                <a:effectLst/>
                <a:latin typeface="Times New Roman" panose="02020603050405020304" pitchFamily="18" charset="0"/>
                <a:ea typeface="Calibri" panose="020F0502020204030204" pitchFamily="34" charset="0"/>
                <a:cs typeface="Mangal" panose="02040503050203030202" pitchFamily="18" charset="0"/>
              </a:rPr>
              <a:t>: Include significant portions of code, such as the win-check logic, undo functionality, and reset mechanism.</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396999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pPr marL="0" marR="0" algn="just">
              <a:lnSpc>
                <a:spcPct val="107000"/>
              </a:lnSpc>
              <a:spcBef>
                <a:spcPts val="0"/>
              </a:spcBef>
              <a:spcAft>
                <a:spcPts val="0"/>
              </a:spcAft>
            </a:pPr>
            <a:r>
              <a:rPr lang="en-US" sz="3600" b="1" kern="100" dirty="0">
                <a:effectLst/>
                <a:latin typeface="Times New Roman" panose="02020603050405020304" pitchFamily="18" charset="0"/>
                <a:ea typeface="Calibri" panose="020F0502020204030204" pitchFamily="34" charset="0"/>
                <a:cs typeface="Mangal" panose="02040503050203030202" pitchFamily="18" charset="0"/>
              </a:rPr>
              <a:t>Testing</a:t>
            </a:r>
            <a:endParaRPr lang="en-US" sz="3600" kern="100" dirty="0">
              <a:effectLst/>
              <a:latin typeface="Times New Roman" panose="02020603050405020304" pitchFamily="18" charset="0"/>
              <a:ea typeface="Calibri" panose="020F0502020204030204" pitchFamily="34" charset="0"/>
              <a:cs typeface="Mangal" panose="02040503050203030202" pitchFamily="18" charset="0"/>
            </a:endParaRP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5829147" cy="3961593"/>
          </a:xfrm>
        </p:spPr>
        <p:txBody>
          <a:bodyPr>
            <a:normAutofit/>
          </a:bodyPr>
          <a:lstStyle/>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600" b="1" kern="100" dirty="0">
                <a:effectLst/>
                <a:latin typeface="Times New Roman" panose="02020603050405020304" pitchFamily="18" charset="0"/>
                <a:ea typeface="Calibri" panose="020F0502020204030204" pitchFamily="34" charset="0"/>
                <a:cs typeface="Mangal" panose="02040503050203030202" pitchFamily="18" charset="0"/>
              </a:rPr>
              <a:t>Testing Methodology</a:t>
            </a:r>
            <a:r>
              <a:rPr lang="en-US" sz="1600" kern="100" dirty="0">
                <a:effectLst/>
                <a:latin typeface="Times New Roman" panose="02020603050405020304" pitchFamily="18" charset="0"/>
                <a:ea typeface="Calibri" panose="020F0502020204030204" pitchFamily="34" charset="0"/>
                <a:cs typeface="Mangal" panose="02040503050203030202" pitchFamily="18" charset="0"/>
              </a:rPr>
              <a:t>: Briefly describe how the game was tested, focusing on testing gameplay functionality, responsiveness, and animations.</a:t>
            </a: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600" b="1" kern="100" dirty="0">
                <a:effectLst/>
                <a:latin typeface="Times New Roman" panose="02020603050405020304" pitchFamily="18" charset="0"/>
                <a:ea typeface="Calibri" panose="020F0502020204030204" pitchFamily="34" charset="0"/>
                <a:cs typeface="Mangal" panose="02040503050203030202" pitchFamily="18" charset="0"/>
              </a:rPr>
              <a:t>Test Cases</a:t>
            </a:r>
            <a:r>
              <a:rPr lang="en-US" sz="1600" kern="100" dirty="0">
                <a:effectLst/>
                <a:latin typeface="Times New Roman" panose="02020603050405020304" pitchFamily="18" charset="0"/>
                <a:ea typeface="Calibri" panose="020F0502020204030204" pitchFamily="34" charset="0"/>
                <a:cs typeface="Mangal" panose="02040503050203030202" pitchFamily="18" charset="0"/>
              </a:rPr>
              <a:t>: List key test cases, for example:</a:t>
            </a:r>
          </a:p>
          <a:p>
            <a:pPr marL="742950" marR="0" lvl="1" indent="-285750" algn="just">
              <a:lnSpc>
                <a:spcPct val="107000"/>
              </a:lnSpc>
              <a:spcBef>
                <a:spcPts val="0"/>
              </a:spcBef>
              <a:spcAft>
                <a:spcPts val="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Test Case: Clicking a cell toggles X/O → Expected Outcome: Displays correct symbol and switches player.</a:t>
            </a:r>
          </a:p>
          <a:p>
            <a:pPr marL="742950" marR="0" lvl="1" indent="-285750" algn="just">
              <a:lnSpc>
                <a:spcPct val="107000"/>
              </a:lnSpc>
              <a:spcBef>
                <a:spcPts val="0"/>
              </a:spcBef>
              <a:spcAft>
                <a:spcPts val="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Test Case: Three-in-a-row detection → Expected Outcome: Highlights winning cells.</a:t>
            </a:r>
          </a:p>
          <a:p>
            <a:pPr marL="742950" marR="0" lvl="1" indent="-285750" algn="just">
              <a:lnSpc>
                <a:spcPct val="107000"/>
              </a:lnSpc>
              <a:spcBef>
                <a:spcPts val="0"/>
              </a:spcBef>
              <a:spcAft>
                <a:spcPts val="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Test Case: Resetting the board → Expected Outcome: Clears the grid and resets to initial state.</a:t>
            </a:r>
          </a:p>
          <a:p>
            <a:r>
              <a:rPr lang="en-US" sz="1600" b="1" dirty="0">
                <a:effectLst/>
                <a:latin typeface="Times New Roman" panose="02020603050405020304" pitchFamily="18" charset="0"/>
                <a:ea typeface="Calibri" panose="020F0502020204030204" pitchFamily="34" charset="0"/>
                <a:cs typeface="Mangal" panose="02040503050203030202" pitchFamily="18" charset="0"/>
              </a:rPr>
              <a:t>Result</a:t>
            </a:r>
            <a:r>
              <a:rPr lang="en-US" sz="1600" dirty="0">
                <a:effectLst/>
                <a:latin typeface="Times New Roman" panose="02020603050405020304" pitchFamily="18" charset="0"/>
                <a:ea typeface="Calibri" panose="020F0502020204030204" pitchFamily="34" charset="0"/>
                <a:cs typeface="Mangal" panose="02040503050203030202" pitchFamily="18" charset="0"/>
              </a:rPr>
              <a:t>: Document any issues and their resolutions, as well as screenshots from successful test cases.</a:t>
            </a:r>
            <a:endParaRPr lang="en-US" sz="1600" dirty="0"/>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pic>
        <p:nvPicPr>
          <p:cNvPr id="4" name="Content Placeholder 3">
            <a:extLst>
              <a:ext uri="{FF2B5EF4-FFF2-40B4-BE49-F238E27FC236}">
                <a16:creationId xmlns:a16="http://schemas.microsoft.com/office/drawing/2014/main" id="{E2C0CDD0-BB5F-4E5F-8204-E82CEA08B715}"/>
              </a:ext>
            </a:extLst>
          </p:cNvPr>
          <p:cNvPicPr>
            <a:picLocks noGrp="1" noChangeAspect="1"/>
          </p:cNvPicPr>
          <p:nvPr>
            <p:ph sz="half" idx="15"/>
          </p:nvPr>
        </p:nvPicPr>
        <p:blipFill>
          <a:blip r:embed="rId3">
            <a:extLst>
              <a:ext uri="{28A0092B-C50C-407E-A947-70E740481C1C}">
                <a14:useLocalDpi xmlns:a14="http://schemas.microsoft.com/office/drawing/2010/main" val="0"/>
              </a:ext>
            </a:extLst>
          </a:blip>
          <a:stretch>
            <a:fillRect/>
          </a:stretch>
        </p:blipFill>
        <p:spPr>
          <a:xfrm>
            <a:off x="8426540" y="2303463"/>
            <a:ext cx="2512833" cy="3960812"/>
          </a:xfrm>
          <a:prstGeom prst="rect">
            <a:avLst/>
          </a:prstGeom>
        </p:spPr>
      </p:pic>
    </p:spTree>
    <p:extLst>
      <p:ext uri="{BB962C8B-B14F-4D97-AF65-F5344CB8AC3E}">
        <p14:creationId xmlns:p14="http://schemas.microsoft.com/office/powerpoint/2010/main" val="2498021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1057274"/>
            <a:ext cx="10511627" cy="1012785"/>
          </a:xfrm>
        </p:spPr>
        <p:txBody>
          <a:bodyPr/>
          <a:lstStyle/>
          <a:p>
            <a:r>
              <a:rPr lang="en-US" b="1" dirty="0"/>
              <a:t>Result and Output</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12</a:t>
            </a:fld>
            <a:endParaRPr lang="en-US" dirty="0"/>
          </a:p>
        </p:txBody>
      </p:sp>
      <p:sp>
        <p:nvSpPr>
          <p:cNvPr id="6" name="Content Placeholder 5">
            <a:extLst>
              <a:ext uri="{FF2B5EF4-FFF2-40B4-BE49-F238E27FC236}">
                <a16:creationId xmlns:a16="http://schemas.microsoft.com/office/drawing/2014/main" id="{52E02ED3-CF5E-8BBA-52EF-107CFEB8DCE7}"/>
              </a:ext>
            </a:extLst>
          </p:cNvPr>
          <p:cNvSpPr>
            <a:spLocks noGrp="1"/>
          </p:cNvSpPr>
          <p:nvPr>
            <p:ph sz="quarter" idx="4"/>
          </p:nvPr>
        </p:nvSpPr>
        <p:spPr/>
        <p:txBody>
          <a:bodyPr/>
          <a:lstStyle/>
          <a:p>
            <a:pPr>
              <a:buFont typeface="Arial" panose="020B0604020202020204" pitchFamily="34" charset="0"/>
              <a:buChar char="•"/>
            </a:pPr>
            <a:r>
              <a:rPr lang="en-US" b="1" dirty="0"/>
              <a:t>Screenshots</a:t>
            </a:r>
            <a:r>
              <a:rPr lang="en-US" dirty="0"/>
              <a:t>: Include screenshots of:</a:t>
            </a:r>
          </a:p>
          <a:p>
            <a:pPr marL="742950" lvl="1" indent="-285750">
              <a:buFont typeface="Arial" panose="020B0604020202020204" pitchFamily="34" charset="0"/>
              <a:buChar char="•"/>
            </a:pPr>
            <a:r>
              <a:rPr lang="en-US" dirty="0"/>
              <a:t>Initial game board.</a:t>
            </a:r>
          </a:p>
          <a:p>
            <a:pPr marL="742950" lvl="1" indent="-285750">
              <a:buFont typeface="Arial" panose="020B0604020202020204" pitchFamily="34" charset="0"/>
              <a:buChar char="•"/>
            </a:pPr>
            <a:r>
              <a:rPr lang="en-US" dirty="0"/>
              <a:t>Mid-game play with </a:t>
            </a:r>
            <a:r>
              <a:rPr lang="en-US" dirty="0" err="1"/>
              <a:t>Xs</a:t>
            </a:r>
            <a:r>
              <a:rPr lang="en-US" dirty="0"/>
              <a:t> and </a:t>
            </a:r>
            <a:r>
              <a:rPr lang="en-US" dirty="0" err="1"/>
              <a:t>Os</a:t>
            </a:r>
            <a:r>
              <a:rPr lang="en-US" dirty="0"/>
              <a:t> on the board.</a:t>
            </a:r>
          </a:p>
          <a:p>
            <a:pPr marL="742950" lvl="1" indent="-285750">
              <a:buFont typeface="Arial" panose="020B0604020202020204" pitchFamily="34" charset="0"/>
              <a:buChar char="•"/>
            </a:pPr>
            <a:r>
              <a:rPr lang="en-US" dirty="0"/>
              <a:t>Winning sequence with the celebration or pop-up effect.</a:t>
            </a:r>
          </a:p>
          <a:p>
            <a:pPr>
              <a:buFont typeface="Arial" panose="020B0604020202020204" pitchFamily="34" charset="0"/>
              <a:buChar char="•"/>
            </a:pPr>
            <a:r>
              <a:rPr lang="en-US" b="1" dirty="0"/>
              <a:t>Performance</a:t>
            </a:r>
            <a:r>
              <a:rPr lang="en-US" dirty="0"/>
              <a:t>: Mention how the game performs on different devices, highlighting its responsiveness and visual effects.</a:t>
            </a:r>
          </a:p>
          <a:p>
            <a:endParaRPr lang="en-US" dirty="0"/>
          </a:p>
        </p:txBody>
      </p:sp>
    </p:spTree>
    <p:extLst>
      <p:ext uri="{BB962C8B-B14F-4D97-AF65-F5344CB8AC3E}">
        <p14:creationId xmlns:p14="http://schemas.microsoft.com/office/powerpoint/2010/main" val="168621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428A9D-AB64-F4EA-15CE-569747E7A2C2}"/>
              </a:ext>
            </a:extLst>
          </p:cNvPr>
          <p:cNvSpPr>
            <a:spLocks noGrp="1"/>
          </p:cNvSpPr>
          <p:nvPr>
            <p:ph sz="quarter" idx="4"/>
          </p:nvPr>
        </p:nvSpPr>
        <p:spPr>
          <a:xfrm>
            <a:off x="914400" y="544749"/>
            <a:ext cx="10511627" cy="5719875"/>
          </a:xfrm>
        </p:spPr>
        <p:txBody>
          <a:bodyPr>
            <a:normAutofit/>
          </a:bodyPr>
          <a:lstStyle/>
          <a:p>
            <a:pPr marL="0" marR="0" indent="0" algn="just">
              <a:lnSpc>
                <a:spcPct val="107000"/>
              </a:lnSpc>
              <a:spcBef>
                <a:spcPts val="0"/>
              </a:spcBef>
              <a:spcAft>
                <a:spcPts val="0"/>
              </a:spcAft>
              <a:buNone/>
            </a:pPr>
            <a:r>
              <a:rPr lang="en-US" sz="2400" b="1" kern="100" dirty="0">
                <a:effectLst/>
                <a:latin typeface="Times New Roman" panose="02020603050405020304" pitchFamily="18" charset="0"/>
                <a:ea typeface="Calibri" panose="020F0502020204030204" pitchFamily="34" charset="0"/>
                <a:cs typeface="Mangal" panose="02040503050203030202" pitchFamily="18" charset="0"/>
              </a:rPr>
              <a:t> Conclusion</a:t>
            </a:r>
            <a:endParaRPr lang="en-US" sz="2400" kern="100" dirty="0">
              <a:effectLst/>
              <a:latin typeface="Times New Roman" panose="02020603050405020304" pitchFamily="18" charset="0"/>
              <a:ea typeface="Calibri" panose="020F0502020204030204" pitchFamily="34" charset="0"/>
              <a:cs typeface="Mangal" panose="02040503050203030202"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kern="100" dirty="0">
                <a:effectLst/>
                <a:latin typeface="Times New Roman" panose="02020603050405020304" pitchFamily="18" charset="0"/>
                <a:ea typeface="Calibri" panose="020F0502020204030204" pitchFamily="34" charset="0"/>
                <a:cs typeface="Mangal" panose="02040503050203030202" pitchFamily="18" charset="0"/>
              </a:rPr>
              <a:t>Summarize the project, focusing on the successful implementation of game mechanics and user interactions.</a:t>
            </a: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kern="100" dirty="0">
                <a:effectLst/>
                <a:latin typeface="Times New Roman" panose="02020603050405020304" pitchFamily="18" charset="0"/>
                <a:ea typeface="Calibri" panose="020F0502020204030204" pitchFamily="34" charset="0"/>
                <a:cs typeface="Mangal" panose="02040503050203030202" pitchFamily="18" charset="0"/>
              </a:rPr>
              <a:t>Mention any goals achieved, such as the creation of a user-friendly interface and responsive gameplay.</a:t>
            </a:r>
          </a:p>
          <a:p>
            <a:pPr marL="0" marR="0" indent="0" algn="just">
              <a:lnSpc>
                <a:spcPct val="107000"/>
              </a:lnSpc>
              <a:spcBef>
                <a:spcPts val="0"/>
              </a:spcBef>
              <a:spcAft>
                <a:spcPts val="0"/>
              </a:spcAft>
              <a:buNone/>
            </a:pPr>
            <a:r>
              <a:rPr lang="en-US" sz="2400" b="1" kern="100" dirty="0">
                <a:effectLst/>
                <a:latin typeface="Times New Roman" panose="02020603050405020304" pitchFamily="18" charset="0"/>
                <a:ea typeface="Calibri" panose="020F0502020204030204" pitchFamily="34" charset="0"/>
                <a:cs typeface="Mangal" panose="02040503050203030202" pitchFamily="18" charset="0"/>
              </a:rPr>
              <a:t> Future Enhancements</a:t>
            </a:r>
            <a:endParaRPr lang="en-US" sz="2400" kern="100" dirty="0">
              <a:effectLst/>
              <a:latin typeface="Times New Roman" panose="02020603050405020304" pitchFamily="18" charset="0"/>
              <a:ea typeface="Calibri" panose="020F0502020204030204" pitchFamily="34" charset="0"/>
              <a:cs typeface="Mangal" panose="02040503050203030202"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kern="100" dirty="0">
                <a:effectLst/>
                <a:latin typeface="Times New Roman" panose="02020603050405020304" pitchFamily="18" charset="0"/>
                <a:ea typeface="Calibri" panose="020F0502020204030204" pitchFamily="34" charset="0"/>
                <a:cs typeface="Mangal" panose="02040503050203030202" pitchFamily="18" charset="0"/>
              </a:rPr>
              <a:t>Suggestions for future improvements:</a:t>
            </a:r>
          </a:p>
          <a:p>
            <a:pPr marL="742950" marR="0" lvl="1" indent="-285750" algn="just">
              <a:lnSpc>
                <a:spcPct val="107000"/>
              </a:lnSpc>
              <a:spcBef>
                <a:spcPts val="0"/>
              </a:spcBef>
              <a:spcAft>
                <a:spcPts val="0"/>
              </a:spcAft>
              <a:buSzPts val="1000"/>
              <a:buFont typeface="Courier New" panose="02070309020205020404" pitchFamily="49" charset="0"/>
              <a:buChar char="o"/>
              <a:tabLst>
                <a:tab pos="9144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Adding an AI opponent for single-player mode.</a:t>
            </a:r>
          </a:p>
          <a:p>
            <a:pPr marL="742950" marR="0" lvl="1" indent="-285750" algn="just">
              <a:lnSpc>
                <a:spcPct val="107000"/>
              </a:lnSpc>
              <a:spcBef>
                <a:spcPts val="0"/>
              </a:spcBef>
              <a:spcAft>
                <a:spcPts val="0"/>
              </a:spcAft>
              <a:buSzPts val="1000"/>
              <a:buFont typeface="Courier New" panose="02070309020205020404" pitchFamily="49" charset="0"/>
              <a:buChar char="o"/>
              <a:tabLst>
                <a:tab pos="9144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Keeping track of scores across multiple games.</a:t>
            </a:r>
          </a:p>
          <a:p>
            <a:pPr marL="742950" marR="0" lvl="1" indent="-285750" algn="just">
              <a:lnSpc>
                <a:spcPct val="107000"/>
              </a:lnSpc>
              <a:spcBef>
                <a:spcPts val="0"/>
              </a:spcBef>
              <a:spcAft>
                <a:spcPts val="0"/>
              </a:spcAft>
              <a:buSzPts val="1000"/>
              <a:buFont typeface="Courier New" panose="02070309020205020404" pitchFamily="49" charset="0"/>
              <a:buChar char="o"/>
              <a:tabLst>
                <a:tab pos="9144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Adding sound effects and enhanced animations.</a:t>
            </a:r>
          </a:p>
          <a:p>
            <a:pPr marL="742950" marR="0" lvl="1" indent="-285750" algn="just">
              <a:lnSpc>
                <a:spcPct val="107000"/>
              </a:lnSpc>
              <a:spcBef>
                <a:spcPts val="0"/>
              </a:spcBef>
              <a:spcAft>
                <a:spcPts val="0"/>
              </a:spcAft>
              <a:buSzPts val="1000"/>
              <a:buFont typeface="Courier New" panose="02070309020205020404" pitchFamily="49" charset="0"/>
              <a:buChar char="o"/>
              <a:tabLst>
                <a:tab pos="9144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Allowing players to set their names and save their scores.</a:t>
            </a:r>
          </a:p>
          <a:p>
            <a:endParaRPr lang="en-US" sz="2400" dirty="0"/>
          </a:p>
        </p:txBody>
      </p:sp>
      <p:sp>
        <p:nvSpPr>
          <p:cNvPr id="4" name="Slide Number Placeholder 3">
            <a:extLst>
              <a:ext uri="{FF2B5EF4-FFF2-40B4-BE49-F238E27FC236}">
                <a16:creationId xmlns:a16="http://schemas.microsoft.com/office/drawing/2014/main" id="{4820D90C-AA9E-1AFA-365C-FD7949091970}"/>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1286389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6C52-C91B-12B1-3C6C-A4AD7D0EA7BB}"/>
              </a:ext>
            </a:extLst>
          </p:cNvPr>
          <p:cNvSpPr>
            <a:spLocks noGrp="1"/>
          </p:cNvSpPr>
          <p:nvPr>
            <p:ph type="title"/>
          </p:nvPr>
        </p:nvSpPr>
        <p:spPr/>
        <p:txBody>
          <a:bodyPr/>
          <a:lstStyle/>
          <a:p>
            <a:pPr marL="0" marR="0">
              <a:lnSpc>
                <a:spcPct val="107000"/>
              </a:lnSpc>
              <a:spcBef>
                <a:spcPts val="0"/>
              </a:spcBef>
              <a:spcAft>
                <a:spcPts val="0"/>
              </a:spcAft>
            </a:pPr>
            <a:r>
              <a:rPr lang="en-US" sz="3600" b="1" kern="100" dirty="0">
                <a:effectLst/>
                <a:latin typeface="Times New Roman" panose="02020603050405020304" pitchFamily="18" charset="0"/>
                <a:ea typeface="Calibri" panose="020F0502020204030204" pitchFamily="34" charset="0"/>
                <a:cs typeface="Mangal" panose="02040503050203030202" pitchFamily="18" charset="0"/>
              </a:rPr>
              <a:t> References</a:t>
            </a:r>
            <a:endParaRPr lang="en-US" sz="3600" kern="100" dirty="0">
              <a:effectLst/>
              <a:latin typeface="Times New Roman" panose="02020603050405020304" pitchFamily="18" charset="0"/>
              <a:ea typeface="Calibri" panose="020F0502020204030204" pitchFamily="34" charset="0"/>
              <a:cs typeface="Mangal" panose="02040503050203030202" pitchFamily="18" charset="0"/>
            </a:endParaRPr>
          </a:p>
        </p:txBody>
      </p:sp>
      <p:sp>
        <p:nvSpPr>
          <p:cNvPr id="3" name="Content Placeholder 2">
            <a:extLst>
              <a:ext uri="{FF2B5EF4-FFF2-40B4-BE49-F238E27FC236}">
                <a16:creationId xmlns:a16="http://schemas.microsoft.com/office/drawing/2014/main" id="{D498C920-E202-801F-0438-F5A3DC30CF68}"/>
              </a:ext>
            </a:extLst>
          </p:cNvPr>
          <p:cNvSpPr>
            <a:spLocks noGrp="1"/>
          </p:cNvSpPr>
          <p:nvPr>
            <p:ph sz="quarter" idx="4"/>
          </p:nvPr>
        </p:nvSpPr>
        <p:spPr/>
        <p:txBody>
          <a:bodyPr>
            <a:normAutofit/>
          </a:bodyPr>
          <a:lstStyle/>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kern="100" dirty="0">
                <a:effectLst/>
                <a:latin typeface="Times New Roman" panose="02020603050405020304" pitchFamily="18" charset="0"/>
                <a:ea typeface="Calibri" panose="020F0502020204030204" pitchFamily="34" charset="0"/>
                <a:cs typeface="Mangal" panose="02040503050203030202" pitchFamily="18" charset="0"/>
              </a:rPr>
              <a:t>Include any sources referenced during the project, such as guides, documentation, and tutorials.</a:t>
            </a: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kern="100" dirty="0">
                <a:effectLst/>
                <a:latin typeface="Times New Roman" panose="02020603050405020304" pitchFamily="18" charset="0"/>
                <a:ea typeface="Calibri" panose="020F0502020204030204" pitchFamily="34" charset="0"/>
                <a:cs typeface="Mangal" panose="02040503050203030202" pitchFamily="18" charset="0"/>
              </a:rPr>
              <a:t>Example:</a:t>
            </a:r>
          </a:p>
          <a:p>
            <a:pPr marL="742950" marR="0" lvl="1" indent="-285750" algn="just">
              <a:lnSpc>
                <a:spcPct val="107000"/>
              </a:lnSpc>
              <a:spcBef>
                <a:spcPts val="0"/>
              </a:spcBef>
              <a:spcAft>
                <a:spcPts val="0"/>
              </a:spcAft>
              <a:buSzPts val="1000"/>
              <a:buFont typeface="Courier New" panose="02070309020205020404" pitchFamily="49" charset="0"/>
              <a:buChar char="o"/>
              <a:tabLst>
                <a:tab pos="914400" algn="l"/>
              </a:tabLst>
            </a:pPr>
            <a:r>
              <a:rPr lang="en-US" sz="24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JavaScript Documentation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0"/>
              </a:spcAft>
              <a:buSzPts val="1000"/>
              <a:buFont typeface="Courier New" panose="02070309020205020404" pitchFamily="49" charset="0"/>
              <a:buChar char="o"/>
              <a:tabLst>
                <a:tab pos="9144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CSS Animation Guide</a:t>
            </a:r>
          </a:p>
          <a:p>
            <a:pPr marL="742950" marR="0" lvl="1" indent="-285750" algn="just">
              <a:lnSpc>
                <a:spcPct val="107000"/>
              </a:lnSpc>
              <a:spcBef>
                <a:spcPts val="0"/>
              </a:spcBef>
              <a:spcAft>
                <a:spcPts val="0"/>
              </a:spcAft>
              <a:buSzPts val="1000"/>
              <a:buFont typeface="Courier New" panose="02070309020205020404" pitchFamily="49" charset="0"/>
              <a:buChar char="o"/>
              <a:tabLst>
                <a:tab pos="9144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HTML5 Game Development</a:t>
            </a:r>
          </a:p>
        </p:txBody>
      </p:sp>
      <p:sp>
        <p:nvSpPr>
          <p:cNvPr id="4" name="Slide Number Placeholder 3">
            <a:extLst>
              <a:ext uri="{FF2B5EF4-FFF2-40B4-BE49-F238E27FC236}">
                <a16:creationId xmlns:a16="http://schemas.microsoft.com/office/drawing/2014/main" id="{407DCAC0-2F60-AF33-95F1-5B1AFECEE73D}"/>
              </a:ext>
            </a:extLst>
          </p:cNvPr>
          <p:cNvSpPr>
            <a:spLocks noGrp="1"/>
          </p:cNvSpPr>
          <p:nvPr>
            <p:ph type="sldNum" sz="quarter" idx="10"/>
          </p:nvPr>
        </p:nvSpPr>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3916279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Mahadev Kurwade</a:t>
            </a:r>
          </a:p>
          <a:p>
            <a:r>
              <a:rPr lang="en-US" dirty="0"/>
              <a:t>Kurwademahadev@gmail.com</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625611"/>
          </a:xfrm>
        </p:spPr>
        <p:txBody>
          <a:bodyPr/>
          <a:lstStyle/>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400" b="1" kern="100" dirty="0">
                <a:effectLst/>
                <a:latin typeface="Times New Roman" panose="02020603050405020304" pitchFamily="18" charset="0"/>
                <a:ea typeface="Calibri" panose="020F0502020204030204" pitchFamily="34" charset="0"/>
                <a:cs typeface="Mangal" panose="02040503050203030202" pitchFamily="18" charset="0"/>
              </a:rPr>
              <a:t>Project Title</a:t>
            </a:r>
            <a:r>
              <a:rPr lang="en-US" sz="2400" kern="100" dirty="0">
                <a:effectLst/>
                <a:latin typeface="Times New Roman" panose="02020603050405020304" pitchFamily="18" charset="0"/>
                <a:ea typeface="Calibri" panose="020F0502020204030204" pitchFamily="34" charset="0"/>
                <a:cs typeface="Mangal" panose="02040503050203030202" pitchFamily="18" charset="0"/>
              </a:rPr>
              <a:t>: Tic-Tac-Toe Game</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1867711"/>
            <a:ext cx="6583680" cy="4174273"/>
          </a:xfrm>
        </p:spPr>
        <p:txBody>
          <a:bodyPr/>
          <a:lstStyle/>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b="1" kern="100" dirty="0">
                <a:effectLst/>
                <a:latin typeface="Times New Roman" panose="02020603050405020304" pitchFamily="18" charset="0"/>
                <a:ea typeface="Calibri" panose="020F0502020204030204" pitchFamily="34" charset="0"/>
                <a:cs typeface="Mangal" panose="02040503050203030202" pitchFamily="18" charset="0"/>
              </a:rPr>
              <a:t>Submitted By</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Mahadev Kurwade</a:t>
            </a: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b="1" kern="100" dirty="0">
                <a:effectLst/>
                <a:latin typeface="Times New Roman" panose="02020603050405020304" pitchFamily="18" charset="0"/>
                <a:ea typeface="Calibri" panose="020F0502020204030204" pitchFamily="34" charset="0"/>
                <a:cs typeface="Mangal" panose="02040503050203030202" pitchFamily="18" charset="0"/>
              </a:rPr>
              <a:t>Course/Subject</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OPEN Elective</a:t>
            </a: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b="1" kern="100" dirty="0">
                <a:effectLst/>
                <a:latin typeface="Times New Roman" panose="02020603050405020304" pitchFamily="18" charset="0"/>
                <a:ea typeface="Calibri" panose="020F0502020204030204" pitchFamily="34" charset="0"/>
                <a:cs typeface="Mangal" panose="02040503050203030202" pitchFamily="18" charset="0"/>
              </a:rPr>
              <a:t>Submitted To</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Wankhede Mam</a:t>
            </a: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b="1" kern="100" dirty="0">
                <a:effectLst/>
                <a:latin typeface="Times New Roman" panose="02020603050405020304" pitchFamily="18" charset="0"/>
                <a:ea typeface="Calibri" panose="020F0502020204030204" pitchFamily="34" charset="0"/>
                <a:cs typeface="Mangal" panose="02040503050203030202" pitchFamily="18" charset="0"/>
              </a:rPr>
              <a:t>Date</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29/09/2024</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2966936" y="691973"/>
            <a:ext cx="8822987" cy="4739104"/>
          </a:xfrm>
        </p:spPr>
        <p:txBody>
          <a:bodyPr/>
          <a:lstStyle/>
          <a:p>
            <a:pPr marR="0">
              <a:lnSpc>
                <a:spcPct val="107000"/>
              </a:lnSpc>
              <a:spcBef>
                <a:spcPts val="0"/>
              </a:spcBef>
              <a:spcAft>
                <a:spcPts val="0"/>
              </a:spcAft>
            </a:pPr>
            <a:r>
              <a:rPr lang="en-US" sz="1800" b="1" kern="100" dirty="0">
                <a:effectLst/>
                <a:latin typeface="Times New Roman" panose="02020603050405020304" pitchFamily="18" charset="0"/>
                <a:ea typeface="Calibri" panose="020F0502020204030204" pitchFamily="34" charset="0"/>
                <a:cs typeface="Mangal" panose="02040503050203030202" pitchFamily="18" charset="0"/>
              </a:rPr>
              <a:t>Table of Contents</a:t>
            </a:r>
            <a:br>
              <a:rPr lang="en-US" sz="1800" kern="100" dirty="0">
                <a:effectLst/>
                <a:latin typeface="Times New Roman" panose="02020603050405020304" pitchFamily="18" charset="0"/>
                <a:ea typeface="Calibri" panose="020F0502020204030204" pitchFamily="34" charset="0"/>
                <a:cs typeface="Mangal" panose="02040503050203030202" pitchFamily="18" charset="0"/>
              </a:rPr>
            </a:b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1. Introduction</a:t>
            </a:r>
            <a:br>
              <a:rPr lang="en-US" sz="1800" kern="100" dirty="0">
                <a:effectLst/>
                <a:latin typeface="Times New Roman" panose="02020603050405020304" pitchFamily="18" charset="0"/>
                <a:ea typeface="Calibri" panose="020F0502020204030204" pitchFamily="34" charset="0"/>
                <a:cs typeface="Mangal" panose="02040503050203030202" pitchFamily="18" charset="0"/>
              </a:rPr>
            </a:b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2. Objective</a:t>
            </a:r>
            <a:br>
              <a:rPr lang="en-US" sz="1800" kern="100" dirty="0">
                <a:effectLst/>
                <a:latin typeface="Times New Roman" panose="02020603050405020304" pitchFamily="18" charset="0"/>
                <a:ea typeface="Calibri" panose="020F0502020204030204" pitchFamily="34" charset="0"/>
                <a:cs typeface="Mangal" panose="02040503050203030202" pitchFamily="18" charset="0"/>
              </a:rPr>
            </a:b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3. Scope</a:t>
            </a:r>
            <a:br>
              <a:rPr lang="en-US" sz="1800" kern="100" dirty="0">
                <a:effectLst/>
                <a:latin typeface="Times New Roman" panose="02020603050405020304" pitchFamily="18" charset="0"/>
                <a:ea typeface="Calibri" panose="020F0502020204030204" pitchFamily="34" charset="0"/>
                <a:cs typeface="Mangal" panose="02040503050203030202" pitchFamily="18" charset="0"/>
              </a:rPr>
            </a:b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4. Features</a:t>
            </a:r>
            <a:br>
              <a:rPr lang="en-US" sz="1800" kern="100" dirty="0">
                <a:effectLst/>
                <a:latin typeface="Times New Roman" panose="02020603050405020304" pitchFamily="18" charset="0"/>
                <a:ea typeface="Calibri" panose="020F0502020204030204" pitchFamily="34" charset="0"/>
                <a:cs typeface="Mangal" panose="02040503050203030202" pitchFamily="18" charset="0"/>
              </a:rPr>
            </a:b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5. System Requirements</a:t>
            </a:r>
            <a:br>
              <a:rPr lang="en-US" sz="1800" kern="100" dirty="0">
                <a:effectLst/>
                <a:latin typeface="Times New Roman" panose="02020603050405020304" pitchFamily="18" charset="0"/>
                <a:ea typeface="Calibri" panose="020F0502020204030204" pitchFamily="34" charset="0"/>
                <a:cs typeface="Mangal" panose="02040503050203030202" pitchFamily="18" charset="0"/>
              </a:rPr>
            </a:b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6. Technologies Used</a:t>
            </a:r>
            <a:br>
              <a:rPr lang="en-US" sz="1800" kern="100" dirty="0">
                <a:effectLst/>
                <a:latin typeface="Times New Roman" panose="02020603050405020304" pitchFamily="18" charset="0"/>
                <a:ea typeface="Calibri" panose="020F0502020204030204" pitchFamily="34" charset="0"/>
                <a:cs typeface="Mangal" panose="02040503050203030202" pitchFamily="18" charset="0"/>
              </a:rPr>
            </a:b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7. Design and Architecture</a:t>
            </a:r>
            <a:br>
              <a:rPr lang="en-US" sz="1800" kern="100" dirty="0">
                <a:effectLst/>
                <a:latin typeface="Times New Roman" panose="02020603050405020304" pitchFamily="18" charset="0"/>
                <a:ea typeface="Calibri" panose="020F0502020204030204" pitchFamily="34" charset="0"/>
                <a:cs typeface="Mangal" panose="02040503050203030202" pitchFamily="18" charset="0"/>
              </a:rPr>
            </a:b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8. Implementation</a:t>
            </a:r>
            <a:br>
              <a:rPr lang="en-US" sz="1800" kern="100" dirty="0">
                <a:effectLst/>
                <a:latin typeface="Times New Roman" panose="02020603050405020304" pitchFamily="18" charset="0"/>
                <a:ea typeface="Calibri" panose="020F0502020204030204" pitchFamily="34" charset="0"/>
                <a:cs typeface="Mangal" panose="02040503050203030202" pitchFamily="18" charset="0"/>
              </a:rPr>
            </a:b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9. Testing</a:t>
            </a:r>
            <a:br>
              <a:rPr lang="en-US" sz="1800" kern="100" dirty="0">
                <a:effectLst/>
                <a:latin typeface="Times New Roman" panose="02020603050405020304" pitchFamily="18" charset="0"/>
                <a:ea typeface="Calibri" panose="020F0502020204030204" pitchFamily="34" charset="0"/>
                <a:cs typeface="Mangal" panose="02040503050203030202" pitchFamily="18" charset="0"/>
              </a:rPr>
            </a:b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10. Result and Output</a:t>
            </a:r>
            <a:br>
              <a:rPr lang="en-US" sz="1800" kern="100" dirty="0">
                <a:effectLst/>
                <a:latin typeface="Times New Roman" panose="02020603050405020304" pitchFamily="18" charset="0"/>
                <a:ea typeface="Calibri" panose="020F0502020204030204" pitchFamily="34" charset="0"/>
                <a:cs typeface="Mangal" panose="02040503050203030202" pitchFamily="18" charset="0"/>
              </a:rPr>
            </a:b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11. Conclusion</a:t>
            </a:r>
            <a:br>
              <a:rPr lang="en-US" sz="1800" kern="100" dirty="0">
                <a:effectLst/>
                <a:latin typeface="Times New Roman" panose="02020603050405020304" pitchFamily="18" charset="0"/>
                <a:ea typeface="Calibri" panose="020F0502020204030204" pitchFamily="34" charset="0"/>
                <a:cs typeface="Mangal" panose="02040503050203030202" pitchFamily="18" charset="0"/>
              </a:rPr>
            </a:b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12. Future Enhancements</a:t>
            </a:r>
            <a:br>
              <a:rPr lang="en-US" sz="1800" kern="100" dirty="0">
                <a:effectLst/>
                <a:latin typeface="Times New Roman" panose="02020603050405020304" pitchFamily="18" charset="0"/>
                <a:ea typeface="Calibri" panose="020F0502020204030204" pitchFamily="34" charset="0"/>
                <a:cs typeface="Mangal" panose="02040503050203030202" pitchFamily="18" charset="0"/>
              </a:rPr>
            </a:b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13. References</a:t>
            </a: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1057275"/>
            <a:ext cx="5259554" cy="936895"/>
          </a:xfrm>
        </p:spPr>
        <p:txBody>
          <a:bodyPr/>
          <a:lstStyle/>
          <a:p>
            <a:pPr marL="0" marR="0" algn="just">
              <a:lnSpc>
                <a:spcPct val="107000"/>
              </a:lnSpc>
              <a:spcBef>
                <a:spcPts val="0"/>
              </a:spcBef>
              <a:spcAft>
                <a:spcPts val="0"/>
              </a:spcAft>
            </a:pPr>
            <a:r>
              <a:rPr lang="en-US" sz="1800" b="1" kern="100" dirty="0">
                <a:effectLst/>
                <a:latin typeface="Times New Roman" panose="02020603050405020304" pitchFamily="18" charset="0"/>
                <a:ea typeface="Calibri" panose="020F0502020204030204" pitchFamily="34" charset="0"/>
                <a:cs typeface="Mangal" panose="02040503050203030202" pitchFamily="18" charset="0"/>
              </a:rPr>
              <a:t>Introduction</a:t>
            </a:r>
            <a:br>
              <a:rPr lang="en-US" sz="1800" kern="100" dirty="0">
                <a:effectLst/>
                <a:latin typeface="Times New Roman" panose="02020603050405020304" pitchFamily="18" charset="0"/>
                <a:ea typeface="Calibri" panose="020F0502020204030204" pitchFamily="34" charset="0"/>
                <a:cs typeface="Mangal" panose="02040503050203030202" pitchFamily="18" charset="0"/>
              </a:rPr>
            </a:br>
            <a:endParaRPr lang="en-US" dirty="0"/>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1089498" y="1804852"/>
            <a:ext cx="5259554" cy="2815786"/>
          </a:xfrm>
        </p:spPr>
        <p:txBody>
          <a:bodyPr>
            <a:normAutofit fontScale="92500" lnSpcReduction="20000"/>
          </a:bodyPr>
          <a:lstStyle/>
          <a:p>
            <a:r>
              <a:rPr lang="en-US" sz="2400" b="1" kern="100" dirty="0">
                <a:effectLst/>
                <a:latin typeface="Times New Roman" panose="02020603050405020304" pitchFamily="18" charset="0"/>
                <a:ea typeface="Calibri" panose="020F0502020204030204" pitchFamily="34" charset="0"/>
                <a:cs typeface="Mangal" panose="02040503050203030202" pitchFamily="18" charset="0"/>
              </a:rPr>
              <a:t>Overview</a:t>
            </a:r>
            <a:r>
              <a:rPr lang="en-US" sz="2400" kern="100" dirty="0">
                <a:effectLst/>
                <a:latin typeface="Times New Roman" panose="02020603050405020304" pitchFamily="18" charset="0"/>
                <a:ea typeface="Calibri" panose="020F0502020204030204" pitchFamily="34" charset="0"/>
                <a:cs typeface="Mangal" panose="02040503050203030202" pitchFamily="18" charset="0"/>
              </a:rPr>
              <a:t>: The </a:t>
            </a:r>
            <a:r>
              <a:rPr lang="en-US" sz="2400" i="1" kern="100" dirty="0">
                <a:effectLst/>
                <a:latin typeface="Times New Roman" panose="02020603050405020304" pitchFamily="18" charset="0"/>
                <a:ea typeface="Calibri" panose="020F0502020204030204" pitchFamily="34" charset="0"/>
                <a:cs typeface="Mangal" panose="02040503050203030202" pitchFamily="18" charset="0"/>
              </a:rPr>
              <a:t>Tic-Tac-Toe Game</a:t>
            </a:r>
            <a:r>
              <a:rPr lang="en-US" sz="2400" kern="100" dirty="0">
                <a:effectLst/>
                <a:latin typeface="Times New Roman" panose="02020603050405020304" pitchFamily="18" charset="0"/>
                <a:ea typeface="Calibri" panose="020F0502020204030204" pitchFamily="34" charset="0"/>
                <a:cs typeface="Mangal" panose="02040503050203030202" pitchFamily="18" charset="0"/>
              </a:rPr>
              <a:t> project is an interactive web-based application that lets two players play the classic tic-tac-toe game. The objective is for players to mark X or O in a 3x3 grid until one player aligns three consecutive marks horizontally, vertically, or diagonally.</a:t>
            </a:r>
            <a:br>
              <a:rPr lang="en-US" sz="2400" kern="100" dirty="0">
                <a:effectLst/>
                <a:latin typeface="Times New Roman" panose="02020603050405020304" pitchFamily="18" charset="0"/>
                <a:ea typeface="Calibri" panose="020F0502020204030204" pitchFamily="34" charset="0"/>
                <a:cs typeface="Mangal" panose="02040503050203030202" pitchFamily="18" charset="0"/>
              </a:rPr>
            </a:br>
            <a:r>
              <a:rPr lang="en-US" sz="2400" b="1" dirty="0">
                <a:effectLst/>
                <a:latin typeface="Times New Roman" panose="02020603050405020304" pitchFamily="18" charset="0"/>
                <a:ea typeface="Calibri" panose="020F0502020204030204" pitchFamily="34" charset="0"/>
                <a:cs typeface="Mangal" panose="02040503050203030202" pitchFamily="18" charset="0"/>
              </a:rPr>
              <a:t>Purpose</a:t>
            </a:r>
            <a:r>
              <a:rPr lang="en-US" sz="2400" dirty="0">
                <a:effectLst/>
                <a:latin typeface="Times New Roman" panose="02020603050405020304" pitchFamily="18" charset="0"/>
                <a:ea typeface="Calibri" panose="020F0502020204030204" pitchFamily="34" charset="0"/>
                <a:cs typeface="Mangal" panose="02040503050203030202" pitchFamily="18" charset="0"/>
              </a:rPr>
              <a:t>: To create an engaging game with a simple user interface that can be played on both desktops and mobile devices</a:t>
            </a:r>
            <a:endParaRPr lang="en-US" dirty="0"/>
          </a:p>
        </p:txBody>
      </p:sp>
      <p:pic>
        <p:nvPicPr>
          <p:cNvPr id="7" name="Picture Placeholder 6">
            <a:extLst>
              <a:ext uri="{FF2B5EF4-FFF2-40B4-BE49-F238E27FC236}">
                <a16:creationId xmlns:a16="http://schemas.microsoft.com/office/drawing/2014/main" id="{211EA5AB-307C-C92B-E6C1-4B55993707BD}"/>
              </a:ext>
            </a:extLst>
          </p:cNvPr>
          <p:cNvPicPr>
            <a:picLocks noGrp="1" noChangeAspect="1"/>
          </p:cNvPicPr>
          <p:nvPr>
            <p:ph type="pic" sz="quarter" idx="11"/>
          </p:nvPr>
        </p:nvPicPr>
        <p:blipFill>
          <a:blip r:embed="rId3"/>
          <a:srcRect l="505" r="505"/>
          <a:stretch>
            <a:fillRect/>
          </a:stretch>
        </p:blipFill>
        <p:spPr>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217374" y="928687"/>
            <a:ext cx="7965460" cy="4119967"/>
          </a:xfrm>
        </p:spPr>
        <p:txBody>
          <a:bodyPr/>
          <a:lstStyle/>
          <a:p>
            <a:pPr marL="0" marR="0" indent="0" algn="just">
              <a:lnSpc>
                <a:spcPct val="107000"/>
              </a:lnSpc>
              <a:spcBef>
                <a:spcPts val="0"/>
              </a:spcBef>
              <a:spcAft>
                <a:spcPts val="0"/>
              </a:spcAft>
              <a:buNone/>
            </a:pPr>
            <a:r>
              <a:rPr lang="en-US" sz="3200" b="1" kern="100" dirty="0">
                <a:effectLst/>
                <a:latin typeface="Times New Roman" panose="02020603050405020304" pitchFamily="18" charset="0"/>
                <a:ea typeface="Calibri" panose="020F0502020204030204" pitchFamily="34" charset="0"/>
                <a:cs typeface="Mangal" panose="02040503050203030202" pitchFamily="18" charset="0"/>
              </a:rPr>
              <a:t>Objective</a:t>
            </a:r>
            <a:endParaRPr lang="en-US" sz="3200" kern="100" dirty="0">
              <a:effectLst/>
              <a:latin typeface="Times New Roman" panose="02020603050405020304" pitchFamily="18" charset="0"/>
              <a:ea typeface="Calibri" panose="020F0502020204030204" pitchFamily="34" charset="0"/>
              <a:cs typeface="Mangal" panose="02040503050203030202"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To develop a functional and visually appealing tic-tac-toe game using HTML, CSS, and JavaScript.</a:t>
            </a: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To implement dynamic gameplay features, such as highlighting the winner and providing an option to reset the game.</a:t>
            </a:r>
          </a:p>
          <a:p>
            <a:pPr marL="0" marR="0" indent="0" algn="just">
              <a:lnSpc>
                <a:spcPct val="107000"/>
              </a:lnSpc>
              <a:spcBef>
                <a:spcPts val="0"/>
              </a:spcBef>
              <a:spcAft>
                <a:spcPts val="0"/>
              </a:spcAft>
              <a:buNone/>
            </a:pPr>
            <a:r>
              <a:rPr lang="en-US" sz="4400" b="1" kern="100" dirty="0">
                <a:effectLst/>
                <a:latin typeface="Times New Roman" panose="02020603050405020304" pitchFamily="18" charset="0"/>
                <a:ea typeface="Calibri" panose="020F0502020204030204" pitchFamily="34" charset="0"/>
                <a:cs typeface="Mangal" panose="02040503050203030202" pitchFamily="18" charset="0"/>
              </a:rPr>
              <a:t> Scope</a:t>
            </a:r>
            <a:endParaRPr lang="en-US" sz="4400" kern="100" dirty="0">
              <a:effectLst/>
              <a:latin typeface="Times New Roman" panose="02020603050405020304" pitchFamily="18" charset="0"/>
              <a:ea typeface="Calibri" panose="020F0502020204030204" pitchFamily="34" charset="0"/>
              <a:cs typeface="Mangal" panose="02040503050203030202"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This project serves as a basic web-based game that can be played on any device with a browser.</a:t>
            </a: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Can be expanded to include features such as tracking scores, game history, and multiplayer support.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462085" y="692944"/>
            <a:ext cx="7043617" cy="471490"/>
          </a:xfrm>
        </p:spPr>
        <p:txBody>
          <a:bodyPr/>
          <a:lstStyle/>
          <a:p>
            <a:pPr marL="0" marR="0" algn="just">
              <a:lnSpc>
                <a:spcPct val="107000"/>
              </a:lnSpc>
              <a:spcBef>
                <a:spcPts val="0"/>
              </a:spcBef>
              <a:spcAft>
                <a:spcPts val="0"/>
              </a:spcAft>
            </a:pPr>
            <a:r>
              <a:rPr lang="en-US" sz="3600" b="1" kern="100" dirty="0">
                <a:effectLst/>
                <a:latin typeface="Times New Roman" panose="02020603050405020304" pitchFamily="18" charset="0"/>
                <a:ea typeface="Calibri" panose="020F0502020204030204" pitchFamily="34" charset="0"/>
                <a:cs typeface="Mangal" panose="02040503050203030202" pitchFamily="18" charset="0"/>
              </a:rPr>
              <a:t>Features</a:t>
            </a:r>
            <a:endParaRPr lang="en-US" sz="3600" kern="100" dirty="0">
              <a:effectLst/>
              <a:latin typeface="Times New Roman" panose="02020603050405020304" pitchFamily="18" charset="0"/>
              <a:ea typeface="Calibri" panose="020F0502020204030204" pitchFamily="34" charset="0"/>
              <a:cs typeface="Mangal" panose="02040503050203030202" pitchFamily="18" charset="0"/>
            </a:endParaRP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131344" y="1575517"/>
            <a:ext cx="7043618" cy="2233233"/>
          </a:xfrm>
        </p:spPr>
        <p:txBody>
          <a:bodyPr>
            <a:normAutofit lnSpcReduction="10000"/>
          </a:bodyPr>
          <a:lstStyle/>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b="1" kern="100" dirty="0">
                <a:effectLst/>
                <a:latin typeface="Times New Roman" panose="02020603050405020304" pitchFamily="18" charset="0"/>
                <a:ea typeface="Calibri" panose="020F0502020204030204" pitchFamily="34" charset="0"/>
                <a:cs typeface="Mangal" panose="02040503050203030202" pitchFamily="18" charset="0"/>
              </a:rPr>
              <a:t>Two-Player Gameplay</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Players take turns placing X and O marks on the grid.</a:t>
            </a: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b="1" kern="100" dirty="0">
                <a:effectLst/>
                <a:latin typeface="Times New Roman" panose="02020603050405020304" pitchFamily="18" charset="0"/>
                <a:ea typeface="Calibri" panose="020F0502020204030204" pitchFamily="34" charset="0"/>
                <a:cs typeface="Mangal" panose="02040503050203030202" pitchFamily="18" charset="0"/>
              </a:rPr>
              <a:t>Winner Detection</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The game highlights the winning sequence when a player wins.</a:t>
            </a: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b="1" kern="100" dirty="0">
                <a:effectLst/>
                <a:latin typeface="Times New Roman" panose="02020603050405020304" pitchFamily="18" charset="0"/>
                <a:ea typeface="Calibri" panose="020F0502020204030204" pitchFamily="34" charset="0"/>
                <a:cs typeface="Mangal" panose="02040503050203030202" pitchFamily="18" charset="0"/>
              </a:rPr>
              <a:t>Reset Function</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Players can reset the game to start a new round.</a:t>
            </a: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b="1" kern="100" dirty="0">
                <a:effectLst/>
                <a:latin typeface="Times New Roman" panose="02020603050405020304" pitchFamily="18" charset="0"/>
                <a:ea typeface="Calibri" panose="020F0502020204030204" pitchFamily="34" charset="0"/>
                <a:cs typeface="Mangal" panose="02040503050203030202" pitchFamily="18" charset="0"/>
              </a:rPr>
              <a:t>Undo Option</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Allows players to undo their last move.</a:t>
            </a: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800" b="1" kern="100" dirty="0">
                <a:effectLst/>
                <a:latin typeface="Times New Roman" panose="02020603050405020304" pitchFamily="18" charset="0"/>
                <a:ea typeface="Calibri" panose="020F0502020204030204" pitchFamily="34" charset="0"/>
                <a:cs typeface="Mangal" panose="02040503050203030202" pitchFamily="18" charset="0"/>
              </a:rPr>
              <a:t>Celebratory Animation</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Displays a pop-up or animation for the winning player.</a:t>
            </a:r>
          </a:p>
        </p:txBody>
      </p:sp>
      <p:pic>
        <p:nvPicPr>
          <p:cNvPr id="7" name="Picture 6">
            <a:extLst>
              <a:ext uri="{FF2B5EF4-FFF2-40B4-BE49-F238E27FC236}">
                <a16:creationId xmlns:a16="http://schemas.microsoft.com/office/drawing/2014/main" id="{C651E0B7-7AFA-7DFB-3AE0-758A2784D706}"/>
              </a:ext>
            </a:extLst>
          </p:cNvPr>
          <p:cNvPicPr>
            <a:picLocks noChangeAspect="1"/>
          </p:cNvPicPr>
          <p:nvPr/>
        </p:nvPicPr>
        <p:blipFill>
          <a:blip r:embed="rId3"/>
          <a:stretch>
            <a:fillRect/>
          </a:stretch>
        </p:blipFill>
        <p:spPr>
          <a:xfrm>
            <a:off x="0" y="137795"/>
            <a:ext cx="4276725" cy="6582410"/>
          </a:xfrm>
          <a:prstGeom prst="rect">
            <a:avLst/>
          </a:prstGeom>
        </p:spPr>
      </p:pic>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6"/>
            <a:ext cx="7796464" cy="896888"/>
          </a:xfrm>
        </p:spPr>
        <p:txBody>
          <a:bodyPr/>
          <a:lstStyle/>
          <a:p>
            <a:pPr marL="0" marR="0" algn="just">
              <a:lnSpc>
                <a:spcPct val="107000"/>
              </a:lnSpc>
              <a:spcBef>
                <a:spcPts val="0"/>
              </a:spcBef>
              <a:spcAft>
                <a:spcPts val="0"/>
              </a:spcAft>
            </a:pPr>
            <a:r>
              <a:rPr lang="en-US" sz="3600" b="1" kern="100" dirty="0">
                <a:effectLst/>
                <a:latin typeface="Times New Roman" panose="02020603050405020304" pitchFamily="18" charset="0"/>
                <a:ea typeface="Calibri" panose="020F0502020204030204" pitchFamily="34" charset="0"/>
                <a:cs typeface="Mangal" panose="02040503050203030202" pitchFamily="18" charset="0"/>
              </a:rPr>
              <a:t>System Requirements</a:t>
            </a:r>
            <a:endParaRPr lang="en-US" sz="3600" kern="100" dirty="0">
              <a:effectLst/>
              <a:latin typeface="Times New Roman" panose="02020603050405020304" pitchFamily="18" charset="0"/>
              <a:ea typeface="Calibri" panose="020F0502020204030204" pitchFamily="34" charset="0"/>
              <a:cs typeface="Mangal" panose="02040503050203030202" pitchFamily="18" charset="0"/>
            </a:endParaRP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2303028"/>
            <a:ext cx="3283119" cy="3720337"/>
          </a:xfrm>
        </p:spPr>
        <p:txBody>
          <a:bodyPr>
            <a:normAutofit/>
          </a:bodyPr>
          <a:lstStyle/>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600" b="1" kern="100" dirty="0">
                <a:effectLst/>
                <a:latin typeface="Times New Roman" panose="02020603050405020304" pitchFamily="18" charset="0"/>
                <a:ea typeface="Calibri" panose="020F0502020204030204" pitchFamily="34" charset="0"/>
                <a:cs typeface="Mangal" panose="02040503050203030202" pitchFamily="18" charset="0"/>
              </a:rPr>
              <a:t>Software</a:t>
            </a:r>
            <a:r>
              <a:rPr lang="en-US" sz="1600" kern="100" dirty="0">
                <a:effectLst/>
                <a:latin typeface="Times New Roman" panose="02020603050405020304" pitchFamily="18" charset="0"/>
                <a:ea typeface="Calibri" panose="020F0502020204030204" pitchFamily="34" charset="0"/>
                <a:cs typeface="Mangal" panose="02040503050203030202" pitchFamily="18" charset="0"/>
              </a:rPr>
              <a:t>:</a:t>
            </a:r>
          </a:p>
          <a:p>
            <a:pPr marL="742950" marR="0" lvl="1" indent="-285750" algn="just">
              <a:lnSpc>
                <a:spcPct val="107000"/>
              </a:lnSpc>
              <a:spcBef>
                <a:spcPts val="0"/>
              </a:spcBef>
              <a:spcAft>
                <a:spcPts val="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Operating System: Any (Windows/Linux/MacOS)</a:t>
            </a:r>
          </a:p>
          <a:p>
            <a:pPr marL="742950" marR="0" lvl="1" indent="-285750" algn="just">
              <a:lnSpc>
                <a:spcPct val="107000"/>
              </a:lnSpc>
              <a:spcBef>
                <a:spcPts val="0"/>
              </a:spcBef>
              <a:spcAft>
                <a:spcPts val="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Web Browser: Chrome, Firefox, Edge, or Safari</a:t>
            </a:r>
          </a:p>
          <a:p>
            <a:pPr marL="742950" marR="0" lvl="1" indent="-285750" algn="just">
              <a:lnSpc>
                <a:spcPct val="107000"/>
              </a:lnSpc>
              <a:spcBef>
                <a:spcPts val="0"/>
              </a:spcBef>
              <a:spcAft>
                <a:spcPts val="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IDE: Visual Studio Code, Sublime Text, or any preferred code editor</a:t>
            </a:r>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4782159" y="2303028"/>
            <a:ext cx="3284951" cy="3720337"/>
          </a:xfrm>
        </p:spPr>
        <p:txBody>
          <a:bodyPr>
            <a:normAutofit/>
          </a:bodyPr>
          <a:lstStyle/>
          <a:p>
            <a:pPr marL="0" marR="0" algn="just">
              <a:lnSpc>
                <a:spcPct val="107000"/>
              </a:lnSpc>
              <a:spcBef>
                <a:spcPts val="0"/>
              </a:spcBef>
              <a:spcAft>
                <a:spcPts val="0"/>
              </a:spcAft>
            </a:pPr>
            <a:r>
              <a:rPr lang="en-US" b="1" kern="100" dirty="0">
                <a:effectLst/>
                <a:latin typeface="Times New Roman" panose="02020603050405020304" pitchFamily="18" charset="0"/>
                <a:ea typeface="Calibri" panose="020F0502020204030204" pitchFamily="34" charset="0"/>
                <a:cs typeface="Mangal" panose="02040503050203030202" pitchFamily="18" charset="0"/>
              </a:rPr>
              <a:t>System Requirements</a:t>
            </a:r>
            <a:endParaRPr lang="en-US" kern="100" dirty="0">
              <a:effectLst/>
              <a:latin typeface="Times New Roman" panose="02020603050405020304" pitchFamily="18" charset="0"/>
              <a:ea typeface="Calibri" panose="020F0502020204030204" pitchFamily="34" charset="0"/>
              <a:cs typeface="Mangal" panose="02040503050203030202" pitchFamily="18" charset="0"/>
            </a:endParaRP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b="1" kern="100" dirty="0">
                <a:effectLst/>
                <a:latin typeface="Times New Roman" panose="02020603050405020304" pitchFamily="18" charset="0"/>
                <a:ea typeface="Calibri" panose="020F0502020204030204" pitchFamily="34" charset="0"/>
                <a:cs typeface="Mangal" panose="02040503050203030202" pitchFamily="18" charset="0"/>
              </a:rPr>
              <a:t>Hardware</a:t>
            </a:r>
            <a:r>
              <a:rPr lang="en-US" kern="100" dirty="0">
                <a:effectLst/>
                <a:latin typeface="Times New Roman" panose="02020603050405020304" pitchFamily="18" charset="0"/>
                <a:ea typeface="Calibri" panose="020F0502020204030204" pitchFamily="34" charset="0"/>
                <a:cs typeface="Mangal" panose="02040503050203030202" pitchFamily="18" charset="0"/>
              </a:rPr>
              <a:t>:</a:t>
            </a:r>
          </a:p>
          <a:p>
            <a:pPr marL="742950" marR="0" lvl="1" indent="-285750" algn="just">
              <a:lnSpc>
                <a:spcPct val="107000"/>
              </a:lnSpc>
              <a:spcBef>
                <a:spcPts val="0"/>
              </a:spcBef>
              <a:spcAft>
                <a:spcPts val="0"/>
              </a:spcAft>
              <a:buSzPts val="1000"/>
              <a:buFont typeface="Courier New" panose="02070309020205020404" pitchFamily="49" charset="0"/>
              <a:buChar char="o"/>
              <a:tabLst>
                <a:tab pos="9144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Processor: Any processor (e.g., Intel Core i3 or higher)</a:t>
            </a:r>
          </a:p>
          <a:p>
            <a:pPr marL="742950" marR="0" lvl="1" indent="-285750" algn="just">
              <a:lnSpc>
                <a:spcPct val="107000"/>
              </a:lnSpc>
              <a:spcBef>
                <a:spcPts val="0"/>
              </a:spcBef>
              <a:spcAft>
                <a:spcPts val="0"/>
              </a:spcAft>
              <a:buSzPts val="1000"/>
              <a:buFont typeface="Courier New" panose="02070309020205020404" pitchFamily="49" charset="0"/>
              <a:buChar char="o"/>
              <a:tabLst>
                <a:tab pos="9144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RAM: 2 GB minimum</a:t>
            </a:r>
          </a:p>
          <a:p>
            <a:pPr marL="742950" marR="0" lvl="1" indent="-285750" algn="just">
              <a:lnSpc>
                <a:spcPct val="107000"/>
              </a:lnSpc>
              <a:spcBef>
                <a:spcPts val="0"/>
              </a:spcBef>
              <a:spcAft>
                <a:spcPts val="0"/>
              </a:spcAft>
              <a:buSzPts val="1000"/>
              <a:buFont typeface="Courier New" panose="02070309020205020404" pitchFamily="49" charset="0"/>
              <a:buChar char="o"/>
              <a:tabLst>
                <a:tab pos="9144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Storage: 50 MB free space</a:t>
            </a:r>
          </a:p>
        </p:txBody>
      </p:sp>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pPr marL="0" marR="0" algn="just">
              <a:lnSpc>
                <a:spcPct val="107000"/>
              </a:lnSpc>
              <a:spcBef>
                <a:spcPts val="0"/>
              </a:spcBef>
              <a:spcAft>
                <a:spcPts val="0"/>
              </a:spcAft>
            </a:pPr>
            <a:r>
              <a:rPr lang="en-US" sz="3600" b="1" kern="100" dirty="0">
                <a:effectLst/>
                <a:latin typeface="Times New Roman" panose="02020603050405020304" pitchFamily="18" charset="0"/>
                <a:ea typeface="Calibri" panose="020F0502020204030204" pitchFamily="34" charset="0"/>
                <a:cs typeface="Mangal" panose="02040503050203030202" pitchFamily="18" charset="0"/>
              </a:rPr>
              <a:t>Technologies Used</a:t>
            </a:r>
            <a:endParaRPr lang="en-US" sz="3600" kern="100" dirty="0">
              <a:effectLst/>
              <a:latin typeface="Times New Roman" panose="02020603050405020304" pitchFamily="18" charset="0"/>
              <a:ea typeface="Calibri" panose="020F0502020204030204" pitchFamily="34" charset="0"/>
              <a:cs typeface="Mangal" panose="02040503050203030202" pitchFamily="18" charset="0"/>
            </a:endParaRP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400" y="2303463"/>
            <a:ext cx="4289898" cy="4143375"/>
          </a:xfrm>
        </p:spPr>
        <p:txBody>
          <a:bodyPr>
            <a:normAutofit/>
          </a:bodyPr>
          <a:lstStyle/>
          <a:p>
            <a:pPr marL="0" marR="0" indent="0" algn="just">
              <a:lnSpc>
                <a:spcPct val="107000"/>
              </a:lnSpc>
              <a:spcBef>
                <a:spcPts val="0"/>
              </a:spcBef>
              <a:spcAft>
                <a:spcPts val="0"/>
              </a:spcAft>
              <a:buNone/>
            </a:pPr>
            <a:r>
              <a:rPr lang="en-US" sz="1800" b="1" kern="100" dirty="0">
                <a:effectLst/>
                <a:latin typeface="Times New Roman" panose="02020603050405020304" pitchFamily="18" charset="0"/>
                <a:ea typeface="Calibri" panose="020F0502020204030204" pitchFamily="34" charset="0"/>
                <a:cs typeface="Mangal" panose="02040503050203030202" pitchFamily="18" charset="0"/>
              </a:rPr>
              <a:t>	HTML</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Structure for the game’s grid and   buttons.</a:t>
            </a:r>
          </a:p>
          <a:p>
            <a:pPr marL="0" marR="0" indent="0" algn="just">
              <a:lnSpc>
                <a:spcPct val="107000"/>
              </a:lnSpc>
              <a:spcBef>
                <a:spcPts val="0"/>
              </a:spcBef>
              <a:spcAft>
                <a:spcPts val="0"/>
              </a:spcAft>
              <a:buNone/>
            </a:pPr>
            <a:endParaRPr lang="en-US" sz="1800" kern="100" dirty="0">
              <a:effectLst/>
              <a:latin typeface="Times New Roman" panose="02020603050405020304" pitchFamily="18" charset="0"/>
              <a:ea typeface="Calibri" panose="020F0502020204030204" pitchFamily="34" charset="0"/>
              <a:cs typeface="Mangal" panose="02040503050203030202" pitchFamily="18" charset="0"/>
            </a:endParaRPr>
          </a:p>
          <a:p>
            <a:pPr marL="0" marR="0" lvl="0" indent="0" algn="just">
              <a:lnSpc>
                <a:spcPct val="107000"/>
              </a:lnSpc>
              <a:spcBef>
                <a:spcPts val="0"/>
              </a:spcBef>
              <a:spcAft>
                <a:spcPts val="0"/>
              </a:spcAft>
              <a:buSzPts val="1000"/>
              <a:buNone/>
              <a:tabLst>
                <a:tab pos="457200" algn="l"/>
              </a:tabLst>
            </a:pPr>
            <a:r>
              <a:rPr lang="en-US" sz="1800" b="1" kern="100" dirty="0">
                <a:effectLst/>
                <a:latin typeface="Times New Roman" panose="02020603050405020304" pitchFamily="18" charset="0"/>
                <a:ea typeface="Calibri" panose="020F0502020204030204" pitchFamily="34" charset="0"/>
                <a:cs typeface="Mangal" panose="02040503050203030202" pitchFamily="18" charset="0"/>
              </a:rPr>
              <a:t>	CSS</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Styling for the game’s layout, buttons, and animations.</a:t>
            </a:r>
          </a:p>
          <a:p>
            <a:pPr marL="0" marR="0" lvl="0" indent="0" algn="just">
              <a:lnSpc>
                <a:spcPct val="107000"/>
              </a:lnSpc>
              <a:spcBef>
                <a:spcPts val="0"/>
              </a:spcBef>
              <a:spcAft>
                <a:spcPts val="0"/>
              </a:spcAft>
              <a:buSzPts val="1000"/>
              <a:buNone/>
              <a:tabLst>
                <a:tab pos="457200" algn="l"/>
              </a:tabLst>
            </a:pPr>
            <a:endParaRPr lang="en-US" sz="1800" b="1" kern="100" dirty="0">
              <a:effectLst/>
              <a:latin typeface="Times New Roman" panose="02020603050405020304" pitchFamily="18" charset="0"/>
              <a:ea typeface="Calibri" panose="020F0502020204030204" pitchFamily="34" charset="0"/>
              <a:cs typeface="Mangal" panose="02040503050203030202" pitchFamily="18" charset="0"/>
            </a:endParaRPr>
          </a:p>
          <a:p>
            <a:pPr marL="0" marR="0" lvl="0" indent="0" algn="just">
              <a:lnSpc>
                <a:spcPct val="107000"/>
              </a:lnSpc>
              <a:spcBef>
                <a:spcPts val="0"/>
              </a:spcBef>
              <a:spcAft>
                <a:spcPts val="0"/>
              </a:spcAft>
              <a:buSzPts val="1000"/>
              <a:buNone/>
              <a:tabLst>
                <a:tab pos="457200" algn="l"/>
              </a:tabLst>
            </a:pPr>
            <a:r>
              <a:rPr lang="en-US" sz="1800" b="1" kern="100" dirty="0">
                <a:effectLst/>
                <a:latin typeface="Times New Roman" panose="02020603050405020304" pitchFamily="18" charset="0"/>
                <a:ea typeface="Calibri" panose="020F0502020204030204" pitchFamily="34" charset="0"/>
                <a:cs typeface="Mangal" panose="02040503050203030202" pitchFamily="18" charset="0"/>
              </a:rPr>
              <a:t>	JavaScript</a:t>
            </a:r>
            <a:r>
              <a:rPr lang="en-US" sz="1800" kern="100" dirty="0">
                <a:effectLst/>
                <a:latin typeface="Times New Roman" panose="02020603050405020304" pitchFamily="18" charset="0"/>
                <a:ea typeface="Calibri" panose="020F0502020204030204" pitchFamily="34" charset="0"/>
                <a:cs typeface="Mangal" panose="02040503050203030202" pitchFamily="18" charset="0"/>
              </a:rPr>
              <a:t>: Logic for player turns, win condition checks, undo functionality, and animations.</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057274"/>
            <a:ext cx="7843837" cy="1012782"/>
          </a:xfrm>
        </p:spPr>
        <p:txBody>
          <a:bodyPr/>
          <a:lstStyle/>
          <a:p>
            <a:pPr marL="0" marR="0" algn="just">
              <a:lnSpc>
                <a:spcPct val="107000"/>
              </a:lnSpc>
              <a:spcBef>
                <a:spcPts val="0"/>
              </a:spcBef>
              <a:spcAft>
                <a:spcPts val="0"/>
              </a:spcAft>
            </a:pPr>
            <a:r>
              <a:rPr lang="en-US" sz="3600" b="1" kern="100" dirty="0">
                <a:effectLst/>
                <a:latin typeface="Times New Roman" panose="02020603050405020304" pitchFamily="18" charset="0"/>
                <a:ea typeface="Calibri" panose="020F0502020204030204" pitchFamily="34" charset="0"/>
                <a:cs typeface="Mangal" panose="02040503050203030202" pitchFamily="18" charset="0"/>
              </a:rPr>
              <a:t>Design and Architecture</a:t>
            </a:r>
            <a:endParaRPr lang="en-US" sz="3600" kern="100" dirty="0">
              <a:effectLst/>
              <a:latin typeface="Times New Roman" panose="02020603050405020304" pitchFamily="18" charset="0"/>
              <a:ea typeface="Calibri" panose="020F0502020204030204" pitchFamily="34" charset="0"/>
              <a:cs typeface="Mangal" panose="02040503050203030202" pitchFamily="18" charset="0"/>
            </a:endParaRP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2331791"/>
            <a:ext cx="6903076" cy="3721817"/>
          </a:xfrm>
        </p:spPr>
        <p:txBody>
          <a:bodyPr>
            <a:noAutofit/>
          </a:bodyPr>
          <a:lstStyle/>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b="1" kern="100" dirty="0">
                <a:effectLst/>
                <a:latin typeface="Times New Roman" panose="02020603050405020304" pitchFamily="18" charset="0"/>
                <a:ea typeface="Calibri" panose="020F0502020204030204" pitchFamily="34" charset="0"/>
                <a:cs typeface="Mangal" panose="02040503050203030202" pitchFamily="18" charset="0"/>
              </a:rPr>
              <a:t>User Interface (UI)</a:t>
            </a:r>
            <a:r>
              <a:rPr lang="en-US" sz="2000" kern="100" dirty="0">
                <a:effectLst/>
                <a:latin typeface="Times New Roman" panose="02020603050405020304" pitchFamily="18" charset="0"/>
                <a:ea typeface="Calibri" panose="020F0502020204030204" pitchFamily="34" charset="0"/>
                <a:cs typeface="Mangal" panose="02040503050203030202" pitchFamily="18" charset="0"/>
              </a:rPr>
              <a:t>: A simple 3x3 grid with clickable cells, a reset button, and a display for showing the current player's turn and winning status.</a:t>
            </a: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b="1" kern="100" dirty="0">
                <a:effectLst/>
                <a:latin typeface="Times New Roman" panose="02020603050405020304" pitchFamily="18" charset="0"/>
                <a:ea typeface="Calibri" panose="020F0502020204030204" pitchFamily="34" charset="0"/>
                <a:cs typeface="Mangal" panose="02040503050203030202" pitchFamily="18" charset="0"/>
              </a:rPr>
              <a:t>Game Flow Diagram</a:t>
            </a:r>
            <a:r>
              <a:rPr lang="en-US" sz="2000" kern="100" dirty="0">
                <a:effectLst/>
                <a:latin typeface="Times New Roman" panose="02020603050405020304" pitchFamily="18" charset="0"/>
                <a:ea typeface="Calibri" panose="020F0502020204030204" pitchFamily="34" charset="0"/>
                <a:cs typeface="Mangal" panose="02040503050203030202" pitchFamily="18" charset="0"/>
              </a:rPr>
              <a:t>: Diagram showing how each player interacts with the game, including state changes after each move.</a:t>
            </a: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2000" b="1" kern="100" dirty="0">
                <a:effectLst/>
                <a:latin typeface="Times New Roman" panose="02020603050405020304" pitchFamily="18" charset="0"/>
                <a:ea typeface="Calibri" panose="020F0502020204030204" pitchFamily="34" charset="0"/>
                <a:cs typeface="Mangal" panose="02040503050203030202" pitchFamily="18" charset="0"/>
              </a:rPr>
              <a:t>Design Considerations</a:t>
            </a:r>
            <a:r>
              <a:rPr lang="en-US" sz="2000" kern="100" dirty="0">
                <a:effectLst/>
                <a:latin typeface="Times New Roman" panose="02020603050405020304" pitchFamily="18" charset="0"/>
                <a:ea typeface="Calibri" panose="020F0502020204030204" pitchFamily="34" charset="0"/>
                <a:cs typeface="Mangal" panose="02040503050203030202" pitchFamily="18" charset="0"/>
              </a:rPr>
              <a:t>:</a:t>
            </a:r>
          </a:p>
          <a:p>
            <a:pPr marL="742950" marR="0" lvl="1" indent="-285750" algn="just">
              <a:lnSpc>
                <a:spcPct val="107000"/>
              </a:lnSpc>
              <a:spcBef>
                <a:spcPts val="0"/>
              </a:spcBef>
              <a:spcAft>
                <a:spcPts val="0"/>
              </a:spcAft>
              <a:buSzPts val="1000"/>
              <a:buFont typeface="Courier New" panose="02070309020205020404" pitchFamily="49" charset="0"/>
              <a:buChar char="o"/>
              <a:tabLst>
                <a:tab pos="914400" algn="l"/>
              </a:tabLs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Responsive Design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Ensures the game works on both desktop and mobile devices.</a:t>
            </a:r>
          </a:p>
          <a:p>
            <a:pPr marL="742950" marR="0" lvl="1" indent="-285750" algn="just">
              <a:lnSpc>
                <a:spcPct val="107000"/>
              </a:lnSpc>
              <a:spcBef>
                <a:spcPts val="0"/>
              </a:spcBef>
              <a:spcAft>
                <a:spcPts val="0"/>
              </a:spcAft>
              <a:buSzPts val="1000"/>
              <a:buFont typeface="Courier New" panose="02070309020205020404" pitchFamily="49" charset="0"/>
              <a:buChar char="o"/>
              <a:tabLst>
                <a:tab pos="914400" algn="l"/>
              </a:tabLs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User Accessibility</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Large, clickable grid cells make it easier for users to interact with the game.</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pic>
        <p:nvPicPr>
          <p:cNvPr id="9" name="Picture Placeholder 8">
            <a:extLst>
              <a:ext uri="{FF2B5EF4-FFF2-40B4-BE49-F238E27FC236}">
                <a16:creationId xmlns:a16="http://schemas.microsoft.com/office/drawing/2014/main" id="{A2833C3E-9FF4-2D6E-EED0-41303A877474}"/>
              </a:ext>
            </a:extLst>
          </p:cNvPr>
          <p:cNvPicPr>
            <a:picLocks noGrp="1" noChangeAspect="1"/>
          </p:cNvPicPr>
          <p:nvPr>
            <p:ph type="pic" sz="quarter" idx="14"/>
          </p:nvPr>
        </p:nvPicPr>
        <p:blipFill>
          <a:blip r:embed="rId3"/>
          <a:srcRect t="15794" b="15794"/>
          <a:stretch>
            <a:fillRect/>
          </a:stretch>
        </p:blipFill>
        <p:spPr>
          <a:prstGeom prst="rect">
            <a:avLst/>
          </a:prstGeom>
        </p:spPr>
      </p:pic>
    </p:spTree>
    <p:extLst>
      <p:ext uri="{BB962C8B-B14F-4D97-AF65-F5344CB8AC3E}">
        <p14:creationId xmlns:p14="http://schemas.microsoft.com/office/powerpoint/2010/main" val="407210172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{C40F0737-1FB5-49BA-8708-5B034D45F4CA}tf78438558_win32</Template>
  <TotalTime>36</TotalTime>
  <Words>924</Words>
  <Application>Microsoft Office PowerPoint</Application>
  <PresentationFormat>Widescreen</PresentationFormat>
  <Paragraphs>95</Paragraphs>
  <Slides>15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Calibri</vt:lpstr>
      <vt:lpstr>Courier New</vt:lpstr>
      <vt:lpstr>Sabon Next LT</vt:lpstr>
      <vt:lpstr>Symbol</vt:lpstr>
      <vt:lpstr>Times New Roman</vt:lpstr>
      <vt:lpstr>Custom</vt:lpstr>
      <vt:lpstr>Tic-Tac-Toe Game</vt:lpstr>
      <vt:lpstr>Project Title: Tic-Tac-Toe Game</vt:lpstr>
      <vt:lpstr>Table of Contents  1. Introduction  2. Objective  3. Scope  4. Features  5. System Requirements  6. Technologies Used  7. Design and Architecture  8. Implementation  9. Testing  10. Result and Output  11. Conclusion  12. Future Enhancements  13. References</vt:lpstr>
      <vt:lpstr>Introduction </vt:lpstr>
      <vt:lpstr>PowerPoint Presentation</vt:lpstr>
      <vt:lpstr>Features</vt:lpstr>
      <vt:lpstr>System Requirements</vt:lpstr>
      <vt:lpstr>Technologies Used</vt:lpstr>
      <vt:lpstr>Design and Architecture</vt:lpstr>
      <vt:lpstr>Implementation</vt:lpstr>
      <vt:lpstr>Testing</vt:lpstr>
      <vt:lpstr>Result and Output</vt:lpstr>
      <vt:lpstr>PowerPoint Presentation</vt:lpstr>
      <vt:lpstr> 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mahadev kurwade</dc:creator>
  <cp:lastModifiedBy>mahadev kurwade</cp:lastModifiedBy>
  <cp:revision>13</cp:revision>
  <dcterms:created xsi:type="dcterms:W3CDTF">2024-10-29T06:51:54Z</dcterms:created>
  <dcterms:modified xsi:type="dcterms:W3CDTF">2024-10-29T07:28:03Z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