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18" autoAdjust="0"/>
    <p:restoredTop sz="94640"/>
  </p:normalViewPr>
  <p:slideViewPr>
    <p:cSldViewPr snapToGrid="0">
      <p:cViewPr varScale="1">
        <p:scale>
          <a:sx n="76" d="100"/>
          <a:sy n="76" d="100"/>
        </p:scale>
        <p:origin x="432"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9/21/2023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817112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9/21/2023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956424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9/21/2023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7284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9/21/2023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1352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9/21/2023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65067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9/21/2023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880985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9/21/2023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49856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9/21/2023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38986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9/21/2023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780993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9/21/2023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61155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9/21/2023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56197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9/21/2023</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85651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8E5B26-7018-487A-C571-D548AB5D336D}"/>
              </a:ext>
            </a:extLst>
          </p:cNvPr>
          <p:cNvSpPr>
            <a:spLocks noGrp="1"/>
          </p:cNvSpPr>
          <p:nvPr>
            <p:ph type="ctrTitle"/>
          </p:nvPr>
        </p:nvSpPr>
        <p:spPr>
          <a:xfrm>
            <a:off x="5604552" y="871758"/>
            <a:ext cx="5825448" cy="3871143"/>
          </a:xfrm>
        </p:spPr>
        <p:txBody>
          <a:bodyPr>
            <a:normAutofit/>
          </a:bodyPr>
          <a:lstStyle/>
          <a:p>
            <a:r>
              <a:rPr lang="en-US" dirty="0"/>
              <a:t>Practical Python Programming for IoT Summary</a:t>
            </a:r>
          </a:p>
        </p:txBody>
      </p:sp>
      <p:sp>
        <p:nvSpPr>
          <p:cNvPr id="3" name="Subtitle 2">
            <a:extLst>
              <a:ext uri="{FF2B5EF4-FFF2-40B4-BE49-F238E27FC236}">
                <a16:creationId xmlns:a16="http://schemas.microsoft.com/office/drawing/2014/main" id="{D56682CF-95B9-7B9C-2C56-7A634BDCBFA0}"/>
              </a:ext>
            </a:extLst>
          </p:cNvPr>
          <p:cNvSpPr>
            <a:spLocks noGrp="1"/>
          </p:cNvSpPr>
          <p:nvPr>
            <p:ph type="subTitle" idx="1"/>
          </p:nvPr>
        </p:nvSpPr>
        <p:spPr>
          <a:xfrm>
            <a:off x="5619964" y="4785543"/>
            <a:ext cx="5322013" cy="1005657"/>
          </a:xfrm>
        </p:spPr>
        <p:txBody>
          <a:bodyPr>
            <a:normAutofit/>
          </a:bodyPr>
          <a:lstStyle/>
          <a:p>
            <a:r>
              <a:rPr lang="en-US" dirty="0"/>
              <a:t>Submitted by: Mahadevan </a:t>
            </a:r>
            <a:r>
              <a:rPr lang="en-US" dirty="0" err="1"/>
              <a:t>Syam</a:t>
            </a:r>
            <a:endParaRPr lang="en-US" dirty="0"/>
          </a:p>
          <a:p>
            <a:r>
              <a:rPr lang="en-US" dirty="0"/>
              <a:t>Submitted to: Dr. </a:t>
            </a:r>
            <a:r>
              <a:rPr lang="en-US" dirty="0" err="1"/>
              <a:t>Hiron</a:t>
            </a:r>
            <a:r>
              <a:rPr lang="en-US" dirty="0"/>
              <a:t> Bose</a:t>
            </a:r>
          </a:p>
        </p:txBody>
      </p:sp>
      <p:pic>
        <p:nvPicPr>
          <p:cNvPr id="4" name="Picture 3" descr="Computer script on a screen">
            <a:extLst>
              <a:ext uri="{FF2B5EF4-FFF2-40B4-BE49-F238E27FC236}">
                <a16:creationId xmlns:a16="http://schemas.microsoft.com/office/drawing/2014/main" id="{43A478E0-2E41-E6C6-AA2D-BD7D3E591054}"/>
              </a:ext>
            </a:extLst>
          </p:cNvPr>
          <p:cNvPicPr>
            <a:picLocks noChangeAspect="1"/>
          </p:cNvPicPr>
          <p:nvPr/>
        </p:nvPicPr>
        <p:blipFill rotWithShape="1">
          <a:blip r:embed="rId2"/>
          <a:srcRect l="6380" r="46153" b="-1"/>
          <a:stretch/>
        </p:blipFill>
        <p:spPr>
          <a:xfrm>
            <a:off x="1" y="10"/>
            <a:ext cx="4876799" cy="6857989"/>
          </a:xfrm>
          <a:prstGeom prst="rect">
            <a:avLst/>
          </a:prstGeom>
        </p:spPr>
      </p:pic>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892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23DC1-416C-25D2-FC7B-881AB8510809}"/>
              </a:ext>
            </a:extLst>
          </p:cNvPr>
          <p:cNvSpPr>
            <a:spLocks noGrp="1"/>
          </p:cNvSpPr>
          <p:nvPr>
            <p:ph type="title"/>
          </p:nvPr>
        </p:nvSpPr>
        <p:spPr/>
        <p:txBody>
          <a:bodyPr/>
          <a:lstStyle/>
          <a:p>
            <a:r>
              <a:rPr lang="en-US" dirty="0"/>
              <a:t>Chapter 9: measuring temperature, humidity and light levels</a:t>
            </a:r>
          </a:p>
        </p:txBody>
      </p:sp>
      <p:sp>
        <p:nvSpPr>
          <p:cNvPr id="3" name="Content Placeholder 2">
            <a:extLst>
              <a:ext uri="{FF2B5EF4-FFF2-40B4-BE49-F238E27FC236}">
                <a16:creationId xmlns:a16="http://schemas.microsoft.com/office/drawing/2014/main" id="{7D789A80-3D1B-E2BF-AAE3-4091E459EC96}"/>
              </a:ext>
            </a:extLst>
          </p:cNvPr>
          <p:cNvSpPr>
            <a:spLocks noGrp="1"/>
          </p:cNvSpPr>
          <p:nvPr>
            <p:ph idx="1"/>
          </p:nvPr>
        </p:nvSpPr>
        <p:spPr/>
        <p:txBody>
          <a:bodyPr>
            <a:normAutofit lnSpcReduction="10000"/>
          </a:bodyPr>
          <a:lstStyle/>
          <a:p>
            <a:r>
              <a:rPr lang="en-US" dirty="0"/>
              <a:t>In this chapter, I learned how to measure temperature and humidity using the common DHT11 and/or DHT22 sensors. I also looked at how to use an LDR to detect light, and this allowed me to explore voltage divider circuits and ADCs in greater detail. I concluded by retrofitting our LDR circuit so that I could detect moisture. The example circuits and code I covered in this chapter provided practical examples of measuring environmental conditions with readily available sensors and simple circuits. My understanding of these sensors and circuits now means I can adapt the examples for my own environmental monitoring projects, including using them as input triggers together with Python to control other circuits. I also saw new practical applications of voltage divider circuits and how they are used in analog circuits to turn variable resistance into a variable voltage for use with an ADC.</a:t>
            </a:r>
          </a:p>
        </p:txBody>
      </p:sp>
    </p:spTree>
    <p:extLst>
      <p:ext uri="{BB962C8B-B14F-4D97-AF65-F5344CB8AC3E}">
        <p14:creationId xmlns:p14="http://schemas.microsoft.com/office/powerpoint/2010/main" val="3671515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47E-05C8-C3D9-115C-C3CF5A8C3BA1}"/>
              </a:ext>
            </a:extLst>
          </p:cNvPr>
          <p:cNvSpPr>
            <a:spLocks noGrp="1"/>
          </p:cNvSpPr>
          <p:nvPr>
            <p:ph type="title"/>
          </p:nvPr>
        </p:nvSpPr>
        <p:spPr/>
        <p:txBody>
          <a:bodyPr/>
          <a:lstStyle/>
          <a:p>
            <a:r>
              <a:rPr lang="en-US" dirty="0"/>
              <a:t>Chapter 10: movement with Servos, motors and steppers</a:t>
            </a:r>
          </a:p>
        </p:txBody>
      </p:sp>
      <p:sp>
        <p:nvSpPr>
          <p:cNvPr id="3" name="Content Placeholder 2">
            <a:extLst>
              <a:ext uri="{FF2B5EF4-FFF2-40B4-BE49-F238E27FC236}">
                <a16:creationId xmlns:a16="http://schemas.microsoft.com/office/drawing/2014/main" id="{61A2B18F-4BA2-B918-AEB0-537FCA82E80A}"/>
              </a:ext>
            </a:extLst>
          </p:cNvPr>
          <p:cNvSpPr>
            <a:spLocks noGrp="1"/>
          </p:cNvSpPr>
          <p:nvPr>
            <p:ph idx="1"/>
          </p:nvPr>
        </p:nvSpPr>
        <p:spPr/>
        <p:txBody>
          <a:bodyPr>
            <a:normAutofit/>
          </a:bodyPr>
          <a:lstStyle/>
          <a:p>
            <a:r>
              <a:rPr lang="en-US" dirty="0"/>
              <a:t>In this chapter, I learned how to use three common types of motors to create complex movement with my Raspberry Pi – a servo motor for creating an angular moment, a DC motor with an H-Bridge driver to create direction movement and speed control, and a stepper motor for precision movement. What I have learned in this chapter, together with the example circuits and code, provided me with a foundation that I can use to start building my own applications where movement and motion are required.</a:t>
            </a:r>
          </a:p>
        </p:txBody>
      </p:sp>
    </p:spTree>
    <p:extLst>
      <p:ext uri="{BB962C8B-B14F-4D97-AF65-F5344CB8AC3E}">
        <p14:creationId xmlns:p14="http://schemas.microsoft.com/office/powerpoint/2010/main" val="3879777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491C3-63AB-4F5F-BA27-1056C47D5595}"/>
              </a:ext>
            </a:extLst>
          </p:cNvPr>
          <p:cNvSpPr>
            <a:spLocks noGrp="1"/>
          </p:cNvSpPr>
          <p:nvPr>
            <p:ph type="title"/>
          </p:nvPr>
        </p:nvSpPr>
        <p:spPr/>
        <p:txBody>
          <a:bodyPr/>
          <a:lstStyle/>
          <a:p>
            <a:r>
              <a:rPr lang="en-US" dirty="0"/>
              <a:t>Chapter 11: measuring distance and detecting movement</a:t>
            </a:r>
          </a:p>
        </p:txBody>
      </p:sp>
      <p:sp>
        <p:nvSpPr>
          <p:cNvPr id="3" name="Content Placeholder 2">
            <a:extLst>
              <a:ext uri="{FF2B5EF4-FFF2-40B4-BE49-F238E27FC236}">
                <a16:creationId xmlns:a16="http://schemas.microsoft.com/office/drawing/2014/main" id="{A148C244-103A-6400-9042-388921A2EE66}"/>
              </a:ext>
            </a:extLst>
          </p:cNvPr>
          <p:cNvSpPr>
            <a:spLocks noGrp="1"/>
          </p:cNvSpPr>
          <p:nvPr>
            <p:ph idx="1"/>
          </p:nvPr>
        </p:nvSpPr>
        <p:spPr/>
        <p:txBody>
          <a:bodyPr>
            <a:normAutofit/>
          </a:bodyPr>
          <a:lstStyle/>
          <a:p>
            <a:r>
              <a:rPr lang="en-US" dirty="0"/>
              <a:t>In this chapter, I looked at ways to detect movement and estimate distance with my Raspberry Pi. I learned how to use a PIR sensor to detect broad movements, and how a switch-type Hall-effect sensor can be used to detect the movement of a magnetic field. I also discovered how to use an ultrasonic range sensor to estimate absolute distance on a larger scale, and how to use a </a:t>
            </a:r>
            <a:r>
              <a:rPr lang="en-US" dirty="0" err="1"/>
              <a:t>ratiometric</a:t>
            </a:r>
            <a:r>
              <a:rPr lang="en-US" dirty="0"/>
              <a:t>-type Hall-effect sensor to measure relative distances on a small scale. All my circuits and examples in this chapter have been input focused – telling my Raspberry Pi that some event has occurred, such as the detection of a person moving or that a distance is being measured.</a:t>
            </a:r>
          </a:p>
        </p:txBody>
      </p:sp>
    </p:spTree>
    <p:extLst>
      <p:ext uri="{BB962C8B-B14F-4D97-AF65-F5344CB8AC3E}">
        <p14:creationId xmlns:p14="http://schemas.microsoft.com/office/powerpoint/2010/main" val="2591794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7F2AF-1742-24A0-3784-B03A831E50A9}"/>
              </a:ext>
            </a:extLst>
          </p:cNvPr>
          <p:cNvSpPr>
            <a:spLocks noGrp="1"/>
          </p:cNvSpPr>
          <p:nvPr>
            <p:ph type="title"/>
          </p:nvPr>
        </p:nvSpPr>
        <p:spPr/>
        <p:txBody>
          <a:bodyPr/>
          <a:lstStyle/>
          <a:p>
            <a:r>
              <a:rPr lang="en-US" dirty="0"/>
              <a:t>Chapter 12: Introduction to threads, </a:t>
            </a:r>
            <a:r>
              <a:rPr lang="en-US" dirty="0" err="1"/>
              <a:t>asyncio</a:t>
            </a:r>
            <a:r>
              <a:rPr lang="en-US" dirty="0"/>
              <a:t> and event loops</a:t>
            </a:r>
          </a:p>
        </p:txBody>
      </p:sp>
      <p:sp>
        <p:nvSpPr>
          <p:cNvPr id="3" name="Content Placeholder 2">
            <a:extLst>
              <a:ext uri="{FF2B5EF4-FFF2-40B4-BE49-F238E27FC236}">
                <a16:creationId xmlns:a16="http://schemas.microsoft.com/office/drawing/2014/main" id="{83FC4739-5126-69DA-7A3A-39B56121F59B}"/>
              </a:ext>
            </a:extLst>
          </p:cNvPr>
          <p:cNvSpPr>
            <a:spLocks noGrp="1"/>
          </p:cNvSpPr>
          <p:nvPr>
            <p:ph idx="1"/>
          </p:nvPr>
        </p:nvSpPr>
        <p:spPr/>
        <p:txBody>
          <a:bodyPr>
            <a:normAutofit/>
          </a:bodyPr>
          <a:lstStyle/>
          <a:p>
            <a:r>
              <a:rPr lang="en-US" dirty="0"/>
              <a:t>In this chapter, I looked at four different way of structuring a Python program that interface with electronics. I learned about an event-loop approach to programming, two variations on a thread-based approach – callbacks and a publisher-subscriber model – and finished by looking at how an </a:t>
            </a:r>
            <a:r>
              <a:rPr lang="en-US" dirty="0" err="1"/>
              <a:t>AsyncIO</a:t>
            </a:r>
            <a:r>
              <a:rPr lang="en-US" dirty="0"/>
              <a:t> approach to programming works. Each of the four examples I covered was very discrete and specific in its approach. While I understood the relative benefits and pitfalls of each approach along the way, it's worth remembering that in practice, my projects will likely use a mixture of these (and potentially other) approaches, depending on the programming and interfacing goals you are trying to achieve.</a:t>
            </a:r>
          </a:p>
        </p:txBody>
      </p:sp>
    </p:spTree>
    <p:extLst>
      <p:ext uri="{BB962C8B-B14F-4D97-AF65-F5344CB8AC3E}">
        <p14:creationId xmlns:p14="http://schemas.microsoft.com/office/powerpoint/2010/main" val="3127859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9B87A-78CD-0CF5-21DE-BF59A7515109}"/>
              </a:ext>
            </a:extLst>
          </p:cNvPr>
          <p:cNvSpPr>
            <a:spLocks noGrp="1"/>
          </p:cNvSpPr>
          <p:nvPr>
            <p:ph type="title"/>
          </p:nvPr>
        </p:nvSpPr>
        <p:spPr/>
        <p:txBody>
          <a:bodyPr/>
          <a:lstStyle/>
          <a:p>
            <a:r>
              <a:rPr lang="en-US" dirty="0"/>
              <a:t>chapter 13: IoT Visualization and Automation Platforms</a:t>
            </a:r>
          </a:p>
        </p:txBody>
      </p:sp>
      <p:sp>
        <p:nvSpPr>
          <p:cNvPr id="3" name="Content Placeholder 2">
            <a:extLst>
              <a:ext uri="{FF2B5EF4-FFF2-40B4-BE49-F238E27FC236}">
                <a16:creationId xmlns:a16="http://schemas.microsoft.com/office/drawing/2014/main" id="{2758C0CD-BDF2-F0C8-E6C8-A909BFB50865}"/>
              </a:ext>
            </a:extLst>
          </p:cNvPr>
          <p:cNvSpPr>
            <a:spLocks noGrp="1"/>
          </p:cNvSpPr>
          <p:nvPr>
            <p:ph idx="1"/>
          </p:nvPr>
        </p:nvSpPr>
        <p:spPr/>
        <p:txBody>
          <a:bodyPr>
            <a:normAutofit/>
          </a:bodyPr>
          <a:lstStyle/>
          <a:p>
            <a:r>
              <a:rPr lang="en-US" dirty="0"/>
              <a:t>In this chapter, I explored and learned how to use our Raspberry Pi with both the IFTTT and </a:t>
            </a:r>
            <a:r>
              <a:rPr lang="en-US" dirty="0" err="1"/>
              <a:t>ThinkSpeak</a:t>
            </a:r>
            <a:r>
              <a:rPr lang="en-US" dirty="0"/>
              <a:t> IoT platforms. I created two IFTTT examples where our Raspberry Pi performed the This role in an IFTTT Applet to start an IFTTT workflow. I also saw how to use our Raspberry Pi in the That role so that it can be actioned by an IFTTT Applet. Next, I covered an example of how to integrate with the </a:t>
            </a:r>
            <a:r>
              <a:rPr lang="en-US" dirty="0" err="1"/>
              <a:t>ThinkSpeak</a:t>
            </a:r>
            <a:r>
              <a:rPr lang="en-US" dirty="0"/>
              <a:t> IoT platform to visualize temperature and humidity data collected by my Raspberry Pi. Finally, I learned about other IoT platform options that I can use. </a:t>
            </a:r>
          </a:p>
        </p:txBody>
      </p:sp>
    </p:spTree>
    <p:extLst>
      <p:ext uri="{BB962C8B-B14F-4D97-AF65-F5344CB8AC3E}">
        <p14:creationId xmlns:p14="http://schemas.microsoft.com/office/powerpoint/2010/main" val="692843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2404B-5A96-E520-863F-AD4E28867658}"/>
              </a:ext>
            </a:extLst>
          </p:cNvPr>
          <p:cNvSpPr>
            <a:spLocks noGrp="1"/>
          </p:cNvSpPr>
          <p:nvPr>
            <p:ph type="title"/>
          </p:nvPr>
        </p:nvSpPr>
        <p:spPr/>
        <p:txBody>
          <a:bodyPr/>
          <a:lstStyle/>
          <a:p>
            <a:r>
              <a:rPr lang="en-US" dirty="0"/>
              <a:t>Chapter 1: Raspberry pi, python and </a:t>
            </a:r>
            <a:r>
              <a:rPr lang="en-US" dirty="0" err="1"/>
              <a:t>gpio</a:t>
            </a:r>
            <a:r>
              <a:rPr lang="en-US" dirty="0"/>
              <a:t> configuration</a:t>
            </a:r>
          </a:p>
        </p:txBody>
      </p:sp>
      <p:sp>
        <p:nvSpPr>
          <p:cNvPr id="3" name="Content Placeholder 2">
            <a:extLst>
              <a:ext uri="{FF2B5EF4-FFF2-40B4-BE49-F238E27FC236}">
                <a16:creationId xmlns:a16="http://schemas.microsoft.com/office/drawing/2014/main" id="{386DDA30-DF71-E0E0-13D8-0E5207F933CC}"/>
              </a:ext>
            </a:extLst>
          </p:cNvPr>
          <p:cNvSpPr>
            <a:spLocks noGrp="1"/>
          </p:cNvSpPr>
          <p:nvPr>
            <p:ph idx="1"/>
          </p:nvPr>
        </p:nvSpPr>
        <p:spPr/>
        <p:txBody>
          <a:bodyPr>
            <a:normAutofit fontScale="92500"/>
          </a:bodyPr>
          <a:lstStyle/>
          <a:p>
            <a:r>
              <a:rPr lang="en-US" sz="1700" dirty="0">
                <a:solidFill>
                  <a:srgbClr val="1F1F1F"/>
                </a:solidFill>
                <a:effectLst/>
                <a:ea typeface="Times New Roman" panose="02020603050405020304" pitchFamily="18" charset="0"/>
              </a:rPr>
              <a:t>I discovered more about the Internet of Things (IoT) and its uses in this chapter. I discovered that the Internet of Things (IoT) is a network of real-world objects including furniture, machinery, automobiles, and structures that are outfitted with sensors, software, and network connectivity. I also gained knowledge of the many IoT device categories, including sensors, actuators, and gateways. I also learnt about the many connections that IoT devices may make, including Wi-Fi, Bluetooth, and cellular. I also discovered how to build up a Python environment for IoT development in this chapter. I also gained knowledge on the Raspberry Pi, a well-liked hardware platform for Internet of Things projects. I discovered how to set up Python on the Raspberry Pi and use the GPIO pins to communicate with electronics. The fundamental information I learned in this chapter will assist you in setting up and navigating sandboxed Python development environments correctly for my own IoT (and non-IoT) projects. It will also help me safely install library dependencies so they do not conflict with my other Python projects or the system-level installation of Python. My comprehension of the various Python execution modes will also aid me in running my applications at boot or with elevated user permissions (i.e., as the root user), should my project have such requirements.</a:t>
            </a:r>
            <a:endParaRPr lang="en-US" dirty="0"/>
          </a:p>
        </p:txBody>
      </p:sp>
    </p:spTree>
    <p:extLst>
      <p:ext uri="{BB962C8B-B14F-4D97-AF65-F5344CB8AC3E}">
        <p14:creationId xmlns:p14="http://schemas.microsoft.com/office/powerpoint/2010/main" val="2998995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CB7B6-EA16-A977-F5D5-6EC63A910B17}"/>
              </a:ext>
            </a:extLst>
          </p:cNvPr>
          <p:cNvSpPr>
            <a:spLocks noGrp="1"/>
          </p:cNvSpPr>
          <p:nvPr>
            <p:ph type="title"/>
          </p:nvPr>
        </p:nvSpPr>
        <p:spPr/>
        <p:txBody>
          <a:bodyPr/>
          <a:lstStyle/>
          <a:p>
            <a:r>
              <a:rPr lang="en-US" dirty="0"/>
              <a:t>Chapter 2: Circuit simulation using sensors, actuators and python</a:t>
            </a:r>
          </a:p>
        </p:txBody>
      </p:sp>
      <p:sp>
        <p:nvSpPr>
          <p:cNvPr id="3" name="Content Placeholder 2">
            <a:extLst>
              <a:ext uri="{FF2B5EF4-FFF2-40B4-BE49-F238E27FC236}">
                <a16:creationId xmlns:a16="http://schemas.microsoft.com/office/drawing/2014/main" id="{C4219488-3D9E-9E6D-324C-53CEB5D8C1A5}"/>
              </a:ext>
            </a:extLst>
          </p:cNvPr>
          <p:cNvSpPr>
            <a:spLocks noGrp="1"/>
          </p:cNvSpPr>
          <p:nvPr>
            <p:ph idx="1"/>
          </p:nvPr>
        </p:nvSpPr>
        <p:spPr/>
        <p:txBody>
          <a:bodyPr>
            <a:normAutofit/>
          </a:bodyPr>
          <a:lstStyle/>
          <a:p>
            <a:r>
              <a:rPr lang="en-US" sz="1600" dirty="0">
                <a:solidFill>
                  <a:srgbClr val="1F1F1F"/>
                </a:solidFill>
                <a:effectLst/>
                <a:ea typeface="Calibri" panose="020F0502020204030204" pitchFamily="34" charset="0"/>
                <a:cs typeface="Times New Roman" panose="02020603050405020304" pitchFamily="18" charset="0"/>
              </a:rPr>
              <a:t>This chapter taught me how to use Python to communicate with hardware. Reading and writing sensor data, operating actuators, and interacting with the Raspberry Pi GPIO pins are just a few of the things I learnt. I also gained knowledge of the many libraries accessible for interacting with hardware devices, including the GPIO Zero, </a:t>
            </a:r>
            <a:r>
              <a:rPr lang="en-US" sz="1600" dirty="0" err="1">
                <a:solidFill>
                  <a:srgbClr val="1F1F1F"/>
                </a:solidFill>
                <a:effectLst/>
                <a:ea typeface="Calibri" panose="020F0502020204030204" pitchFamily="34" charset="0"/>
                <a:cs typeface="Times New Roman" panose="02020603050405020304" pitchFamily="18" charset="0"/>
              </a:rPr>
              <a:t>PiGPIO</a:t>
            </a:r>
            <a:r>
              <a:rPr lang="en-US" sz="1600" dirty="0">
                <a:solidFill>
                  <a:srgbClr val="1F1F1F"/>
                </a:solidFill>
                <a:effectLst/>
                <a:ea typeface="Calibri" panose="020F0502020204030204" pitchFamily="34" charset="0"/>
                <a:cs typeface="Times New Roman" panose="02020603050405020304" pitchFamily="18" charset="0"/>
              </a:rPr>
              <a:t>, and Adafruit </a:t>
            </a:r>
            <a:r>
              <a:rPr lang="en-US" sz="1600" dirty="0" err="1">
                <a:solidFill>
                  <a:srgbClr val="1F1F1F"/>
                </a:solidFill>
                <a:effectLst/>
                <a:ea typeface="Calibri" panose="020F0502020204030204" pitchFamily="34" charset="0"/>
                <a:cs typeface="Times New Roman" panose="02020603050405020304" pitchFamily="18" charset="0"/>
              </a:rPr>
              <a:t>CircuitPython</a:t>
            </a:r>
            <a:r>
              <a:rPr lang="en-US" sz="1600" dirty="0">
                <a:solidFill>
                  <a:srgbClr val="1F1F1F"/>
                </a:solidFill>
                <a:effectLst/>
                <a:ea typeface="Calibri" panose="020F0502020204030204" pitchFamily="34" charset="0"/>
                <a:cs typeface="Times New Roman" panose="02020603050405020304" pitchFamily="18" charset="0"/>
              </a:rPr>
              <a:t> libraries. Using a Raspberry Pi and Python, I have developed a fully functional Internet of Things application throughout this chapter. I saw two distinct approaches to use the </a:t>
            </a:r>
            <a:r>
              <a:rPr lang="en-US" sz="1600" dirty="0" err="1">
                <a:solidFill>
                  <a:srgbClr val="1F1F1F"/>
                </a:solidFill>
                <a:effectLst/>
                <a:ea typeface="Calibri" panose="020F0502020204030204" pitchFamily="34" charset="0"/>
                <a:cs typeface="Times New Roman" panose="02020603050405020304" pitchFamily="18" charset="0"/>
              </a:rPr>
              <a:t>GPIOZero</a:t>
            </a:r>
            <a:r>
              <a:rPr lang="en-US" sz="1600" dirty="0">
                <a:solidFill>
                  <a:srgbClr val="1F1F1F"/>
                </a:solidFill>
                <a:effectLst/>
                <a:ea typeface="Calibri" panose="020F0502020204030204" pitchFamily="34" charset="0"/>
                <a:cs typeface="Times New Roman" panose="02020603050405020304" pitchFamily="18" charset="0"/>
              </a:rPr>
              <a:t> and </a:t>
            </a:r>
            <a:r>
              <a:rPr lang="en-US" sz="1600" dirty="0" err="1">
                <a:solidFill>
                  <a:srgbClr val="1F1F1F"/>
                </a:solidFill>
                <a:effectLst/>
                <a:ea typeface="Calibri" panose="020F0502020204030204" pitchFamily="34" charset="0"/>
                <a:cs typeface="Times New Roman" panose="02020603050405020304" pitchFamily="18" charset="0"/>
              </a:rPr>
              <a:t>PiGPIO</a:t>
            </a:r>
            <a:r>
              <a:rPr lang="en-US" sz="1600" dirty="0">
                <a:solidFill>
                  <a:srgbClr val="1F1F1F"/>
                </a:solidFill>
                <a:effectLst/>
                <a:ea typeface="Calibri" panose="020F0502020204030204" pitchFamily="34" charset="0"/>
                <a:cs typeface="Times New Roman" panose="02020603050405020304" pitchFamily="18" charset="0"/>
              </a:rPr>
              <a:t> GPIO libraries in Python to flash an LED and read a button press. </a:t>
            </a:r>
            <a:r>
              <a:rPr lang="en-US" sz="1600" dirty="0"/>
              <a:t>The use of both libraries was also compared, and I discovered that </a:t>
            </a:r>
            <a:r>
              <a:rPr lang="en-US" sz="1600" dirty="0" err="1"/>
              <a:t>GPIOZero</a:t>
            </a:r>
            <a:r>
              <a:rPr lang="en-US" sz="1600" dirty="0"/>
              <a:t> adopts a higher-level and more abstract approach to coding and GPIO control than the more simplistic </a:t>
            </a:r>
            <a:r>
              <a:rPr lang="en-US" sz="1600" dirty="0" err="1"/>
              <a:t>PiGPIO</a:t>
            </a:r>
            <a:r>
              <a:rPr lang="en-US" sz="1600" dirty="0"/>
              <a:t> library. Additionally, I used the online dweet.io service to link the LED to the internet. I was able to switch the LED on and off and make it flash by entering a few straightforward URLs into a web browser.</a:t>
            </a:r>
          </a:p>
        </p:txBody>
      </p:sp>
    </p:spTree>
    <p:extLst>
      <p:ext uri="{BB962C8B-B14F-4D97-AF65-F5344CB8AC3E}">
        <p14:creationId xmlns:p14="http://schemas.microsoft.com/office/powerpoint/2010/main" val="3726133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FB0D3-5447-63DC-12E8-BD4E77DFF017}"/>
              </a:ext>
            </a:extLst>
          </p:cNvPr>
          <p:cNvSpPr>
            <a:spLocks noGrp="1"/>
          </p:cNvSpPr>
          <p:nvPr>
            <p:ph type="title"/>
          </p:nvPr>
        </p:nvSpPr>
        <p:spPr/>
        <p:txBody>
          <a:bodyPr/>
          <a:lstStyle/>
          <a:p>
            <a:r>
              <a:rPr lang="en-US" dirty="0"/>
              <a:t>Chapter 3: Rest </a:t>
            </a:r>
            <a:r>
              <a:rPr lang="en-US" dirty="0" err="1"/>
              <a:t>api</a:t>
            </a:r>
            <a:r>
              <a:rPr lang="en-US" dirty="0"/>
              <a:t>, </a:t>
            </a:r>
            <a:r>
              <a:rPr lang="en-US" dirty="0" err="1"/>
              <a:t>websockets</a:t>
            </a:r>
            <a:r>
              <a:rPr lang="en-US" dirty="0"/>
              <a:t> and flask framework</a:t>
            </a:r>
          </a:p>
        </p:txBody>
      </p:sp>
      <p:sp>
        <p:nvSpPr>
          <p:cNvPr id="3" name="Content Placeholder 2">
            <a:extLst>
              <a:ext uri="{FF2B5EF4-FFF2-40B4-BE49-F238E27FC236}">
                <a16:creationId xmlns:a16="http://schemas.microsoft.com/office/drawing/2014/main" id="{842FB0DD-50D6-B9B6-251B-61DED39B1A41}"/>
              </a:ext>
            </a:extLst>
          </p:cNvPr>
          <p:cNvSpPr>
            <a:spLocks noGrp="1"/>
          </p:cNvSpPr>
          <p:nvPr>
            <p:ph idx="1"/>
          </p:nvPr>
        </p:nvSpPr>
        <p:spPr/>
        <p:txBody>
          <a:bodyPr/>
          <a:lstStyle/>
          <a:p>
            <a:r>
              <a:rPr lang="en-US" sz="1600" dirty="0"/>
              <a:t>In this chapter, I have covered in two common methods for building networked services with Python—RESTful APIs and Web Socket services. I built these services in Python using the Flask microservices framework and the Flask-RESTful and Flask-</a:t>
            </a:r>
            <a:r>
              <a:rPr lang="en-US" sz="1600" dirty="0" err="1"/>
              <a:t>SocketIO</a:t>
            </a:r>
            <a:r>
              <a:rPr lang="en-US" sz="1600" dirty="0"/>
              <a:t> extensions. After I created each server, I also created web page clients. I learned how to use the JavaScript jQuery library to make a RESTful API request and the Socket.IO JavaScript library to perform Web Socket messaging and subscribing. With this new knowledge, I now have the foundations and a simple end-to-end </a:t>
            </a:r>
            <a:r>
              <a:rPr lang="en-US" sz="1600" dirty="0" err="1"/>
              <a:t>clientserver</a:t>
            </a:r>
            <a:r>
              <a:rPr lang="en-US" sz="1600" dirty="0"/>
              <a:t> framework built using Python, HTML, JavaScript, and jQuery that you can expand on and experiment with to create grander IoT applications.</a:t>
            </a:r>
            <a:endParaRPr lang="en-US" dirty="0"/>
          </a:p>
        </p:txBody>
      </p:sp>
    </p:spTree>
    <p:extLst>
      <p:ext uri="{BB962C8B-B14F-4D97-AF65-F5344CB8AC3E}">
        <p14:creationId xmlns:p14="http://schemas.microsoft.com/office/powerpoint/2010/main" val="2930535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47E01-8065-970A-2518-9AC1C1B77E9E}"/>
              </a:ext>
            </a:extLst>
          </p:cNvPr>
          <p:cNvSpPr>
            <a:spLocks noGrp="1"/>
          </p:cNvSpPr>
          <p:nvPr>
            <p:ph type="title"/>
          </p:nvPr>
        </p:nvSpPr>
        <p:spPr/>
        <p:txBody>
          <a:bodyPr/>
          <a:lstStyle/>
          <a:p>
            <a:r>
              <a:rPr lang="en-US" dirty="0"/>
              <a:t>Chapter 4: Networking with </a:t>
            </a:r>
            <a:r>
              <a:rPr lang="en-US" dirty="0" err="1"/>
              <a:t>mqtt</a:t>
            </a:r>
            <a:r>
              <a:rPr lang="en-US" dirty="0"/>
              <a:t> protocol</a:t>
            </a:r>
          </a:p>
        </p:txBody>
      </p:sp>
      <p:sp>
        <p:nvSpPr>
          <p:cNvPr id="3" name="Content Placeholder 2">
            <a:extLst>
              <a:ext uri="{FF2B5EF4-FFF2-40B4-BE49-F238E27FC236}">
                <a16:creationId xmlns:a16="http://schemas.microsoft.com/office/drawing/2014/main" id="{4522983A-03FE-A550-5EE9-139D881E862F}"/>
              </a:ext>
            </a:extLst>
          </p:cNvPr>
          <p:cNvSpPr>
            <a:spLocks noGrp="1"/>
          </p:cNvSpPr>
          <p:nvPr>
            <p:ph idx="1"/>
          </p:nvPr>
        </p:nvSpPr>
        <p:spPr/>
        <p:txBody>
          <a:bodyPr>
            <a:normAutofit/>
          </a:bodyPr>
          <a:lstStyle/>
          <a:p>
            <a:r>
              <a:rPr lang="en-US" sz="1600" dirty="0"/>
              <a:t>In this chapter, I have explored and practiced the core concepts of MQTT. After installing and configuring the </a:t>
            </a:r>
            <a:r>
              <a:rPr lang="en-US" sz="1600" dirty="0" err="1"/>
              <a:t>Mosquitto</a:t>
            </a:r>
            <a:r>
              <a:rPr lang="en-US" sz="1600" dirty="0"/>
              <a:t> MQTT broker on your Raspberry Pi, I moved straight into learning a range of examples on the command line. I learned how to publish and subscribe to MQTT messages, how to understand topic construction and name hierarchies, and how we can attach a QoS level to a message. I also covered durable connections and retained messages, two mechanisms offered by MQTT brokers for storing messages for later delivery. Next, I reviewed and walked through a Python program that used the </a:t>
            </a:r>
            <a:r>
              <a:rPr lang="en-US" sz="1600" dirty="0" err="1"/>
              <a:t>Paho</a:t>
            </a:r>
            <a:r>
              <a:rPr lang="en-US" sz="1600" dirty="0"/>
              <a:t> Python MQTT library to subscribe to an MQTT topic and control the brightness of our LED in response to the messages it received. I followed this with a walk-through of a web page built with the </a:t>
            </a:r>
            <a:r>
              <a:rPr lang="en-US" sz="1600" dirty="0" err="1"/>
              <a:t>Paho</a:t>
            </a:r>
            <a:r>
              <a:rPr lang="en-US" sz="1600" dirty="0"/>
              <a:t> JavaScript MQTT library that published the messages consumed by our Python program. I now have a working knowledge of MQTT and a practical code framework you can now leverage for my own IoT applications. This is in addition to the other networking approaches and code frameworks that I have explored in earlier chapters, such as the dweet.io service, Flask-RESTful, and Flask-</a:t>
            </a:r>
            <a:r>
              <a:rPr lang="en-US" sz="1600" dirty="0" err="1"/>
              <a:t>SocketIO</a:t>
            </a:r>
            <a:endParaRPr lang="en-US" dirty="0"/>
          </a:p>
        </p:txBody>
      </p:sp>
    </p:spTree>
    <p:extLst>
      <p:ext uri="{BB962C8B-B14F-4D97-AF65-F5344CB8AC3E}">
        <p14:creationId xmlns:p14="http://schemas.microsoft.com/office/powerpoint/2010/main" val="337724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E8010-3A75-CF3E-9A4C-EADC93745FCD}"/>
              </a:ext>
            </a:extLst>
          </p:cNvPr>
          <p:cNvSpPr>
            <a:spLocks noGrp="1"/>
          </p:cNvSpPr>
          <p:nvPr>
            <p:ph type="title"/>
          </p:nvPr>
        </p:nvSpPr>
        <p:spPr/>
        <p:txBody>
          <a:bodyPr/>
          <a:lstStyle/>
          <a:p>
            <a:r>
              <a:rPr lang="en-US" dirty="0"/>
              <a:t>Chapter 5: connecting raspberry pi to t</a:t>
            </a:r>
            <a:r>
              <a:rPr lang="en-IN" dirty="0"/>
              <a:t>he Physical World</a:t>
            </a:r>
            <a:endParaRPr lang="en-US" dirty="0"/>
          </a:p>
        </p:txBody>
      </p:sp>
      <p:sp>
        <p:nvSpPr>
          <p:cNvPr id="3" name="Content Placeholder 2">
            <a:extLst>
              <a:ext uri="{FF2B5EF4-FFF2-40B4-BE49-F238E27FC236}">
                <a16:creationId xmlns:a16="http://schemas.microsoft.com/office/drawing/2014/main" id="{1B6F66B1-1229-A18F-7196-223870ED7DE0}"/>
              </a:ext>
            </a:extLst>
          </p:cNvPr>
          <p:cNvSpPr>
            <a:spLocks noGrp="1"/>
          </p:cNvSpPr>
          <p:nvPr>
            <p:ph idx="1"/>
          </p:nvPr>
        </p:nvSpPr>
        <p:spPr/>
        <p:txBody>
          <a:bodyPr>
            <a:normAutofit lnSpcReduction="10000"/>
          </a:bodyPr>
          <a:lstStyle/>
          <a:p>
            <a:r>
              <a:rPr lang="en-US" dirty="0"/>
              <a:t>I explored common numbering schemes for referencing GPIO pins and reviewed popular GPIO libraries for Python. I also looked at the various interfacing methods used to connect electronics to your Raspberry Pi and performed a practical exercise to add an ADC to your Raspberry Pi and use it to visually explore PWM concepts with an LED and the </a:t>
            </a:r>
            <a:r>
              <a:rPr lang="en-US" dirty="0" err="1"/>
              <a:t>PiScope</a:t>
            </a:r>
            <a:r>
              <a:rPr lang="en-US" dirty="0"/>
              <a:t> logic analyzer. My understanding of the fundamental concepts was explored and experimented with during this chapter will help me to understand how your Raspberry Pi interfaces to electronic components and devices and has provided me with a first-hand appreciation of how we interact with analog components (for instance, our potentiometers) and complex devices (that is, our ADS1115). We will be using and building on many of these fundamentals as we progress through the remainder of this book. This chapter has been largely software library and code-focused.</a:t>
            </a:r>
          </a:p>
        </p:txBody>
      </p:sp>
    </p:spTree>
    <p:extLst>
      <p:ext uri="{BB962C8B-B14F-4D97-AF65-F5344CB8AC3E}">
        <p14:creationId xmlns:p14="http://schemas.microsoft.com/office/powerpoint/2010/main" val="83877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751AA-955D-5888-FB7C-E8A9D656E8B5}"/>
              </a:ext>
            </a:extLst>
          </p:cNvPr>
          <p:cNvSpPr>
            <a:spLocks noGrp="1"/>
          </p:cNvSpPr>
          <p:nvPr>
            <p:ph type="title"/>
          </p:nvPr>
        </p:nvSpPr>
        <p:spPr/>
        <p:txBody>
          <a:bodyPr>
            <a:normAutofit fontScale="90000"/>
          </a:bodyPr>
          <a:lstStyle/>
          <a:p>
            <a:r>
              <a:rPr lang="en-US" dirty="0"/>
              <a:t>Chapter 6: Electronics for software engineers</a:t>
            </a:r>
            <a:br>
              <a:rPr lang="en-US" dirty="0"/>
            </a:br>
            <a:endParaRPr lang="en-US" dirty="0"/>
          </a:p>
        </p:txBody>
      </p:sp>
      <p:sp>
        <p:nvSpPr>
          <p:cNvPr id="3" name="Content Placeholder 2">
            <a:extLst>
              <a:ext uri="{FF2B5EF4-FFF2-40B4-BE49-F238E27FC236}">
                <a16:creationId xmlns:a16="http://schemas.microsoft.com/office/drawing/2014/main" id="{215710DE-F891-E9AA-5841-D1E80D1B927F}"/>
              </a:ext>
            </a:extLst>
          </p:cNvPr>
          <p:cNvSpPr>
            <a:spLocks noGrp="1"/>
          </p:cNvSpPr>
          <p:nvPr>
            <p:ph idx="1"/>
          </p:nvPr>
        </p:nvSpPr>
        <p:spPr/>
        <p:txBody>
          <a:bodyPr>
            <a:normAutofit/>
          </a:bodyPr>
          <a:lstStyle/>
          <a:p>
            <a:r>
              <a:rPr lang="en-US" sz="1600" dirty="0"/>
              <a:t>This chapter commenced with a quick overview of the basic tools and equipment that I will need as you get further into electronics and the circuits. Then, I went through some suggestions to help keep my Raspberry Pi safe while I am connecting electronics to its GPIO pins, as well as a few tips when it comes to purchasing components. </a:t>
            </a:r>
          </a:p>
          <a:p>
            <a:r>
              <a:rPr lang="en-US" sz="1600" dirty="0"/>
              <a:t>Then, I explored Ohm's Law (and very briefly Kirchhoff's) before working through the reasons and calculations as to why my LED circuit was using a 200 Ohm resistor. I followed this example by looking at the electronic properties of digital circuits, where I explored logic voltage levels, floating pins, and pull-up and pull-down resistors. I then looked at analog circuits and worked through an example of a voltage divider circuit. I concluded this chapter by looking at logic-level conversion and how you can interface a 5-volt logic device with a 3.3-volt logic device such as your Raspberry Pi. The goal of this chapter was to introduce me to fundamental electronic principles underpinning basic electronics and, in particular, electronic interfacing to devices such as a Raspberry Pi. </a:t>
            </a:r>
          </a:p>
        </p:txBody>
      </p:sp>
    </p:spTree>
    <p:extLst>
      <p:ext uri="{BB962C8B-B14F-4D97-AF65-F5344CB8AC3E}">
        <p14:creationId xmlns:p14="http://schemas.microsoft.com/office/powerpoint/2010/main" val="3314366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A8B34-FE79-7479-8B04-F0E4E282B43D}"/>
              </a:ext>
            </a:extLst>
          </p:cNvPr>
          <p:cNvSpPr>
            <a:spLocks noGrp="1"/>
          </p:cNvSpPr>
          <p:nvPr>
            <p:ph type="title"/>
          </p:nvPr>
        </p:nvSpPr>
        <p:spPr/>
        <p:txBody>
          <a:bodyPr/>
          <a:lstStyle/>
          <a:p>
            <a:r>
              <a:rPr lang="en-US" dirty="0"/>
              <a:t>Chapter 7: connecting </a:t>
            </a:r>
            <a:r>
              <a:rPr lang="en-US" dirty="0" err="1"/>
              <a:t>rpi</a:t>
            </a:r>
            <a:r>
              <a:rPr lang="en-US" dirty="0"/>
              <a:t> to relays, </a:t>
            </a:r>
            <a:r>
              <a:rPr lang="en-US" dirty="0" err="1"/>
              <a:t>octocouplers</a:t>
            </a:r>
            <a:r>
              <a:rPr lang="en-US" dirty="0"/>
              <a:t> and transistors</a:t>
            </a:r>
          </a:p>
        </p:txBody>
      </p:sp>
      <p:sp>
        <p:nvSpPr>
          <p:cNvPr id="3" name="Content Placeholder 2">
            <a:extLst>
              <a:ext uri="{FF2B5EF4-FFF2-40B4-BE49-F238E27FC236}">
                <a16:creationId xmlns:a16="http://schemas.microsoft.com/office/drawing/2014/main" id="{A7BF8C48-D67D-12DE-26C5-4220237E1423}"/>
              </a:ext>
            </a:extLst>
          </p:cNvPr>
          <p:cNvSpPr>
            <a:spLocks noGrp="1"/>
          </p:cNvSpPr>
          <p:nvPr>
            <p:ph idx="1"/>
          </p:nvPr>
        </p:nvSpPr>
        <p:spPr/>
        <p:txBody>
          <a:bodyPr>
            <a:normAutofit fontScale="85000" lnSpcReduction="10000"/>
          </a:bodyPr>
          <a:lstStyle/>
          <a:p>
            <a:r>
              <a:rPr lang="en-US" dirty="0"/>
              <a:t>In this chapter, I learned how to switch things on and off. We commenced by briefly reviewing a typical relay driver circuit, before learning how to measure the current requirements of a DC motor, LED, and relay using a multimeter. Next, I understood the properties of an optocoupler and learned at low to use it as a digital switch. Then, I understood MOSFETs and discovered how to use them as a switch and for motor speed control using PWM. The information, circuits, and exercises I have learned in this chapter will help you to make informed decisions and make the necessary calculations and measurements to select suitable components and create circuits that can be used to switch devices on and off and other loads that demand more current and higher voltages that can be sourced safely from a Raspberry Pi pin. My approach to this chapter was to incrementally explore and build a relay driver circuit, which provides you with a practical example of how and why switching components are chained together to control higher power components and/or loads. Also, I learned that optocouplers can be used to electrically isolate circuits, which can be a useful and practical technique to help us to isolate and protect my Raspberry Pi from accidental damage should a circuit fail or be wired incorrectly.</a:t>
            </a:r>
          </a:p>
        </p:txBody>
      </p:sp>
    </p:spTree>
    <p:extLst>
      <p:ext uri="{BB962C8B-B14F-4D97-AF65-F5344CB8AC3E}">
        <p14:creationId xmlns:p14="http://schemas.microsoft.com/office/powerpoint/2010/main" val="1004389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16B8F-30DF-DEBF-E2C9-02389F382C92}"/>
              </a:ext>
            </a:extLst>
          </p:cNvPr>
          <p:cNvSpPr>
            <a:spLocks noGrp="1"/>
          </p:cNvSpPr>
          <p:nvPr>
            <p:ph type="title"/>
          </p:nvPr>
        </p:nvSpPr>
        <p:spPr/>
        <p:txBody>
          <a:bodyPr/>
          <a:lstStyle/>
          <a:p>
            <a:r>
              <a:rPr lang="en-US" dirty="0"/>
              <a:t>Chapter 8: physical visualization of output</a:t>
            </a:r>
          </a:p>
        </p:txBody>
      </p:sp>
      <p:sp>
        <p:nvSpPr>
          <p:cNvPr id="3" name="Content Placeholder 2">
            <a:extLst>
              <a:ext uri="{FF2B5EF4-FFF2-40B4-BE49-F238E27FC236}">
                <a16:creationId xmlns:a16="http://schemas.microsoft.com/office/drawing/2014/main" id="{C9A0A8A3-EC37-A9EE-AB73-606007BDA150}"/>
              </a:ext>
            </a:extLst>
          </p:cNvPr>
          <p:cNvSpPr>
            <a:spLocks noGrp="1"/>
          </p:cNvSpPr>
          <p:nvPr>
            <p:ph idx="1"/>
          </p:nvPr>
        </p:nvSpPr>
        <p:spPr/>
        <p:txBody>
          <a:bodyPr>
            <a:normAutofit fontScale="92500" lnSpcReduction="10000"/>
          </a:bodyPr>
          <a:lstStyle/>
          <a:p>
            <a:r>
              <a:rPr lang="en-US" dirty="0"/>
              <a:t>In this chapter, I learned how to use PWM to set the color of an RGB LED and that a standalone single RGB LED requires three dedicated GPIO pins to work—one for each of the colors, red, green, and blue. I then explored another type of RGB LED, the APA102, which is a 2-wire SPI controllable device that can be chained together to create LED lighting strips. Next, I learned how to use an OLED display by creating an example application that displayed your Raspberry Pi's CPU temperature. I concluded with an example of using PWM together with a passive buzzer to make sound by parsing an RTTTL music score. What I have learned in this chapter will allow me to add visual and auditable feedback to your own projects. I will also be able to extend my learning to other types of displays with relative ease, as the Luma library we have used can work with a range of other display types and models in addition to the APA102 LED strip and SSD1306 OLED devices we used in this chapter</a:t>
            </a:r>
          </a:p>
        </p:txBody>
      </p:sp>
    </p:spTree>
    <p:extLst>
      <p:ext uri="{BB962C8B-B14F-4D97-AF65-F5344CB8AC3E}">
        <p14:creationId xmlns:p14="http://schemas.microsoft.com/office/powerpoint/2010/main" val="3387497257"/>
      </p:ext>
    </p:extLst>
  </p:cSld>
  <p:clrMapOvr>
    <a:masterClrMapping/>
  </p:clrMapOvr>
</p:sld>
</file>

<file path=ppt/theme/theme1.xml><?xml version="1.0" encoding="utf-8"?>
<a:theme xmlns:a="http://schemas.openxmlformats.org/drawingml/2006/main" name="ChronicleVTI">
  <a:themeElements>
    <a:clrScheme name="AnalogousFromRegularSeed_2SEEDS">
      <a:dk1>
        <a:srgbClr val="000000"/>
      </a:dk1>
      <a:lt1>
        <a:srgbClr val="FFFFFF"/>
      </a:lt1>
      <a:dk2>
        <a:srgbClr val="242C41"/>
      </a:dk2>
      <a:lt2>
        <a:srgbClr val="E2E6E8"/>
      </a:lt2>
      <a:accent1>
        <a:srgbClr val="B1653B"/>
      </a:accent1>
      <a:accent2>
        <a:srgbClr val="C34D54"/>
      </a:accent2>
      <a:accent3>
        <a:srgbClr val="BBA149"/>
      </a:accent3>
      <a:accent4>
        <a:srgbClr val="3BB1A3"/>
      </a:accent4>
      <a:accent5>
        <a:srgbClr val="4DA1C3"/>
      </a:accent5>
      <a:accent6>
        <a:srgbClr val="3B5DB1"/>
      </a:accent6>
      <a:hlink>
        <a:srgbClr val="3C8AB5"/>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2436</TotalTime>
  <Words>2321</Words>
  <Application>Microsoft Office PowerPoint</Application>
  <PresentationFormat>Widescreen</PresentationFormat>
  <Paragraphs>30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Calisto MT</vt:lpstr>
      <vt:lpstr>Univers Condensed</vt:lpstr>
      <vt:lpstr>ChronicleVTI</vt:lpstr>
      <vt:lpstr>Practical Python Programming for IoT Summary</vt:lpstr>
      <vt:lpstr>Chapter 1: Raspberry pi, python and gpio configuration</vt:lpstr>
      <vt:lpstr>Chapter 2: Circuit simulation using sensors, actuators and python</vt:lpstr>
      <vt:lpstr>Chapter 3: Rest api, websockets and flask framework</vt:lpstr>
      <vt:lpstr>Chapter 4: Networking with mqtt protocol</vt:lpstr>
      <vt:lpstr>Chapter 5: connecting raspberry pi to the Physical World</vt:lpstr>
      <vt:lpstr>Chapter 6: Electronics for software engineers </vt:lpstr>
      <vt:lpstr>Chapter 7: connecting rpi to relays, octocouplers and transistors</vt:lpstr>
      <vt:lpstr>Chapter 8: physical visualization of output</vt:lpstr>
      <vt:lpstr>Chapter 9: measuring temperature, humidity and light levels</vt:lpstr>
      <vt:lpstr>Chapter 10: movement with Servos, motors and steppers</vt:lpstr>
      <vt:lpstr>Chapter 11: measuring distance and detecting movement</vt:lpstr>
      <vt:lpstr>Chapter 12: Introduction to threads, asyncio and event loops</vt:lpstr>
      <vt:lpstr>chapter 13: IoT Visualization and Automation Platforms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Python Programming for IoT Summary</dc:title>
  <dc:creator>Binitha Rajeswari</dc:creator>
  <cp:lastModifiedBy>Mahadevan Syam</cp:lastModifiedBy>
  <cp:revision>7</cp:revision>
  <dcterms:created xsi:type="dcterms:W3CDTF">2023-09-13T04:34:53Z</dcterms:created>
  <dcterms:modified xsi:type="dcterms:W3CDTF">2023-09-22T06:22:51Z</dcterms:modified>
</cp:coreProperties>
</file>