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3" r:id="rId7"/>
    <p:sldId id="261" r:id="rId8"/>
    <p:sldId id="262"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6.xml"/><Relationship Id="rId4" Type="http://schemas.openxmlformats.org/officeDocument/2006/relationships/hyperlink" Target="https://www.techtarget.com/searchenterpriseai/definition/generative-A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9100-EF16-762E-B5CA-97B9C9125C1D}"/>
              </a:ext>
            </a:extLst>
          </p:cNvPr>
          <p:cNvSpPr>
            <a:spLocks noGrp="1"/>
          </p:cNvSpPr>
          <p:nvPr>
            <p:ph type="ctrTitle"/>
          </p:nvPr>
        </p:nvSpPr>
        <p:spPr>
          <a:xfrm>
            <a:off x="3962399" y="1964267"/>
            <a:ext cx="7197726" cy="1464733"/>
          </a:xfrm>
        </p:spPr>
        <p:txBody>
          <a:bodyPr>
            <a:normAutofit fontScale="90000"/>
          </a:bodyPr>
          <a:lstStyle/>
          <a:p>
            <a:r>
              <a:rPr lang="en-US" dirty="0">
                <a:latin typeface="Aharoni" panose="02010803020104030203" pitchFamily="2" charset="-79"/>
                <a:cs typeface="Aharoni" panose="02010803020104030203" pitchFamily="2" charset="-79"/>
              </a:rPr>
              <a:t>MACHINE LEARNING ALGORITHMS</a:t>
            </a:r>
            <a:endParaRPr lang="en-IN"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DF619FC7-664C-DF8A-FDFB-16CD14EA9963}"/>
              </a:ext>
            </a:extLst>
          </p:cNvPr>
          <p:cNvSpPr>
            <a:spLocks noGrp="1"/>
          </p:cNvSpPr>
          <p:nvPr>
            <p:ph type="subTitle" idx="1"/>
          </p:nvPr>
        </p:nvSpPr>
        <p:spPr>
          <a:xfrm>
            <a:off x="3962399" y="3342373"/>
            <a:ext cx="7197726" cy="850411"/>
          </a:xfrm>
        </p:spPr>
        <p:txBody>
          <a:bodyPr>
            <a:normAutofit/>
          </a:bodyPr>
          <a:lstStyle/>
          <a:p>
            <a:r>
              <a:rPr lang="en-US" b="0" i="0" dirty="0">
                <a:effectLst/>
                <a:latin typeface="Aharoni" panose="02010803020104030203" pitchFamily="2" charset="-79"/>
                <a:cs typeface="Aharoni" panose="02010803020104030203" pitchFamily="2" charset="-79"/>
              </a:rPr>
              <a:t> A Journey Through Machine Learning's Core Paradigms</a:t>
            </a:r>
          </a:p>
          <a:p>
            <a:endParaRPr lang="en-US" dirty="0">
              <a:latin typeface="Aharoni" panose="02010803020104030203" pitchFamily="2" charset="-79"/>
              <a:cs typeface="Aharoni" panose="02010803020104030203" pitchFamily="2" charset="-79"/>
            </a:endParaRPr>
          </a:p>
          <a:p>
            <a:endParaRPr lang="en-IN" b="1" dirty="0">
              <a:latin typeface="Bradley Hand ITC" panose="03070402050302030203" pitchFamily="66" charset="0"/>
              <a:cs typeface="Aharoni" panose="02010803020104030203" pitchFamily="2" charset="-79"/>
            </a:endParaRPr>
          </a:p>
        </p:txBody>
      </p:sp>
    </p:spTree>
    <p:extLst>
      <p:ext uri="{BB962C8B-B14F-4D97-AF65-F5344CB8AC3E}">
        <p14:creationId xmlns:p14="http://schemas.microsoft.com/office/powerpoint/2010/main" val="5690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0CEC-E0D8-F056-BEEE-0AB3F3A0A01D}"/>
              </a:ext>
            </a:extLst>
          </p:cNvPr>
          <p:cNvSpPr>
            <a:spLocks noGrp="1"/>
          </p:cNvSpPr>
          <p:nvPr>
            <p:ph type="title"/>
          </p:nvPr>
        </p:nvSpPr>
        <p:spPr>
          <a:xfrm>
            <a:off x="685801" y="609600"/>
            <a:ext cx="10131425" cy="795687"/>
          </a:xfrm>
        </p:spPr>
        <p:txBody>
          <a:bodyPr>
            <a:normAutofit/>
          </a:bodyPr>
          <a:lstStyle/>
          <a:p>
            <a:r>
              <a:rPr lang="en-IN" dirty="0">
                <a:latin typeface="Aharoni" panose="02010803020104030203" pitchFamily="2" charset="-79"/>
                <a:cs typeface="Aharoni" panose="02010803020104030203" pitchFamily="2" charset="-79"/>
              </a:rPr>
              <a:t>Difference </a:t>
            </a:r>
          </a:p>
        </p:txBody>
      </p:sp>
      <p:graphicFrame>
        <p:nvGraphicFramePr>
          <p:cNvPr id="6" name="Content Placeholder 5">
            <a:extLst>
              <a:ext uri="{FF2B5EF4-FFF2-40B4-BE49-F238E27FC236}">
                <a16:creationId xmlns:a16="http://schemas.microsoft.com/office/drawing/2014/main" id="{452DB897-2ADE-C2CB-628F-DAB21680A39E}"/>
              </a:ext>
            </a:extLst>
          </p:cNvPr>
          <p:cNvGraphicFramePr>
            <a:graphicFrameLocks noGrp="1"/>
          </p:cNvGraphicFramePr>
          <p:nvPr>
            <p:ph idx="1"/>
            <p:extLst>
              <p:ext uri="{D42A27DB-BD31-4B8C-83A1-F6EECF244321}">
                <p14:modId xmlns:p14="http://schemas.microsoft.com/office/powerpoint/2010/main" val="2832091397"/>
              </p:ext>
            </p:extLst>
          </p:nvPr>
        </p:nvGraphicFramePr>
        <p:xfrm>
          <a:off x="596766" y="1540042"/>
          <a:ext cx="10220460" cy="5101390"/>
        </p:xfrm>
        <a:graphic>
          <a:graphicData uri="http://schemas.openxmlformats.org/drawingml/2006/table">
            <a:tbl>
              <a:tblPr/>
              <a:tblGrid>
                <a:gridCol w="6342698">
                  <a:extLst>
                    <a:ext uri="{9D8B030D-6E8A-4147-A177-3AD203B41FA5}">
                      <a16:colId xmlns:a16="http://schemas.microsoft.com/office/drawing/2014/main" val="3704580994"/>
                    </a:ext>
                  </a:extLst>
                </a:gridCol>
                <a:gridCol w="3877762">
                  <a:extLst>
                    <a:ext uri="{9D8B030D-6E8A-4147-A177-3AD203B41FA5}">
                      <a16:colId xmlns:a16="http://schemas.microsoft.com/office/drawing/2014/main" val="867497736"/>
                    </a:ext>
                  </a:extLst>
                </a:gridCol>
              </a:tblGrid>
              <a:tr h="583467">
                <a:tc>
                  <a:txBody>
                    <a:bodyPr/>
                    <a:lstStyle/>
                    <a:p>
                      <a:pPr algn="ctr"/>
                      <a:r>
                        <a:rPr lang="en-IN" sz="1800" b="0" i="0" dirty="0">
                          <a:solidFill>
                            <a:srgbClr val="51565E"/>
                          </a:solidFill>
                          <a:effectLst/>
                          <a:latin typeface="Aharoni" panose="02010803020104030203" pitchFamily="2" charset="-79"/>
                          <a:cs typeface="Aharoni" panose="02010803020104030203" pitchFamily="2" charset="-79"/>
                        </a:rPr>
                        <a:t>Supervised Learning</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IN" sz="1800" b="0" i="0">
                          <a:solidFill>
                            <a:srgbClr val="51565E"/>
                          </a:solidFill>
                          <a:effectLst/>
                          <a:latin typeface="Aharoni" panose="02010803020104030203" pitchFamily="2" charset="-79"/>
                          <a:cs typeface="Aharoni" panose="02010803020104030203" pitchFamily="2" charset="-79"/>
                        </a:rPr>
                        <a:t>Unsupervised Learning</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444970920"/>
                  </a:ext>
                </a:extLst>
              </a:tr>
              <a:tr h="796353">
                <a:tc>
                  <a:txBody>
                    <a:bodyPr/>
                    <a:lstStyle/>
                    <a:p>
                      <a:pPr algn="ctr"/>
                      <a:r>
                        <a:rPr lang="en-US" sz="1800" b="0" i="0" dirty="0">
                          <a:solidFill>
                            <a:srgbClr val="51565E"/>
                          </a:solidFill>
                          <a:effectLst/>
                          <a:latin typeface="Aharoni" panose="02010803020104030203" pitchFamily="2" charset="-79"/>
                          <a:cs typeface="Aharoni" panose="02010803020104030203" pitchFamily="2" charset="-79"/>
                        </a:rPr>
                        <a:t>It uses known and labeled data as input</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800" b="0" i="0">
                          <a:solidFill>
                            <a:srgbClr val="51565E"/>
                          </a:solidFill>
                          <a:effectLst/>
                          <a:latin typeface="Aharoni" panose="02010803020104030203" pitchFamily="2" charset="-79"/>
                          <a:cs typeface="Aharoni" panose="02010803020104030203" pitchFamily="2" charset="-79"/>
                        </a:rPr>
                        <a:t>It uses unlabeled data as input</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2102693072"/>
                  </a:ext>
                </a:extLst>
              </a:tr>
              <a:tr h="796353">
                <a:tc>
                  <a:txBody>
                    <a:bodyPr/>
                    <a:lstStyle/>
                    <a:p>
                      <a:pPr algn="ctr"/>
                      <a:r>
                        <a:rPr lang="en-US" sz="1800" b="0" i="0" dirty="0">
                          <a:solidFill>
                            <a:srgbClr val="51565E"/>
                          </a:solidFill>
                          <a:effectLst/>
                          <a:latin typeface="Aharoni" panose="02010803020104030203" pitchFamily="2" charset="-79"/>
                          <a:cs typeface="Aharoni" panose="02010803020104030203" pitchFamily="2" charset="-79"/>
                        </a:rPr>
                        <a:t>It has a feedback mechanism </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800" b="0" i="0">
                          <a:solidFill>
                            <a:srgbClr val="51565E"/>
                          </a:solidFill>
                          <a:effectLst/>
                          <a:latin typeface="Aharoni" panose="02010803020104030203" pitchFamily="2" charset="-79"/>
                          <a:cs typeface="Aharoni" panose="02010803020104030203" pitchFamily="2" charset="-79"/>
                        </a:rPr>
                        <a:t>It has no feedback mechanism</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2588783604"/>
                  </a:ext>
                </a:extLst>
              </a:tr>
              <a:tr h="2925217">
                <a:tc>
                  <a:txBody>
                    <a:bodyPr/>
                    <a:lstStyle/>
                    <a:p>
                      <a:pPr algn="ctr"/>
                      <a:r>
                        <a:rPr lang="en-US" sz="1800" b="0" i="0" dirty="0">
                          <a:solidFill>
                            <a:srgbClr val="51565E"/>
                          </a:solidFill>
                          <a:effectLst/>
                          <a:latin typeface="Aharoni" panose="02010803020104030203" pitchFamily="2" charset="-79"/>
                          <a:cs typeface="Aharoni" panose="02010803020104030203" pitchFamily="2" charset="-79"/>
                        </a:rPr>
                        <a:t>The most commonly used supervised learning algorithms are:</a:t>
                      </a:r>
                    </a:p>
                    <a:p>
                      <a:pPr algn="ctr">
                        <a:buFont typeface="Arial" panose="020B0604020202020204" pitchFamily="34" charset="0"/>
                        <a:buChar char="•"/>
                      </a:pPr>
                      <a:r>
                        <a:rPr lang="en-US" sz="1800" b="0" i="0" dirty="0">
                          <a:solidFill>
                            <a:srgbClr val="51565E"/>
                          </a:solidFill>
                          <a:effectLst/>
                          <a:latin typeface="Aharoni" panose="02010803020104030203" pitchFamily="2" charset="-79"/>
                          <a:cs typeface="Aharoni" panose="02010803020104030203" pitchFamily="2" charset="-79"/>
                        </a:rPr>
                        <a:t>Decision tree</a:t>
                      </a:r>
                    </a:p>
                    <a:p>
                      <a:pPr algn="ctr">
                        <a:buFont typeface="Arial" panose="020B0604020202020204" pitchFamily="34" charset="0"/>
                        <a:buChar char="•"/>
                      </a:pPr>
                      <a:r>
                        <a:rPr lang="en-US" sz="1800" b="0" i="0" dirty="0">
                          <a:solidFill>
                            <a:srgbClr val="51565E"/>
                          </a:solidFill>
                          <a:effectLst/>
                          <a:latin typeface="Aharoni" panose="02010803020104030203" pitchFamily="2" charset="-79"/>
                          <a:cs typeface="Aharoni" panose="02010803020104030203" pitchFamily="2" charset="-79"/>
                        </a:rPr>
                        <a:t>Logistic regression</a:t>
                      </a:r>
                    </a:p>
                    <a:p>
                      <a:pPr algn="ctr">
                        <a:buFont typeface="Arial" panose="020B0604020202020204" pitchFamily="34" charset="0"/>
                        <a:buChar char="•"/>
                      </a:pPr>
                      <a:r>
                        <a:rPr lang="en-US" sz="1800" b="0" i="0" dirty="0">
                          <a:solidFill>
                            <a:srgbClr val="51565E"/>
                          </a:solidFill>
                          <a:effectLst/>
                          <a:latin typeface="Aharoni" panose="02010803020104030203" pitchFamily="2" charset="-79"/>
                          <a:cs typeface="Aharoni" panose="02010803020104030203" pitchFamily="2" charset="-79"/>
                        </a:rPr>
                        <a:t>Support vector machine</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800" b="0" i="0" dirty="0">
                          <a:solidFill>
                            <a:srgbClr val="51565E"/>
                          </a:solidFill>
                          <a:effectLst/>
                          <a:latin typeface="Aharoni" panose="02010803020104030203" pitchFamily="2" charset="-79"/>
                          <a:cs typeface="Aharoni" panose="02010803020104030203" pitchFamily="2" charset="-79"/>
                        </a:rPr>
                        <a:t>The most commonly used unsupervised learning algorithms are: </a:t>
                      </a:r>
                    </a:p>
                    <a:p>
                      <a:pPr algn="ctr">
                        <a:buFont typeface="Arial" panose="020B0604020202020204" pitchFamily="34" charset="0"/>
                        <a:buChar char="•"/>
                      </a:pPr>
                      <a:r>
                        <a:rPr lang="en-US" sz="1800" b="0" i="0" dirty="0">
                          <a:solidFill>
                            <a:srgbClr val="51565E"/>
                          </a:solidFill>
                          <a:effectLst/>
                          <a:latin typeface="Aharoni" panose="02010803020104030203" pitchFamily="2" charset="-79"/>
                          <a:cs typeface="Aharoni" panose="02010803020104030203" pitchFamily="2" charset="-79"/>
                        </a:rPr>
                        <a:t>K-means clustering</a:t>
                      </a:r>
                    </a:p>
                    <a:p>
                      <a:pPr algn="ctr">
                        <a:buFont typeface="Arial" panose="020B0604020202020204" pitchFamily="34" charset="0"/>
                        <a:buChar char="•"/>
                      </a:pPr>
                      <a:r>
                        <a:rPr lang="en-US" sz="1800" b="0" i="0" dirty="0">
                          <a:solidFill>
                            <a:srgbClr val="51565E"/>
                          </a:solidFill>
                          <a:effectLst/>
                          <a:latin typeface="Aharoni" panose="02010803020104030203" pitchFamily="2" charset="-79"/>
                          <a:cs typeface="Aharoni" panose="02010803020104030203" pitchFamily="2" charset="-79"/>
                        </a:rPr>
                        <a:t>Hierarchical clustering</a:t>
                      </a:r>
                    </a:p>
                    <a:p>
                      <a:pPr algn="ctr">
                        <a:buFont typeface="Arial" panose="020B0604020202020204" pitchFamily="34" charset="0"/>
                        <a:buChar char="•"/>
                      </a:pPr>
                      <a:r>
                        <a:rPr lang="en-US" sz="1800" b="0" i="0" dirty="0" err="1">
                          <a:solidFill>
                            <a:srgbClr val="51565E"/>
                          </a:solidFill>
                          <a:effectLst/>
                          <a:latin typeface="Aharoni" panose="02010803020104030203" pitchFamily="2" charset="-79"/>
                          <a:cs typeface="Aharoni" panose="02010803020104030203" pitchFamily="2" charset="-79"/>
                        </a:rPr>
                        <a:t>Apriori</a:t>
                      </a:r>
                      <a:r>
                        <a:rPr lang="en-US" sz="1800" b="0" i="0" dirty="0">
                          <a:solidFill>
                            <a:srgbClr val="51565E"/>
                          </a:solidFill>
                          <a:effectLst/>
                          <a:latin typeface="Aharoni" panose="02010803020104030203" pitchFamily="2" charset="-79"/>
                          <a:cs typeface="Aharoni" panose="02010803020104030203" pitchFamily="2" charset="-79"/>
                        </a:rPr>
                        <a:t> algorithm</a:t>
                      </a:r>
                    </a:p>
                  </a:txBody>
                  <a:tcPr marL="42307" marR="42307" marT="56409" marB="56409"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152055497"/>
                  </a:ext>
                </a:extLst>
              </a:tr>
            </a:tbl>
          </a:graphicData>
        </a:graphic>
      </p:graphicFrame>
    </p:spTree>
    <p:extLst>
      <p:ext uri="{BB962C8B-B14F-4D97-AF65-F5344CB8AC3E}">
        <p14:creationId xmlns:p14="http://schemas.microsoft.com/office/powerpoint/2010/main" val="342326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D46-117F-B5E3-343F-4B527C005483}"/>
              </a:ext>
            </a:extLst>
          </p:cNvPr>
          <p:cNvSpPr>
            <a:spLocks noGrp="1"/>
          </p:cNvSpPr>
          <p:nvPr>
            <p:ph type="title"/>
          </p:nvPr>
        </p:nvSpPr>
        <p:spPr>
          <a:xfrm>
            <a:off x="685802" y="3308581"/>
            <a:ext cx="10131425" cy="1244168"/>
          </a:xfrm>
        </p:spPr>
        <p:txBody>
          <a:bodyPr/>
          <a:lstStyle/>
          <a:p>
            <a:r>
              <a:rPr lang="en-IN" b="1" dirty="0">
                <a:latin typeface="Bradley Hand ITC" panose="03070402050302030203" pitchFamily="66" charset="0"/>
              </a:rPr>
              <a:t>																THANK YOU..</a:t>
            </a:r>
          </a:p>
        </p:txBody>
      </p:sp>
      <p:sp>
        <p:nvSpPr>
          <p:cNvPr id="3" name="Text Placeholder 2">
            <a:extLst>
              <a:ext uri="{FF2B5EF4-FFF2-40B4-BE49-F238E27FC236}">
                <a16:creationId xmlns:a16="http://schemas.microsoft.com/office/drawing/2014/main" id="{809081FA-8454-45B9-E2B4-040AB96D3747}"/>
              </a:ext>
            </a:extLst>
          </p:cNvPr>
          <p:cNvSpPr>
            <a:spLocks noGrp="1"/>
          </p:cNvSpPr>
          <p:nvPr>
            <p:ph type="body" idx="1"/>
          </p:nvPr>
        </p:nvSpPr>
        <p:spPr/>
        <p:txBody>
          <a:bodyPr/>
          <a:lstStyle/>
          <a:p>
            <a:r>
              <a:rPr lang="en-IN" b="1" dirty="0">
                <a:latin typeface="Bradley Hand ITC" panose="03070402050302030203" pitchFamily="66" charset="0"/>
              </a:rPr>
              <a:t>																	SATISH MUGI</a:t>
            </a:r>
          </a:p>
        </p:txBody>
      </p:sp>
      <p:sp>
        <p:nvSpPr>
          <p:cNvPr id="4" name="Rectangle 3">
            <a:extLst>
              <a:ext uri="{FF2B5EF4-FFF2-40B4-BE49-F238E27FC236}">
                <a16:creationId xmlns:a16="http://schemas.microsoft.com/office/drawing/2014/main" id="{2B210492-15F4-F527-B1BB-A370D551BA23}"/>
              </a:ext>
            </a:extLst>
          </p:cNvPr>
          <p:cNvSpPr/>
          <p:nvPr/>
        </p:nvSpPr>
        <p:spPr>
          <a:xfrm>
            <a:off x="2531444" y="1540042"/>
            <a:ext cx="7170821" cy="1337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haroni" panose="02010803020104030203" pitchFamily="2" charset="-79"/>
                <a:cs typeface="Aharoni" panose="02010803020104030203" pitchFamily="2" charset="-79"/>
              </a:rPr>
              <a:t>CONCLUSION</a:t>
            </a:r>
          </a:p>
        </p:txBody>
      </p:sp>
    </p:spTree>
    <p:extLst>
      <p:ext uri="{BB962C8B-B14F-4D97-AF65-F5344CB8AC3E}">
        <p14:creationId xmlns:p14="http://schemas.microsoft.com/office/powerpoint/2010/main" val="346076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D2CE-5770-BA5A-321D-CBE4BEBAF80C}"/>
              </a:ext>
            </a:extLst>
          </p:cNvPr>
          <p:cNvSpPr>
            <a:spLocks noGrp="1"/>
          </p:cNvSpPr>
          <p:nvPr>
            <p:ph type="title"/>
          </p:nvPr>
        </p:nvSpPr>
        <p:spPr>
          <a:xfrm>
            <a:off x="685801" y="609600"/>
            <a:ext cx="10131425" cy="6330215"/>
          </a:xfrm>
        </p:spPr>
        <p:txBody>
          <a:bodyPr>
            <a:noAutofit/>
          </a:bodyPr>
          <a:lstStyle/>
          <a:p>
            <a:br>
              <a:rPr lang="en-US" sz="2400" b="0" i="0" dirty="0">
                <a:effectLst/>
                <a:latin typeface="Aharoni" panose="02010803020104030203" pitchFamily="2" charset="-79"/>
                <a:cs typeface="Aharoni" panose="02010803020104030203" pitchFamily="2" charset="-79"/>
              </a:rPr>
            </a:br>
            <a:r>
              <a:rPr lang="en-US" sz="2400" b="0" u="sng" dirty="0">
                <a:effectLst/>
                <a:latin typeface="Aharoni" panose="02010803020104030203" pitchFamily="2" charset="-79"/>
                <a:cs typeface="Aharoni" panose="02010803020104030203" pitchFamily="2" charset="-79"/>
              </a:rPr>
              <a:t>MACHINE LEARNING :</a:t>
            </a:r>
            <a:br>
              <a:rPr lang="en-US" sz="2400" b="0" i="0" dirty="0">
                <a:effectLst/>
                <a:latin typeface="Aharoni" panose="02010803020104030203" pitchFamily="2" charset="-79"/>
                <a:cs typeface="Aharoni" panose="02010803020104030203" pitchFamily="2" charset="-79"/>
              </a:rPr>
            </a:br>
            <a:br>
              <a:rPr lang="en-US" sz="2400" b="0" i="0" dirty="0">
                <a:effectLst/>
                <a:latin typeface="Aharoni" panose="02010803020104030203" pitchFamily="2" charset="-79"/>
                <a:cs typeface="Aharoni" panose="02010803020104030203" pitchFamily="2" charset="-79"/>
              </a:rPr>
            </a:br>
            <a:r>
              <a:rPr lang="en-US" sz="2400" b="0" i="0" dirty="0">
                <a:effectLst/>
                <a:latin typeface="Aharoni" panose="02010803020104030203" pitchFamily="2" charset="-79"/>
                <a:cs typeface="Aharoni" panose="02010803020104030203" pitchFamily="2" charset="-79"/>
              </a:rPr>
              <a:t>Machine learning (ML) is a type of artificial intelligence (</a:t>
            </a:r>
            <a:r>
              <a:rPr lang="en-US" sz="2400" b="0" i="0" u="sng" dirty="0">
                <a:effectLst/>
                <a:latin typeface="Aharoni" panose="02010803020104030203" pitchFamily="2" charset="-79"/>
                <a:cs typeface="Aharoni" panose="02010803020104030203" pitchFamily="2" charset="-79"/>
                <a:hlinkClick r:id="rId2">
                  <a:extLst>
                    <a:ext uri="{A12FA001-AC4F-418D-AE19-62706E023703}">
                      <ahyp:hlinkClr xmlns:ahyp="http://schemas.microsoft.com/office/drawing/2018/hyperlinkcolor" val="tx"/>
                    </a:ext>
                  </a:extLst>
                </a:hlinkClick>
              </a:rPr>
              <a:t>AI</a:t>
            </a:r>
            <a:r>
              <a:rPr lang="en-US" sz="2400" b="0" i="0" dirty="0">
                <a:effectLst/>
                <a:latin typeface="Aharoni" panose="02010803020104030203" pitchFamily="2" charset="-79"/>
                <a:cs typeface="Aharoni" panose="02010803020104030203" pitchFamily="2" charset="-79"/>
              </a:rPr>
              <a:t>) focused on building computer systems that learn from data. The broad range of techniques ML encompasses enables software applications to improve their performance over time.</a:t>
            </a:r>
            <a:br>
              <a:rPr lang="en-US" sz="2400" b="0" i="0" dirty="0">
                <a:effectLst/>
                <a:latin typeface="Aharoni" panose="02010803020104030203" pitchFamily="2" charset="-79"/>
                <a:cs typeface="Aharoni" panose="02010803020104030203" pitchFamily="2" charset="-79"/>
              </a:rPr>
            </a:br>
            <a:br>
              <a:rPr lang="en-US" sz="2400" b="0" i="0" dirty="0">
                <a:effectLst/>
                <a:latin typeface="Aharoni" panose="02010803020104030203" pitchFamily="2" charset="-79"/>
                <a:cs typeface="Aharoni" panose="02010803020104030203" pitchFamily="2" charset="-79"/>
              </a:rPr>
            </a:br>
            <a:r>
              <a:rPr lang="en-US" sz="2400" b="0" i="0" dirty="0">
                <a:effectLst/>
                <a:latin typeface="Aharoni" panose="02010803020104030203" pitchFamily="2" charset="-79"/>
                <a:cs typeface="Aharoni" panose="02010803020104030203" pitchFamily="2" charset="-79"/>
              </a:rPr>
              <a:t>Machine learning </a:t>
            </a:r>
            <a:r>
              <a:rPr lang="en-US" sz="2400" b="0" i="0" u="sng" dirty="0">
                <a:effectLst/>
                <a:latin typeface="Aharoni" panose="02010803020104030203" pitchFamily="2" charset="-79"/>
                <a:cs typeface="Aharoni" panose="02010803020104030203" pitchFamily="2" charset="-79"/>
                <a:hlinkClick r:id="rId3">
                  <a:extLst>
                    <a:ext uri="{A12FA001-AC4F-418D-AE19-62706E023703}">
                      <ahyp:hlinkClr xmlns:ahyp="http://schemas.microsoft.com/office/drawing/2018/hyperlinkcolor" val="tx"/>
                    </a:ext>
                  </a:extLst>
                </a:hlinkClick>
              </a:rPr>
              <a:t>algorithms</a:t>
            </a:r>
            <a:r>
              <a:rPr lang="en-US" sz="2400" b="0" i="0" dirty="0">
                <a:effectLst/>
                <a:latin typeface="Aharoni" panose="02010803020104030203" pitchFamily="2" charset="-79"/>
                <a:cs typeface="Aharoni" panose="02010803020104030203" pitchFamily="2" charset="-79"/>
              </a:rPr>
              <a:t> are trained to find relationships and patterns in data. They use historical data as input to make predictions, classify information, cluster data points, reduce dimensionality and even help </a:t>
            </a:r>
            <a:r>
              <a:rPr lang="en-US" sz="2400" b="0" i="0" u="sng" dirty="0">
                <a:effectLst/>
                <a:latin typeface="Aharoni" panose="02010803020104030203" pitchFamily="2" charset="-79"/>
                <a:cs typeface="Aharoni" panose="02010803020104030203" pitchFamily="2" charset="-79"/>
                <a:hlinkClick r:id="rId4">
                  <a:extLst>
                    <a:ext uri="{A12FA001-AC4F-418D-AE19-62706E023703}">
                      <ahyp:hlinkClr xmlns:ahyp="http://schemas.microsoft.com/office/drawing/2018/hyperlinkcolor" val="tx"/>
                    </a:ext>
                  </a:extLst>
                </a:hlinkClick>
              </a:rPr>
              <a:t>generate new content</a:t>
            </a:r>
            <a:r>
              <a:rPr lang="en-US" sz="2400" b="0" i="0" dirty="0">
                <a:effectLst/>
                <a:latin typeface="Aharoni" panose="02010803020104030203" pitchFamily="2" charset="-79"/>
                <a:cs typeface="Aharoni" panose="02010803020104030203" pitchFamily="2" charset="-79"/>
              </a:rPr>
              <a:t>, as demonstrated by new ML-fueled applications such as ChatGPT, Dall-E 2 and GitHub Copilot.</a:t>
            </a:r>
            <a:br>
              <a:rPr lang="en-US" sz="2400" b="0" i="0" dirty="0">
                <a:effectLst/>
                <a:latin typeface="Aharoni" panose="02010803020104030203" pitchFamily="2" charset="-79"/>
                <a:cs typeface="Aharoni" panose="02010803020104030203" pitchFamily="2" charset="-79"/>
              </a:rPr>
            </a:br>
            <a:br>
              <a:rPr lang="en-US" sz="2400" b="0" i="0" dirty="0">
                <a:effectLst/>
                <a:latin typeface="Aharoni" panose="02010803020104030203" pitchFamily="2" charset="-79"/>
                <a:cs typeface="Aharoni" panose="02010803020104030203" pitchFamily="2" charset="-79"/>
              </a:rPr>
            </a:br>
            <a:endParaRPr lang="en-IN" sz="2400"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6135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D58C-315E-9217-431A-5E9BBFA74468}"/>
              </a:ext>
            </a:extLst>
          </p:cNvPr>
          <p:cNvSpPr>
            <a:spLocks noGrp="1"/>
          </p:cNvSpPr>
          <p:nvPr>
            <p:ph type="title"/>
          </p:nvPr>
        </p:nvSpPr>
        <p:spPr>
          <a:xfrm>
            <a:off x="502921" y="673768"/>
            <a:ext cx="10131425" cy="891585"/>
          </a:xfrm>
        </p:spPr>
        <p:txBody>
          <a:bodyPr/>
          <a:lstStyle/>
          <a:p>
            <a:r>
              <a:rPr lang="en-IN" dirty="0">
                <a:latin typeface="Aharoni" panose="02010803020104030203" pitchFamily="2" charset="-79"/>
                <a:cs typeface="Aharoni" panose="02010803020104030203" pitchFamily="2" charset="-79"/>
              </a:rPr>
              <a:t>MACHINE LEARNING ALGORITHMS</a:t>
            </a:r>
          </a:p>
        </p:txBody>
      </p:sp>
      <p:pic>
        <p:nvPicPr>
          <p:cNvPr id="4" name="Picture 3">
            <a:extLst>
              <a:ext uri="{FF2B5EF4-FFF2-40B4-BE49-F238E27FC236}">
                <a16:creationId xmlns:a16="http://schemas.microsoft.com/office/drawing/2014/main" id="{CFF603AE-90D6-D4BA-7C17-A35EF2756030}"/>
              </a:ext>
            </a:extLst>
          </p:cNvPr>
          <p:cNvPicPr>
            <a:picLocks noChangeAspect="1"/>
          </p:cNvPicPr>
          <p:nvPr/>
        </p:nvPicPr>
        <p:blipFill>
          <a:blip r:embed="rId2"/>
          <a:stretch>
            <a:fillRect/>
          </a:stretch>
        </p:blipFill>
        <p:spPr>
          <a:xfrm>
            <a:off x="340708" y="1713298"/>
            <a:ext cx="11510583" cy="4906198"/>
          </a:xfrm>
          <a:prstGeom prst="rect">
            <a:avLst/>
          </a:prstGeom>
        </p:spPr>
      </p:pic>
    </p:spTree>
    <p:extLst>
      <p:ext uri="{BB962C8B-B14F-4D97-AF65-F5344CB8AC3E}">
        <p14:creationId xmlns:p14="http://schemas.microsoft.com/office/powerpoint/2010/main" val="193824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7E2D-F039-526B-58BF-50A47D25B3B1}"/>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SUPERVISED LEARNING</a:t>
            </a:r>
          </a:p>
        </p:txBody>
      </p:sp>
      <p:sp>
        <p:nvSpPr>
          <p:cNvPr id="3" name="Content Placeholder 2">
            <a:extLst>
              <a:ext uri="{FF2B5EF4-FFF2-40B4-BE49-F238E27FC236}">
                <a16:creationId xmlns:a16="http://schemas.microsoft.com/office/drawing/2014/main" id="{C8E113BC-011D-F3B2-4ABA-4E3F57BD70DD}"/>
              </a:ext>
            </a:extLst>
          </p:cNvPr>
          <p:cNvSpPr>
            <a:spLocks noGrp="1"/>
          </p:cNvSpPr>
          <p:nvPr>
            <p:ph sz="half" idx="1"/>
          </p:nvPr>
        </p:nvSpPr>
        <p:spPr/>
        <p:txBody>
          <a:bodyPr/>
          <a:lstStyle/>
          <a:p>
            <a:pPr marL="0" indent="0">
              <a:buNone/>
            </a:pPr>
            <a:r>
              <a:rPr lang="en-US" b="0" i="0" dirty="0">
                <a:effectLst/>
                <a:latin typeface="Aharoni" panose="02010803020104030203" pitchFamily="2" charset="-79"/>
                <a:cs typeface="Aharoni" panose="02010803020104030203" pitchFamily="2" charset="-79"/>
              </a:rPr>
              <a:t>Supervised learning is a category of machine learning that uses labeled datasets to train algorithms to predict outcomes and recognize patterns.</a:t>
            </a:r>
          </a:p>
          <a:p>
            <a:pPr marL="0" indent="0">
              <a:buNone/>
            </a:pPr>
            <a:r>
              <a:rPr lang="en-US" b="0" i="0" dirty="0">
                <a:effectLst/>
                <a:latin typeface="Aharoni" panose="02010803020104030203" pitchFamily="2" charset="-79"/>
                <a:cs typeface="Aharoni" panose="02010803020104030203" pitchFamily="2" charset="-79"/>
              </a:rPr>
              <a:t> Unlike unsupervised learning, supervised learning algorithms are given labeled training to learn the relationship between the input and the outputs.</a:t>
            </a:r>
            <a:endParaRPr lang="en-IN" dirty="0">
              <a:latin typeface="Aharoni" panose="02010803020104030203" pitchFamily="2" charset="-79"/>
              <a:cs typeface="Aharoni" panose="02010803020104030203" pitchFamily="2" charset="-79"/>
            </a:endParaRPr>
          </a:p>
        </p:txBody>
      </p:sp>
      <p:pic>
        <p:nvPicPr>
          <p:cNvPr id="6" name="Content Placeholder 5">
            <a:extLst>
              <a:ext uri="{FF2B5EF4-FFF2-40B4-BE49-F238E27FC236}">
                <a16:creationId xmlns:a16="http://schemas.microsoft.com/office/drawing/2014/main" id="{679E29C9-82AE-9389-8F2C-E24E29295E9F}"/>
              </a:ext>
            </a:extLst>
          </p:cNvPr>
          <p:cNvPicPr>
            <a:picLocks noGrp="1" noChangeAspect="1"/>
          </p:cNvPicPr>
          <p:nvPr>
            <p:ph sz="half" idx="2"/>
          </p:nvPr>
        </p:nvPicPr>
        <p:blipFill>
          <a:blip r:embed="rId2"/>
          <a:stretch>
            <a:fillRect/>
          </a:stretch>
        </p:blipFill>
        <p:spPr>
          <a:xfrm>
            <a:off x="5821363" y="2717403"/>
            <a:ext cx="4995862" cy="2497931"/>
          </a:xfrm>
        </p:spPr>
      </p:pic>
    </p:spTree>
    <p:extLst>
      <p:ext uri="{BB962C8B-B14F-4D97-AF65-F5344CB8AC3E}">
        <p14:creationId xmlns:p14="http://schemas.microsoft.com/office/powerpoint/2010/main" val="102887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29DD8-3AD5-D81D-4C78-0A9EB2B65B4D}"/>
              </a:ext>
            </a:extLst>
          </p:cNvPr>
          <p:cNvPicPr>
            <a:picLocks noChangeAspect="1"/>
          </p:cNvPicPr>
          <p:nvPr/>
        </p:nvPicPr>
        <p:blipFill>
          <a:blip r:embed="rId2"/>
          <a:stretch>
            <a:fillRect/>
          </a:stretch>
        </p:blipFill>
        <p:spPr>
          <a:xfrm>
            <a:off x="394637" y="196719"/>
            <a:ext cx="11585608" cy="6516905"/>
          </a:xfrm>
          <a:prstGeom prst="rect">
            <a:avLst/>
          </a:prstGeom>
        </p:spPr>
      </p:pic>
    </p:spTree>
    <p:extLst>
      <p:ext uri="{BB962C8B-B14F-4D97-AF65-F5344CB8AC3E}">
        <p14:creationId xmlns:p14="http://schemas.microsoft.com/office/powerpoint/2010/main" val="36783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122E-A563-9864-789F-A21D44C0E938}"/>
              </a:ext>
            </a:extLst>
          </p:cNvPr>
          <p:cNvSpPr>
            <a:spLocks noGrp="1"/>
          </p:cNvSpPr>
          <p:nvPr>
            <p:ph type="title"/>
          </p:nvPr>
        </p:nvSpPr>
        <p:spPr/>
        <p:txBody>
          <a:bodyPr>
            <a:normAutofit/>
          </a:bodyPr>
          <a:lstStyle/>
          <a:p>
            <a:r>
              <a:rPr lang="en-US" b="0" i="0" dirty="0">
                <a:effectLst/>
                <a:latin typeface="Aharoni" panose="02010803020104030203" pitchFamily="2" charset="-79"/>
                <a:cs typeface="Aharoni" panose="02010803020104030203" pitchFamily="2" charset="-79"/>
              </a:rPr>
              <a:t>Applications of Supervised Learning</a:t>
            </a:r>
            <a:br>
              <a:rPr lang="en-US" b="0" i="0" dirty="0">
                <a:effectLst/>
                <a:latin typeface="Aharoni" panose="02010803020104030203" pitchFamily="2" charset="-79"/>
                <a:cs typeface="Aharoni" panose="02010803020104030203" pitchFamily="2" charset="-79"/>
              </a:rPr>
            </a:br>
            <a:endParaRPr lang="en-IN" dirty="0"/>
          </a:p>
        </p:txBody>
      </p:sp>
      <p:sp>
        <p:nvSpPr>
          <p:cNvPr id="3" name="Content Placeholder 2">
            <a:extLst>
              <a:ext uri="{FF2B5EF4-FFF2-40B4-BE49-F238E27FC236}">
                <a16:creationId xmlns:a16="http://schemas.microsoft.com/office/drawing/2014/main" id="{977B6A39-1DD7-95D5-5E31-D0D9A4E1BD1B}"/>
              </a:ext>
            </a:extLst>
          </p:cNvPr>
          <p:cNvSpPr>
            <a:spLocks noGrp="1"/>
          </p:cNvSpPr>
          <p:nvPr>
            <p:ph idx="1"/>
          </p:nvPr>
        </p:nvSpPr>
        <p:spPr/>
        <p:txBody>
          <a:bodyPr>
            <a:noAutofit/>
          </a:bodyPr>
          <a:lstStyle/>
          <a:p>
            <a:pPr algn="l">
              <a:buFont typeface="Arial" panose="020B0604020202020204" pitchFamily="34" charset="0"/>
              <a:buChar char="•"/>
            </a:pPr>
            <a:r>
              <a:rPr lang="en-US" sz="2000" b="0" i="0" u="sng" dirty="0">
                <a:effectLst/>
                <a:latin typeface="Aharoni" panose="02010803020104030203" pitchFamily="2" charset="-79"/>
                <a:cs typeface="Aharoni" panose="02010803020104030203" pitchFamily="2" charset="-79"/>
              </a:rPr>
              <a:t>Risk Assessment</a:t>
            </a:r>
          </a:p>
          <a:p>
            <a:pPr algn="l">
              <a:buFont typeface="Arial" panose="020B0604020202020204" pitchFamily="34" charset="0"/>
              <a:buChar char="•"/>
            </a:pPr>
            <a:r>
              <a:rPr lang="en-US" b="0" i="0" dirty="0">
                <a:effectLst/>
                <a:latin typeface="Aharoni" panose="02010803020104030203" pitchFamily="2" charset="-79"/>
                <a:cs typeface="Aharoni" panose="02010803020104030203" pitchFamily="2" charset="-79"/>
              </a:rPr>
              <a:t>Supervised learning is used to assess the risk in financial services or insurance domains in order to minimize the risk portfolio of the companies. </a:t>
            </a:r>
          </a:p>
          <a:p>
            <a:pPr algn="l">
              <a:buFont typeface="Arial" panose="020B0604020202020204" pitchFamily="34" charset="0"/>
              <a:buChar char="•"/>
            </a:pPr>
            <a:r>
              <a:rPr lang="en-US" sz="2000" b="0" i="0" u="sng" dirty="0">
                <a:effectLst/>
                <a:latin typeface="Aharoni" panose="02010803020104030203" pitchFamily="2" charset="-79"/>
                <a:cs typeface="Aharoni" panose="02010803020104030203" pitchFamily="2" charset="-79"/>
              </a:rPr>
              <a:t>Image Classification</a:t>
            </a:r>
          </a:p>
          <a:p>
            <a:pPr algn="l">
              <a:buFont typeface="Arial" panose="020B0604020202020204" pitchFamily="34" charset="0"/>
              <a:buChar char="•"/>
            </a:pPr>
            <a:r>
              <a:rPr lang="en-US" b="0" i="0" dirty="0">
                <a:effectLst/>
                <a:latin typeface="Aharoni" panose="02010803020104030203" pitchFamily="2" charset="-79"/>
                <a:cs typeface="Aharoni" panose="02010803020104030203" pitchFamily="2" charset="-79"/>
              </a:rPr>
              <a:t>Image classification is one of the key use cases of demonstrating supervised machine learning. For example, Facebook can recognize your friend in a picture from an album of tagged photos. </a:t>
            </a:r>
          </a:p>
          <a:p>
            <a:pPr algn="l">
              <a:buFont typeface="Arial" panose="020B0604020202020204" pitchFamily="34" charset="0"/>
              <a:buChar char="•"/>
            </a:pPr>
            <a:r>
              <a:rPr lang="en-US" sz="2000" b="0" i="0" u="sng" dirty="0">
                <a:effectLst/>
                <a:latin typeface="Aharoni" panose="02010803020104030203" pitchFamily="2" charset="-79"/>
                <a:cs typeface="Aharoni" panose="02010803020104030203" pitchFamily="2" charset="-79"/>
              </a:rPr>
              <a:t>Fraud Detection</a:t>
            </a:r>
          </a:p>
          <a:p>
            <a:pPr algn="l">
              <a:buFont typeface="Arial" panose="020B0604020202020204" pitchFamily="34" charset="0"/>
              <a:buChar char="•"/>
            </a:pPr>
            <a:r>
              <a:rPr lang="en-US" b="0" i="0" dirty="0">
                <a:effectLst/>
                <a:latin typeface="Aharoni" panose="02010803020104030203" pitchFamily="2" charset="-79"/>
                <a:cs typeface="Aharoni" panose="02010803020104030203" pitchFamily="2" charset="-79"/>
              </a:rPr>
              <a:t>To identify whether the transactions made by the user are authentic or not. </a:t>
            </a:r>
          </a:p>
          <a:p>
            <a:pPr algn="l">
              <a:buFont typeface="Arial" panose="020B0604020202020204" pitchFamily="34" charset="0"/>
              <a:buChar char="•"/>
            </a:pPr>
            <a:r>
              <a:rPr lang="en-US" sz="2000" b="0" i="0" u="sng" dirty="0">
                <a:effectLst/>
                <a:latin typeface="Aharoni" panose="02010803020104030203" pitchFamily="2" charset="-79"/>
                <a:cs typeface="Aharoni" panose="02010803020104030203" pitchFamily="2" charset="-79"/>
              </a:rPr>
              <a:t>Visual Recognition</a:t>
            </a:r>
          </a:p>
          <a:p>
            <a:pPr algn="l">
              <a:buFont typeface="Arial" panose="020B0604020202020204" pitchFamily="34" charset="0"/>
              <a:buChar char="•"/>
            </a:pPr>
            <a:r>
              <a:rPr lang="en-US" b="0" i="0" dirty="0">
                <a:effectLst/>
                <a:latin typeface="Aharoni" panose="02010803020104030203" pitchFamily="2" charset="-79"/>
                <a:cs typeface="Aharoni" panose="02010803020104030203" pitchFamily="2" charset="-79"/>
              </a:rPr>
              <a:t>The ability of a machine learning model to identify objects, places, people, actions, and images.</a:t>
            </a:r>
            <a:br>
              <a:rPr lang="en-US" b="0" i="0" dirty="0">
                <a:effectLst/>
                <a:latin typeface="Aharoni" panose="02010803020104030203" pitchFamily="2" charset="-79"/>
                <a:cs typeface="Aharoni" panose="02010803020104030203" pitchFamily="2" charset="-79"/>
              </a:rPr>
            </a:br>
            <a:endParaRPr lang="en-IN"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6461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4818-8450-A301-B10B-5B3A1B769598}"/>
              </a:ext>
            </a:extLst>
          </p:cNvPr>
          <p:cNvSpPr>
            <a:spLocks noGrp="1"/>
          </p:cNvSpPr>
          <p:nvPr>
            <p:ph type="title"/>
          </p:nvPr>
        </p:nvSpPr>
        <p:spPr/>
        <p:txBody>
          <a:bodyPr/>
          <a:lstStyle/>
          <a:p>
            <a:r>
              <a:rPr lang="en-IN" dirty="0">
                <a:latin typeface="Aharoni" panose="02010803020104030203" pitchFamily="2" charset="-79"/>
                <a:cs typeface="Aharoni" panose="02010803020104030203" pitchFamily="2" charset="-79"/>
              </a:rPr>
              <a:t>UNSUPERVISED LEARNING</a:t>
            </a:r>
          </a:p>
        </p:txBody>
      </p:sp>
      <p:sp>
        <p:nvSpPr>
          <p:cNvPr id="3" name="Content Placeholder 2">
            <a:extLst>
              <a:ext uri="{FF2B5EF4-FFF2-40B4-BE49-F238E27FC236}">
                <a16:creationId xmlns:a16="http://schemas.microsoft.com/office/drawing/2014/main" id="{EF24F4CF-4358-8FB5-E9A9-1E9D31B8594B}"/>
              </a:ext>
            </a:extLst>
          </p:cNvPr>
          <p:cNvSpPr>
            <a:spLocks noGrp="1"/>
          </p:cNvSpPr>
          <p:nvPr>
            <p:ph sz="half" idx="1"/>
          </p:nvPr>
        </p:nvSpPr>
        <p:spPr/>
        <p:txBody>
          <a:bodyPr/>
          <a:lstStyle/>
          <a:p>
            <a:r>
              <a:rPr lang="en-US" b="0" i="0" dirty="0">
                <a:effectLst/>
                <a:latin typeface="Aharoni" panose="02010803020104030203" pitchFamily="2" charset="-79"/>
                <a:cs typeface="Aharoni" panose="02010803020104030203" pitchFamily="2" charset="-79"/>
              </a:rPr>
              <a:t>Unsupervised learning in artificial intelligence is a type of machine learning that learns from data without human supervision. </a:t>
            </a:r>
          </a:p>
          <a:p>
            <a:r>
              <a:rPr lang="en-US" b="0" i="0" dirty="0">
                <a:effectLst/>
                <a:latin typeface="Aharoni" panose="02010803020104030203" pitchFamily="2" charset="-79"/>
                <a:cs typeface="Aharoni" panose="02010803020104030203" pitchFamily="2" charset="-79"/>
              </a:rPr>
              <a:t>Unlike supervised learning, unsupervised machine learning models are given unlabeled data and allowed to discover patterns and insights without any explicit guidance or instruction.</a:t>
            </a:r>
            <a:endParaRPr lang="en-IN" dirty="0">
              <a:latin typeface="Aharoni" panose="02010803020104030203" pitchFamily="2" charset="-79"/>
              <a:cs typeface="Aharoni" panose="02010803020104030203" pitchFamily="2" charset="-79"/>
            </a:endParaRPr>
          </a:p>
        </p:txBody>
      </p:sp>
      <p:pic>
        <p:nvPicPr>
          <p:cNvPr id="6" name="Content Placeholder 5">
            <a:extLst>
              <a:ext uri="{FF2B5EF4-FFF2-40B4-BE49-F238E27FC236}">
                <a16:creationId xmlns:a16="http://schemas.microsoft.com/office/drawing/2014/main" id="{82B60681-88E0-0820-38CC-1E129F2F8338}"/>
              </a:ext>
            </a:extLst>
          </p:cNvPr>
          <p:cNvPicPr>
            <a:picLocks noGrp="1" noChangeAspect="1"/>
          </p:cNvPicPr>
          <p:nvPr>
            <p:ph sz="half" idx="2"/>
          </p:nvPr>
        </p:nvPicPr>
        <p:blipFill>
          <a:blip r:embed="rId2"/>
          <a:stretch>
            <a:fillRect/>
          </a:stretch>
        </p:blipFill>
        <p:spPr>
          <a:xfrm>
            <a:off x="5821363" y="2561283"/>
            <a:ext cx="4995862" cy="2810172"/>
          </a:xfrm>
        </p:spPr>
      </p:pic>
    </p:spTree>
    <p:extLst>
      <p:ext uri="{BB962C8B-B14F-4D97-AF65-F5344CB8AC3E}">
        <p14:creationId xmlns:p14="http://schemas.microsoft.com/office/powerpoint/2010/main" val="279754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A8AC3-F81C-7B7C-6FDA-C3292C616F32}"/>
              </a:ext>
            </a:extLst>
          </p:cNvPr>
          <p:cNvPicPr>
            <a:picLocks noChangeAspect="1"/>
          </p:cNvPicPr>
          <p:nvPr/>
        </p:nvPicPr>
        <p:blipFill>
          <a:blip r:embed="rId2"/>
          <a:stretch>
            <a:fillRect/>
          </a:stretch>
        </p:blipFill>
        <p:spPr>
          <a:xfrm>
            <a:off x="156602" y="394633"/>
            <a:ext cx="11903858" cy="6057777"/>
          </a:xfrm>
          <a:prstGeom prst="rect">
            <a:avLst/>
          </a:prstGeom>
        </p:spPr>
      </p:pic>
    </p:spTree>
    <p:extLst>
      <p:ext uri="{BB962C8B-B14F-4D97-AF65-F5344CB8AC3E}">
        <p14:creationId xmlns:p14="http://schemas.microsoft.com/office/powerpoint/2010/main" val="13243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0D1E9-799B-E10B-71CA-097DE935A8AC}"/>
              </a:ext>
            </a:extLst>
          </p:cNvPr>
          <p:cNvSpPr>
            <a:spLocks noGrp="1"/>
          </p:cNvSpPr>
          <p:nvPr>
            <p:ph type="title"/>
          </p:nvPr>
        </p:nvSpPr>
        <p:spPr>
          <a:xfrm>
            <a:off x="685801" y="609601"/>
            <a:ext cx="10131425" cy="978568"/>
          </a:xfrm>
        </p:spPr>
        <p:txBody>
          <a:bodyPr/>
          <a:lstStyle/>
          <a:p>
            <a:r>
              <a:rPr lang="en-IN" dirty="0">
                <a:latin typeface="Aharoni" panose="02010803020104030203" pitchFamily="2" charset="-79"/>
                <a:cs typeface="Aharoni" panose="02010803020104030203" pitchFamily="2" charset="-79"/>
              </a:rPr>
              <a:t>Applications of unsupervised learning</a:t>
            </a:r>
          </a:p>
        </p:txBody>
      </p:sp>
      <p:sp>
        <p:nvSpPr>
          <p:cNvPr id="3" name="Content Placeholder 2">
            <a:extLst>
              <a:ext uri="{FF2B5EF4-FFF2-40B4-BE49-F238E27FC236}">
                <a16:creationId xmlns:a16="http://schemas.microsoft.com/office/drawing/2014/main" id="{C8FDC075-DBA8-BDF1-FCB9-E1518B0641EA}"/>
              </a:ext>
            </a:extLst>
          </p:cNvPr>
          <p:cNvSpPr>
            <a:spLocks noGrp="1"/>
          </p:cNvSpPr>
          <p:nvPr>
            <p:ph idx="1"/>
          </p:nvPr>
        </p:nvSpPr>
        <p:spPr>
          <a:xfrm>
            <a:off x="685801" y="1787535"/>
            <a:ext cx="10131425" cy="4680641"/>
          </a:xfrm>
        </p:spPr>
        <p:txBody>
          <a:bodyPr>
            <a:noAutofit/>
          </a:bodyPr>
          <a:lstStyle/>
          <a:p>
            <a:pPr algn="l">
              <a:buFont typeface="Arial" panose="020B0604020202020204" pitchFamily="34" charset="0"/>
              <a:buChar char="•"/>
            </a:pPr>
            <a:r>
              <a:rPr lang="en-US" b="0" i="0" u="sng" dirty="0">
                <a:effectLst/>
                <a:latin typeface="Aharoni" panose="02010803020104030203" pitchFamily="2" charset="-79"/>
                <a:cs typeface="Aharoni" panose="02010803020104030203" pitchFamily="2" charset="-79"/>
              </a:rPr>
              <a:t>Market Basket Analysis</a:t>
            </a:r>
          </a:p>
          <a:p>
            <a:pPr algn="l">
              <a:buFont typeface="Arial" panose="020B0604020202020204" pitchFamily="34" charset="0"/>
              <a:buChar char="•"/>
            </a:pPr>
            <a:r>
              <a:rPr lang="en-US" sz="1600" b="0" i="0" dirty="0">
                <a:effectLst/>
                <a:latin typeface="Aharoni" panose="02010803020104030203" pitchFamily="2" charset="-79"/>
                <a:cs typeface="Aharoni" panose="02010803020104030203" pitchFamily="2" charset="-79"/>
              </a:rPr>
              <a:t>It is a machine learning model based on the algorithm that if you buy a certain group of items, you are less or more likely to buy another group of items.</a:t>
            </a:r>
          </a:p>
          <a:p>
            <a:pPr algn="l">
              <a:buFont typeface="Arial" panose="020B0604020202020204" pitchFamily="34" charset="0"/>
              <a:buChar char="•"/>
            </a:pPr>
            <a:r>
              <a:rPr lang="en-US" b="0" i="0" u="sng" dirty="0">
                <a:effectLst/>
                <a:latin typeface="Aharoni" panose="02010803020104030203" pitchFamily="2" charset="-79"/>
                <a:cs typeface="Aharoni" panose="02010803020104030203" pitchFamily="2" charset="-79"/>
              </a:rPr>
              <a:t>Semantic Clustering</a:t>
            </a:r>
          </a:p>
          <a:p>
            <a:pPr algn="l">
              <a:buFont typeface="Arial" panose="020B0604020202020204" pitchFamily="34" charset="0"/>
              <a:buChar char="•"/>
            </a:pPr>
            <a:r>
              <a:rPr lang="en-US" sz="1600" b="0" i="0" dirty="0">
                <a:effectLst/>
                <a:latin typeface="Aharoni" panose="02010803020104030203" pitchFamily="2" charset="-79"/>
                <a:cs typeface="Aharoni" panose="02010803020104030203" pitchFamily="2" charset="-79"/>
              </a:rPr>
              <a:t>Semantically similar words share a similar context. People post their queries on websites in their own ways. Semantic clustering groups all these responses with the same meaning in a cluster to ensure that the customer finds the information they want quickly and easily. It plays an important role in information retrieval, good browsing experience, and comprehension.</a:t>
            </a:r>
          </a:p>
          <a:p>
            <a:pPr algn="l">
              <a:buFont typeface="Arial" panose="020B0604020202020204" pitchFamily="34" charset="0"/>
              <a:buChar char="•"/>
            </a:pPr>
            <a:r>
              <a:rPr lang="en-US" b="0" i="0" u="sng" dirty="0">
                <a:effectLst/>
                <a:latin typeface="Aharoni" panose="02010803020104030203" pitchFamily="2" charset="-79"/>
                <a:cs typeface="Aharoni" panose="02010803020104030203" pitchFamily="2" charset="-79"/>
              </a:rPr>
              <a:t>Delivery Store Optimization</a:t>
            </a:r>
          </a:p>
          <a:p>
            <a:pPr algn="l">
              <a:buFont typeface="Arial" panose="020B0604020202020204" pitchFamily="34" charset="0"/>
              <a:buChar char="•"/>
            </a:pPr>
            <a:r>
              <a:rPr lang="en-US" sz="1600" b="0" i="0" dirty="0">
                <a:effectLst/>
                <a:latin typeface="Aharoni" panose="02010803020104030203" pitchFamily="2" charset="-79"/>
                <a:cs typeface="Aharoni" panose="02010803020104030203" pitchFamily="2" charset="-79"/>
              </a:rPr>
              <a:t>Machine learning models are used to predict the demand and keep up with supply. They are also used to open stores where the demand is higher and optimizing roots for more efficient deliveries according to past data and behavior.</a:t>
            </a:r>
          </a:p>
          <a:p>
            <a:pPr algn="l">
              <a:buFont typeface="Arial" panose="020B0604020202020204" pitchFamily="34" charset="0"/>
              <a:buChar char="•"/>
            </a:pPr>
            <a:r>
              <a:rPr lang="en-US" b="0" i="0" u="sng" dirty="0">
                <a:effectLst/>
                <a:latin typeface="Aharoni" panose="02010803020104030203" pitchFamily="2" charset="-79"/>
                <a:cs typeface="Aharoni" panose="02010803020104030203" pitchFamily="2" charset="-79"/>
              </a:rPr>
              <a:t>Identifying Accident Prone Areas</a:t>
            </a:r>
          </a:p>
          <a:p>
            <a:pPr algn="l">
              <a:buFont typeface="Arial" panose="020B0604020202020204" pitchFamily="34" charset="0"/>
              <a:buChar char="•"/>
            </a:pPr>
            <a:r>
              <a:rPr lang="en-US" sz="1600" b="0" i="0" dirty="0">
                <a:effectLst/>
                <a:latin typeface="Aharoni" panose="02010803020104030203" pitchFamily="2" charset="-79"/>
                <a:cs typeface="Aharoni" panose="02010803020104030203" pitchFamily="2" charset="-79"/>
              </a:rPr>
              <a:t>Unsupervised machine learning models can be used to identify accident-prone areas and introduce safety measures based on the intensity of those accidents.</a:t>
            </a:r>
            <a:br>
              <a:rPr lang="en-US" sz="1600" dirty="0">
                <a:latin typeface="Aharoni" panose="02010803020104030203" pitchFamily="2" charset="-79"/>
                <a:cs typeface="Aharoni" panose="02010803020104030203" pitchFamily="2" charset="-79"/>
              </a:rPr>
            </a:br>
            <a:endParaRPr lang="en-IN" sz="16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45100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{FA6469B5-2770-4218-845D-4AF99A1DBB66}tf03457452</Template>
  <TotalTime>213</TotalTime>
  <Words>595</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Bradley Hand ITC</vt:lpstr>
      <vt:lpstr>Calibri</vt:lpstr>
      <vt:lpstr>Calibri Light</vt:lpstr>
      <vt:lpstr>Celestial</vt:lpstr>
      <vt:lpstr>MACHINE LEARNING ALGORITHMS</vt:lpstr>
      <vt:lpstr> MACHINE LEARNING :  Machine learning (ML) is a type of artificial intelligence (AI) focused on building computer systems that learn from data. The broad range of techniques ML encompasses enables software applications to improve their performance over time.  Machine learning algorithms are trained to find relationships and patterns in data. They use historical data as input to make predictions, classify information, cluster data points, reduce dimensionality and even help generate new content, as demonstrated by new ML-fueled applications such as ChatGPT, Dall-E 2 and GitHub Copilot.  </vt:lpstr>
      <vt:lpstr>MACHINE LEARNING ALGORITHMS</vt:lpstr>
      <vt:lpstr>SUPERVISED LEARNING</vt:lpstr>
      <vt:lpstr>PowerPoint Presentation</vt:lpstr>
      <vt:lpstr>Applications of Supervised Learning </vt:lpstr>
      <vt:lpstr>UNSUPERVISED LEARNING</vt:lpstr>
      <vt:lpstr>PowerPoint Presentation</vt:lpstr>
      <vt:lpstr>Applications of unsupervised learning</vt:lpstr>
      <vt:lpstr>Difference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ALGORITHMS</dc:title>
  <dc:creator>Satish Mugi</dc:creator>
  <cp:lastModifiedBy>Satish Mugi</cp:lastModifiedBy>
  <cp:revision>2</cp:revision>
  <dcterms:created xsi:type="dcterms:W3CDTF">2024-01-22T10:59:55Z</dcterms:created>
  <dcterms:modified xsi:type="dcterms:W3CDTF">2024-01-23T06:44:04Z</dcterms:modified>
</cp:coreProperties>
</file>