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2FB5A-A9A1-4728-BE5E-4ACB9D6B1424}" type="datetimeFigureOut">
              <a:rPr lang="en-SG" smtClean="0"/>
              <a:t>17/2/2022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E95E4-63A4-40D9-8C6C-5039BDBFA2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3707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AEAC-7519-425F-B01A-BD06A0722592}" type="datetime1">
              <a:rPr lang="en-SG" smtClean="0"/>
              <a:t>17/2/2022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743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97FE-B708-4C55-B8D3-E5F011A8B821}" type="datetime1">
              <a:rPr lang="en-SG" smtClean="0"/>
              <a:t>17/2/2022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581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7F27-6CE3-413F-B79F-E0649B00126B}" type="datetime1">
              <a:rPr lang="en-SG" smtClean="0"/>
              <a:t>17/2/2022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75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CED1-A06B-4D95-BF55-0155BD777723}" type="datetime1">
              <a:rPr lang="en-SG" smtClean="0"/>
              <a:t>17/2/2022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428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B465-A441-4B23-A855-3A966B6A4F46}" type="datetime1">
              <a:rPr lang="en-SG" smtClean="0"/>
              <a:t>17/2/2022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148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C227-200D-43B0-92AB-AAA5D31C09E4}" type="datetime1">
              <a:rPr lang="en-SG" smtClean="0"/>
              <a:t>17/2/2022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15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B0DBB-33E6-4B90-905E-D7DC4EF13CF5}" type="datetime1">
              <a:rPr lang="en-SG" smtClean="0"/>
              <a:t>17/2/2022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428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065B-FFBD-4B92-BA0A-D58391500E03}" type="datetime1">
              <a:rPr lang="en-SG" smtClean="0"/>
              <a:t>17/2/2022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368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9BB5-D6A2-4AB2-BC6E-DD95BF389837}" type="datetime1">
              <a:rPr lang="en-SG" smtClean="0"/>
              <a:t>17/2/2022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344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4FA4-08D7-497D-8A91-C7F653EEB986}" type="datetime1">
              <a:rPr lang="en-SG" smtClean="0"/>
              <a:t>17/2/2022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044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F39E-2E01-42DF-8E14-FFAEB5AED21A}" type="datetime1">
              <a:rPr lang="en-SG" smtClean="0"/>
              <a:t>17/2/2022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178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BB47F-3E15-4801-B75B-D3F6822BE964}" type="datetime1">
              <a:rPr lang="en-SG" smtClean="0"/>
              <a:t>17/2/2022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700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Jellyfish </a:t>
            </a:r>
            <a:r>
              <a:rPr lang="en-US" dirty="0"/>
              <a:t>S</a:t>
            </a:r>
            <a:r>
              <a:rPr lang="en-US" dirty="0" smtClean="0"/>
              <a:t>earch Optimization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Meta </a:t>
            </a:r>
            <a:r>
              <a:rPr lang="en-US" dirty="0" err="1" smtClean="0"/>
              <a:t>Huristic</a:t>
            </a:r>
            <a:r>
              <a:rPr lang="en-US" dirty="0" smtClean="0"/>
              <a:t> I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688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2357" y="815926"/>
            <a:ext cx="92424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Swamp Intelligent</a:t>
            </a:r>
          </a:p>
          <a:p>
            <a:r>
              <a:rPr lang="en-US" dirty="0" smtClean="0"/>
              <a:t>Jelly Fish </a:t>
            </a:r>
          </a:p>
          <a:p>
            <a:r>
              <a:rPr lang="en-US" dirty="0" smtClean="0"/>
              <a:t>How it works</a:t>
            </a:r>
          </a:p>
          <a:p>
            <a:r>
              <a:rPr lang="en-US" dirty="0" smtClean="0"/>
              <a:t>Movement</a:t>
            </a:r>
          </a:p>
          <a:p>
            <a:r>
              <a:rPr lang="en-US" dirty="0" smtClean="0"/>
              <a:t>Time function</a:t>
            </a:r>
          </a:p>
          <a:p>
            <a:r>
              <a:rPr lang="en-US" dirty="0" smtClean="0"/>
              <a:t>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195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4911" y="2090172"/>
            <a:ext cx="10410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Simulation of </a:t>
            </a:r>
            <a:r>
              <a:rPr lang="en-US" sz="2400" dirty="0"/>
              <a:t>the collective intelligent behavior of insect or animal groups such as flocks of birds, colonies of ants, schools of fish, swarms of </a:t>
            </a:r>
            <a:r>
              <a:rPr lang="en-US" sz="2400" dirty="0" smtClean="0"/>
              <a:t>bees.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Have </a:t>
            </a:r>
            <a:r>
              <a:rPr lang="en-US" sz="2400" dirty="0" smtClean="0"/>
              <a:t>high </a:t>
            </a:r>
            <a:r>
              <a:rPr lang="en-US" sz="2400" dirty="0"/>
              <a:t>flexibility </a:t>
            </a:r>
            <a:r>
              <a:rPr lang="en-US" sz="2400" dirty="0" smtClean="0"/>
              <a:t>and high efficiency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SI systems are typically made up of a population of simple agents interacting locally with one another and with their environment</a:t>
            </a:r>
            <a:r>
              <a:rPr lang="en-US" sz="24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4911" y="450166"/>
            <a:ext cx="5767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Swarm Intelligence (SI)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81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4912" y="1905505"/>
            <a:ext cx="71041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Inspired </a:t>
            </a:r>
            <a:r>
              <a:rPr lang="en-US" sz="2400" dirty="0"/>
              <a:t>by </a:t>
            </a:r>
            <a:r>
              <a:rPr lang="en-US" sz="2400" b="1" dirty="0"/>
              <a:t>search behavior</a:t>
            </a:r>
            <a:r>
              <a:rPr lang="en-US" sz="2400" dirty="0"/>
              <a:t> and </a:t>
            </a:r>
            <a:r>
              <a:rPr lang="en-US" sz="2400" b="1" dirty="0"/>
              <a:t>movement</a:t>
            </a:r>
            <a:r>
              <a:rPr lang="en-US" sz="2400" dirty="0"/>
              <a:t> of jellyfish in the </a:t>
            </a:r>
            <a:r>
              <a:rPr lang="en-US" sz="2400" dirty="0" smtClean="0"/>
              <a:t>ocean.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They move in the ocean </a:t>
            </a:r>
            <a:r>
              <a:rPr lang="en-US" sz="2400" dirty="0" smtClean="0"/>
              <a:t>in </a:t>
            </a:r>
            <a:r>
              <a:rPr lang="en-US" sz="2400" b="1" dirty="0" smtClean="0"/>
              <a:t>search </a:t>
            </a:r>
            <a:r>
              <a:rPr lang="en-US" sz="2400" b="1" dirty="0"/>
              <a:t>of food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Jellyfish are </a:t>
            </a:r>
            <a:r>
              <a:rPr lang="en-US" sz="2400" b="1" dirty="0" smtClean="0"/>
              <a:t>weak</a:t>
            </a:r>
            <a:r>
              <a:rPr lang="en-US" sz="2400" dirty="0" smtClean="0"/>
              <a:t> </a:t>
            </a:r>
            <a:r>
              <a:rPr lang="en-US" sz="2400" b="1" dirty="0" smtClean="0"/>
              <a:t>swimmer</a:t>
            </a:r>
            <a:r>
              <a:rPr lang="en-US" sz="2400" dirty="0" smtClean="0"/>
              <a:t> and mostly depend on ocean current.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In Swarm, Two type of motion can be observed.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Active </a:t>
            </a:r>
            <a:r>
              <a:rPr lang="en-US" sz="2400" b="1" dirty="0" smtClean="0"/>
              <a:t>Motion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Passive Motion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A </a:t>
            </a:r>
            <a:r>
              <a:rPr lang="en-US" sz="2400" b="1" i="1" dirty="0"/>
              <a:t>“time control </a:t>
            </a:r>
            <a:r>
              <a:rPr lang="en-US" sz="2400" b="1" i="1" dirty="0" smtClean="0"/>
              <a:t>mechanism</a:t>
            </a:r>
            <a:r>
              <a:rPr lang="en-US" sz="2400" dirty="0" smtClean="0"/>
              <a:t>” use to switch between types of movement and </a:t>
            </a:r>
            <a:r>
              <a:rPr lang="en-US" sz="2400" dirty="0"/>
              <a:t>ensure </a:t>
            </a:r>
            <a:r>
              <a:rPr lang="en-US" sz="2400" dirty="0" smtClean="0"/>
              <a:t>to not </a:t>
            </a:r>
            <a:r>
              <a:rPr lang="en-US" sz="2400" dirty="0"/>
              <a:t>become </a:t>
            </a:r>
            <a:r>
              <a:rPr lang="en-US" sz="2400" dirty="0" smtClean="0"/>
              <a:t>stranded inside the “</a:t>
            </a:r>
            <a:r>
              <a:rPr lang="en-US" sz="2400" b="1" dirty="0" smtClean="0"/>
              <a:t>Bloom</a:t>
            </a:r>
            <a:r>
              <a:rPr lang="en-US" sz="2400" dirty="0" smtClean="0"/>
              <a:t>”.</a:t>
            </a: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04911" y="422030"/>
            <a:ext cx="97348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endParaRPr lang="en-SG" sz="4400" dirty="0"/>
          </a:p>
        </p:txBody>
      </p:sp>
      <p:pic>
        <p:nvPicPr>
          <p:cNvPr id="1026" name="Picture 2" descr="https://i.pinimg.com/564x/2d/ca/0a/2dca0aef7d3eafa7f3f75e27d31412f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886" y="1256499"/>
            <a:ext cx="3196981" cy="480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01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11" y="422030"/>
            <a:ext cx="97348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endParaRPr lang="en-SG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979" y="1145305"/>
            <a:ext cx="8070775" cy="54623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3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11" y="422030"/>
            <a:ext cx="97348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r>
              <a:rPr lang="en-US" sz="3200" dirty="0">
                <a:latin typeface="+mj-lt"/>
              </a:rPr>
              <a:t>Movement with Ocean current</a:t>
            </a:r>
            <a:endParaRPr lang="en-SG" sz="3200" dirty="0" smtClean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863840" y="3325542"/>
                <a:ext cx="37138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Distribution </a:t>
                </a:r>
                <a:r>
                  <a:rPr lang="en-SG" dirty="0" smtClean="0"/>
                  <a:t>coefficient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dirty="0"/>
                  <a:t> Mean locationof</a:t>
                </a:r>
                <a:r>
                  <a:rPr lang="en-SG" dirty="0"/>
                  <a:t> all </a:t>
                </a:r>
                <a:r>
                  <a:rPr lang="en-SG" dirty="0" smtClean="0"/>
                  <a:t>jellyfish</a:t>
                </a:r>
              </a:p>
              <a:p>
                <a:r>
                  <a:rPr lang="en-US" dirty="0"/>
                  <a:t>X* = Jellyfish currently with the </a:t>
                </a:r>
                <a:r>
                  <a:rPr lang="en-US" dirty="0" smtClean="0"/>
                  <a:t>	best </a:t>
                </a:r>
                <a:r>
                  <a:rPr lang="en-US" dirty="0"/>
                  <a:t>location in the swarm</a:t>
                </a:r>
                <a:endParaRPr lang="en-SG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840" y="3325542"/>
                <a:ext cx="3713871" cy="1200329"/>
              </a:xfrm>
              <a:prstGeom prst="rect">
                <a:avLst/>
              </a:prstGeom>
              <a:blipFill>
                <a:blip r:embed="rId2"/>
                <a:stretch>
                  <a:fillRect l="-1314" t="-3061" b="-765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04910" y="2011679"/>
                <a:ext cx="10972801" cy="885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The direction of the ocean current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𝑡𝑟𝑒𝑛𝑑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) is determined by averaging all the vectors from each jellyfish in the ocean to jellyfish that is currently in the best location,</a:t>
                </a:r>
                <a:endParaRPr lang="en-SG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0" y="2011679"/>
                <a:ext cx="10972801" cy="885563"/>
              </a:xfrm>
              <a:prstGeom prst="rect">
                <a:avLst/>
              </a:prstGeom>
              <a:blipFill>
                <a:blip r:embed="rId3"/>
                <a:stretch>
                  <a:fillRect l="-833" b="-1517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10" y="3037687"/>
            <a:ext cx="3771490" cy="5737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10" y="3669391"/>
            <a:ext cx="4467225" cy="400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910" y="4127427"/>
            <a:ext cx="6629400" cy="457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2644853" y="6038501"/>
                <a:ext cx="6892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[N.B: </a:t>
                </a:r>
                <a:r>
                  <a:rPr lang="en-US" dirty="0"/>
                  <a:t>After sensitivity analysis in numerical experiments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SG" dirty="0" smtClean="0"/>
                  <a:t>=3 was found]</a:t>
                </a:r>
                <a:endParaRPr lang="en-SG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853" y="6038501"/>
                <a:ext cx="6892913" cy="369332"/>
              </a:xfrm>
              <a:prstGeom prst="rect">
                <a:avLst/>
              </a:prstGeom>
              <a:blipFill>
                <a:blip r:embed="rId7"/>
                <a:stretch>
                  <a:fillRect l="-796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56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11" y="422030"/>
            <a:ext cx="97348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r>
              <a:rPr lang="en-US" sz="3200" dirty="0" smtClean="0">
                <a:latin typeface="+mj-lt"/>
              </a:rPr>
              <a:t>Movement in Swarm</a:t>
            </a:r>
            <a:endParaRPr lang="en-SG" sz="32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4910" y="2011679"/>
            <a:ext cx="10972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Passive m</a:t>
            </a:r>
            <a:r>
              <a:rPr lang="en-US" sz="2400" dirty="0" smtClean="0"/>
              <a:t>otion (Type-A</a:t>
            </a:r>
            <a:r>
              <a:rPr lang="en-US" sz="2400" dirty="0"/>
              <a:t>): </a:t>
            </a:r>
            <a:r>
              <a:rPr lang="en-US" sz="2400" dirty="0" smtClean="0"/>
              <a:t>Around </a:t>
            </a:r>
            <a:r>
              <a:rPr lang="en-US" sz="2400" dirty="0"/>
              <a:t>their own locations </a:t>
            </a:r>
            <a:r>
              <a:rPr lang="en-SG" sz="2400" dirty="0" smtClean="0"/>
              <a:t> </a:t>
            </a:r>
            <a:endParaRPr lang="en-US" sz="2400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7</a:t>
            </a:fld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14" y="2559723"/>
            <a:ext cx="5366909" cy="4827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8013896" y="2425087"/>
                <a:ext cx="356381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Motion </a:t>
                </a:r>
                <a:r>
                  <a:rPr lang="en-SG" dirty="0"/>
                  <a:t>coefficient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dirty="0" smtClean="0"/>
                  <a:t>Upper bound of search spaces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dirty="0" smtClean="0"/>
                  <a:t>Lower bound of search spaces</a:t>
                </a: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896" y="2425087"/>
                <a:ext cx="3563815" cy="923330"/>
              </a:xfrm>
              <a:prstGeom prst="rect">
                <a:avLst/>
              </a:prstGeom>
              <a:blipFill>
                <a:blip r:embed="rId3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04910" y="3346326"/>
            <a:ext cx="9755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Active </a:t>
            </a:r>
            <a:r>
              <a:rPr lang="en-US" sz="2400" dirty="0"/>
              <a:t>motion (</a:t>
            </a:r>
            <a:r>
              <a:rPr lang="en-US" sz="2400" dirty="0" smtClean="0"/>
              <a:t>Type-B):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808" y="3896173"/>
            <a:ext cx="4086088" cy="7881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26" y="3761824"/>
            <a:ext cx="7226470" cy="27167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6350" y="4769624"/>
            <a:ext cx="3252993" cy="6157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6350" y="5485182"/>
            <a:ext cx="2799355" cy="50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6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11" y="422030"/>
            <a:ext cx="97348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r>
              <a:rPr lang="en-US" sz="3200" dirty="0">
                <a:latin typeface="+mj-lt"/>
              </a:rPr>
              <a:t>Time control mechanism</a:t>
            </a:r>
            <a:endParaRPr lang="en-SG" sz="32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4910" y="2011679"/>
            <a:ext cx="10972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regulate the movement </a:t>
            </a:r>
            <a:r>
              <a:rPr lang="en-US" sz="2400" dirty="0"/>
              <a:t>between following the ocean current and moving inside the jellyfish swarm</a:t>
            </a:r>
            <a:endParaRPr lang="en-US" sz="2400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726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272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Jellyfish Search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Jellyfish Search Optimization</dc:title>
  <dc:creator>HP</dc:creator>
  <cp:lastModifiedBy>HP</cp:lastModifiedBy>
  <cp:revision>29</cp:revision>
  <dcterms:created xsi:type="dcterms:W3CDTF">2022-02-15T09:53:15Z</dcterms:created>
  <dcterms:modified xsi:type="dcterms:W3CDTF">2022-02-17T18:38:04Z</dcterms:modified>
</cp:coreProperties>
</file>