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72" r:id="rId8"/>
    <p:sldId id="277" r:id="rId9"/>
    <p:sldId id="266" r:id="rId10"/>
    <p:sldId id="262" r:id="rId11"/>
    <p:sldId id="264" r:id="rId12"/>
    <p:sldId id="273" r:id="rId13"/>
    <p:sldId id="274" r:id="rId14"/>
    <p:sldId id="275" r:id="rId15"/>
    <p:sldId id="27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CEFC0-B6F1-4B96-9EF6-D4010FA2620A}" v="830" dt="2023-01-24T20:51:54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>
        <p:scale>
          <a:sx n="100" d="100"/>
          <a:sy n="100" d="100"/>
        </p:scale>
        <p:origin x="-77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77972"/>
            <a:ext cx="5315582" cy="1654163"/>
          </a:xfrm>
        </p:spPr>
        <p:txBody>
          <a:bodyPr/>
          <a:lstStyle/>
          <a:p>
            <a:r>
              <a:rPr lang="en-US" b="1" dirty="0"/>
              <a:t>Hiring Process Analytics</a:t>
            </a:r>
            <a:endParaRPr lang="en-US" dirty="0"/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Sangam Mahajan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/>
              <a:t>Insights &amp; Results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CCCEFC-2DEB-D1D0-6456-AE45D5EA0BBB}"/>
              </a:ext>
            </a:extLst>
          </p:cNvPr>
          <p:cNvSpPr txBox="1"/>
          <p:nvPr/>
        </p:nvSpPr>
        <p:spPr>
          <a:xfrm>
            <a:off x="1230703" y="2481532"/>
            <a:ext cx="77752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Class Intervals:</a:t>
            </a:r>
            <a:r>
              <a:rPr lang="en-US" dirty="0">
                <a:ea typeface="+mn-lt"/>
                <a:cs typeface="+mn-lt"/>
              </a:rPr>
              <a:t> The class interval is the difference between the upper class limit and the lower class limit.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787FFC-349D-818B-8CCA-21188C0AFD07}"/>
              </a:ext>
            </a:extLst>
          </p:cNvPr>
          <p:cNvSpPr txBox="1"/>
          <p:nvPr/>
        </p:nvSpPr>
        <p:spPr>
          <a:xfrm>
            <a:off x="1230702" y="3200400"/>
            <a:ext cx="623689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Formulae used: </a:t>
            </a:r>
          </a:p>
          <a:p>
            <a:r>
              <a:rPr lang="en-US" dirty="0">
                <a:ea typeface="+mn-lt"/>
                <a:cs typeface="+mn-lt"/>
              </a:rPr>
              <a:t>=MAX(G2:G7169)</a:t>
            </a:r>
          </a:p>
          <a:p>
            <a:r>
              <a:rPr lang="en-US" dirty="0">
                <a:ea typeface="+mn-lt"/>
                <a:cs typeface="+mn-lt"/>
              </a:rPr>
              <a:t>=MIN(G2:G7169)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DEC0D3-8BCF-9964-920C-5EC631735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78240"/>
              </p:ext>
            </p:extLst>
          </p:nvPr>
        </p:nvGraphicFramePr>
        <p:xfrm>
          <a:off x="1337094" y="4399471"/>
          <a:ext cx="3505200" cy="7674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8173340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2521846"/>
                    </a:ext>
                  </a:extLst>
                </a:gridCol>
              </a:tblGrid>
              <a:tr h="3837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Max Salary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MIN Salary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808939039"/>
                  </a:ext>
                </a:extLst>
              </a:tr>
              <a:tr h="3837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400000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100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40281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435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CCCEFC-2DEB-D1D0-6456-AE45D5EA0BBB}"/>
              </a:ext>
            </a:extLst>
          </p:cNvPr>
          <p:cNvSpPr txBox="1"/>
          <p:nvPr/>
        </p:nvSpPr>
        <p:spPr>
          <a:xfrm>
            <a:off x="296175" y="324928"/>
            <a:ext cx="9328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Charts and Plots:</a:t>
            </a:r>
            <a:r>
              <a:rPr lang="en-US" dirty="0">
                <a:ea typeface="+mn-lt"/>
                <a:cs typeface="+mn-lt"/>
              </a:rPr>
              <a:t> Draw chart to show proportion of people working different department ?</a:t>
            </a:r>
          </a:p>
        </p:txBody>
      </p:sp>
      <p:pic>
        <p:nvPicPr>
          <p:cNvPr id="3" name="Picture 3" descr="Chart, pie chart, sunburst chart&#10;&#10;Description automatically generated">
            <a:extLst>
              <a:ext uri="{FF2B5EF4-FFF2-40B4-BE49-F238E27FC236}">
                <a16:creationId xmlns:a16="http://schemas.microsoft.com/office/drawing/2014/main" id="{72C0C405-2C03-34E0-F8F8-78AB8D4C6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40" y="913481"/>
            <a:ext cx="8307236" cy="544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7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CCCEFC-2DEB-D1D0-6456-AE45D5EA0BBB}"/>
              </a:ext>
            </a:extLst>
          </p:cNvPr>
          <p:cNvSpPr txBox="1"/>
          <p:nvPr/>
        </p:nvSpPr>
        <p:spPr>
          <a:xfrm>
            <a:off x="425571" y="339306"/>
            <a:ext cx="9328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Charts and Plots:</a:t>
            </a:r>
            <a:r>
              <a:rPr lang="en-US" dirty="0">
                <a:ea typeface="+mn-lt"/>
                <a:cs typeface="+mn-lt"/>
              </a:rPr>
              <a:t> Represent different post tiers using chart/graph?</a:t>
            </a:r>
          </a:p>
        </p:txBody>
      </p:sp>
      <p:pic>
        <p:nvPicPr>
          <p:cNvPr id="5" name="Picture 5" descr="Chart, sunburst chart&#10;&#10;Description automatically generated">
            <a:extLst>
              <a:ext uri="{FF2B5EF4-FFF2-40B4-BE49-F238E27FC236}">
                <a16:creationId xmlns:a16="http://schemas.microsoft.com/office/drawing/2014/main" id="{8FD8935D-1F93-8A7E-B1FC-843406D6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0" y="833738"/>
            <a:ext cx="8393501" cy="53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3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Approach</a:t>
            </a:r>
          </a:p>
          <a:p>
            <a:r>
              <a:rPr lang="en-US" dirty="0">
                <a:ea typeface="+mn-lt"/>
                <a:cs typeface="+mn-lt"/>
              </a:rPr>
              <a:t>Tech Stack Used</a:t>
            </a:r>
          </a:p>
          <a:p>
            <a:r>
              <a:rPr lang="en-US" dirty="0">
                <a:ea typeface="+mn-lt"/>
                <a:cs typeface="+mn-lt"/>
              </a:rPr>
              <a:t>Exploratory data analysis</a:t>
            </a:r>
          </a:p>
          <a:p>
            <a:r>
              <a:rPr lang="en-US" dirty="0"/>
              <a:t>Insights and Results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Hiring</a:t>
            </a:r>
            <a:r>
              <a:rPr lang="en-US" dirty="0">
                <a:ea typeface="+mn-lt"/>
                <a:cs typeface="+mn-lt"/>
              </a:rPr>
              <a:t> Process Analytics is metrics of different parameter usually recorded in a dataset during the process of hiring. Hiring process is the fundamental and the most important function of a company.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Trends</a:t>
            </a:r>
            <a:r>
              <a:rPr lang="en-US" dirty="0">
                <a:ea typeface="+mn-lt"/>
                <a:cs typeface="+mn-lt"/>
              </a:rPr>
              <a:t> such as- number of rejections, number of interviews, types of jobs, vacancies etc. are important for a company to analyze before hiring freshers or any other individual. With knowledge in statistics and different formulas in excel I drew necessary conclusions about the company.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8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5</a:t>
            </a:fld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CCCEFC-2DEB-D1D0-6456-AE45D5EA0BBB}"/>
              </a:ext>
            </a:extLst>
          </p:cNvPr>
          <p:cNvSpPr txBox="1"/>
          <p:nvPr/>
        </p:nvSpPr>
        <p:spPr>
          <a:xfrm>
            <a:off x="425571" y="339306"/>
            <a:ext cx="9328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Tech-Stack Used - </a:t>
            </a:r>
            <a:r>
              <a:rPr lang="en-US" dirty="0">
                <a:ea typeface="+mn-lt"/>
                <a:cs typeface="+mn-lt"/>
              </a:rPr>
              <a:t>Spreadsheets</a:t>
            </a:r>
            <a:endParaRPr lang="en-US" dirty="0"/>
          </a:p>
        </p:txBody>
      </p:sp>
      <p:pic>
        <p:nvPicPr>
          <p:cNvPr id="2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0927C8A2-8B0A-097C-81E2-D40226CCA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0" y="748508"/>
            <a:ext cx="8997350" cy="567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8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714771"/>
            <a:ext cx="5888127" cy="116178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Exploratory data analysis</a:t>
            </a:r>
            <a:endParaRPr lang="en-US"/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Missing Data</a:t>
            </a:r>
          </a:p>
          <a:p>
            <a:pPr marL="285750" indent="-285750">
              <a:buChar char="•"/>
            </a:pPr>
            <a:r>
              <a:rPr lang="en-US" dirty="0"/>
              <a:t>For Salary Column I filled average in blank columns</a:t>
            </a:r>
          </a:p>
          <a:p>
            <a:pPr marL="285750" indent="-285750">
              <a:buChar char="•"/>
            </a:pPr>
            <a:r>
              <a:rPr lang="en-US" dirty="0"/>
              <a:t>For Post Name and Gender I used the most repeated text using formula (after using filter and excluding blanks)- </a:t>
            </a:r>
          </a:p>
          <a:p>
            <a:r>
              <a:rPr lang="en-US" dirty="0">
                <a:ea typeface="+mn-lt"/>
                <a:cs typeface="+mn-lt"/>
              </a:rPr>
              <a:t>=INDEX(X2:X7169,MODE(MATCH(X2:X7169,X2:X7169,0)))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Insights &amp; Results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/>
              <a:t>Insights &amp; Results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CCCEFC-2DEB-D1D0-6456-AE45D5EA0BBB}"/>
              </a:ext>
            </a:extLst>
          </p:cNvPr>
          <p:cNvSpPr txBox="1"/>
          <p:nvPr/>
        </p:nvSpPr>
        <p:spPr>
          <a:xfrm>
            <a:off x="1230703" y="2481532"/>
            <a:ext cx="68263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Hiring:</a:t>
            </a:r>
            <a:r>
              <a:rPr lang="en-US" dirty="0"/>
              <a:t> Process of intaking of people into an organization for different kinds of positions.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787FFC-349D-818B-8CCA-21188C0AFD07}"/>
              </a:ext>
            </a:extLst>
          </p:cNvPr>
          <p:cNvSpPr txBox="1"/>
          <p:nvPr/>
        </p:nvSpPr>
        <p:spPr>
          <a:xfrm>
            <a:off x="1230702" y="3200400"/>
            <a:ext cx="623689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Formulae used: </a:t>
            </a:r>
          </a:p>
          <a:p>
            <a:r>
              <a:rPr lang="en-US" dirty="0">
                <a:ea typeface="+mn-lt"/>
                <a:cs typeface="+mn-lt"/>
              </a:rPr>
              <a:t>=COUNTIFS(D2:D7169, D2,C2:C7169, C2)</a:t>
            </a:r>
          </a:p>
          <a:p>
            <a:r>
              <a:rPr lang="en-US" dirty="0">
                <a:ea typeface="+mn-lt"/>
                <a:cs typeface="+mn-lt"/>
              </a:rPr>
              <a:t>=COUNTIFS(D2:D7169, D3,C2:C7169, C2)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05A9519-8309-D361-8350-D12D4A4B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66986"/>
              </p:ext>
            </p:extLst>
          </p:nvPr>
        </p:nvGraphicFramePr>
        <p:xfrm>
          <a:off x="1322717" y="4327584"/>
          <a:ext cx="3848100" cy="54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198386792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42619894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Males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Females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864572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2573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1856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919071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/>
              <a:t>Insights &amp; Results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CCCEFC-2DEB-D1D0-6456-AE45D5EA0BBB}"/>
              </a:ext>
            </a:extLst>
          </p:cNvPr>
          <p:cNvSpPr txBox="1"/>
          <p:nvPr/>
        </p:nvSpPr>
        <p:spPr>
          <a:xfrm>
            <a:off x="1230703" y="2481532"/>
            <a:ext cx="77752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Average Salary:</a:t>
            </a:r>
            <a:r>
              <a:rPr lang="en-US" dirty="0">
                <a:ea typeface="+mn-lt"/>
                <a:cs typeface="+mn-lt"/>
              </a:rPr>
              <a:t> Adding all the salaries for a select group of employees and then dividing the sum by the number of employees in the group.    </a:t>
            </a:r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787FFC-349D-818B-8CCA-21188C0AFD07}"/>
              </a:ext>
            </a:extLst>
          </p:cNvPr>
          <p:cNvSpPr txBox="1"/>
          <p:nvPr/>
        </p:nvSpPr>
        <p:spPr>
          <a:xfrm>
            <a:off x="1230702" y="3200400"/>
            <a:ext cx="62368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Formulae used: </a:t>
            </a:r>
          </a:p>
          <a:p>
            <a:r>
              <a:rPr lang="en-US" dirty="0">
                <a:ea typeface="+mn-lt"/>
                <a:cs typeface="+mn-lt"/>
              </a:rPr>
              <a:t>=AVERAGE(G2:G7169)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477C94-C29F-9C1C-992C-E30865E97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11394"/>
              </p:ext>
            </p:extLst>
          </p:nvPr>
        </p:nvGraphicFramePr>
        <p:xfrm>
          <a:off x="1351471" y="4025660"/>
          <a:ext cx="2541814" cy="54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1814">
                  <a:extLst>
                    <a:ext uri="{9D8B030D-6E8A-4147-A177-3AD203B41FA5}">
                      <a16:colId xmlns:a16="http://schemas.microsoft.com/office/drawing/2014/main" val="4479075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Average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2773573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49983.02902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951634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22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441</Words>
  <Application>Microsoft Office PowerPoint</Application>
  <PresentationFormat>Widescreen</PresentationFormat>
  <Paragraphs>134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Hiring Process Analytics </vt:lpstr>
      <vt:lpstr>AGENDA</vt:lpstr>
      <vt:lpstr>INTRODUCTION</vt:lpstr>
      <vt:lpstr>APProach</vt:lpstr>
      <vt:lpstr>PowerPoint Presentation</vt:lpstr>
      <vt:lpstr>Exploratory data analysis </vt:lpstr>
      <vt:lpstr>Insights &amp; Results</vt:lpstr>
      <vt:lpstr>Insights &amp; Results</vt:lpstr>
      <vt:lpstr>Insights &amp; Results</vt:lpstr>
      <vt:lpstr>Insights &amp; Results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195</cp:revision>
  <dcterms:created xsi:type="dcterms:W3CDTF">2023-01-24T20:12:45Z</dcterms:created>
  <dcterms:modified xsi:type="dcterms:W3CDTF">2023-01-24T20:55:09Z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