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1" r:id="rId4"/>
    <p:sldId id="262" r:id="rId5"/>
    <p:sldId id="263" r:id="rId6"/>
    <p:sldId id="265" r:id="rId7"/>
    <p:sldId id="264" r:id="rId8"/>
    <p:sldId id="267" r:id="rId9"/>
    <p:sldId id="268" r:id="rId10"/>
    <p:sldId id="272" r:id="rId11"/>
    <p:sldId id="270" r:id="rId12"/>
    <p:sldId id="271" r:id="rId13"/>
    <p:sldId id="269" r:id="rId14"/>
    <p:sldId id="273" r:id="rId15"/>
    <p:sldId id="274" r:id="rId16"/>
    <p:sldId id="275" r:id="rId17"/>
    <p:sldId id="276" r:id="rId18"/>
    <p:sldId id="317" r:id="rId19"/>
    <p:sldId id="286" r:id="rId20"/>
    <p:sldId id="289" r:id="rId21"/>
    <p:sldId id="287" r:id="rId22"/>
    <p:sldId id="290" r:id="rId23"/>
    <p:sldId id="288" r:id="rId24"/>
    <p:sldId id="318" r:id="rId25"/>
    <p:sldId id="291" r:id="rId26"/>
    <p:sldId id="297" r:id="rId27"/>
    <p:sldId id="292" r:id="rId28"/>
    <p:sldId id="298" r:id="rId29"/>
    <p:sldId id="320" r:id="rId30"/>
    <p:sldId id="293" r:id="rId31"/>
    <p:sldId id="299" r:id="rId32"/>
    <p:sldId id="319" r:id="rId33"/>
    <p:sldId id="294" r:id="rId34"/>
    <p:sldId id="300" r:id="rId35"/>
    <p:sldId id="295" r:id="rId36"/>
    <p:sldId id="301" r:id="rId37"/>
    <p:sldId id="296" r:id="rId38"/>
    <p:sldId id="302" r:id="rId39"/>
    <p:sldId id="303" r:id="rId40"/>
    <p:sldId id="311" r:id="rId41"/>
    <p:sldId id="304" r:id="rId42"/>
    <p:sldId id="312" r:id="rId43"/>
    <p:sldId id="321" r:id="rId44"/>
    <p:sldId id="305" r:id="rId45"/>
    <p:sldId id="313" r:id="rId46"/>
    <p:sldId id="279" r:id="rId47"/>
    <p:sldId id="306" r:id="rId48"/>
    <p:sldId id="307" r:id="rId49"/>
    <p:sldId id="316" r:id="rId50"/>
    <p:sldId id="28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2" d="100"/>
          <a:sy n="72" d="100"/>
        </p:scale>
        <p:origin x="102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096877-E2F3-4E38-99A8-BF58995EC95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F04BFCF4-A15B-4704-9C60-D2822A1AB3ED}"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4804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96877-E2F3-4E38-99A8-BF58995EC95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BFCF4-A15B-4704-9C60-D2822A1AB3ED}" type="slidenum">
              <a:rPr lang="en-IN" smtClean="0"/>
              <a:t>‹#›</a:t>
            </a:fld>
            <a:endParaRPr lang="en-IN"/>
          </a:p>
        </p:txBody>
      </p:sp>
    </p:spTree>
    <p:extLst>
      <p:ext uri="{BB962C8B-B14F-4D97-AF65-F5344CB8AC3E}">
        <p14:creationId xmlns:p14="http://schemas.microsoft.com/office/powerpoint/2010/main" val="420499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96877-E2F3-4E38-99A8-BF58995EC95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BFCF4-A15B-4704-9C60-D2822A1AB3ED}" type="slidenum">
              <a:rPr lang="en-IN" smtClean="0"/>
              <a:t>‹#›</a:t>
            </a:fld>
            <a:endParaRPr lang="en-IN"/>
          </a:p>
        </p:txBody>
      </p:sp>
    </p:spTree>
    <p:extLst>
      <p:ext uri="{BB962C8B-B14F-4D97-AF65-F5344CB8AC3E}">
        <p14:creationId xmlns:p14="http://schemas.microsoft.com/office/powerpoint/2010/main" val="2020314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96877-E2F3-4E38-99A8-BF58995EC95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BFCF4-A15B-4704-9C60-D2822A1AB3ED}"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7728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96877-E2F3-4E38-99A8-BF58995EC959}"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BFCF4-A15B-4704-9C60-D2822A1AB3ED}" type="slidenum">
              <a:rPr lang="en-IN" smtClean="0"/>
              <a:t>‹#›</a:t>
            </a:fld>
            <a:endParaRPr lang="en-IN"/>
          </a:p>
        </p:txBody>
      </p:sp>
    </p:spTree>
    <p:extLst>
      <p:ext uri="{BB962C8B-B14F-4D97-AF65-F5344CB8AC3E}">
        <p14:creationId xmlns:p14="http://schemas.microsoft.com/office/powerpoint/2010/main" val="85174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96877-E2F3-4E38-99A8-BF58995EC959}"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BFCF4-A15B-4704-9C60-D2822A1AB3ED}"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33554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096877-E2F3-4E38-99A8-BF58995EC959}"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4BFCF4-A15B-4704-9C60-D2822A1AB3ED}" type="slidenum">
              <a:rPr lang="en-IN" smtClean="0"/>
              <a:t>‹#›</a:t>
            </a:fld>
            <a:endParaRPr lang="en-IN"/>
          </a:p>
        </p:txBody>
      </p:sp>
    </p:spTree>
    <p:extLst>
      <p:ext uri="{BB962C8B-B14F-4D97-AF65-F5344CB8AC3E}">
        <p14:creationId xmlns:p14="http://schemas.microsoft.com/office/powerpoint/2010/main" val="363391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096877-E2F3-4E38-99A8-BF58995EC959}"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4BFCF4-A15B-4704-9C60-D2822A1AB3ED}"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48185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1096877-E2F3-4E38-99A8-BF58995EC959}"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4BFCF4-A15B-4704-9C60-D2822A1AB3ED}" type="slidenum">
              <a:rPr lang="en-IN" smtClean="0"/>
              <a:t>‹#›</a:t>
            </a:fld>
            <a:endParaRPr lang="en-IN"/>
          </a:p>
        </p:txBody>
      </p:sp>
    </p:spTree>
    <p:extLst>
      <p:ext uri="{BB962C8B-B14F-4D97-AF65-F5344CB8AC3E}">
        <p14:creationId xmlns:p14="http://schemas.microsoft.com/office/powerpoint/2010/main" val="354666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096877-E2F3-4E38-99A8-BF58995EC959}"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BFCF4-A15B-4704-9C60-D2822A1AB3ED}" type="slidenum">
              <a:rPr lang="en-IN" smtClean="0"/>
              <a:t>‹#›</a:t>
            </a:fld>
            <a:endParaRPr lang="en-IN"/>
          </a:p>
        </p:txBody>
      </p:sp>
    </p:spTree>
    <p:extLst>
      <p:ext uri="{BB962C8B-B14F-4D97-AF65-F5344CB8AC3E}">
        <p14:creationId xmlns:p14="http://schemas.microsoft.com/office/powerpoint/2010/main" val="62841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096877-E2F3-4E38-99A8-BF58995EC959}"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BFCF4-A15B-4704-9C60-D2822A1AB3ED}" type="slidenum">
              <a:rPr lang="en-IN" smtClean="0"/>
              <a:t>‹#›</a:t>
            </a:fld>
            <a:endParaRPr lang="en-IN"/>
          </a:p>
        </p:txBody>
      </p:sp>
    </p:spTree>
    <p:extLst>
      <p:ext uri="{BB962C8B-B14F-4D97-AF65-F5344CB8AC3E}">
        <p14:creationId xmlns:p14="http://schemas.microsoft.com/office/powerpoint/2010/main" val="215315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D1096877-E2F3-4E38-99A8-BF58995EC959}" type="datetimeFigureOut">
              <a:rPr lang="en-IN" smtClean="0"/>
              <a:t>01-05-2024</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F04BFCF4-A15B-4704-9C60-D2822A1AB3ED}"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48143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ECEB-AF0B-81FF-8CEF-7914CE64440D}"/>
              </a:ext>
            </a:extLst>
          </p:cNvPr>
          <p:cNvSpPr>
            <a:spLocks noGrp="1"/>
          </p:cNvSpPr>
          <p:nvPr>
            <p:ph type="ctrTitle"/>
          </p:nvPr>
        </p:nvSpPr>
        <p:spPr>
          <a:xfrm>
            <a:off x="2400793" y="3439055"/>
            <a:ext cx="6481950" cy="2268559"/>
          </a:xfrm>
        </p:spPr>
        <p:txBody>
          <a:bodyPr>
            <a:normAutofit/>
          </a:bodyPr>
          <a:lstStyle/>
          <a:p>
            <a:pPr algn="l"/>
            <a:r>
              <a:rPr lang="en-US" sz="4400" b="1" i="0" dirty="0">
                <a:effectLst/>
                <a:latin typeface="Times New Roman" panose="02020603050405020304" pitchFamily="18" charset="0"/>
                <a:cs typeface="Times New Roman" panose="02020603050405020304" pitchFamily="18" charset="0"/>
              </a:rPr>
              <a:t>Fraud Transaction Detection With Random Forest Classifier</a:t>
            </a:r>
          </a:p>
        </p:txBody>
      </p:sp>
      <p:sp>
        <p:nvSpPr>
          <p:cNvPr id="4" name="Subtitle 2">
            <a:extLst>
              <a:ext uri="{FF2B5EF4-FFF2-40B4-BE49-F238E27FC236}">
                <a16:creationId xmlns:a16="http://schemas.microsoft.com/office/drawing/2014/main" id="{A5CBA453-EB9B-6454-91A9-DE8221A25487}"/>
              </a:ext>
            </a:extLst>
          </p:cNvPr>
          <p:cNvSpPr>
            <a:spLocks noGrp="1"/>
          </p:cNvSpPr>
          <p:nvPr>
            <p:ph type="subTitle" idx="1"/>
          </p:nvPr>
        </p:nvSpPr>
        <p:spPr>
          <a:xfrm>
            <a:off x="3525143" y="4977364"/>
            <a:ext cx="5357600" cy="1160213"/>
          </a:xfrm>
        </p:spPr>
        <p:txBody>
          <a:bodyPr/>
          <a:lstStyle/>
          <a:p>
            <a:r>
              <a:rPr lang="en-US" dirty="0">
                <a:latin typeface="Times New Roman" panose="02020603050405020304" pitchFamily="18" charset="0"/>
                <a:cs typeface="Times New Roman" panose="02020603050405020304" pitchFamily="18" charset="0"/>
              </a:rPr>
              <a:t>By Ansh Kapil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04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188E-5154-14FF-4386-571C15A560FB}"/>
              </a:ext>
            </a:extLst>
          </p:cNvPr>
          <p:cNvSpPr>
            <a:spLocks noGrp="1"/>
          </p:cNvSpPr>
          <p:nvPr>
            <p:ph type="title"/>
          </p:nvPr>
        </p:nvSpPr>
        <p:spPr/>
        <p:txBody>
          <a:bodyPr>
            <a:normAutofit/>
          </a:bodyPr>
          <a:lstStyle/>
          <a:p>
            <a:pPr algn="l"/>
            <a:r>
              <a:rPr lang="en-IN" sz="3600" b="0" i="0" dirty="0">
                <a:effectLst/>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7AB5375D-CD8D-C6F1-22F0-E3429E577C54}"/>
              </a:ext>
            </a:extLst>
          </p:cNvPr>
          <p:cNvSpPr>
            <a:spLocks noGrp="1"/>
          </p:cNvSpPr>
          <p:nvPr>
            <p:ph idx="1"/>
          </p:nvPr>
        </p:nvSpPr>
        <p:spPr>
          <a:xfrm>
            <a:off x="2611808" y="2170445"/>
            <a:ext cx="7796540" cy="3286646"/>
          </a:xfrm>
        </p:spPr>
        <p:txBody>
          <a:bodyPr>
            <a:noAutofit/>
          </a:bodyPr>
          <a:lstStyle/>
          <a:p>
            <a:pPr algn="just"/>
            <a:r>
              <a:rPr lang="en-US" sz="2800" b="0" i="0" dirty="0">
                <a:effectLst/>
                <a:latin typeface="Times New Roman" panose="02020603050405020304" pitchFamily="18" charset="0"/>
                <a:cs typeface="Times New Roman" panose="02020603050405020304" pitchFamily="18" charset="0"/>
              </a:rPr>
              <a:t>Since there is </a:t>
            </a:r>
            <a:r>
              <a:rPr lang="en-US" sz="2800" b="1" i="0" dirty="0">
                <a:effectLst/>
                <a:latin typeface="Times New Roman" panose="02020603050405020304" pitchFamily="18" charset="0"/>
                <a:cs typeface="Times New Roman" panose="02020603050405020304" pitchFamily="18" charset="0"/>
              </a:rPr>
              <a:t>no missing</a:t>
            </a:r>
            <a:r>
              <a:rPr lang="en-US" sz="2800" b="0" i="0" dirty="0">
                <a:effectLst/>
                <a:latin typeface="Times New Roman" panose="02020603050405020304" pitchFamily="18" charset="0"/>
                <a:cs typeface="Times New Roman" panose="02020603050405020304" pitchFamily="18" charset="0"/>
              </a:rPr>
              <a:t> and </a:t>
            </a:r>
            <a:r>
              <a:rPr lang="en-US" sz="2800" b="1" i="0" dirty="0">
                <a:effectLst/>
                <a:latin typeface="Times New Roman" panose="02020603050405020304" pitchFamily="18" charset="0"/>
                <a:cs typeface="Times New Roman" panose="02020603050405020304" pitchFamily="18" charset="0"/>
              </a:rPr>
              <a:t>garbage value</a:t>
            </a:r>
            <a:r>
              <a:rPr lang="en-US" sz="2800" b="0" i="0" dirty="0">
                <a:effectLst/>
                <a:latin typeface="Times New Roman" panose="02020603050405020304" pitchFamily="18" charset="0"/>
                <a:cs typeface="Times New Roman" panose="02020603050405020304" pitchFamily="18" charset="0"/>
              </a:rPr>
              <a:t>, there is no need for data cleaning, but we still need to perform </a:t>
            </a:r>
            <a:r>
              <a:rPr lang="en-US" sz="2800" b="1" i="0" dirty="0">
                <a:effectLst/>
                <a:latin typeface="Times New Roman" panose="02020603050405020304" pitchFamily="18" charset="0"/>
                <a:cs typeface="Times New Roman" panose="02020603050405020304" pitchFamily="18" charset="0"/>
              </a:rPr>
              <a:t>data analysis</a:t>
            </a:r>
            <a:r>
              <a:rPr lang="en-US" sz="2800" b="0" i="0" dirty="0">
                <a:effectLst/>
                <a:latin typeface="Times New Roman" panose="02020603050405020304" pitchFamily="18" charset="0"/>
                <a:cs typeface="Times New Roman" panose="02020603050405020304" pitchFamily="18" charset="0"/>
              </a:rPr>
              <a:t> as data </a:t>
            </a:r>
            <a:r>
              <a:rPr lang="en-US" sz="2800" b="0" i="0" dirty="0" err="1">
                <a:effectLst/>
                <a:latin typeface="Times New Roman" panose="02020603050405020304" pitchFamily="18" charset="0"/>
                <a:cs typeface="Times New Roman" panose="02020603050405020304" pitchFamily="18" charset="0"/>
              </a:rPr>
              <a:t>contaion</a:t>
            </a:r>
            <a:r>
              <a:rPr lang="en-US" sz="2800" b="0" i="0" dirty="0">
                <a:effectLst/>
                <a:latin typeface="Times New Roman" panose="02020603050405020304" pitchFamily="18" charset="0"/>
                <a:cs typeface="Times New Roman" panose="02020603050405020304" pitchFamily="18" charset="0"/>
              </a:rPr>
              <a:t> huge variation of the value in different columns. Normalization will also improve the overall accuracy of the machine learning model.</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37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B76A-E148-9C66-7C43-396A6811C2D9}"/>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7" name="Content Placeholder 6">
            <a:extLst>
              <a:ext uri="{FF2B5EF4-FFF2-40B4-BE49-F238E27FC236}">
                <a16:creationId xmlns:a16="http://schemas.microsoft.com/office/drawing/2014/main" id="{3B637685-C2FD-3C09-3E68-09A8B2D0FAD2}"/>
              </a:ext>
            </a:extLst>
          </p:cNvPr>
          <p:cNvPicPr>
            <a:picLocks noGrp="1" noChangeAspect="1"/>
          </p:cNvPicPr>
          <p:nvPr>
            <p:ph idx="1"/>
          </p:nvPr>
        </p:nvPicPr>
        <p:blipFill rotWithShape="1">
          <a:blip r:embed="rId2"/>
          <a:srcRect r="12195"/>
          <a:stretch/>
        </p:blipFill>
        <p:spPr>
          <a:xfrm>
            <a:off x="2611808" y="2758313"/>
            <a:ext cx="8313972" cy="1341374"/>
          </a:xfrm>
        </p:spPr>
      </p:pic>
    </p:spTree>
    <p:extLst>
      <p:ext uri="{BB962C8B-B14F-4D97-AF65-F5344CB8AC3E}">
        <p14:creationId xmlns:p14="http://schemas.microsoft.com/office/powerpoint/2010/main" val="356367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43D0-1CE7-C99C-F55E-02235EB69732}"/>
              </a:ext>
            </a:extLst>
          </p:cNvPr>
          <p:cNvSpPr>
            <a:spLocks noGrp="1"/>
          </p:cNvSpPr>
          <p:nvPr>
            <p:ph type="title"/>
          </p:nvPr>
        </p:nvSpPr>
        <p:spPr>
          <a:xfrm>
            <a:off x="2611808" y="667384"/>
            <a:ext cx="7958331" cy="1077229"/>
          </a:xfrm>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p>
        </p:txBody>
      </p:sp>
      <p:pic>
        <p:nvPicPr>
          <p:cNvPr id="5" name="Content Placeholder 4">
            <a:extLst>
              <a:ext uri="{FF2B5EF4-FFF2-40B4-BE49-F238E27FC236}">
                <a16:creationId xmlns:a16="http://schemas.microsoft.com/office/drawing/2014/main" id="{5C9408C3-F6DC-0153-DECC-EE81FD18B047}"/>
              </a:ext>
            </a:extLst>
          </p:cNvPr>
          <p:cNvPicPr>
            <a:picLocks noGrp="1" noChangeAspect="1"/>
          </p:cNvPicPr>
          <p:nvPr>
            <p:ph idx="1"/>
          </p:nvPr>
        </p:nvPicPr>
        <p:blipFill rotWithShape="1">
          <a:blip r:embed="rId2"/>
          <a:srcRect r="3442"/>
          <a:stretch/>
        </p:blipFill>
        <p:spPr>
          <a:xfrm>
            <a:off x="2611808" y="2157750"/>
            <a:ext cx="8084545" cy="2542499"/>
          </a:xfrm>
        </p:spPr>
      </p:pic>
    </p:spTree>
    <p:extLst>
      <p:ext uri="{BB962C8B-B14F-4D97-AF65-F5344CB8AC3E}">
        <p14:creationId xmlns:p14="http://schemas.microsoft.com/office/powerpoint/2010/main" val="80841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0FA7-EA0B-AC5A-0D1A-B9B685060E37}"/>
              </a:ext>
            </a:extLst>
          </p:cNvPr>
          <p:cNvSpPr>
            <a:spLocks noGrp="1"/>
          </p:cNvSpPr>
          <p:nvPr>
            <p:ph type="title"/>
          </p:nvPr>
        </p:nvSpPr>
        <p:spPr/>
        <p:txBody>
          <a:bodyPr>
            <a:normAutofit/>
          </a:bodyPr>
          <a:lstStyle/>
          <a:p>
            <a:pPr algn="l"/>
            <a:r>
              <a:rPr lang="en-IN" sz="3600" i="0" dirty="0">
                <a:effectLst/>
                <a:latin typeface="Times New Roman" panose="02020603050405020304" pitchFamily="18" charset="0"/>
                <a:cs typeface="Times New Roman" panose="02020603050405020304" pitchFamily="18" charset="0"/>
              </a:rPr>
              <a:t>Plotting the dataset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7B93F7-0D96-0FF4-203E-D946072E7088}"/>
              </a:ext>
            </a:extLst>
          </p:cNvPr>
          <p:cNvSpPr>
            <a:spLocks noGrp="1"/>
          </p:cNvSpPr>
          <p:nvPr>
            <p:ph idx="1"/>
          </p:nvPr>
        </p:nvSpPr>
        <p:spPr>
          <a:xfrm>
            <a:off x="2611808" y="1885285"/>
            <a:ext cx="7796540" cy="4572018"/>
          </a:xfrm>
        </p:spPr>
        <p:txBody>
          <a:bodyPr>
            <a:noAutofit/>
          </a:bodyPr>
          <a:lstStyle/>
          <a:p>
            <a:pPr algn="just"/>
            <a:r>
              <a:rPr lang="en-US" sz="2400" dirty="0">
                <a:latin typeface="Times New Roman" panose="02020603050405020304" pitchFamily="18" charset="0"/>
                <a:cs typeface="Times New Roman" panose="02020603050405020304" pitchFamily="18" charset="0"/>
              </a:rPr>
              <a:t>The code groups the data by 'type', calculates the sum of 'amount' for each group, and then creates a bar chart to visualize the total amount per transaction type. The x-axis represents the different transaction types, and the y-axis represents the total amount. The bars in the chart will have heights corresponding to the total amount for each transaction type.</a:t>
            </a:r>
          </a:p>
          <a:p>
            <a:pPr algn="just"/>
            <a:r>
              <a:rPr lang="en-US" sz="2400" dirty="0">
                <a:latin typeface="Times New Roman" panose="02020603050405020304" pitchFamily="18" charset="0"/>
                <a:cs typeface="Times New Roman" panose="02020603050405020304" pitchFamily="18" charset="0"/>
              </a:rPr>
              <a:t>This code allows you to quickly visualize and compare the total amounts associated with different categories or types within a dataset using a bar chart.</a:t>
            </a:r>
          </a:p>
        </p:txBody>
      </p:sp>
    </p:spTree>
    <p:extLst>
      <p:ext uri="{BB962C8B-B14F-4D97-AF65-F5344CB8AC3E}">
        <p14:creationId xmlns:p14="http://schemas.microsoft.com/office/powerpoint/2010/main" val="2922269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5641-D17F-8DC6-37FF-C03B5FDB13B4}"/>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7" name="Content Placeholder 6">
            <a:extLst>
              <a:ext uri="{FF2B5EF4-FFF2-40B4-BE49-F238E27FC236}">
                <a16:creationId xmlns:a16="http://schemas.microsoft.com/office/drawing/2014/main" id="{96A36CAC-4B42-D272-61E8-F87B955AFDC9}"/>
              </a:ext>
            </a:extLst>
          </p:cNvPr>
          <p:cNvPicPr>
            <a:picLocks noGrp="1" noChangeAspect="1"/>
          </p:cNvPicPr>
          <p:nvPr>
            <p:ph idx="1"/>
          </p:nvPr>
        </p:nvPicPr>
        <p:blipFill>
          <a:blip r:embed="rId2"/>
          <a:stretch>
            <a:fillRect/>
          </a:stretch>
        </p:blipFill>
        <p:spPr>
          <a:xfrm>
            <a:off x="2611808" y="2291145"/>
            <a:ext cx="8140039" cy="2275710"/>
          </a:xfrm>
        </p:spPr>
      </p:pic>
    </p:spTree>
    <p:extLst>
      <p:ext uri="{BB962C8B-B14F-4D97-AF65-F5344CB8AC3E}">
        <p14:creationId xmlns:p14="http://schemas.microsoft.com/office/powerpoint/2010/main" val="231858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C4353-3753-0375-8D56-A2B456756B20}"/>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p>
        </p:txBody>
      </p:sp>
      <p:pic>
        <p:nvPicPr>
          <p:cNvPr id="6" name="Content Placeholder 5">
            <a:extLst>
              <a:ext uri="{FF2B5EF4-FFF2-40B4-BE49-F238E27FC236}">
                <a16:creationId xmlns:a16="http://schemas.microsoft.com/office/drawing/2014/main" id="{8B367894-A93E-C9D7-4EA1-EEEA5B0CE0D2}"/>
              </a:ext>
            </a:extLst>
          </p:cNvPr>
          <p:cNvPicPr>
            <a:picLocks noGrp="1" noChangeAspect="1"/>
          </p:cNvPicPr>
          <p:nvPr>
            <p:ph idx="1"/>
          </p:nvPr>
        </p:nvPicPr>
        <p:blipFill>
          <a:blip r:embed="rId2"/>
          <a:stretch>
            <a:fillRect/>
          </a:stretch>
        </p:blipFill>
        <p:spPr>
          <a:xfrm>
            <a:off x="3853754" y="1885285"/>
            <a:ext cx="5474437" cy="4603343"/>
          </a:xfrm>
        </p:spPr>
      </p:pic>
    </p:spTree>
    <p:extLst>
      <p:ext uri="{BB962C8B-B14F-4D97-AF65-F5344CB8AC3E}">
        <p14:creationId xmlns:p14="http://schemas.microsoft.com/office/powerpoint/2010/main" val="239857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EACA-15E3-9C9A-4663-6372D0EAA046}"/>
              </a:ext>
            </a:extLst>
          </p:cNvPr>
          <p:cNvSpPr>
            <a:spLocks noGrp="1"/>
          </p:cNvSpPr>
          <p:nvPr>
            <p:ph type="title"/>
          </p:nvPr>
        </p:nvSpPr>
        <p:spPr>
          <a:xfrm>
            <a:off x="2611808" y="808056"/>
            <a:ext cx="8772974" cy="1077229"/>
          </a:xfrm>
        </p:spPr>
        <p:txBody>
          <a:bodyPr>
            <a:noAutofit/>
          </a:bodyPr>
          <a:lstStyle/>
          <a:p>
            <a:pPr algn="l"/>
            <a:r>
              <a:rPr lang="en-US" sz="3600" i="0" dirty="0">
                <a:effectLst/>
                <a:latin typeface="Times New Roman" panose="02020603050405020304" pitchFamily="18" charset="0"/>
                <a:cs typeface="Times New Roman" panose="02020603050405020304" pitchFamily="18" charset="0"/>
              </a:rPr>
              <a:t>About the </a:t>
            </a:r>
            <a:r>
              <a:rPr lang="en-US" sz="3600" dirty="0">
                <a:latin typeface="Times New Roman" panose="02020603050405020304" pitchFamily="18" charset="0"/>
                <a:cs typeface="Times New Roman" panose="02020603050405020304" pitchFamily="18" charset="0"/>
              </a:rPr>
              <a:t>B</a:t>
            </a:r>
            <a:r>
              <a:rPr lang="en-US" sz="3600" i="0" dirty="0">
                <a:effectLst/>
                <a:latin typeface="Times New Roman" panose="02020603050405020304" pitchFamily="18" charset="0"/>
                <a:cs typeface="Times New Roman" panose="02020603050405020304" pitchFamily="18" charset="0"/>
              </a:rPr>
              <a:t>ar </a:t>
            </a:r>
            <a:r>
              <a:rPr lang="en-US" sz="3600" dirty="0">
                <a:latin typeface="Times New Roman" panose="02020603050405020304" pitchFamily="18" charset="0"/>
                <a:cs typeface="Times New Roman" panose="02020603050405020304" pitchFamily="18" charset="0"/>
              </a:rPr>
              <a:t>G</a:t>
            </a:r>
            <a:r>
              <a:rPr lang="en-US" sz="3600" i="0" dirty="0">
                <a:effectLst/>
                <a:latin typeface="Times New Roman" panose="02020603050405020304" pitchFamily="18" charset="0"/>
                <a:cs typeface="Times New Roman" panose="02020603050405020304" pitchFamily="18" charset="0"/>
              </a:rPr>
              <a:t>raph:</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78372E-B014-C22A-64D0-2AB9D345604D}"/>
              </a:ext>
            </a:extLst>
          </p:cNvPr>
          <p:cNvSpPr>
            <a:spLocks noGrp="1"/>
          </p:cNvSpPr>
          <p:nvPr>
            <p:ph idx="1"/>
          </p:nvPr>
        </p:nvSpPr>
        <p:spPr>
          <a:xfrm>
            <a:off x="2594087" y="1885285"/>
            <a:ext cx="8318461" cy="3593772"/>
          </a:xfrm>
        </p:spPr>
        <p:txBody>
          <a:bodyPr>
            <a:normAutofit/>
          </a:bodyPr>
          <a:lstStyle/>
          <a:p>
            <a:pPr algn="just"/>
            <a:r>
              <a:rPr lang="en-US" sz="2800" b="0" i="0" dirty="0">
                <a:effectLst/>
                <a:latin typeface="Times New Roman" panose="02020603050405020304" pitchFamily="18" charset="0"/>
                <a:cs typeface="Times New Roman" panose="02020603050405020304" pitchFamily="18" charset="0"/>
              </a:rPr>
              <a:t>The graph indicates that "TRANSFER" and "CASH_OUT" are the most common modes of transaction, and they are also the only methods through which fraud occurs. Therefore, our focus will be on these types of transactions.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6" name="Content Placeholder 5">
            <a:extLst>
              <a:ext uri="{FF2B5EF4-FFF2-40B4-BE49-F238E27FC236}">
                <a16:creationId xmlns:a16="http://schemas.microsoft.com/office/drawing/2014/main" id="{721D9789-F316-F4CE-BD60-A058A0296ED8}"/>
              </a:ext>
            </a:extLst>
          </p:cNvPr>
          <p:cNvPicPr>
            <a:picLocks noGrp="1" noChangeAspect="1"/>
          </p:cNvPicPr>
          <p:nvPr>
            <p:ph idx="1"/>
          </p:nvPr>
        </p:nvPicPr>
        <p:blipFill>
          <a:blip r:embed="rId2"/>
          <a:stretch>
            <a:fillRect/>
          </a:stretch>
        </p:blipFill>
        <p:spPr>
          <a:xfrm>
            <a:off x="2611808" y="2688155"/>
            <a:ext cx="7778864" cy="1481689"/>
          </a:xfrm>
        </p:spPr>
      </p:pic>
    </p:spTree>
    <p:extLst>
      <p:ext uri="{BB962C8B-B14F-4D97-AF65-F5344CB8AC3E}">
        <p14:creationId xmlns:p14="http://schemas.microsoft.com/office/powerpoint/2010/main" val="2072850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EACA-15E3-9C9A-4663-6372D0EAA046}"/>
              </a:ext>
            </a:extLst>
          </p:cNvPr>
          <p:cNvSpPr>
            <a:spLocks noGrp="1"/>
          </p:cNvSpPr>
          <p:nvPr>
            <p:ph type="title"/>
          </p:nvPr>
        </p:nvSpPr>
        <p:spPr>
          <a:xfrm>
            <a:off x="2611808" y="808056"/>
            <a:ext cx="8772974" cy="1077229"/>
          </a:xfrm>
        </p:spPr>
        <p:txBody>
          <a:bodyPr>
            <a:noAutofit/>
          </a:bodyPr>
          <a:lstStyle/>
          <a:p>
            <a:pPr algn="l"/>
            <a:r>
              <a:rPr lang="en-US" sz="3600" b="1" dirty="0">
                <a:latin typeface="Times New Roman" panose="02020603050405020304" pitchFamily="18" charset="0"/>
                <a:cs typeface="Times New Roman" panose="02020603050405020304" pitchFamily="18" charset="0"/>
              </a:rPr>
              <a:t>H</a:t>
            </a:r>
            <a:r>
              <a:rPr lang="en-US" sz="3600" b="1" i="0" dirty="0">
                <a:effectLst/>
                <a:latin typeface="Times New Roman" panose="02020603050405020304" pitchFamily="18" charset="0"/>
                <a:cs typeface="Times New Roman" panose="02020603050405020304" pitchFamily="18" charset="0"/>
              </a:rPr>
              <a:t>eat </a:t>
            </a:r>
            <a:r>
              <a:rPr lang="en-US" sz="3600" b="1" dirty="0">
                <a:latin typeface="Times New Roman" panose="02020603050405020304" pitchFamily="18" charset="0"/>
                <a:cs typeface="Times New Roman" panose="02020603050405020304" pitchFamily="18" charset="0"/>
              </a:rPr>
              <a:t>M</a:t>
            </a:r>
            <a:r>
              <a:rPr lang="en-US" sz="3600" b="1" i="0" dirty="0">
                <a:effectLst/>
                <a:latin typeface="Times New Roman" panose="02020603050405020304" pitchFamily="18" charset="0"/>
                <a:cs typeface="Times New Roman" panose="02020603050405020304" pitchFamily="18" charset="0"/>
              </a:rPr>
              <a:t>ap of the </a:t>
            </a:r>
            <a:r>
              <a:rPr lang="en-US" sz="3600" b="1" dirty="0">
                <a:latin typeface="Times New Roman" panose="02020603050405020304" pitchFamily="18" charset="0"/>
                <a:cs typeface="Times New Roman" panose="02020603050405020304" pitchFamily="18" charset="0"/>
              </a:rPr>
              <a:t>D</a:t>
            </a:r>
            <a:r>
              <a:rPr lang="en-US" sz="3600" b="1" i="0" dirty="0">
                <a:effectLst/>
                <a:latin typeface="Times New Roman" panose="02020603050405020304" pitchFamily="18" charset="0"/>
                <a:cs typeface="Times New Roman" panose="02020603050405020304" pitchFamily="18" charset="0"/>
              </a:rPr>
              <a:t>ata Attributes:</a:t>
            </a:r>
            <a:endParaRPr lang="en-US" sz="3600" b="0" i="0"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78372E-B014-C22A-64D0-2AB9D345604D}"/>
              </a:ext>
            </a:extLst>
          </p:cNvPr>
          <p:cNvSpPr>
            <a:spLocks noGrp="1"/>
          </p:cNvSpPr>
          <p:nvPr>
            <p:ph idx="1"/>
          </p:nvPr>
        </p:nvSpPr>
        <p:spPr>
          <a:xfrm>
            <a:off x="2611808" y="1885285"/>
            <a:ext cx="8318461" cy="4377292"/>
          </a:xfrm>
        </p:spPr>
        <p:txBody>
          <a:bodyPr>
            <a:noAutofit/>
          </a:bodyPr>
          <a:lstStyle/>
          <a:p>
            <a:pPr marL="463360" indent="-457200" algn="just">
              <a:buFont typeface="+mj-lt"/>
              <a:buAutoNum type="arabicPeriod"/>
            </a:pPr>
            <a:r>
              <a:rPr lang="en-US" sz="2400" b="0" i="0" dirty="0" err="1">
                <a:effectLst/>
                <a:latin typeface="Times New Roman" panose="02020603050405020304" pitchFamily="18" charset="0"/>
                <a:cs typeface="Times New Roman" panose="02020603050405020304" pitchFamily="18" charset="0"/>
              </a:rPr>
              <a:t>OldbalanceOrg</a:t>
            </a:r>
            <a:r>
              <a:rPr lang="en-US" sz="2400" b="0" i="0" dirty="0">
                <a:effectLst/>
                <a:latin typeface="Times New Roman" panose="02020603050405020304" pitchFamily="18" charset="0"/>
                <a:cs typeface="Times New Roman" panose="02020603050405020304" pitchFamily="18" charset="0"/>
              </a:rPr>
              <a:t> and </a:t>
            </a:r>
            <a:r>
              <a:rPr lang="en-US" sz="2400" b="0" i="0" dirty="0" err="1">
                <a:effectLst/>
                <a:latin typeface="Times New Roman" panose="02020603050405020304" pitchFamily="18" charset="0"/>
                <a:cs typeface="Times New Roman" panose="02020603050405020304" pitchFamily="18" charset="0"/>
              </a:rPr>
              <a:t>NewbalanceOrg</a:t>
            </a:r>
            <a:r>
              <a:rPr lang="en-US" sz="2400" b="0" i="0" dirty="0">
                <a:effectLst/>
                <a:latin typeface="Times New Roman" panose="02020603050405020304" pitchFamily="18" charset="0"/>
                <a:cs typeface="Times New Roman" panose="02020603050405020304" pitchFamily="18" charset="0"/>
              </a:rPr>
              <a:t> are highly correlated.</a:t>
            </a:r>
          </a:p>
          <a:p>
            <a:pPr marL="463360" indent="-457200" algn="just">
              <a:buFont typeface="+mj-lt"/>
              <a:buAutoNum type="arabicPeriod"/>
            </a:pPr>
            <a:r>
              <a:rPr lang="en-US" sz="2400" b="0" i="0" dirty="0" err="1">
                <a:effectLst/>
                <a:latin typeface="Times New Roman" panose="02020603050405020304" pitchFamily="18" charset="0"/>
                <a:cs typeface="Times New Roman" panose="02020603050405020304" pitchFamily="18" charset="0"/>
              </a:rPr>
              <a:t>OldbalanceDest</a:t>
            </a:r>
            <a:r>
              <a:rPr lang="en-US" sz="2400" b="0" i="0" dirty="0">
                <a:effectLst/>
                <a:latin typeface="Times New Roman" panose="02020603050405020304" pitchFamily="18" charset="0"/>
                <a:cs typeface="Times New Roman" panose="02020603050405020304" pitchFamily="18" charset="0"/>
              </a:rPr>
              <a:t> and </a:t>
            </a:r>
            <a:r>
              <a:rPr lang="en-US" sz="2400" b="0" i="0" dirty="0" err="1">
                <a:effectLst/>
                <a:latin typeface="Times New Roman" panose="02020603050405020304" pitchFamily="18" charset="0"/>
                <a:cs typeface="Times New Roman" panose="02020603050405020304" pitchFamily="18" charset="0"/>
              </a:rPr>
              <a:t>NewbalanceDest</a:t>
            </a:r>
            <a:r>
              <a:rPr lang="en-US" sz="2400" b="0" i="0" dirty="0">
                <a:effectLst/>
                <a:latin typeface="Times New Roman" panose="02020603050405020304" pitchFamily="18" charset="0"/>
                <a:cs typeface="Times New Roman" panose="02020603050405020304" pitchFamily="18" charset="0"/>
              </a:rPr>
              <a:t> are highly correlated.</a:t>
            </a:r>
          </a:p>
          <a:p>
            <a:pPr marL="463360" indent="-457200" algn="just">
              <a:buFont typeface="+mj-lt"/>
              <a:buAutoNum type="arabicPeriod"/>
            </a:pPr>
            <a:r>
              <a:rPr lang="en-US" sz="2400" b="0" i="0" dirty="0">
                <a:effectLst/>
                <a:latin typeface="Times New Roman" panose="02020603050405020304" pitchFamily="18" charset="0"/>
                <a:cs typeface="Times New Roman" panose="02020603050405020304" pitchFamily="18" charset="0"/>
              </a:rPr>
              <a:t>Amount is correlated with </a:t>
            </a:r>
            <a:r>
              <a:rPr lang="en-US" sz="2400" b="0" i="0" dirty="0" err="1">
                <a:effectLst/>
                <a:latin typeface="Times New Roman" panose="02020603050405020304" pitchFamily="18" charset="0"/>
                <a:cs typeface="Times New Roman" panose="02020603050405020304" pitchFamily="18" charset="0"/>
              </a:rPr>
              <a:t>isFraud</a:t>
            </a:r>
            <a:r>
              <a:rPr lang="en-US" sz="2400" b="0" i="0" dirty="0">
                <a:effectLst/>
                <a:latin typeface="Times New Roman" panose="02020603050405020304" pitchFamily="18" charset="0"/>
                <a:cs typeface="Times New Roman" panose="02020603050405020304" pitchFamily="18" charset="0"/>
              </a:rPr>
              <a:t>(Target Variable).</a:t>
            </a:r>
          </a:p>
          <a:p>
            <a:pPr marL="463360" indent="-457200" algn="just">
              <a:buFont typeface="+mj-lt"/>
              <a:buAutoNum type="arabicPeriod"/>
            </a:pPr>
            <a:r>
              <a:rPr lang="en-US" sz="2400" b="0" i="0" dirty="0">
                <a:effectLst/>
                <a:latin typeface="Times New Roman" panose="02020603050405020304" pitchFamily="18" charset="0"/>
                <a:cs typeface="Times New Roman" panose="02020603050405020304" pitchFamily="18" charset="0"/>
              </a:rPr>
              <a:t>There is not much relation between the features, so we need to understand where the relationship between them depends on the type of transaction and amount. To do so, </a:t>
            </a:r>
            <a:r>
              <a:rPr lang="en-US" sz="2400" b="1" i="0" dirty="0">
                <a:effectLst/>
                <a:latin typeface="Times New Roman" panose="02020603050405020304" pitchFamily="18" charset="0"/>
                <a:cs typeface="Times New Roman" panose="02020603050405020304" pitchFamily="18" charset="0"/>
              </a:rPr>
              <a:t>we need to see the heat map of fraud and nonfraud transactions differently</a:t>
            </a:r>
            <a:r>
              <a:rPr lang="en-US" sz="24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41562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7" name="Content Placeholder 6">
            <a:extLst>
              <a:ext uri="{FF2B5EF4-FFF2-40B4-BE49-F238E27FC236}">
                <a16:creationId xmlns:a16="http://schemas.microsoft.com/office/drawing/2014/main" id="{BB0677F0-D55C-FD9E-4E04-607E664AEF0E}"/>
              </a:ext>
            </a:extLst>
          </p:cNvPr>
          <p:cNvPicPr>
            <a:picLocks noGrp="1" noChangeAspect="1"/>
          </p:cNvPicPr>
          <p:nvPr>
            <p:ph idx="1"/>
          </p:nvPr>
        </p:nvPicPr>
        <p:blipFill rotWithShape="1">
          <a:blip r:embed="rId2"/>
          <a:srcRect r="8602"/>
          <a:stretch/>
        </p:blipFill>
        <p:spPr>
          <a:xfrm>
            <a:off x="2611808" y="2219052"/>
            <a:ext cx="8222028" cy="2419895"/>
          </a:xfrm>
        </p:spPr>
      </p:pic>
    </p:spTree>
    <p:extLst>
      <p:ext uri="{BB962C8B-B14F-4D97-AF65-F5344CB8AC3E}">
        <p14:creationId xmlns:p14="http://schemas.microsoft.com/office/powerpoint/2010/main" val="238661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F98-899B-9477-5C27-ED792AF089B3}"/>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Project Overview:</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936146-2BF9-D4FA-F533-E3F1221C0177}"/>
              </a:ext>
            </a:extLst>
          </p:cNvPr>
          <p:cNvSpPr>
            <a:spLocks noGrp="1"/>
          </p:cNvSpPr>
          <p:nvPr>
            <p:ph idx="1"/>
          </p:nvPr>
        </p:nvSpPr>
        <p:spPr>
          <a:xfrm>
            <a:off x="2773599" y="2052116"/>
            <a:ext cx="8520748" cy="3997828"/>
          </a:xfrm>
        </p:spPr>
        <p:txBody>
          <a:bodyPr>
            <a:noAutofit/>
          </a:bodyPr>
          <a:lstStyle/>
          <a:p>
            <a:pPr algn="just"/>
            <a:r>
              <a:rPr lang="en-US" dirty="0">
                <a:latin typeface="Times New Roman" panose="02020603050405020304" pitchFamily="18" charset="0"/>
                <a:cs typeface="Times New Roman" panose="02020603050405020304" pitchFamily="18" charset="0"/>
              </a:rPr>
              <a:t>In recent years, there has been a significant rise in fraud attempts, highlighting the importance and challenge of fraud detection. Despite extensive efforts and human oversight, millions of dollars are lost to fraud annually. Fraud can occur through various methods such as stolen credit cards, deceptive accounting practices, phishing emails, and more. Detecting fraud is particularly challenging due to the small number of fraudulent cases in a large population.</a:t>
            </a:r>
          </a:p>
          <a:p>
            <a:pPr algn="just"/>
            <a:r>
              <a:rPr lang="en-US" dirty="0">
                <a:latin typeface="Times New Roman" panose="02020603050405020304" pitchFamily="18" charset="0"/>
                <a:cs typeface="Times New Roman" panose="02020603050405020304" pitchFamily="18" charset="0"/>
              </a:rPr>
              <a:t>Data mining and machine learning play a crucial role in anticipating and swiftly identifying fraud, enabling quick action to minimize costs. With data mining tools, vast numbers of transactions can be analyzed to identify patterns and detect fraudulent transactions.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149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05E4-F41A-C944-2532-31AA7ECA3C92}"/>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p>
        </p:txBody>
      </p:sp>
      <p:pic>
        <p:nvPicPr>
          <p:cNvPr id="1026" name="Picture 2">
            <a:extLst>
              <a:ext uri="{FF2B5EF4-FFF2-40B4-BE49-F238E27FC236}">
                <a16:creationId xmlns:a16="http://schemas.microsoft.com/office/drawing/2014/main" id="{94474C15-EC9E-A052-ED9E-F0116CC323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9465" y="1521010"/>
            <a:ext cx="6163015" cy="483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958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7" name="Content Placeholder 6">
            <a:extLst>
              <a:ext uri="{FF2B5EF4-FFF2-40B4-BE49-F238E27FC236}">
                <a16:creationId xmlns:a16="http://schemas.microsoft.com/office/drawing/2014/main" id="{B0A800E8-7E9F-9F10-1B33-E4DB0C0D0AC9}"/>
              </a:ext>
            </a:extLst>
          </p:cNvPr>
          <p:cNvPicPr>
            <a:picLocks noGrp="1" noChangeAspect="1"/>
          </p:cNvPicPr>
          <p:nvPr>
            <p:ph idx="1"/>
          </p:nvPr>
        </p:nvPicPr>
        <p:blipFill>
          <a:blip r:embed="rId2"/>
          <a:stretch>
            <a:fillRect/>
          </a:stretch>
        </p:blipFill>
        <p:spPr>
          <a:xfrm>
            <a:off x="2611808" y="2394240"/>
            <a:ext cx="7626553" cy="2390411"/>
          </a:xfrm>
        </p:spPr>
      </p:pic>
    </p:spTree>
    <p:extLst>
      <p:ext uri="{BB962C8B-B14F-4D97-AF65-F5344CB8AC3E}">
        <p14:creationId xmlns:p14="http://schemas.microsoft.com/office/powerpoint/2010/main" val="453091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6" name="Content Placeholder 5">
            <a:extLst>
              <a:ext uri="{FF2B5EF4-FFF2-40B4-BE49-F238E27FC236}">
                <a16:creationId xmlns:a16="http://schemas.microsoft.com/office/drawing/2014/main" id="{462D723E-659D-7EB2-3191-11DE5675FA36}"/>
              </a:ext>
            </a:extLst>
          </p:cNvPr>
          <p:cNvPicPr>
            <a:picLocks noGrp="1" noChangeAspect="1"/>
          </p:cNvPicPr>
          <p:nvPr>
            <p:ph idx="1"/>
          </p:nvPr>
        </p:nvPicPr>
        <p:blipFill rotWithShape="1">
          <a:blip r:embed="rId2"/>
          <a:srcRect r="15409"/>
          <a:stretch/>
        </p:blipFill>
        <p:spPr>
          <a:xfrm>
            <a:off x="2611808" y="2120981"/>
            <a:ext cx="7958331" cy="3811986"/>
          </a:xfrm>
        </p:spPr>
      </p:pic>
    </p:spTree>
    <p:extLst>
      <p:ext uri="{BB962C8B-B14F-4D97-AF65-F5344CB8AC3E}">
        <p14:creationId xmlns:p14="http://schemas.microsoft.com/office/powerpoint/2010/main" val="1785572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05E4-F41A-C944-2532-31AA7ECA3C92}"/>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p>
        </p:txBody>
      </p:sp>
      <p:pic>
        <p:nvPicPr>
          <p:cNvPr id="2050" name="Picture 2">
            <a:extLst>
              <a:ext uri="{FF2B5EF4-FFF2-40B4-BE49-F238E27FC236}">
                <a16:creationId xmlns:a16="http://schemas.microsoft.com/office/drawing/2014/main" id="{EF955D94-6F43-3573-5FE5-067AD30CEE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2527" y="1885285"/>
            <a:ext cx="5176892" cy="466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612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8372E-B014-C22A-64D0-2AB9D345604D}"/>
              </a:ext>
            </a:extLst>
          </p:cNvPr>
          <p:cNvSpPr>
            <a:spLocks noGrp="1"/>
          </p:cNvSpPr>
          <p:nvPr>
            <p:ph idx="1"/>
          </p:nvPr>
        </p:nvSpPr>
        <p:spPr>
          <a:xfrm>
            <a:off x="2764208" y="1885285"/>
            <a:ext cx="8318461" cy="3593772"/>
          </a:xfrm>
        </p:spPr>
        <p:txBody>
          <a:bodyPr>
            <a:normAutofit/>
          </a:bodyPr>
          <a:lstStyle/>
          <a:p>
            <a:pPr marL="6160" indent="0" algn="just">
              <a:buNone/>
            </a:pPr>
            <a:r>
              <a:rPr lang="en-US" sz="2400" b="0" i="0" dirty="0">
                <a:effectLst/>
                <a:latin typeface="Times New Roman" panose="02020603050405020304" pitchFamily="18" charset="0"/>
                <a:cs typeface="Times New Roman" panose="02020603050405020304" pitchFamily="18" charset="0"/>
              </a:rPr>
              <a:t>There are 2 flags which stand out to me and it's interesting to look onto: </a:t>
            </a:r>
            <a:r>
              <a:rPr lang="en-US" sz="2400" b="0" i="0" dirty="0" err="1">
                <a:effectLst/>
                <a:latin typeface="Times New Roman" panose="02020603050405020304" pitchFamily="18" charset="0"/>
                <a:cs typeface="Times New Roman" panose="02020603050405020304" pitchFamily="18" charset="0"/>
              </a:rPr>
              <a:t>isFraud</a:t>
            </a:r>
            <a:r>
              <a:rPr lang="en-US" sz="2400" b="0" i="0" dirty="0">
                <a:effectLst/>
                <a:latin typeface="Times New Roman" panose="02020603050405020304" pitchFamily="18" charset="0"/>
                <a:cs typeface="Times New Roman" panose="02020603050405020304" pitchFamily="18" charset="0"/>
              </a:rPr>
              <a:t> and </a:t>
            </a:r>
            <a:r>
              <a:rPr lang="en-US" sz="2400" b="0" i="0" dirty="0" err="1">
                <a:effectLst/>
                <a:latin typeface="Times New Roman" panose="02020603050405020304" pitchFamily="18" charset="0"/>
                <a:cs typeface="Times New Roman" panose="02020603050405020304" pitchFamily="18" charset="0"/>
              </a:rPr>
              <a:t>isFlaggedFraud</a:t>
            </a:r>
            <a:r>
              <a:rPr lang="en-US" sz="2400" b="0" i="0" dirty="0">
                <a:effectLst/>
                <a:latin typeface="Times New Roman" panose="02020603050405020304" pitchFamily="18" charset="0"/>
                <a:cs typeface="Times New Roman" panose="02020603050405020304" pitchFamily="18" charset="0"/>
              </a:rPr>
              <a:t> column. From the hypothesis, </a:t>
            </a:r>
            <a:r>
              <a:rPr lang="en-US" sz="2400" b="1" i="0" dirty="0" err="1">
                <a:effectLst/>
                <a:latin typeface="Times New Roman" panose="02020603050405020304" pitchFamily="18" charset="0"/>
                <a:cs typeface="Times New Roman" panose="02020603050405020304" pitchFamily="18" charset="0"/>
              </a:rPr>
              <a:t>isFraud</a:t>
            </a:r>
            <a:r>
              <a:rPr lang="en-US" sz="2400" b="0" i="0" dirty="0">
                <a:effectLst/>
                <a:latin typeface="Times New Roman" panose="02020603050405020304" pitchFamily="18" charset="0"/>
                <a:cs typeface="Times New Roman" panose="02020603050405020304" pitchFamily="18" charset="0"/>
              </a:rPr>
              <a:t> is the indicator which indicates the </a:t>
            </a:r>
            <a:r>
              <a:rPr lang="en-US" sz="2400" b="1" i="0" dirty="0">
                <a:effectLst/>
                <a:latin typeface="Times New Roman" panose="02020603050405020304" pitchFamily="18" charset="0"/>
                <a:cs typeface="Times New Roman" panose="02020603050405020304" pitchFamily="18" charset="0"/>
              </a:rPr>
              <a:t>actual fraud transactions</a:t>
            </a:r>
            <a:r>
              <a:rPr lang="en-US" sz="2400" b="0" i="0" dirty="0">
                <a:effectLst/>
                <a:latin typeface="Times New Roman" panose="02020603050405020304" pitchFamily="18" charset="0"/>
                <a:cs typeface="Times New Roman" panose="02020603050405020304" pitchFamily="18" charset="0"/>
              </a:rPr>
              <a:t> whereas </a:t>
            </a:r>
            <a:r>
              <a:rPr lang="en-US" sz="2400" b="1" i="0" dirty="0" err="1">
                <a:effectLst/>
                <a:latin typeface="Times New Roman" panose="02020603050405020304" pitchFamily="18" charset="0"/>
                <a:cs typeface="Times New Roman" panose="02020603050405020304" pitchFamily="18" charset="0"/>
              </a:rPr>
              <a:t>isFlaggedFraud</a:t>
            </a:r>
            <a:r>
              <a:rPr lang="en-US" sz="2400" b="0" i="0" dirty="0">
                <a:effectLst/>
                <a:latin typeface="Times New Roman" panose="02020603050405020304" pitchFamily="18" charset="0"/>
                <a:cs typeface="Times New Roman" panose="02020603050405020304" pitchFamily="18" charset="0"/>
              </a:rPr>
              <a:t> is what the system prevents the transaction due to </a:t>
            </a:r>
            <a:r>
              <a:rPr lang="en-US" sz="2400" b="1" i="0" dirty="0">
                <a:effectLst/>
                <a:latin typeface="Times New Roman" panose="02020603050405020304" pitchFamily="18" charset="0"/>
                <a:cs typeface="Times New Roman" panose="02020603050405020304" pitchFamily="18" charset="0"/>
              </a:rPr>
              <a:t>some thresholds</a:t>
            </a:r>
            <a:r>
              <a:rPr lang="en-US" sz="2400" b="0" i="0" dirty="0">
                <a:effectLst/>
                <a:latin typeface="Times New Roman" panose="02020603050405020304" pitchFamily="18" charset="0"/>
                <a:cs typeface="Times New Roman" panose="02020603050405020304" pitchFamily="18" charset="0"/>
              </a:rPr>
              <a:t> being triggered. From the above heatmap we can see that there is some relation between other columns and </a:t>
            </a:r>
            <a:r>
              <a:rPr lang="en-US" sz="2400" b="0" i="0" dirty="0" err="1">
                <a:effectLst/>
                <a:latin typeface="Times New Roman" panose="02020603050405020304" pitchFamily="18" charset="0"/>
                <a:cs typeface="Times New Roman" panose="02020603050405020304" pitchFamily="18" charset="0"/>
              </a:rPr>
              <a:t>isFlaggedFraud</a:t>
            </a:r>
            <a:r>
              <a:rPr lang="en-US" sz="2400" b="0" i="0" dirty="0">
                <a:effectLst/>
                <a:latin typeface="Times New Roman" panose="02020603050405020304" pitchFamily="18" charset="0"/>
                <a:cs typeface="Times New Roman" panose="02020603050405020304" pitchFamily="18" charset="0"/>
              </a:rPr>
              <a:t> thus there must be relation between </a:t>
            </a:r>
            <a:r>
              <a:rPr lang="en-US" sz="2400" b="0" i="0" dirty="0" err="1">
                <a:effectLst/>
                <a:latin typeface="Times New Roman" panose="02020603050405020304" pitchFamily="18" charset="0"/>
                <a:cs typeface="Times New Roman" panose="02020603050405020304" pitchFamily="18" charset="0"/>
              </a:rPr>
              <a:t>isFraud</a:t>
            </a:r>
            <a:r>
              <a:rPr lang="en-US" sz="2400" b="0" i="0" dirty="0">
                <a:effectLst/>
                <a:latin typeface="Times New Roman" panose="02020603050405020304" pitchFamily="18" charset="0"/>
                <a:cs typeface="Times New Roman" panose="02020603050405020304" pitchFamily="18" charset="0"/>
              </a:rPr>
              <a:t>.</a:t>
            </a:r>
            <a:endParaRPr lang="en-US" sz="2800" b="0" i="0" dirty="0">
              <a:effectLst/>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C906E24-A791-B18A-CF78-86E863AF0A93}"/>
              </a:ext>
            </a:extLst>
          </p:cNvPr>
          <p:cNvSpPr>
            <a:spLocks noGrp="1"/>
          </p:cNvSpPr>
          <p:nvPr>
            <p:ph type="title"/>
          </p:nvPr>
        </p:nvSpPr>
        <p:spPr>
          <a:xfrm>
            <a:off x="2611808" y="808056"/>
            <a:ext cx="8772974" cy="1077229"/>
          </a:xfrm>
        </p:spPr>
        <p:txBody>
          <a:bodyPr>
            <a:noAutofit/>
          </a:bodyPr>
          <a:lstStyle/>
          <a:p>
            <a:pPr algn="l"/>
            <a:r>
              <a:rPr lang="da-DK" sz="3600" b="1" dirty="0">
                <a:latin typeface="Times New Roman" panose="02020603050405020304" pitchFamily="18" charset="0"/>
                <a:cs typeface="Times New Roman" panose="02020603050405020304" pitchFamily="18" charset="0"/>
              </a:rPr>
              <a:t>Analyzing Fraud Flags:</a:t>
            </a:r>
            <a:endParaRPr lang="en-US" sz="3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421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6" name="Content Placeholder 5">
            <a:extLst>
              <a:ext uri="{FF2B5EF4-FFF2-40B4-BE49-F238E27FC236}">
                <a16:creationId xmlns:a16="http://schemas.microsoft.com/office/drawing/2014/main" id="{6FF70576-3E94-3698-821D-5618E54A84A8}"/>
              </a:ext>
            </a:extLst>
          </p:cNvPr>
          <p:cNvPicPr>
            <a:picLocks noGrp="1" noChangeAspect="1"/>
          </p:cNvPicPr>
          <p:nvPr>
            <p:ph idx="1"/>
          </p:nvPr>
        </p:nvPicPr>
        <p:blipFill>
          <a:blip r:embed="rId2"/>
          <a:stretch>
            <a:fillRect/>
          </a:stretch>
        </p:blipFill>
        <p:spPr>
          <a:xfrm>
            <a:off x="2611808" y="2840722"/>
            <a:ext cx="8515070" cy="1242180"/>
          </a:xfrm>
        </p:spPr>
      </p:pic>
    </p:spTree>
    <p:extLst>
      <p:ext uri="{BB962C8B-B14F-4D97-AF65-F5344CB8AC3E}">
        <p14:creationId xmlns:p14="http://schemas.microsoft.com/office/powerpoint/2010/main" val="3861451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05E4-F41A-C944-2532-31AA7ECA3C92}"/>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p>
        </p:txBody>
      </p:sp>
      <p:pic>
        <p:nvPicPr>
          <p:cNvPr id="5" name="Content Placeholder 4">
            <a:extLst>
              <a:ext uri="{FF2B5EF4-FFF2-40B4-BE49-F238E27FC236}">
                <a16:creationId xmlns:a16="http://schemas.microsoft.com/office/drawing/2014/main" id="{91B7B4DC-1D0A-600F-6C75-E6750C97BE8C}"/>
              </a:ext>
            </a:extLst>
          </p:cNvPr>
          <p:cNvPicPr>
            <a:picLocks noGrp="1" noChangeAspect="1"/>
          </p:cNvPicPr>
          <p:nvPr>
            <p:ph idx="1"/>
          </p:nvPr>
        </p:nvPicPr>
        <p:blipFill>
          <a:blip r:embed="rId2"/>
          <a:stretch>
            <a:fillRect/>
          </a:stretch>
        </p:blipFill>
        <p:spPr>
          <a:xfrm>
            <a:off x="2611808" y="2761901"/>
            <a:ext cx="8307829" cy="1334198"/>
          </a:xfrm>
        </p:spPr>
      </p:pic>
    </p:spTree>
    <p:extLst>
      <p:ext uri="{BB962C8B-B14F-4D97-AF65-F5344CB8AC3E}">
        <p14:creationId xmlns:p14="http://schemas.microsoft.com/office/powerpoint/2010/main" val="1195941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6" name="Content Placeholder 5">
            <a:extLst>
              <a:ext uri="{FF2B5EF4-FFF2-40B4-BE49-F238E27FC236}">
                <a16:creationId xmlns:a16="http://schemas.microsoft.com/office/drawing/2014/main" id="{35D53D7D-FC55-243C-8488-36CFB5672465}"/>
              </a:ext>
            </a:extLst>
          </p:cNvPr>
          <p:cNvPicPr>
            <a:picLocks noGrp="1" noChangeAspect="1"/>
          </p:cNvPicPr>
          <p:nvPr>
            <p:ph idx="1"/>
          </p:nvPr>
        </p:nvPicPr>
        <p:blipFill rotWithShape="1">
          <a:blip r:embed="rId2"/>
          <a:srcRect r="3555"/>
          <a:stretch/>
        </p:blipFill>
        <p:spPr>
          <a:xfrm>
            <a:off x="2611808" y="2890385"/>
            <a:ext cx="8403523" cy="1077229"/>
          </a:xfrm>
        </p:spPr>
      </p:pic>
    </p:spTree>
    <p:extLst>
      <p:ext uri="{BB962C8B-B14F-4D97-AF65-F5344CB8AC3E}">
        <p14:creationId xmlns:p14="http://schemas.microsoft.com/office/powerpoint/2010/main" val="2999047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05E4-F41A-C944-2532-31AA7ECA3C92}"/>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p>
        </p:txBody>
      </p:sp>
      <p:pic>
        <p:nvPicPr>
          <p:cNvPr id="5" name="Content Placeholder 4">
            <a:extLst>
              <a:ext uri="{FF2B5EF4-FFF2-40B4-BE49-F238E27FC236}">
                <a16:creationId xmlns:a16="http://schemas.microsoft.com/office/drawing/2014/main" id="{13C490E7-71D8-1D0C-945A-629D8BAF600D}"/>
              </a:ext>
            </a:extLst>
          </p:cNvPr>
          <p:cNvPicPr>
            <a:picLocks noGrp="1" noChangeAspect="1"/>
          </p:cNvPicPr>
          <p:nvPr>
            <p:ph idx="1"/>
          </p:nvPr>
        </p:nvPicPr>
        <p:blipFill>
          <a:blip r:embed="rId2"/>
          <a:stretch>
            <a:fillRect/>
          </a:stretch>
        </p:blipFill>
        <p:spPr>
          <a:xfrm>
            <a:off x="2611808" y="2890385"/>
            <a:ext cx="7882095" cy="1077229"/>
          </a:xfrm>
        </p:spPr>
      </p:pic>
    </p:spTree>
    <p:extLst>
      <p:ext uri="{BB962C8B-B14F-4D97-AF65-F5344CB8AC3E}">
        <p14:creationId xmlns:p14="http://schemas.microsoft.com/office/powerpoint/2010/main" val="3907830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EACA-15E3-9C9A-4663-6372D0EAA046}"/>
              </a:ext>
            </a:extLst>
          </p:cNvPr>
          <p:cNvSpPr>
            <a:spLocks noGrp="1"/>
          </p:cNvSpPr>
          <p:nvPr>
            <p:ph type="title"/>
          </p:nvPr>
        </p:nvSpPr>
        <p:spPr>
          <a:xfrm>
            <a:off x="2611808" y="808056"/>
            <a:ext cx="8772974" cy="1077229"/>
          </a:xfrm>
        </p:spPr>
        <p:txBody>
          <a:bodyPr>
            <a:noAutofit/>
          </a:bodyPr>
          <a:lstStyle/>
          <a:p>
            <a:pPr algn="l"/>
            <a:r>
              <a:rPr lang="en-US" sz="3600" b="1" i="0" dirty="0">
                <a:effectLst/>
                <a:latin typeface="Times New Roman" panose="02020603050405020304" pitchFamily="18" charset="0"/>
                <a:cs typeface="Times New Roman" panose="02020603050405020304" pitchFamily="18" charset="0"/>
              </a:rPr>
              <a:t>Addressing the Gap in Fraud Detection:</a:t>
            </a:r>
            <a:endParaRPr lang="en-US" sz="3600" b="0" i="0"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78372E-B014-C22A-64D0-2AB9D345604D}"/>
              </a:ext>
            </a:extLst>
          </p:cNvPr>
          <p:cNvSpPr>
            <a:spLocks noGrp="1"/>
          </p:cNvSpPr>
          <p:nvPr>
            <p:ph idx="1"/>
          </p:nvPr>
        </p:nvSpPr>
        <p:spPr>
          <a:xfrm>
            <a:off x="2594087" y="1885284"/>
            <a:ext cx="8318461" cy="4026417"/>
          </a:xfrm>
        </p:spPr>
        <p:txBody>
          <a:bodyPr>
            <a:normAutofit lnSpcReduction="10000"/>
          </a:bodyPr>
          <a:lstStyle/>
          <a:p>
            <a:pPr marL="6160" indent="0" algn="just">
              <a:buNone/>
            </a:pPr>
            <a:r>
              <a:rPr lang="en-US" sz="2800" b="0" i="0" dirty="0">
                <a:effectLst/>
                <a:latin typeface="Times New Roman" panose="02020603050405020304" pitchFamily="18" charset="0"/>
                <a:cs typeface="Times New Roman" panose="02020603050405020304" pitchFamily="18" charset="0"/>
              </a:rPr>
              <a:t>The plot indicates a clear requirement for a system that can swiftly and dependably identify fraudulent transactions. Currently, the system is allowing fraudulent transactions to go undetected, as they are not being flagged as such. Conducting thorough data exploration could be beneficial to uncover the relationships between various features and potentially identify patterns associated with fraud.</a:t>
            </a:r>
          </a:p>
        </p:txBody>
      </p:sp>
    </p:spTree>
    <p:extLst>
      <p:ext uri="{BB962C8B-B14F-4D97-AF65-F5344CB8AC3E}">
        <p14:creationId xmlns:p14="http://schemas.microsoft.com/office/powerpoint/2010/main" val="87936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826C-12AC-556C-417E-FF48526B36A8}"/>
              </a:ext>
            </a:extLst>
          </p:cNvPr>
          <p:cNvSpPr>
            <a:spLocks noGrp="1"/>
          </p:cNvSpPr>
          <p:nvPr>
            <p:ph type="title"/>
          </p:nvPr>
        </p:nvSpPr>
        <p:spPr>
          <a:xfrm>
            <a:off x="2596244" y="757010"/>
            <a:ext cx="6778868" cy="1325563"/>
          </a:xfrm>
        </p:spPr>
        <p:txBody>
          <a:bodyPr>
            <a:normAutofit/>
          </a:bodyPr>
          <a:lstStyle/>
          <a:p>
            <a:pPr algn="l"/>
            <a:r>
              <a:rPr lang="en-US" sz="3600" i="0" dirty="0">
                <a:effectLst/>
                <a:latin typeface="Times New Roman" panose="02020603050405020304" pitchFamily="18" charset="0"/>
                <a:cs typeface="Times New Roman" panose="02020603050405020304" pitchFamily="18" charset="0"/>
              </a:rPr>
              <a:t>Reading and exploring the dataset: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775BB4-E6E2-9972-B7F4-F41C094AA82C}"/>
              </a:ext>
            </a:extLst>
          </p:cNvPr>
          <p:cNvSpPr>
            <a:spLocks noGrp="1"/>
          </p:cNvSpPr>
          <p:nvPr>
            <p:ph idx="1"/>
          </p:nvPr>
        </p:nvSpPr>
        <p:spPr>
          <a:xfrm>
            <a:off x="2596244" y="2173005"/>
            <a:ext cx="8600552" cy="2311122"/>
          </a:xfrm>
        </p:spPr>
        <p:txBody>
          <a:bodyPr>
            <a:normAutofit/>
          </a:bodyPr>
          <a:lstStyle/>
          <a:p>
            <a:pPr algn="just"/>
            <a:r>
              <a:rPr lang="en-US" sz="2400" dirty="0">
                <a:latin typeface="Times New Roman" panose="02020603050405020304" pitchFamily="18" charset="0"/>
                <a:cs typeface="Times New Roman" panose="02020603050405020304" pitchFamily="18" charset="0"/>
              </a:rPr>
              <a:t>We begin by loading the dataset using pandas' `</a:t>
            </a:r>
            <a:r>
              <a:rPr lang="en-US" sz="2400" dirty="0" err="1">
                <a:latin typeface="Times New Roman" panose="02020603050405020304" pitchFamily="18" charset="0"/>
                <a:cs typeface="Times New Roman" panose="02020603050405020304" pitchFamily="18" charset="0"/>
              </a:rPr>
              <a:t>read_csv</a:t>
            </a:r>
            <a:r>
              <a:rPr lang="en-US" sz="2400" dirty="0">
                <a:latin typeface="Times New Roman" panose="02020603050405020304" pitchFamily="18" charset="0"/>
                <a:cs typeface="Times New Roman" panose="02020603050405020304" pitchFamily="18" charset="0"/>
              </a:rPr>
              <a:t>()` function, which reads the dataset and converts it into a structured tabular format that we can easily analyze.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35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6" name="Content Placeholder 5">
            <a:extLst>
              <a:ext uri="{FF2B5EF4-FFF2-40B4-BE49-F238E27FC236}">
                <a16:creationId xmlns:a16="http://schemas.microsoft.com/office/drawing/2014/main" id="{52757EC2-366F-92E6-CD9F-0366974B9945}"/>
              </a:ext>
            </a:extLst>
          </p:cNvPr>
          <p:cNvPicPr>
            <a:picLocks noGrp="1" noChangeAspect="1"/>
          </p:cNvPicPr>
          <p:nvPr>
            <p:ph idx="1"/>
          </p:nvPr>
        </p:nvPicPr>
        <p:blipFill rotWithShape="1">
          <a:blip r:embed="rId2"/>
          <a:srcRect r="4800"/>
          <a:stretch/>
        </p:blipFill>
        <p:spPr>
          <a:xfrm>
            <a:off x="2611808" y="2195887"/>
            <a:ext cx="8469535" cy="2466226"/>
          </a:xfrm>
        </p:spPr>
      </p:pic>
    </p:spTree>
    <p:extLst>
      <p:ext uri="{BB962C8B-B14F-4D97-AF65-F5344CB8AC3E}">
        <p14:creationId xmlns:p14="http://schemas.microsoft.com/office/powerpoint/2010/main" val="369334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05E4-F41A-C944-2532-31AA7ECA3C92}"/>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p>
        </p:txBody>
      </p:sp>
      <p:pic>
        <p:nvPicPr>
          <p:cNvPr id="6146" name="Picture 2">
            <a:extLst>
              <a:ext uri="{FF2B5EF4-FFF2-40B4-BE49-F238E27FC236}">
                <a16:creationId xmlns:a16="http://schemas.microsoft.com/office/drawing/2014/main" id="{D5D9CBF0-589B-8698-FFC5-D9682DB3F3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8581" y="1478480"/>
            <a:ext cx="4844784" cy="5056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472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EACA-15E3-9C9A-4663-6372D0EAA046}"/>
              </a:ext>
            </a:extLst>
          </p:cNvPr>
          <p:cNvSpPr>
            <a:spLocks noGrp="1"/>
          </p:cNvSpPr>
          <p:nvPr>
            <p:ph type="title"/>
          </p:nvPr>
        </p:nvSpPr>
        <p:spPr>
          <a:xfrm>
            <a:off x="2611808" y="808056"/>
            <a:ext cx="8772974" cy="1077229"/>
          </a:xfrm>
        </p:spPr>
        <p:txBody>
          <a:bodyPr>
            <a:noAutofit/>
          </a:bodyPr>
          <a:lstStyle/>
          <a:p>
            <a:pPr algn="l"/>
            <a:r>
              <a:rPr lang="en-IN" sz="3600" b="0" i="0" dirty="0">
                <a:effectLst/>
                <a:latin typeface="Times New Roman" panose="02020603050405020304" pitchFamily="18" charset="0"/>
                <a:cs typeface="Times New Roman" panose="02020603050405020304" pitchFamily="18" charset="0"/>
              </a:rPr>
              <a:t>Data Exploration:</a:t>
            </a:r>
          </a:p>
        </p:txBody>
      </p:sp>
      <p:sp>
        <p:nvSpPr>
          <p:cNvPr id="3" name="Content Placeholder 2">
            <a:extLst>
              <a:ext uri="{FF2B5EF4-FFF2-40B4-BE49-F238E27FC236}">
                <a16:creationId xmlns:a16="http://schemas.microsoft.com/office/drawing/2014/main" id="{FF78372E-B014-C22A-64D0-2AB9D345604D}"/>
              </a:ext>
            </a:extLst>
          </p:cNvPr>
          <p:cNvSpPr>
            <a:spLocks noGrp="1"/>
          </p:cNvSpPr>
          <p:nvPr>
            <p:ph idx="1"/>
          </p:nvPr>
        </p:nvSpPr>
        <p:spPr>
          <a:xfrm>
            <a:off x="2611808" y="1877975"/>
            <a:ext cx="8318461" cy="3994520"/>
          </a:xfrm>
        </p:spPr>
        <p:txBody>
          <a:bodyPr>
            <a:normAutofit lnSpcReduction="10000"/>
          </a:bodyPr>
          <a:lstStyle/>
          <a:p>
            <a:pPr marL="6160" indent="0" algn="just">
              <a:buNone/>
            </a:pPr>
            <a:r>
              <a:rPr lang="en-US" sz="2800" b="0" i="0" dirty="0">
                <a:effectLst/>
                <a:latin typeface="Times New Roman" panose="02020603050405020304" pitchFamily="18" charset="0"/>
                <a:cs typeface="Times New Roman" panose="02020603050405020304" pitchFamily="18" charset="0"/>
              </a:rPr>
              <a:t>Data exploration is a crucial process in data analysis where analysts examine and summarize data to understand its characteristics. It involves tasks such as calculating descriptive statistics, visualizing data, cleaning data, and identifying relationships between variables. The goal is to gain insights and identify patterns or anomalies in the data, which can guide further analysis and decision-making.</a:t>
            </a:r>
          </a:p>
        </p:txBody>
      </p:sp>
    </p:spTree>
    <p:extLst>
      <p:ext uri="{BB962C8B-B14F-4D97-AF65-F5344CB8AC3E}">
        <p14:creationId xmlns:p14="http://schemas.microsoft.com/office/powerpoint/2010/main" val="477725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6" name="Content Placeholder 5">
            <a:extLst>
              <a:ext uri="{FF2B5EF4-FFF2-40B4-BE49-F238E27FC236}">
                <a16:creationId xmlns:a16="http://schemas.microsoft.com/office/drawing/2014/main" id="{7DFA959B-B673-BF04-1CBE-B9A99EF6BB71}"/>
              </a:ext>
            </a:extLst>
          </p:cNvPr>
          <p:cNvPicPr>
            <a:picLocks noGrp="1" noChangeAspect="1"/>
          </p:cNvPicPr>
          <p:nvPr>
            <p:ph idx="1"/>
          </p:nvPr>
        </p:nvPicPr>
        <p:blipFill>
          <a:blip r:embed="rId2"/>
          <a:stretch>
            <a:fillRect/>
          </a:stretch>
        </p:blipFill>
        <p:spPr>
          <a:xfrm>
            <a:off x="3461096" y="3222510"/>
            <a:ext cx="6420746" cy="1657581"/>
          </a:xfrm>
        </p:spPr>
      </p:pic>
    </p:spTree>
    <p:extLst>
      <p:ext uri="{BB962C8B-B14F-4D97-AF65-F5344CB8AC3E}">
        <p14:creationId xmlns:p14="http://schemas.microsoft.com/office/powerpoint/2010/main" val="2064750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05E4-F41A-C944-2532-31AA7ECA3C92}"/>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p>
        </p:txBody>
      </p:sp>
      <p:pic>
        <p:nvPicPr>
          <p:cNvPr id="5122" name="Picture 2">
            <a:extLst>
              <a:ext uri="{FF2B5EF4-FFF2-40B4-BE49-F238E27FC236}">
                <a16:creationId xmlns:a16="http://schemas.microsoft.com/office/drawing/2014/main" id="{2210E105-B24A-F3BF-82F6-0A713186B5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7732" y="1885285"/>
            <a:ext cx="5566481" cy="458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443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6" name="Content Placeholder 5">
            <a:extLst>
              <a:ext uri="{FF2B5EF4-FFF2-40B4-BE49-F238E27FC236}">
                <a16:creationId xmlns:a16="http://schemas.microsoft.com/office/drawing/2014/main" id="{33074D52-7363-5711-ADDE-B9FBC9EBCD52}"/>
              </a:ext>
            </a:extLst>
          </p:cNvPr>
          <p:cNvPicPr>
            <a:picLocks noGrp="1" noChangeAspect="1"/>
          </p:cNvPicPr>
          <p:nvPr>
            <p:ph idx="1"/>
          </p:nvPr>
        </p:nvPicPr>
        <p:blipFill>
          <a:blip r:embed="rId2"/>
          <a:stretch>
            <a:fillRect/>
          </a:stretch>
        </p:blipFill>
        <p:spPr>
          <a:xfrm>
            <a:off x="2611807" y="2495542"/>
            <a:ext cx="7958331" cy="1866916"/>
          </a:xfrm>
        </p:spPr>
      </p:pic>
    </p:spTree>
    <p:extLst>
      <p:ext uri="{BB962C8B-B14F-4D97-AF65-F5344CB8AC3E}">
        <p14:creationId xmlns:p14="http://schemas.microsoft.com/office/powerpoint/2010/main" val="3454064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05E4-F41A-C944-2532-31AA7ECA3C92}"/>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p>
        </p:txBody>
      </p:sp>
      <p:pic>
        <p:nvPicPr>
          <p:cNvPr id="4098" name="Picture 2">
            <a:extLst>
              <a:ext uri="{FF2B5EF4-FFF2-40B4-BE49-F238E27FC236}">
                <a16:creationId xmlns:a16="http://schemas.microsoft.com/office/drawing/2014/main" id="{85842C11-1046-D30E-F210-DF241C51BF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1375" y="1885285"/>
            <a:ext cx="5599195" cy="467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326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6" name="Content Placeholder 5">
            <a:extLst>
              <a:ext uri="{FF2B5EF4-FFF2-40B4-BE49-F238E27FC236}">
                <a16:creationId xmlns:a16="http://schemas.microsoft.com/office/drawing/2014/main" id="{0FFC7AD5-D3B8-F53E-7312-4702DD299F8D}"/>
              </a:ext>
            </a:extLst>
          </p:cNvPr>
          <p:cNvPicPr>
            <a:picLocks noGrp="1" noChangeAspect="1"/>
          </p:cNvPicPr>
          <p:nvPr>
            <p:ph idx="1"/>
          </p:nvPr>
        </p:nvPicPr>
        <p:blipFill>
          <a:blip r:embed="rId2"/>
          <a:stretch>
            <a:fillRect/>
          </a:stretch>
        </p:blipFill>
        <p:spPr>
          <a:xfrm>
            <a:off x="2611808" y="2500302"/>
            <a:ext cx="7747995" cy="1857396"/>
          </a:xfrm>
        </p:spPr>
      </p:pic>
    </p:spTree>
    <p:extLst>
      <p:ext uri="{BB962C8B-B14F-4D97-AF65-F5344CB8AC3E}">
        <p14:creationId xmlns:p14="http://schemas.microsoft.com/office/powerpoint/2010/main" val="2124214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05E4-F41A-C944-2532-31AA7ECA3C92}"/>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p>
        </p:txBody>
      </p:sp>
      <p:pic>
        <p:nvPicPr>
          <p:cNvPr id="3074" name="Picture 2">
            <a:extLst>
              <a:ext uri="{FF2B5EF4-FFF2-40B4-BE49-F238E27FC236}">
                <a16:creationId xmlns:a16="http://schemas.microsoft.com/office/drawing/2014/main" id="{61490913-CAD5-B441-928A-AFF2884A54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9445" y="1885285"/>
            <a:ext cx="5843055" cy="457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652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7" name="Content Placeholder 6">
            <a:extLst>
              <a:ext uri="{FF2B5EF4-FFF2-40B4-BE49-F238E27FC236}">
                <a16:creationId xmlns:a16="http://schemas.microsoft.com/office/drawing/2014/main" id="{9C56AFD0-A3BD-1864-BC0A-D4861A8F4E42}"/>
              </a:ext>
            </a:extLst>
          </p:cNvPr>
          <p:cNvPicPr>
            <a:picLocks noGrp="1" noChangeAspect="1"/>
          </p:cNvPicPr>
          <p:nvPr>
            <p:ph idx="1"/>
          </p:nvPr>
        </p:nvPicPr>
        <p:blipFill>
          <a:blip r:embed="rId2"/>
          <a:stretch>
            <a:fillRect/>
          </a:stretch>
        </p:blipFill>
        <p:spPr>
          <a:xfrm>
            <a:off x="2611808" y="2479591"/>
            <a:ext cx="7715614" cy="1898817"/>
          </a:xfrm>
        </p:spPr>
      </p:pic>
    </p:spTree>
    <p:extLst>
      <p:ext uri="{BB962C8B-B14F-4D97-AF65-F5344CB8AC3E}">
        <p14:creationId xmlns:p14="http://schemas.microsoft.com/office/powerpoint/2010/main" val="389662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6194-3F17-47BA-A022-73CEED9303C1}"/>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145B2680-A494-059D-FD59-68D9971ED3AF}"/>
              </a:ext>
            </a:extLst>
          </p:cNvPr>
          <p:cNvPicPr>
            <a:picLocks noGrp="1" noChangeAspect="1"/>
          </p:cNvPicPr>
          <p:nvPr>
            <p:ph idx="1"/>
          </p:nvPr>
        </p:nvPicPr>
        <p:blipFill rotWithShape="1">
          <a:blip r:embed="rId2"/>
          <a:srcRect r="11768"/>
          <a:stretch/>
        </p:blipFill>
        <p:spPr>
          <a:xfrm>
            <a:off x="2611808" y="2184020"/>
            <a:ext cx="8392976" cy="2887711"/>
          </a:xfrm>
        </p:spPr>
      </p:pic>
    </p:spTree>
    <p:extLst>
      <p:ext uri="{BB962C8B-B14F-4D97-AF65-F5344CB8AC3E}">
        <p14:creationId xmlns:p14="http://schemas.microsoft.com/office/powerpoint/2010/main" val="3255277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05E4-F41A-C944-2532-31AA7ECA3C92}"/>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p>
        </p:txBody>
      </p:sp>
      <p:pic>
        <p:nvPicPr>
          <p:cNvPr id="16386" name="Picture 2">
            <a:extLst>
              <a:ext uri="{FF2B5EF4-FFF2-40B4-BE49-F238E27FC236}">
                <a16:creationId xmlns:a16="http://schemas.microsoft.com/office/drawing/2014/main" id="{BFC2C912-3074-BBB5-698F-1E282EB571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5798" y="1885285"/>
            <a:ext cx="5930350" cy="464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640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7" name="Content Placeholder 6">
            <a:extLst>
              <a:ext uri="{FF2B5EF4-FFF2-40B4-BE49-F238E27FC236}">
                <a16:creationId xmlns:a16="http://schemas.microsoft.com/office/drawing/2014/main" id="{FE526A78-501B-9EEC-116D-5306A9F0617B}"/>
              </a:ext>
            </a:extLst>
          </p:cNvPr>
          <p:cNvPicPr>
            <a:picLocks noGrp="1" noChangeAspect="1"/>
          </p:cNvPicPr>
          <p:nvPr>
            <p:ph idx="1"/>
          </p:nvPr>
        </p:nvPicPr>
        <p:blipFill>
          <a:blip r:embed="rId2"/>
          <a:stretch>
            <a:fillRect/>
          </a:stretch>
        </p:blipFill>
        <p:spPr>
          <a:xfrm>
            <a:off x="2611808" y="2491668"/>
            <a:ext cx="7952677" cy="1874664"/>
          </a:xfrm>
        </p:spPr>
      </p:pic>
    </p:spTree>
    <p:extLst>
      <p:ext uri="{BB962C8B-B14F-4D97-AF65-F5344CB8AC3E}">
        <p14:creationId xmlns:p14="http://schemas.microsoft.com/office/powerpoint/2010/main" val="3213261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05E4-F41A-C944-2532-31AA7ECA3C92}"/>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p>
        </p:txBody>
      </p:sp>
      <p:pic>
        <p:nvPicPr>
          <p:cNvPr id="15362" name="Picture 2">
            <a:extLst>
              <a:ext uri="{FF2B5EF4-FFF2-40B4-BE49-F238E27FC236}">
                <a16:creationId xmlns:a16="http://schemas.microsoft.com/office/drawing/2014/main" id="{D7E2B569-DF4F-F010-D2F3-90F69A4E9E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1235" y="1885285"/>
            <a:ext cx="5579476" cy="436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869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EACA-15E3-9C9A-4663-6372D0EAA046}"/>
              </a:ext>
            </a:extLst>
          </p:cNvPr>
          <p:cNvSpPr>
            <a:spLocks noGrp="1"/>
          </p:cNvSpPr>
          <p:nvPr>
            <p:ph type="title"/>
          </p:nvPr>
        </p:nvSpPr>
        <p:spPr>
          <a:xfrm>
            <a:off x="2611808" y="808056"/>
            <a:ext cx="8772974" cy="1077229"/>
          </a:xfrm>
        </p:spPr>
        <p:txBody>
          <a:bodyPr>
            <a:noAutofit/>
          </a:bodyPr>
          <a:lstStyle/>
          <a:p>
            <a:pPr algn="l"/>
            <a:r>
              <a:rPr lang="en-IN" sz="3600" b="0" i="0" dirty="0">
                <a:effectLst/>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FF78372E-B014-C22A-64D0-2AB9D345604D}"/>
              </a:ext>
            </a:extLst>
          </p:cNvPr>
          <p:cNvSpPr>
            <a:spLocks noGrp="1"/>
          </p:cNvSpPr>
          <p:nvPr>
            <p:ph idx="1"/>
          </p:nvPr>
        </p:nvSpPr>
        <p:spPr>
          <a:xfrm>
            <a:off x="2594087" y="1885285"/>
            <a:ext cx="8318461" cy="4005152"/>
          </a:xfrm>
        </p:spPr>
        <p:txBody>
          <a:bodyPr>
            <a:normAutofit fontScale="92500" lnSpcReduction="10000"/>
          </a:bodyPr>
          <a:lstStyle/>
          <a:p>
            <a:pPr marL="6160" indent="0" algn="just">
              <a:buNone/>
            </a:pPr>
            <a:r>
              <a:rPr lang="en-US" sz="2800" b="0" i="0" dirty="0">
                <a:effectLst/>
                <a:latin typeface="Times New Roman" panose="02020603050405020304" pitchFamily="18" charset="0"/>
                <a:cs typeface="Times New Roman" panose="02020603050405020304" pitchFamily="18" charset="0"/>
              </a:rPr>
              <a:t>Data cleaning is a crucial step in data analysis that involves identifying and correcting errors, inconsistencies, and missing values in the dataset. It ensures that the data is accurate, reliable, and ready for analysis. Tasks include handling missing data, removing duplicates, standardizing data formats, handling outliers, correcting errors, and ensuring data consistency. Data cleaning improves the quality of the data, leading to more accurate analysis and reliable insights.</a:t>
            </a:r>
          </a:p>
        </p:txBody>
      </p:sp>
    </p:spTree>
    <p:extLst>
      <p:ext uri="{BB962C8B-B14F-4D97-AF65-F5344CB8AC3E}">
        <p14:creationId xmlns:p14="http://schemas.microsoft.com/office/powerpoint/2010/main" val="455829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7" name="Content Placeholder 6">
            <a:extLst>
              <a:ext uri="{FF2B5EF4-FFF2-40B4-BE49-F238E27FC236}">
                <a16:creationId xmlns:a16="http://schemas.microsoft.com/office/drawing/2014/main" id="{A0345551-E692-F917-D04E-1074967AAF75}"/>
              </a:ext>
            </a:extLst>
          </p:cNvPr>
          <p:cNvPicPr>
            <a:picLocks noGrp="1" noChangeAspect="1"/>
          </p:cNvPicPr>
          <p:nvPr>
            <p:ph idx="1"/>
          </p:nvPr>
        </p:nvPicPr>
        <p:blipFill>
          <a:blip r:embed="rId2"/>
          <a:stretch>
            <a:fillRect/>
          </a:stretch>
        </p:blipFill>
        <p:spPr>
          <a:xfrm>
            <a:off x="2611808" y="2320459"/>
            <a:ext cx="8471263" cy="3038349"/>
          </a:xfrm>
        </p:spPr>
      </p:pic>
    </p:spTree>
    <p:extLst>
      <p:ext uri="{BB962C8B-B14F-4D97-AF65-F5344CB8AC3E}">
        <p14:creationId xmlns:p14="http://schemas.microsoft.com/office/powerpoint/2010/main" val="813575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05E4-F41A-C944-2532-31AA7ECA3C92}"/>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p>
        </p:txBody>
      </p:sp>
      <p:pic>
        <p:nvPicPr>
          <p:cNvPr id="5" name="Content Placeholder 4">
            <a:extLst>
              <a:ext uri="{FF2B5EF4-FFF2-40B4-BE49-F238E27FC236}">
                <a16:creationId xmlns:a16="http://schemas.microsoft.com/office/drawing/2014/main" id="{E272250C-CBFD-80F2-E059-6B52239BCD8B}"/>
              </a:ext>
            </a:extLst>
          </p:cNvPr>
          <p:cNvPicPr>
            <a:picLocks noGrp="1" noChangeAspect="1"/>
          </p:cNvPicPr>
          <p:nvPr>
            <p:ph idx="1"/>
          </p:nvPr>
        </p:nvPicPr>
        <p:blipFill>
          <a:blip r:embed="rId2"/>
          <a:stretch>
            <a:fillRect/>
          </a:stretch>
        </p:blipFill>
        <p:spPr>
          <a:xfrm>
            <a:off x="2611809" y="2535908"/>
            <a:ext cx="8520480" cy="2535821"/>
          </a:xfrm>
        </p:spPr>
      </p:pic>
    </p:spTree>
    <p:extLst>
      <p:ext uri="{BB962C8B-B14F-4D97-AF65-F5344CB8AC3E}">
        <p14:creationId xmlns:p14="http://schemas.microsoft.com/office/powerpoint/2010/main" val="159823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0ED4-17C6-CB5F-9674-05BA746838FE}"/>
              </a:ext>
            </a:extLst>
          </p:cNvPr>
          <p:cNvSpPr>
            <a:spLocks noGrp="1"/>
          </p:cNvSpPr>
          <p:nvPr>
            <p:ph type="title"/>
          </p:nvPr>
        </p:nvSpPr>
        <p:spPr/>
        <p:txBody>
          <a:bodyPr>
            <a:normAutofit/>
          </a:bodyPr>
          <a:lstStyle/>
          <a:p>
            <a:pPr algn="l"/>
            <a:r>
              <a:rPr lang="en-IN" sz="3600" b="0" i="0" dirty="0">
                <a:effectLst/>
                <a:latin typeface="Times New Roman" panose="02020603050405020304" pitchFamily="18" charset="0"/>
                <a:cs typeface="Times New Roman" panose="02020603050405020304" pitchFamily="18" charset="0"/>
              </a:rPr>
              <a:t>Random Forest Classifier: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A2B3F8-8FBB-F58F-6B77-7275E6CDB11A}"/>
              </a:ext>
            </a:extLst>
          </p:cNvPr>
          <p:cNvSpPr>
            <a:spLocks noGrp="1"/>
          </p:cNvSpPr>
          <p:nvPr>
            <p:ph idx="1"/>
          </p:nvPr>
        </p:nvSpPr>
        <p:spPr>
          <a:xfrm>
            <a:off x="2636617" y="1885285"/>
            <a:ext cx="8273629" cy="4284921"/>
          </a:xfrm>
        </p:spPr>
        <p:txBody>
          <a:bodyPr>
            <a:noAutofit/>
          </a:bodyPr>
          <a:lstStyle/>
          <a:p>
            <a:pPr marL="6160" indent="0" algn="just">
              <a:buNone/>
            </a:pPr>
            <a:r>
              <a:rPr lang="en-US" sz="2200" dirty="0">
                <a:latin typeface="Times New Roman" panose="02020603050405020304" pitchFamily="18" charset="0"/>
                <a:cs typeface="Times New Roman" panose="02020603050405020304" pitchFamily="18" charset="0"/>
              </a:rPr>
              <a:t>Using a Random Forest Classifier for fraud transaction detection involves preparing the dataset by handling missing values, encoding categorical variables, and balancing the dataset if needed. Relevant features are selected, and the dataset is split into training and testing sets. The Random Forest Classifier is then trained on the training set and tuned for optimal performance. The model is evaluated using metrics like accuracy, precision, recall, and F1-score. Once the model is satisfactory, it can be deployed for real-time or batch processing, with regular monitoring and retraining as necessary. The Random Forest Classifier is chosen for its ability to handle large, high-dimensional, and imbalanced datasets, making it suitable for fraud detection.</a:t>
            </a:r>
          </a:p>
        </p:txBody>
      </p:sp>
    </p:spTree>
    <p:extLst>
      <p:ext uri="{BB962C8B-B14F-4D97-AF65-F5344CB8AC3E}">
        <p14:creationId xmlns:p14="http://schemas.microsoft.com/office/powerpoint/2010/main" val="31458037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p>
        </p:txBody>
      </p:sp>
      <p:pic>
        <p:nvPicPr>
          <p:cNvPr id="9" name="Content Placeholder 8">
            <a:extLst>
              <a:ext uri="{FF2B5EF4-FFF2-40B4-BE49-F238E27FC236}">
                <a16:creationId xmlns:a16="http://schemas.microsoft.com/office/drawing/2014/main" id="{2FD80FDF-40A6-BF31-A1AE-3DF40FDABCC9}"/>
              </a:ext>
            </a:extLst>
          </p:cNvPr>
          <p:cNvPicPr>
            <a:picLocks noGrp="1" noChangeAspect="1"/>
          </p:cNvPicPr>
          <p:nvPr>
            <p:ph idx="1"/>
          </p:nvPr>
        </p:nvPicPr>
        <p:blipFill>
          <a:blip r:embed="rId2"/>
          <a:stretch>
            <a:fillRect/>
          </a:stretch>
        </p:blipFill>
        <p:spPr>
          <a:xfrm>
            <a:off x="2611808" y="2500122"/>
            <a:ext cx="8360115" cy="2304967"/>
          </a:xfrm>
        </p:spPr>
      </p:pic>
    </p:spTree>
    <p:extLst>
      <p:ext uri="{BB962C8B-B14F-4D97-AF65-F5344CB8AC3E}">
        <p14:creationId xmlns:p14="http://schemas.microsoft.com/office/powerpoint/2010/main" val="9587293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26E5-E406-78AB-46EA-2FF8E93A88BF}"/>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ED828662-51B8-D8FD-FE2E-A3A3F67985E4}"/>
              </a:ext>
            </a:extLst>
          </p:cNvPr>
          <p:cNvPicPr>
            <a:picLocks noGrp="1" noChangeAspect="1"/>
          </p:cNvPicPr>
          <p:nvPr>
            <p:ph idx="1"/>
          </p:nvPr>
        </p:nvPicPr>
        <p:blipFill rotWithShape="1">
          <a:blip r:embed="rId2"/>
          <a:srcRect r="7552"/>
          <a:stretch/>
        </p:blipFill>
        <p:spPr>
          <a:xfrm>
            <a:off x="2611808" y="1885285"/>
            <a:ext cx="8425185" cy="3866929"/>
          </a:xfrm>
        </p:spPr>
      </p:pic>
    </p:spTree>
    <p:extLst>
      <p:ext uri="{BB962C8B-B14F-4D97-AF65-F5344CB8AC3E}">
        <p14:creationId xmlns:p14="http://schemas.microsoft.com/office/powerpoint/2010/main" val="1045255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05E4-F41A-C944-2532-31AA7ECA3C92}"/>
              </a:ext>
            </a:extLst>
          </p:cNvPr>
          <p:cNvSpPr>
            <a:spLocks noGrp="1"/>
          </p:cNvSpPr>
          <p:nvPr>
            <p:ph type="title"/>
          </p:nvPr>
        </p:nvSpPr>
        <p:spPr/>
        <p:txBody>
          <a:bodyPr>
            <a:noAutofit/>
          </a:bodyPr>
          <a:lstStyle/>
          <a:p>
            <a:pPr algn="l"/>
            <a:r>
              <a:rPr lang="en-US" sz="3600" dirty="0">
                <a:latin typeface="Times New Roman" panose="02020603050405020304" pitchFamily="18" charset="0"/>
                <a:cs typeface="Times New Roman" panose="02020603050405020304" pitchFamily="18" charset="0"/>
              </a:rPr>
              <a:t>Accuracy of Random Forest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Output:</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D80B3FD-8E5E-5067-1361-4D82BDD49724}"/>
              </a:ext>
            </a:extLst>
          </p:cNvPr>
          <p:cNvPicPr>
            <a:picLocks noGrp="1" noChangeAspect="1"/>
          </p:cNvPicPr>
          <p:nvPr>
            <p:ph idx="1"/>
          </p:nvPr>
        </p:nvPicPr>
        <p:blipFill>
          <a:blip r:embed="rId2"/>
          <a:stretch>
            <a:fillRect/>
          </a:stretch>
        </p:blipFill>
        <p:spPr>
          <a:xfrm>
            <a:off x="2611808" y="2612283"/>
            <a:ext cx="8019894" cy="1633434"/>
          </a:xfrm>
        </p:spPr>
      </p:pic>
    </p:spTree>
    <p:extLst>
      <p:ext uri="{BB962C8B-B14F-4D97-AF65-F5344CB8AC3E}">
        <p14:creationId xmlns:p14="http://schemas.microsoft.com/office/powerpoint/2010/main" val="386944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4E6A-6F5B-635A-68AD-EF0A832BE465}"/>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C4A1702-1BBD-8C5C-B3CE-EAAD4768A438}"/>
              </a:ext>
            </a:extLst>
          </p:cNvPr>
          <p:cNvPicPr>
            <a:picLocks noGrp="1" noChangeAspect="1"/>
          </p:cNvPicPr>
          <p:nvPr>
            <p:ph idx="1"/>
          </p:nvPr>
        </p:nvPicPr>
        <p:blipFill>
          <a:blip r:embed="rId2"/>
          <a:stretch>
            <a:fillRect/>
          </a:stretch>
        </p:blipFill>
        <p:spPr>
          <a:xfrm>
            <a:off x="3687781" y="1942028"/>
            <a:ext cx="4816438" cy="3295995"/>
          </a:xfrm>
        </p:spPr>
      </p:pic>
    </p:spTree>
    <p:extLst>
      <p:ext uri="{BB962C8B-B14F-4D97-AF65-F5344CB8AC3E}">
        <p14:creationId xmlns:p14="http://schemas.microsoft.com/office/powerpoint/2010/main" val="2285211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C2E2-66B5-3A4F-D9D7-3E18456294F2}"/>
              </a:ext>
            </a:extLst>
          </p:cNvPr>
          <p:cNvSpPr>
            <a:spLocks noGrp="1"/>
          </p:cNvSpPr>
          <p:nvPr>
            <p:ph type="title"/>
          </p:nvPr>
        </p:nvSpPr>
        <p:spPr>
          <a:xfrm>
            <a:off x="2116834" y="2890385"/>
            <a:ext cx="7958331" cy="1077229"/>
          </a:xfrm>
        </p:spPr>
        <p:txBody>
          <a:bodyPr>
            <a:normAutofit/>
          </a:bodyPr>
          <a:lstStyle/>
          <a:p>
            <a:pPr algn="ctr"/>
            <a:r>
              <a:rPr lang="en-US" sz="6000" b="1" dirty="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93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F2A9-7F30-18DB-74BE-6800BC233236}"/>
              </a:ext>
            </a:extLst>
          </p:cNvPr>
          <p:cNvSpPr>
            <a:spLocks noGrp="1"/>
          </p:cNvSpPr>
          <p:nvPr>
            <p:ph type="title"/>
          </p:nvPr>
        </p:nvSpPr>
        <p:spPr/>
        <p:txBody>
          <a:bodyPr>
            <a:noAutofit/>
          </a:bodyPr>
          <a:lstStyle/>
          <a:p>
            <a:pPr algn="l"/>
            <a:r>
              <a:rPr lang="en-US" sz="3600" dirty="0">
                <a:latin typeface="Times New Roman" panose="02020603050405020304" pitchFamily="18" charset="0"/>
                <a:cs typeface="Times New Roman" panose="02020603050405020304" pitchFamily="18" charset="0"/>
              </a:rPr>
              <a:t>Displaying the Code with the help of head command:</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60B6FCA5-23F5-89D4-7010-B63048F7AB2F}"/>
              </a:ext>
            </a:extLst>
          </p:cNvPr>
          <p:cNvPicPr>
            <a:picLocks noGrp="1" noChangeAspect="1"/>
          </p:cNvPicPr>
          <p:nvPr>
            <p:ph idx="1"/>
          </p:nvPr>
        </p:nvPicPr>
        <p:blipFill>
          <a:blip r:embed="rId2"/>
          <a:stretch>
            <a:fillRect/>
          </a:stretch>
        </p:blipFill>
        <p:spPr>
          <a:xfrm>
            <a:off x="2611808" y="2382534"/>
            <a:ext cx="8581407" cy="2986908"/>
          </a:xfrm>
        </p:spPr>
      </p:pic>
    </p:spTree>
    <p:extLst>
      <p:ext uri="{BB962C8B-B14F-4D97-AF65-F5344CB8AC3E}">
        <p14:creationId xmlns:p14="http://schemas.microsoft.com/office/powerpoint/2010/main" val="257312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5015-7689-5DC3-1A0F-B762F166D15A}"/>
              </a:ext>
            </a:extLst>
          </p:cNvPr>
          <p:cNvSpPr>
            <a:spLocks noGrp="1"/>
          </p:cNvSpPr>
          <p:nvPr>
            <p:ph type="title"/>
          </p:nvPr>
        </p:nvSpPr>
        <p:spPr>
          <a:xfrm>
            <a:off x="2616758" y="746962"/>
            <a:ext cx="7863673" cy="1325563"/>
          </a:xfrm>
        </p:spPr>
        <p:txBody>
          <a:bodyPr>
            <a:normAutofit/>
          </a:bodyPr>
          <a:lstStyle/>
          <a:p>
            <a:pPr algn="l"/>
            <a:r>
              <a:rPr lang="en-US" sz="3600" i="0" dirty="0">
                <a:effectLst/>
                <a:latin typeface="Times New Roman" panose="02020603050405020304" pitchFamily="18" charset="0"/>
                <a:cs typeface="Times New Roman" panose="02020603050405020304" pitchFamily="18" charset="0"/>
              </a:rPr>
              <a:t>The Problem of Dataset: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3F0E8D-686B-A511-4CE9-5BC1ECB3EB84}"/>
              </a:ext>
            </a:extLst>
          </p:cNvPr>
          <p:cNvSpPr>
            <a:spLocks noGrp="1"/>
          </p:cNvSpPr>
          <p:nvPr>
            <p:ph idx="1"/>
          </p:nvPr>
        </p:nvSpPr>
        <p:spPr>
          <a:xfrm>
            <a:off x="2616758" y="1753322"/>
            <a:ext cx="8235462" cy="3566955"/>
          </a:xfrm>
        </p:spPr>
        <p:txBody>
          <a:bodyPr>
            <a:normAutofit/>
          </a:bodyPr>
          <a:lstStyle/>
          <a:p>
            <a:pPr marL="6160" indent="0" algn="just">
              <a:buNone/>
            </a:pPr>
            <a:r>
              <a:rPr lang="en-US" sz="2800" b="0" i="0" dirty="0">
                <a:effectLst/>
                <a:latin typeface="Times New Roman" panose="02020603050405020304" pitchFamily="18" charset="0"/>
                <a:cs typeface="Times New Roman" panose="02020603050405020304" pitchFamily="18" charset="0"/>
              </a:rPr>
              <a:t>The provided data has the financial transaction data as well as the target variable </a:t>
            </a:r>
            <a:r>
              <a:rPr lang="en-US" sz="2800" b="1" i="0" dirty="0" err="1">
                <a:effectLst/>
                <a:latin typeface="Times New Roman" panose="02020603050405020304" pitchFamily="18" charset="0"/>
                <a:cs typeface="Times New Roman" panose="02020603050405020304" pitchFamily="18" charset="0"/>
              </a:rPr>
              <a:t>isFraud</a:t>
            </a:r>
            <a:r>
              <a:rPr lang="en-US" sz="2800" b="0" i="0" dirty="0">
                <a:effectLst/>
                <a:latin typeface="Times New Roman" panose="02020603050405020304" pitchFamily="18" charset="0"/>
                <a:cs typeface="Times New Roman" panose="02020603050405020304" pitchFamily="18" charset="0"/>
              </a:rPr>
              <a:t>, which is the actual fraud status of the transaction and </a:t>
            </a:r>
            <a:r>
              <a:rPr lang="en-US" sz="2800" b="1" i="0" dirty="0" err="1">
                <a:effectLst/>
                <a:latin typeface="Times New Roman" panose="02020603050405020304" pitchFamily="18" charset="0"/>
                <a:cs typeface="Times New Roman" panose="02020603050405020304" pitchFamily="18" charset="0"/>
              </a:rPr>
              <a:t>isFlaggedFraud</a:t>
            </a:r>
            <a:r>
              <a:rPr lang="en-US" sz="2800" b="0" i="0" dirty="0">
                <a:effectLst/>
                <a:latin typeface="Times New Roman" panose="02020603050405020304" pitchFamily="18" charset="0"/>
                <a:cs typeface="Times New Roman" panose="02020603050405020304" pitchFamily="18" charset="0"/>
              </a:rPr>
              <a:t> is the indicator which the simulation is used to flag the transaction using some </a:t>
            </a:r>
            <a:r>
              <a:rPr lang="en-US" sz="2800" b="1" i="0" dirty="0">
                <a:effectLst/>
                <a:latin typeface="Times New Roman" panose="02020603050405020304" pitchFamily="18" charset="0"/>
                <a:cs typeface="Times New Roman" panose="02020603050405020304" pitchFamily="18" charset="0"/>
              </a:rPr>
              <a:t>threshold value</a:t>
            </a:r>
            <a:r>
              <a:rPr lang="en-US" sz="2800" b="0" i="0" dirty="0">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72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51B6CBA-5F3F-EE43-3BB1-386FC70CDFA5}"/>
              </a:ext>
            </a:extLst>
          </p:cNvPr>
          <p:cNvPicPr>
            <a:picLocks noGrp="1" noChangeAspect="1"/>
          </p:cNvPicPr>
          <p:nvPr>
            <p:ph idx="1"/>
          </p:nvPr>
        </p:nvPicPr>
        <p:blipFill rotWithShape="1">
          <a:blip r:embed="rId2"/>
          <a:srcRect r="6788"/>
          <a:stretch/>
        </p:blipFill>
        <p:spPr>
          <a:xfrm>
            <a:off x="2611808" y="2475269"/>
            <a:ext cx="8661969" cy="1990405"/>
          </a:xfrm>
        </p:spPr>
      </p:pic>
      <p:sp>
        <p:nvSpPr>
          <p:cNvPr id="10" name="Title 1">
            <a:extLst>
              <a:ext uri="{FF2B5EF4-FFF2-40B4-BE49-F238E27FC236}">
                <a16:creationId xmlns:a16="http://schemas.microsoft.com/office/drawing/2014/main" id="{65A8D33F-BC68-EBF9-4A53-E1B6EFE5A88A}"/>
              </a:ext>
            </a:extLst>
          </p:cNvPr>
          <p:cNvSpPr>
            <a:spLocks noGrp="1"/>
          </p:cNvSpPr>
          <p:nvPr>
            <p:ph type="title"/>
          </p:nvPr>
        </p:nvSpPr>
        <p:spPr>
          <a:xfrm>
            <a:off x="2611808" y="808056"/>
            <a:ext cx="7958331" cy="1077229"/>
          </a:xfrm>
        </p:spPr>
        <p:txBody>
          <a:bodyPr>
            <a:normAutofit/>
          </a:bodyPr>
          <a:lstStyle/>
          <a:p>
            <a:pPr algn="l"/>
            <a:r>
              <a:rPr lang="en-US" sz="3600" dirty="0">
                <a:latin typeface="Times New Roman" panose="02020603050405020304" pitchFamily="18" charset="0"/>
                <a:cs typeface="Times New Roman" panose="02020603050405020304" pitchFamily="18" charset="0"/>
              </a:rPr>
              <a:t>Input Code: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461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31E5-2985-5397-DF93-4B8A8E4F9463}"/>
              </a:ext>
            </a:extLst>
          </p:cNvPr>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Output:</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3073932-FC9E-6E0F-EFC6-82387C6DC3D6}"/>
              </a:ext>
            </a:extLst>
          </p:cNvPr>
          <p:cNvPicPr>
            <a:picLocks noGrp="1" noChangeAspect="1"/>
          </p:cNvPicPr>
          <p:nvPr>
            <p:ph idx="1"/>
          </p:nvPr>
        </p:nvPicPr>
        <p:blipFill rotWithShape="1">
          <a:blip r:embed="rId2"/>
          <a:srcRect r="6556"/>
          <a:stretch/>
        </p:blipFill>
        <p:spPr>
          <a:xfrm>
            <a:off x="2611808" y="2569589"/>
            <a:ext cx="7985014" cy="2172531"/>
          </a:xfrm>
        </p:spPr>
      </p:pic>
    </p:spTree>
    <p:extLst>
      <p:ext uri="{BB962C8B-B14F-4D97-AF65-F5344CB8AC3E}">
        <p14:creationId xmlns:p14="http://schemas.microsoft.com/office/powerpoint/2010/main" val="3177049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6110705-7213-48BF-9739-946127D1281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Madison</Template>
  <TotalTime>393</TotalTime>
  <Words>1037</Words>
  <Application>Microsoft Office PowerPoint</Application>
  <PresentationFormat>Widescreen</PresentationFormat>
  <Paragraphs>68</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MS Shell Dlg 2</vt:lpstr>
      <vt:lpstr>Times New Roman</vt:lpstr>
      <vt:lpstr>Wingdings</vt:lpstr>
      <vt:lpstr>Wingdings 3</vt:lpstr>
      <vt:lpstr>Madison</vt:lpstr>
      <vt:lpstr>Fraud Transaction Detection With Random Forest Classifier</vt:lpstr>
      <vt:lpstr>Project Overview:</vt:lpstr>
      <vt:lpstr>Reading and exploring the dataset:</vt:lpstr>
      <vt:lpstr>Input Code:</vt:lpstr>
      <vt:lpstr>Output:</vt:lpstr>
      <vt:lpstr>Displaying the Code with the help of head command:</vt:lpstr>
      <vt:lpstr>The Problem of Dataset:</vt:lpstr>
      <vt:lpstr>Input Code:</vt:lpstr>
      <vt:lpstr>Output:</vt:lpstr>
      <vt:lpstr>Data Analysis:</vt:lpstr>
      <vt:lpstr>Input Code:</vt:lpstr>
      <vt:lpstr>Output:</vt:lpstr>
      <vt:lpstr>Plotting the dataset</vt:lpstr>
      <vt:lpstr>Input Code:</vt:lpstr>
      <vt:lpstr>Output:</vt:lpstr>
      <vt:lpstr>About the Bar Graph:</vt:lpstr>
      <vt:lpstr>Input Code:</vt:lpstr>
      <vt:lpstr>Heat Map of the Data Attributes:</vt:lpstr>
      <vt:lpstr>Input Code:</vt:lpstr>
      <vt:lpstr>Output:</vt:lpstr>
      <vt:lpstr>Input Code:</vt:lpstr>
      <vt:lpstr>Input Code:</vt:lpstr>
      <vt:lpstr>Output:</vt:lpstr>
      <vt:lpstr>Analyzing Fraud Flags:</vt:lpstr>
      <vt:lpstr>Input Code:</vt:lpstr>
      <vt:lpstr>Output:</vt:lpstr>
      <vt:lpstr>Input Code:</vt:lpstr>
      <vt:lpstr>Output:</vt:lpstr>
      <vt:lpstr>Addressing the Gap in Fraud Detection:</vt:lpstr>
      <vt:lpstr>Input Code:</vt:lpstr>
      <vt:lpstr>Output:</vt:lpstr>
      <vt:lpstr>Data Exploration:</vt:lpstr>
      <vt:lpstr>Input Code:</vt:lpstr>
      <vt:lpstr>Output:</vt:lpstr>
      <vt:lpstr>Input Code:</vt:lpstr>
      <vt:lpstr>Output:</vt:lpstr>
      <vt:lpstr>Input Code:</vt:lpstr>
      <vt:lpstr>Output:</vt:lpstr>
      <vt:lpstr>Input Code:</vt:lpstr>
      <vt:lpstr>Output:</vt:lpstr>
      <vt:lpstr>Input Code:</vt:lpstr>
      <vt:lpstr>Output:</vt:lpstr>
      <vt:lpstr>Data Cleaning:</vt:lpstr>
      <vt:lpstr>Input Code:</vt:lpstr>
      <vt:lpstr>Output:</vt:lpstr>
      <vt:lpstr>Random Forest Classifier: </vt:lpstr>
      <vt:lpstr>Input Code:</vt:lpstr>
      <vt:lpstr>Input Code:</vt:lpstr>
      <vt:lpstr>Accuracy of Random Forest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system with KNN algorithm</dc:title>
  <dc:creator>Jenin Babu</dc:creator>
  <cp:lastModifiedBy>Jenin Babu</cp:lastModifiedBy>
  <cp:revision>38</cp:revision>
  <dcterms:created xsi:type="dcterms:W3CDTF">2024-04-22T05:23:29Z</dcterms:created>
  <dcterms:modified xsi:type="dcterms:W3CDTF">2024-05-01T16:33:40Z</dcterms:modified>
</cp:coreProperties>
</file>