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7" r:id="rId3"/>
    <p:sldId id="258" r:id="rId4"/>
    <p:sldId id="271" r:id="rId5"/>
    <p:sldId id="270" r:id="rId6"/>
    <p:sldId id="259" r:id="rId7"/>
    <p:sldId id="260" r:id="rId8"/>
    <p:sldId id="261" r:id="rId9"/>
    <p:sldId id="262" r:id="rId10"/>
    <p:sldId id="263" r:id="rId11"/>
    <p:sldId id="264" r:id="rId12"/>
    <p:sldId id="265" r:id="rId13"/>
    <p:sldId id="272" r:id="rId14"/>
    <p:sldId id="273" r:id="rId15"/>
    <p:sldId id="274" r:id="rId16"/>
    <p:sldId id="278" r:id="rId17"/>
    <p:sldId id="279" r:id="rId18"/>
    <p:sldId id="280" r:id="rId19"/>
    <p:sldId id="275" r:id="rId20"/>
    <p:sldId id="276" r:id="rId21"/>
    <p:sldId id="277" r:id="rId22"/>
    <p:sldId id="281" r:id="rId23"/>
    <p:sldId id="282" r:id="rId24"/>
    <p:sldId id="283" r:id="rId25"/>
    <p:sldId id="297" r:id="rId26"/>
    <p:sldId id="298" r:id="rId27"/>
    <p:sldId id="269" r:id="rId28"/>
    <p:sldId id="266" r:id="rId29"/>
    <p:sldId id="267" r:id="rId30"/>
    <p:sldId id="268" r:id="rId31"/>
    <p:sldId id="284" r:id="rId32"/>
    <p:sldId id="285" r:id="rId33"/>
    <p:sldId id="296" r:id="rId34"/>
    <p:sldId id="286" r:id="rId35"/>
    <p:sldId id="299" r:id="rId36"/>
    <p:sldId id="300" r:id="rId37"/>
    <p:sldId id="301" r:id="rId38"/>
    <p:sldId id="302" r:id="rId39"/>
    <p:sldId id="303" r:id="rId40"/>
    <p:sldId id="287" r:id="rId41"/>
    <p:sldId id="288" r:id="rId42"/>
    <p:sldId id="294" r:id="rId43"/>
    <p:sldId id="295" r:id="rId44"/>
    <p:sldId id="289" r:id="rId45"/>
    <p:sldId id="290" r:id="rId46"/>
    <p:sldId id="291" r:id="rId47"/>
    <p:sldId id="292" r:id="rId48"/>
    <p:sldId id="2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notesViewPr>
    <p:cSldViewPr snapToGrid="0">
      <p:cViewPr varScale="1">
        <p:scale>
          <a:sx n="89" d="100"/>
          <a:sy n="89" d="100"/>
        </p:scale>
        <p:origin x="379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16BD47-52D8-27E6-3ACC-E08F550EA5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17E2BEF-9D02-A943-9E1E-377B225116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5C6B95-363C-49E9-8E21-BBCD609297E5}" type="datetimeFigureOut">
              <a:rPr lang="en-IN" smtClean="0"/>
              <a:t>17-12-2024</a:t>
            </a:fld>
            <a:endParaRPr lang="en-IN"/>
          </a:p>
        </p:txBody>
      </p:sp>
      <p:sp>
        <p:nvSpPr>
          <p:cNvPr id="4" name="Footer Placeholder 3">
            <a:extLst>
              <a:ext uri="{FF2B5EF4-FFF2-40B4-BE49-F238E27FC236}">
                <a16:creationId xmlns:a16="http://schemas.microsoft.com/office/drawing/2014/main" id="{4E652024-AB3F-EB92-AF8D-528AE9074B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8D30993-AE35-7BCC-91AD-B140007DE4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DBCADC-9DE8-4847-9861-A704F2CB04D9}" type="slidenum">
              <a:rPr lang="en-IN" smtClean="0"/>
              <a:t>‹#›</a:t>
            </a:fld>
            <a:endParaRPr lang="en-IN"/>
          </a:p>
        </p:txBody>
      </p:sp>
    </p:spTree>
    <p:extLst>
      <p:ext uri="{BB962C8B-B14F-4D97-AF65-F5344CB8AC3E}">
        <p14:creationId xmlns:p14="http://schemas.microsoft.com/office/powerpoint/2010/main" val="1752195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C61F1-013B-451F-B6DC-FD3D0135D7E0}"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B7651-860D-4BE0-890F-14719B6D844F}" type="slidenum">
              <a:rPr lang="en-IN" smtClean="0"/>
              <a:t>‹#›</a:t>
            </a:fld>
            <a:endParaRPr lang="en-IN"/>
          </a:p>
        </p:txBody>
      </p:sp>
    </p:spTree>
    <p:extLst>
      <p:ext uri="{BB962C8B-B14F-4D97-AF65-F5344CB8AC3E}">
        <p14:creationId xmlns:p14="http://schemas.microsoft.com/office/powerpoint/2010/main" val="24354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E8B7651-860D-4BE0-890F-14719B6D844F}" type="slidenum">
              <a:rPr lang="en-IN" smtClean="0"/>
              <a:t>12</a:t>
            </a:fld>
            <a:endParaRPr lang="en-IN"/>
          </a:p>
        </p:txBody>
      </p:sp>
    </p:spTree>
    <p:extLst>
      <p:ext uri="{BB962C8B-B14F-4D97-AF65-F5344CB8AC3E}">
        <p14:creationId xmlns:p14="http://schemas.microsoft.com/office/powerpoint/2010/main" val="61663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E8B7651-860D-4BE0-890F-14719B6D844F}" type="slidenum">
              <a:rPr lang="en-IN" smtClean="0"/>
              <a:t>40</a:t>
            </a:fld>
            <a:endParaRPr lang="en-IN"/>
          </a:p>
        </p:txBody>
      </p:sp>
    </p:spTree>
    <p:extLst>
      <p:ext uri="{BB962C8B-B14F-4D97-AF65-F5344CB8AC3E}">
        <p14:creationId xmlns:p14="http://schemas.microsoft.com/office/powerpoint/2010/main" val="427188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3482-2807-4DE9-51B3-6C7547B08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7A3434-A67D-B974-AFA6-6146B1988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D83800-BF0C-F9E9-A75F-A1ED773A8027}"/>
              </a:ext>
            </a:extLst>
          </p:cNvPr>
          <p:cNvSpPr>
            <a:spLocks noGrp="1"/>
          </p:cNvSpPr>
          <p:nvPr>
            <p:ph type="dt" sz="half" idx="10"/>
          </p:nvPr>
        </p:nvSpPr>
        <p:spPr/>
        <p:txBody>
          <a:bodyPr/>
          <a:lstStyle/>
          <a:p>
            <a:fld id="{D1707F24-55F9-455E-9B56-70479113BAED}" type="datetime1">
              <a:rPr lang="en-IN" smtClean="0"/>
              <a:t>15-12-2024</a:t>
            </a:fld>
            <a:endParaRPr lang="en-IN"/>
          </a:p>
        </p:txBody>
      </p:sp>
      <p:sp>
        <p:nvSpPr>
          <p:cNvPr id="5" name="Footer Placeholder 4">
            <a:extLst>
              <a:ext uri="{FF2B5EF4-FFF2-40B4-BE49-F238E27FC236}">
                <a16:creationId xmlns:a16="http://schemas.microsoft.com/office/drawing/2014/main" id="{86D41AFD-C01E-11CA-CD6A-1FC3A3534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5E569-E7C7-CCD9-6146-26F7C7B1AB5E}"/>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27781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65AF-C8D0-0D21-FDCE-9C76A2F00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5993A8-DD2B-2511-C0C9-BFB406E32F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83521-EF19-ABC4-3390-E2695467EE61}"/>
              </a:ext>
            </a:extLst>
          </p:cNvPr>
          <p:cNvSpPr>
            <a:spLocks noGrp="1"/>
          </p:cNvSpPr>
          <p:nvPr>
            <p:ph type="dt" sz="half" idx="10"/>
          </p:nvPr>
        </p:nvSpPr>
        <p:spPr/>
        <p:txBody>
          <a:bodyPr/>
          <a:lstStyle/>
          <a:p>
            <a:fld id="{892FD001-946E-4281-B223-1D6781CD0197}" type="datetime1">
              <a:rPr lang="en-IN" smtClean="0"/>
              <a:t>15-12-2024</a:t>
            </a:fld>
            <a:endParaRPr lang="en-IN"/>
          </a:p>
        </p:txBody>
      </p:sp>
      <p:sp>
        <p:nvSpPr>
          <p:cNvPr id="5" name="Footer Placeholder 4">
            <a:extLst>
              <a:ext uri="{FF2B5EF4-FFF2-40B4-BE49-F238E27FC236}">
                <a16:creationId xmlns:a16="http://schemas.microsoft.com/office/drawing/2014/main" id="{B8A7F644-8960-A842-0E4C-E51A7E3D4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7692D-3083-D489-2401-2CCB3D6F1C6A}"/>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365274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A3486-DCB2-BF33-8F17-D39E75465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518B7-A082-8B84-0274-E4FBC5097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73EB4-DA54-EB56-9E3A-1CAD1973E817}"/>
              </a:ext>
            </a:extLst>
          </p:cNvPr>
          <p:cNvSpPr>
            <a:spLocks noGrp="1"/>
          </p:cNvSpPr>
          <p:nvPr>
            <p:ph type="dt" sz="half" idx="10"/>
          </p:nvPr>
        </p:nvSpPr>
        <p:spPr/>
        <p:txBody>
          <a:bodyPr/>
          <a:lstStyle/>
          <a:p>
            <a:fld id="{B5EAE930-0FDA-40F3-AD93-5369E38DEC6E}" type="datetime1">
              <a:rPr lang="en-IN" smtClean="0"/>
              <a:t>15-12-2024</a:t>
            </a:fld>
            <a:endParaRPr lang="en-IN"/>
          </a:p>
        </p:txBody>
      </p:sp>
      <p:sp>
        <p:nvSpPr>
          <p:cNvPr id="5" name="Footer Placeholder 4">
            <a:extLst>
              <a:ext uri="{FF2B5EF4-FFF2-40B4-BE49-F238E27FC236}">
                <a16:creationId xmlns:a16="http://schemas.microsoft.com/office/drawing/2014/main" id="{B169B580-2CFA-CD59-2ABE-369EE7F0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B3502-CDD5-7706-0412-BFA580EA1008}"/>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273718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459B-ED01-CCBB-6F96-4716C43A5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025BB1-0D6A-1616-453D-8F75480A4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F2065-85EE-01E4-2DAB-90F9A3D1F546}"/>
              </a:ext>
            </a:extLst>
          </p:cNvPr>
          <p:cNvSpPr>
            <a:spLocks noGrp="1"/>
          </p:cNvSpPr>
          <p:nvPr>
            <p:ph type="dt" sz="half" idx="10"/>
          </p:nvPr>
        </p:nvSpPr>
        <p:spPr/>
        <p:txBody>
          <a:bodyPr/>
          <a:lstStyle/>
          <a:p>
            <a:fld id="{1FCF0475-F04D-4B15-A088-F54F3B14C2DC}" type="datetime1">
              <a:rPr lang="en-IN" smtClean="0"/>
              <a:t>15-12-2024</a:t>
            </a:fld>
            <a:endParaRPr lang="en-IN"/>
          </a:p>
        </p:txBody>
      </p:sp>
      <p:sp>
        <p:nvSpPr>
          <p:cNvPr id="5" name="Footer Placeholder 4">
            <a:extLst>
              <a:ext uri="{FF2B5EF4-FFF2-40B4-BE49-F238E27FC236}">
                <a16:creationId xmlns:a16="http://schemas.microsoft.com/office/drawing/2014/main" id="{2D077287-1A0F-4A45-5D59-9B34BBF54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AE659-7373-63BA-5689-CED3A9FAE214}"/>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329086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2941-817F-9178-CC3B-EDF082D04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CC38BB-A863-674F-BD1B-33CC36FFC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EAC05-23A8-4991-3B6A-66B825B73ECA}"/>
              </a:ext>
            </a:extLst>
          </p:cNvPr>
          <p:cNvSpPr>
            <a:spLocks noGrp="1"/>
          </p:cNvSpPr>
          <p:nvPr>
            <p:ph type="dt" sz="half" idx="10"/>
          </p:nvPr>
        </p:nvSpPr>
        <p:spPr/>
        <p:txBody>
          <a:bodyPr/>
          <a:lstStyle/>
          <a:p>
            <a:fld id="{135E0595-5C0B-4B02-91EE-581CDBC80A69}" type="datetime1">
              <a:rPr lang="en-IN" smtClean="0"/>
              <a:t>15-12-2024</a:t>
            </a:fld>
            <a:endParaRPr lang="en-IN"/>
          </a:p>
        </p:txBody>
      </p:sp>
      <p:sp>
        <p:nvSpPr>
          <p:cNvPr id="5" name="Footer Placeholder 4">
            <a:extLst>
              <a:ext uri="{FF2B5EF4-FFF2-40B4-BE49-F238E27FC236}">
                <a16:creationId xmlns:a16="http://schemas.microsoft.com/office/drawing/2014/main" id="{3B2FB032-3261-690D-2305-EF5B8AED7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49472-8586-7F54-09D3-72A3A70BE0CE}"/>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39677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6CD9-A0C3-0B7E-2D45-0F40627AE7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AA5F3-1825-44BD-446F-E012D1BB8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C32334-59AC-3B42-3C73-606C01A28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61D572-58A4-1973-9EE0-A54080CEEE0C}"/>
              </a:ext>
            </a:extLst>
          </p:cNvPr>
          <p:cNvSpPr>
            <a:spLocks noGrp="1"/>
          </p:cNvSpPr>
          <p:nvPr>
            <p:ph type="dt" sz="half" idx="10"/>
          </p:nvPr>
        </p:nvSpPr>
        <p:spPr/>
        <p:txBody>
          <a:bodyPr/>
          <a:lstStyle/>
          <a:p>
            <a:fld id="{1621D1E7-3E4D-4986-B492-A006B0CEE404}" type="datetime1">
              <a:rPr lang="en-IN" smtClean="0"/>
              <a:t>15-12-2024</a:t>
            </a:fld>
            <a:endParaRPr lang="en-IN"/>
          </a:p>
        </p:txBody>
      </p:sp>
      <p:sp>
        <p:nvSpPr>
          <p:cNvPr id="6" name="Footer Placeholder 5">
            <a:extLst>
              <a:ext uri="{FF2B5EF4-FFF2-40B4-BE49-F238E27FC236}">
                <a16:creationId xmlns:a16="http://schemas.microsoft.com/office/drawing/2014/main" id="{E498054E-3DCE-D845-D769-D52097D89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8DE4E-319B-F8AE-27A4-1E8213235C9F}"/>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104767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E2A1-1E29-CE5F-11BF-D8F63EF2A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B97BEE-F98F-4E33-6C7D-3B0AE534D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1CE8-04E4-D375-8304-2CCBD0F83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7D6349-10DE-01BF-8D5B-01CF9C5F2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58031-3335-9C8F-983A-6241AB831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EF82FA-E924-CCF3-D706-B424BECE1A19}"/>
              </a:ext>
            </a:extLst>
          </p:cNvPr>
          <p:cNvSpPr>
            <a:spLocks noGrp="1"/>
          </p:cNvSpPr>
          <p:nvPr>
            <p:ph type="dt" sz="half" idx="10"/>
          </p:nvPr>
        </p:nvSpPr>
        <p:spPr/>
        <p:txBody>
          <a:bodyPr/>
          <a:lstStyle/>
          <a:p>
            <a:fld id="{0D0972E6-7A48-481F-A49B-441404C04AB7}" type="datetime1">
              <a:rPr lang="en-IN" smtClean="0"/>
              <a:t>15-12-2024</a:t>
            </a:fld>
            <a:endParaRPr lang="en-IN"/>
          </a:p>
        </p:txBody>
      </p:sp>
      <p:sp>
        <p:nvSpPr>
          <p:cNvPr id="8" name="Footer Placeholder 7">
            <a:extLst>
              <a:ext uri="{FF2B5EF4-FFF2-40B4-BE49-F238E27FC236}">
                <a16:creationId xmlns:a16="http://schemas.microsoft.com/office/drawing/2014/main" id="{524EE44E-D122-A098-2151-F5F6A87038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4D986-A0C9-1B83-FA4F-3F12182DBBA8}"/>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30725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EA-4C8C-273A-9222-A71E7CCC64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C2F451-4004-A70B-0A4A-C642BBD72F29}"/>
              </a:ext>
            </a:extLst>
          </p:cNvPr>
          <p:cNvSpPr>
            <a:spLocks noGrp="1"/>
          </p:cNvSpPr>
          <p:nvPr>
            <p:ph type="dt" sz="half" idx="10"/>
          </p:nvPr>
        </p:nvSpPr>
        <p:spPr/>
        <p:txBody>
          <a:bodyPr/>
          <a:lstStyle/>
          <a:p>
            <a:fld id="{6F3537B4-CF8A-4543-91AC-A491D1904ECD}" type="datetime1">
              <a:rPr lang="en-IN" smtClean="0"/>
              <a:t>15-12-2024</a:t>
            </a:fld>
            <a:endParaRPr lang="en-IN"/>
          </a:p>
        </p:txBody>
      </p:sp>
      <p:sp>
        <p:nvSpPr>
          <p:cNvPr id="4" name="Footer Placeholder 3">
            <a:extLst>
              <a:ext uri="{FF2B5EF4-FFF2-40B4-BE49-F238E27FC236}">
                <a16:creationId xmlns:a16="http://schemas.microsoft.com/office/drawing/2014/main" id="{4E3C74AF-1944-E980-8200-F134D53009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C5A70F-70DC-58B0-8E2E-7D3BC56AFBCA}"/>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47828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8AE3F-0D0E-CB73-FC22-F04A73C67589}"/>
              </a:ext>
            </a:extLst>
          </p:cNvPr>
          <p:cNvSpPr>
            <a:spLocks noGrp="1"/>
          </p:cNvSpPr>
          <p:nvPr>
            <p:ph type="dt" sz="half" idx="10"/>
          </p:nvPr>
        </p:nvSpPr>
        <p:spPr/>
        <p:txBody>
          <a:bodyPr/>
          <a:lstStyle/>
          <a:p>
            <a:fld id="{200435EA-3FC7-4091-BDC1-0A9A08597BF5}" type="datetime1">
              <a:rPr lang="en-IN" smtClean="0"/>
              <a:t>15-12-2024</a:t>
            </a:fld>
            <a:endParaRPr lang="en-IN"/>
          </a:p>
        </p:txBody>
      </p:sp>
      <p:sp>
        <p:nvSpPr>
          <p:cNvPr id="3" name="Footer Placeholder 2">
            <a:extLst>
              <a:ext uri="{FF2B5EF4-FFF2-40B4-BE49-F238E27FC236}">
                <a16:creationId xmlns:a16="http://schemas.microsoft.com/office/drawing/2014/main" id="{065E7A94-378A-25AE-1015-7C45A1F7A3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9BC2DD-35F1-DFE3-F98C-1542D4E994CA}"/>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82049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094-ED82-3380-FC08-734E86D39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41571D-A83C-B2C5-8DB7-474221865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F4135B-6A3C-08DA-011B-45E736B6F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73394-1A7C-3E76-32DA-2BB65D8B80EC}"/>
              </a:ext>
            </a:extLst>
          </p:cNvPr>
          <p:cNvSpPr>
            <a:spLocks noGrp="1"/>
          </p:cNvSpPr>
          <p:nvPr>
            <p:ph type="dt" sz="half" idx="10"/>
          </p:nvPr>
        </p:nvSpPr>
        <p:spPr/>
        <p:txBody>
          <a:bodyPr/>
          <a:lstStyle/>
          <a:p>
            <a:fld id="{5C074A14-BBCB-4874-8DA4-5F762BEB1536}" type="datetime1">
              <a:rPr lang="en-IN" smtClean="0"/>
              <a:t>15-12-2024</a:t>
            </a:fld>
            <a:endParaRPr lang="en-IN"/>
          </a:p>
        </p:txBody>
      </p:sp>
      <p:sp>
        <p:nvSpPr>
          <p:cNvPr id="6" name="Footer Placeholder 5">
            <a:extLst>
              <a:ext uri="{FF2B5EF4-FFF2-40B4-BE49-F238E27FC236}">
                <a16:creationId xmlns:a16="http://schemas.microsoft.com/office/drawing/2014/main" id="{DB80D786-C6E5-D4B7-2F66-7DA3899F7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BA5ECE-899E-75A3-E252-ED2BE4FAAE4F}"/>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230721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B8AB-6C55-7EE7-C20A-86BCE37CF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E37FA-0FAD-0B01-ADBB-BE118D327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23C7F-C547-0119-B474-CC92F667B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72A7D-7805-30D2-35D0-98627499355E}"/>
              </a:ext>
            </a:extLst>
          </p:cNvPr>
          <p:cNvSpPr>
            <a:spLocks noGrp="1"/>
          </p:cNvSpPr>
          <p:nvPr>
            <p:ph type="dt" sz="half" idx="10"/>
          </p:nvPr>
        </p:nvSpPr>
        <p:spPr/>
        <p:txBody>
          <a:bodyPr/>
          <a:lstStyle/>
          <a:p>
            <a:fld id="{876FEDB1-5093-4171-91D1-E0DECE95FA6F}" type="datetime1">
              <a:rPr lang="en-IN" smtClean="0"/>
              <a:t>15-12-2024</a:t>
            </a:fld>
            <a:endParaRPr lang="en-IN"/>
          </a:p>
        </p:txBody>
      </p:sp>
      <p:sp>
        <p:nvSpPr>
          <p:cNvPr id="6" name="Footer Placeholder 5">
            <a:extLst>
              <a:ext uri="{FF2B5EF4-FFF2-40B4-BE49-F238E27FC236}">
                <a16:creationId xmlns:a16="http://schemas.microsoft.com/office/drawing/2014/main" id="{1837653B-5DCF-51D6-47EB-6A1D07E14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789D59-BC17-935D-EA5B-8564345B1903}"/>
              </a:ext>
            </a:extLst>
          </p:cNvPr>
          <p:cNvSpPr>
            <a:spLocks noGrp="1"/>
          </p:cNvSpPr>
          <p:nvPr>
            <p:ph type="sldNum" sz="quarter" idx="12"/>
          </p:nvPr>
        </p:nvSpPr>
        <p:spPr/>
        <p:txBody>
          <a:bodyPr/>
          <a:lstStyle/>
          <a:p>
            <a:fld id="{480F511D-CAB5-4B85-9C11-BDC0CE2E3910}" type="slidenum">
              <a:rPr lang="en-IN" smtClean="0"/>
              <a:t>‹#›</a:t>
            </a:fld>
            <a:endParaRPr lang="en-IN"/>
          </a:p>
        </p:txBody>
      </p:sp>
    </p:spTree>
    <p:extLst>
      <p:ext uri="{BB962C8B-B14F-4D97-AF65-F5344CB8AC3E}">
        <p14:creationId xmlns:p14="http://schemas.microsoft.com/office/powerpoint/2010/main" val="175214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CA9C4-CAFF-4D02-ECF9-7390C4749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00786E-A2DB-B5EC-EE4E-B2F926694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9781D-EF5D-2339-FBD1-53D540B6E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D5495-4B7C-41D4-A60C-07A8FBEAFE2B}" type="datetime1">
              <a:rPr lang="en-IN" smtClean="0"/>
              <a:t>15-12-2024</a:t>
            </a:fld>
            <a:endParaRPr lang="en-IN"/>
          </a:p>
        </p:txBody>
      </p:sp>
      <p:sp>
        <p:nvSpPr>
          <p:cNvPr id="5" name="Footer Placeholder 4">
            <a:extLst>
              <a:ext uri="{FF2B5EF4-FFF2-40B4-BE49-F238E27FC236}">
                <a16:creationId xmlns:a16="http://schemas.microsoft.com/office/drawing/2014/main" id="{E88CC660-E437-547C-42D4-7427714B5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A052D0-269C-58BD-CB25-743217E88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F511D-CAB5-4B85-9C11-BDC0CE2E3910}" type="slidenum">
              <a:rPr lang="en-IN" smtClean="0"/>
              <a:t>‹#›</a:t>
            </a:fld>
            <a:endParaRPr lang="en-IN"/>
          </a:p>
        </p:txBody>
      </p:sp>
      <p:pic>
        <p:nvPicPr>
          <p:cNvPr id="7" name="Picture 6">
            <a:extLst>
              <a:ext uri="{FF2B5EF4-FFF2-40B4-BE49-F238E27FC236}">
                <a16:creationId xmlns:a16="http://schemas.microsoft.com/office/drawing/2014/main" id="{DD2FA9F0-FAB9-2402-B38C-7D3F492809B5}"/>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08" y="23813"/>
            <a:ext cx="11320757" cy="799023"/>
          </a:xfrm>
          <a:prstGeom prst="rect">
            <a:avLst/>
          </a:prstGeom>
          <a:noFill/>
          <a:ln>
            <a:noFill/>
          </a:ln>
        </p:spPr>
      </p:pic>
    </p:spTree>
    <p:extLst>
      <p:ext uri="{BB962C8B-B14F-4D97-AF65-F5344CB8AC3E}">
        <p14:creationId xmlns:p14="http://schemas.microsoft.com/office/powerpoint/2010/main" val="1778784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9498-6A18-4495-3277-8106EDDEB8EA}"/>
              </a:ext>
            </a:extLst>
          </p:cNvPr>
          <p:cNvSpPr>
            <a:spLocks noGrp="1"/>
          </p:cNvSpPr>
          <p:nvPr>
            <p:ph type="ctrTitle"/>
          </p:nvPr>
        </p:nvSpPr>
        <p:spPr>
          <a:xfrm>
            <a:off x="1524000" y="1061983"/>
            <a:ext cx="9144000" cy="2387600"/>
          </a:xfrm>
        </p:spPr>
        <p:txBody>
          <a:bodyPr/>
          <a:lstStyle/>
          <a:p>
            <a:r>
              <a:rPr lang="en-US" dirty="0">
                <a:latin typeface="Times New Roman" panose="02020603050405020304" pitchFamily="18" charset="0"/>
                <a:cs typeface="Times New Roman" panose="02020603050405020304" pitchFamily="18" charset="0"/>
              </a:rPr>
              <a:t>Winter Winning Camp</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DE33C8-24AF-CAAE-4BBB-625A296EE714}"/>
              </a:ext>
            </a:extLst>
          </p:cNvPr>
          <p:cNvSpPr>
            <a:spLocks noGrp="1"/>
          </p:cNvSpPr>
          <p:nvPr>
            <p:ph type="subTitle" idx="1"/>
          </p:nvPr>
        </p:nvSpPr>
        <p:spPr>
          <a:xfrm>
            <a:off x="1524000" y="3429516"/>
            <a:ext cx="9144000" cy="1655762"/>
          </a:xfrm>
        </p:spPr>
        <p:txBody>
          <a:bodyPr>
            <a:normAutofit/>
          </a:bodyPr>
          <a:lstStyle/>
          <a:p>
            <a:r>
              <a:rPr lang="en-US" dirty="0">
                <a:latin typeface="Times New Roman" panose="02020603050405020304" pitchFamily="18" charset="0"/>
                <a:cs typeface="Times New Roman" panose="02020603050405020304" pitchFamily="18" charset="0"/>
              </a:rPr>
              <a:t>DATABASE MANAGEMENT SYSTEM</a:t>
            </a:r>
          </a:p>
          <a:p>
            <a:r>
              <a:rPr lang="en-US" b="1" dirty="0">
                <a:solidFill>
                  <a:srgbClr val="FF0000"/>
                </a:solidFill>
                <a:latin typeface="Times New Roman" panose="02020603050405020304" pitchFamily="18" charset="0"/>
                <a:cs typeface="Times New Roman" panose="02020603050405020304" pitchFamily="18" charset="0"/>
              </a:rPr>
              <a:t>Department Of Career Planning &amp; Development</a:t>
            </a:r>
          </a:p>
          <a:p>
            <a:r>
              <a:rPr lang="en-US" b="1" dirty="0">
                <a:latin typeface="Times New Roman" panose="02020603050405020304" pitchFamily="18" charset="0"/>
                <a:cs typeface="Times New Roman" panose="02020603050405020304" pitchFamily="18" charset="0"/>
              </a:rPr>
              <a:t>09 Dec 2024 – 24 Dec 2024</a:t>
            </a:r>
            <a:endParaRPr lang="en-IN"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5F1DE90-945C-57D6-4465-CD33B7AF0EB9}"/>
              </a:ext>
            </a:extLst>
          </p:cNvPr>
          <p:cNvSpPr>
            <a:spLocks noGrp="1"/>
          </p:cNvSpPr>
          <p:nvPr>
            <p:ph type="sldNum" sz="quarter" idx="12"/>
          </p:nvPr>
        </p:nvSpPr>
        <p:spPr/>
        <p:txBody>
          <a:bodyPr/>
          <a:lstStyle/>
          <a:p>
            <a:fld id="{480F511D-CAB5-4B85-9C11-BDC0CE2E3910}" type="slidenum">
              <a:rPr lang="en-IN" smtClean="0"/>
              <a:t>1</a:t>
            </a:fld>
            <a:endParaRPr lang="en-IN"/>
          </a:p>
        </p:txBody>
      </p:sp>
    </p:spTree>
    <p:extLst>
      <p:ext uri="{BB962C8B-B14F-4D97-AF65-F5344CB8AC3E}">
        <p14:creationId xmlns:p14="http://schemas.microsoft.com/office/powerpoint/2010/main" val="262987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5C6C-0642-44D9-C3DA-DB8F5DBFD005}"/>
              </a:ext>
            </a:extLst>
          </p:cNvPr>
          <p:cNvSpPr>
            <a:spLocks noGrp="1"/>
          </p:cNvSpPr>
          <p:nvPr>
            <p:ph type="title"/>
          </p:nvPr>
        </p:nvSpPr>
        <p:spPr>
          <a:xfrm>
            <a:off x="838200" y="878885"/>
            <a:ext cx="10515600" cy="725738"/>
          </a:xfrm>
        </p:spPr>
        <p:txBody>
          <a:bodyPr/>
          <a:lstStyle/>
          <a:p>
            <a:pPr algn="ctr"/>
            <a:r>
              <a:rPr lang="en-US" dirty="0">
                <a:latin typeface="Times New Roman" panose="02020603050405020304" pitchFamily="18" charset="0"/>
                <a:cs typeface="Times New Roman" panose="02020603050405020304" pitchFamily="18" charset="0"/>
              </a:rPr>
              <a:t>Sub-Queries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A703E9-8DC8-D7B7-604B-015D20626946}"/>
              </a:ext>
            </a:extLst>
          </p:cNvPr>
          <p:cNvPicPr>
            <a:picLocks noChangeAspect="1"/>
          </p:cNvPicPr>
          <p:nvPr/>
        </p:nvPicPr>
        <p:blipFill>
          <a:blip r:embed="rId2"/>
          <a:stretch>
            <a:fillRect/>
          </a:stretch>
        </p:blipFill>
        <p:spPr>
          <a:xfrm>
            <a:off x="345056" y="2078967"/>
            <a:ext cx="11352363" cy="2907102"/>
          </a:xfrm>
          <a:prstGeom prst="rect">
            <a:avLst/>
          </a:prstGeom>
        </p:spPr>
      </p:pic>
      <p:sp>
        <p:nvSpPr>
          <p:cNvPr id="7" name="Slide Number Placeholder 6">
            <a:extLst>
              <a:ext uri="{FF2B5EF4-FFF2-40B4-BE49-F238E27FC236}">
                <a16:creationId xmlns:a16="http://schemas.microsoft.com/office/drawing/2014/main" id="{CABCA97F-C8E8-4200-FB64-B6BF6CBE8D68}"/>
              </a:ext>
            </a:extLst>
          </p:cNvPr>
          <p:cNvSpPr>
            <a:spLocks noGrp="1"/>
          </p:cNvSpPr>
          <p:nvPr>
            <p:ph type="sldNum" sz="quarter" idx="12"/>
          </p:nvPr>
        </p:nvSpPr>
        <p:spPr/>
        <p:txBody>
          <a:bodyPr/>
          <a:lstStyle/>
          <a:p>
            <a:fld id="{480F511D-CAB5-4B85-9C11-BDC0CE2E3910}" type="slidenum">
              <a:rPr lang="en-IN" smtClean="0"/>
              <a:t>10</a:t>
            </a:fld>
            <a:endParaRPr lang="en-IN"/>
          </a:p>
        </p:txBody>
      </p:sp>
    </p:spTree>
    <p:extLst>
      <p:ext uri="{BB962C8B-B14F-4D97-AF65-F5344CB8AC3E}">
        <p14:creationId xmlns:p14="http://schemas.microsoft.com/office/powerpoint/2010/main" val="402669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D22E8-CCEA-E930-28AD-E7BA2668F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B3E42-7224-8627-F01E-01F63CEDAC47}"/>
              </a:ext>
            </a:extLst>
          </p:cNvPr>
          <p:cNvSpPr>
            <a:spLocks noGrp="1"/>
          </p:cNvSpPr>
          <p:nvPr>
            <p:ph type="title"/>
          </p:nvPr>
        </p:nvSpPr>
        <p:spPr>
          <a:xfrm>
            <a:off x="777815" y="775368"/>
            <a:ext cx="10515600" cy="725738"/>
          </a:xfrm>
        </p:spPr>
        <p:txBody>
          <a:bodyPr/>
          <a:lstStyle/>
          <a:p>
            <a:pPr algn="ctr"/>
            <a:r>
              <a:rPr lang="en-US" dirty="0">
                <a:latin typeface="Times New Roman" panose="02020603050405020304" pitchFamily="18" charset="0"/>
                <a:cs typeface="Times New Roman" panose="02020603050405020304" pitchFamily="18" charset="0"/>
              </a:rPr>
              <a:t>Set Operations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840CAC-6C78-7387-A051-D777E6709F52}"/>
              </a:ext>
            </a:extLst>
          </p:cNvPr>
          <p:cNvPicPr>
            <a:picLocks noChangeAspect="1"/>
          </p:cNvPicPr>
          <p:nvPr/>
        </p:nvPicPr>
        <p:blipFill>
          <a:blip r:embed="rId2"/>
          <a:stretch>
            <a:fillRect/>
          </a:stretch>
        </p:blipFill>
        <p:spPr>
          <a:xfrm>
            <a:off x="396815" y="2406770"/>
            <a:ext cx="11266098" cy="2993366"/>
          </a:xfrm>
          <a:prstGeom prst="rect">
            <a:avLst/>
          </a:prstGeom>
        </p:spPr>
      </p:pic>
      <p:sp>
        <p:nvSpPr>
          <p:cNvPr id="7" name="Slide Number Placeholder 6">
            <a:extLst>
              <a:ext uri="{FF2B5EF4-FFF2-40B4-BE49-F238E27FC236}">
                <a16:creationId xmlns:a16="http://schemas.microsoft.com/office/drawing/2014/main" id="{2B40A7E9-6564-4868-6F65-CE2EB662879F}"/>
              </a:ext>
            </a:extLst>
          </p:cNvPr>
          <p:cNvSpPr>
            <a:spLocks noGrp="1"/>
          </p:cNvSpPr>
          <p:nvPr>
            <p:ph type="sldNum" sz="quarter" idx="12"/>
          </p:nvPr>
        </p:nvSpPr>
        <p:spPr/>
        <p:txBody>
          <a:bodyPr/>
          <a:lstStyle/>
          <a:p>
            <a:fld id="{480F511D-CAB5-4B85-9C11-BDC0CE2E3910}" type="slidenum">
              <a:rPr lang="en-IN" smtClean="0"/>
              <a:t>11</a:t>
            </a:fld>
            <a:endParaRPr lang="en-IN"/>
          </a:p>
        </p:txBody>
      </p:sp>
    </p:spTree>
    <p:extLst>
      <p:ext uri="{BB962C8B-B14F-4D97-AF65-F5344CB8AC3E}">
        <p14:creationId xmlns:p14="http://schemas.microsoft.com/office/powerpoint/2010/main" val="230547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85946-F109-A29D-2A41-E57E834D2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8DB20-EF8C-FAE3-CB57-B6C73F774BED}"/>
              </a:ext>
            </a:extLst>
          </p:cNvPr>
          <p:cNvSpPr>
            <a:spLocks noGrp="1"/>
          </p:cNvSpPr>
          <p:nvPr>
            <p:ph type="title"/>
          </p:nvPr>
        </p:nvSpPr>
        <p:spPr>
          <a:xfrm>
            <a:off x="838200" y="818500"/>
            <a:ext cx="10515600" cy="725738"/>
          </a:xfrm>
        </p:spPr>
        <p:txBody>
          <a:bodyPr/>
          <a:lstStyle/>
          <a:p>
            <a:pPr algn="ctr"/>
            <a:r>
              <a:rPr lang="en-US" dirty="0">
                <a:latin typeface="Times New Roman" panose="02020603050405020304" pitchFamily="18" charset="0"/>
                <a:cs typeface="Times New Roman" panose="02020603050405020304" pitchFamily="18" charset="0"/>
              </a:rPr>
              <a:t>Set Operations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6E0CAD-09C9-03D2-30BA-3FD6232B6446}"/>
              </a:ext>
            </a:extLst>
          </p:cNvPr>
          <p:cNvPicPr>
            <a:picLocks noChangeAspect="1"/>
          </p:cNvPicPr>
          <p:nvPr/>
        </p:nvPicPr>
        <p:blipFill>
          <a:blip r:embed="rId3"/>
          <a:stretch>
            <a:fillRect/>
          </a:stretch>
        </p:blipFill>
        <p:spPr>
          <a:xfrm>
            <a:off x="431320" y="2199736"/>
            <a:ext cx="11378241" cy="3260785"/>
          </a:xfrm>
          <a:prstGeom prst="rect">
            <a:avLst/>
          </a:prstGeom>
        </p:spPr>
      </p:pic>
      <p:sp>
        <p:nvSpPr>
          <p:cNvPr id="7" name="Slide Number Placeholder 6">
            <a:extLst>
              <a:ext uri="{FF2B5EF4-FFF2-40B4-BE49-F238E27FC236}">
                <a16:creationId xmlns:a16="http://schemas.microsoft.com/office/drawing/2014/main" id="{A873DF9F-E760-FE97-0DAE-482E2A353E3E}"/>
              </a:ext>
            </a:extLst>
          </p:cNvPr>
          <p:cNvSpPr>
            <a:spLocks noGrp="1"/>
          </p:cNvSpPr>
          <p:nvPr>
            <p:ph type="sldNum" sz="quarter" idx="12"/>
          </p:nvPr>
        </p:nvSpPr>
        <p:spPr/>
        <p:txBody>
          <a:bodyPr/>
          <a:lstStyle/>
          <a:p>
            <a:fld id="{480F511D-CAB5-4B85-9C11-BDC0CE2E3910}" type="slidenum">
              <a:rPr lang="en-IN" smtClean="0"/>
              <a:t>12</a:t>
            </a:fld>
            <a:endParaRPr lang="en-IN"/>
          </a:p>
        </p:txBody>
      </p:sp>
    </p:spTree>
    <p:extLst>
      <p:ext uri="{BB962C8B-B14F-4D97-AF65-F5344CB8AC3E}">
        <p14:creationId xmlns:p14="http://schemas.microsoft.com/office/powerpoint/2010/main" val="118206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84F8-E904-8190-F729-711054513377}"/>
              </a:ext>
            </a:extLst>
          </p:cNvPr>
          <p:cNvSpPr>
            <a:spLocks noGrp="1"/>
          </p:cNvSpPr>
          <p:nvPr>
            <p:ph type="title"/>
          </p:nvPr>
        </p:nvSpPr>
        <p:spPr>
          <a:xfrm>
            <a:off x="838200" y="1057584"/>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Day 01 – Problem Statements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A8C561-70B0-ECDE-C029-D4A23F8C8773}"/>
              </a:ext>
            </a:extLst>
          </p:cNvPr>
          <p:cNvSpPr txBox="1"/>
          <p:nvPr/>
        </p:nvSpPr>
        <p:spPr>
          <a:xfrm>
            <a:off x="838200" y="2047004"/>
            <a:ext cx="10647947" cy="2862322"/>
          </a:xfrm>
          <a:prstGeom prst="rect">
            <a:avLst/>
          </a:prstGeom>
          <a:noFill/>
        </p:spPr>
        <p:txBody>
          <a:bodyPr wrap="square" rtlCol="0">
            <a:spAutoFit/>
          </a:bodyPr>
          <a:lstStyle/>
          <a:p>
            <a:r>
              <a:rPr lang="en-US" b="1" dirty="0"/>
              <a:t>The e-commerce platform has a database with the following tables:</a:t>
            </a:r>
          </a:p>
          <a:p>
            <a:endParaRPr lang="en-US" dirty="0"/>
          </a:p>
          <a:p>
            <a:r>
              <a:rPr lang="en-US" dirty="0"/>
              <a:t>Products (</a:t>
            </a:r>
            <a:r>
              <a:rPr lang="en-US" dirty="0" err="1"/>
              <a:t>ProductID</a:t>
            </a:r>
            <a:r>
              <a:rPr lang="en-US" dirty="0"/>
              <a:t>, Name, Price, Category)</a:t>
            </a:r>
          </a:p>
          <a:p>
            <a:endParaRPr lang="en-US" dirty="0"/>
          </a:p>
          <a:p>
            <a:r>
              <a:rPr lang="en-US" dirty="0"/>
              <a:t>Customers (</a:t>
            </a:r>
            <a:r>
              <a:rPr lang="en-US" dirty="0" err="1"/>
              <a:t>CustomerID</a:t>
            </a:r>
            <a:r>
              <a:rPr lang="en-US" dirty="0"/>
              <a:t>, Name, Email, Address)</a:t>
            </a:r>
          </a:p>
          <a:p>
            <a:endParaRPr lang="en-US" dirty="0"/>
          </a:p>
          <a:p>
            <a:r>
              <a:rPr lang="en-US" dirty="0"/>
              <a:t>Orders (</a:t>
            </a:r>
            <a:r>
              <a:rPr lang="en-US" dirty="0" err="1"/>
              <a:t>OrderID</a:t>
            </a:r>
            <a:r>
              <a:rPr lang="en-US" dirty="0"/>
              <a:t>, </a:t>
            </a:r>
            <a:r>
              <a:rPr lang="en-US" dirty="0" err="1"/>
              <a:t>CustomerID</a:t>
            </a:r>
            <a:r>
              <a:rPr lang="en-US" dirty="0"/>
              <a:t>, </a:t>
            </a:r>
            <a:r>
              <a:rPr lang="en-US" dirty="0" err="1"/>
              <a:t>ProductID</a:t>
            </a:r>
            <a:r>
              <a:rPr lang="en-US" dirty="0"/>
              <a:t>, Quantity, </a:t>
            </a:r>
            <a:r>
              <a:rPr lang="en-US" dirty="0" err="1"/>
              <a:t>OrderDate</a:t>
            </a:r>
            <a:r>
              <a:rPr lang="en-US" dirty="0"/>
              <a:t>)</a:t>
            </a:r>
          </a:p>
          <a:p>
            <a:endParaRPr lang="en-US" dirty="0"/>
          </a:p>
          <a:p>
            <a:r>
              <a:rPr lang="en-US" dirty="0"/>
              <a:t>Payments (</a:t>
            </a:r>
            <a:r>
              <a:rPr lang="en-US" dirty="0" err="1"/>
              <a:t>PaymentID</a:t>
            </a:r>
            <a:r>
              <a:rPr lang="en-US" dirty="0"/>
              <a:t>, </a:t>
            </a:r>
            <a:r>
              <a:rPr lang="en-US" dirty="0" err="1"/>
              <a:t>OrderID</a:t>
            </a:r>
            <a:r>
              <a:rPr lang="en-US" dirty="0"/>
              <a:t>, </a:t>
            </a:r>
            <a:r>
              <a:rPr lang="en-US" dirty="0" err="1"/>
              <a:t>PaymentMethod</a:t>
            </a:r>
            <a:r>
              <a:rPr lang="en-US" dirty="0"/>
              <a:t>, </a:t>
            </a:r>
            <a:r>
              <a:rPr lang="en-US" dirty="0" err="1"/>
              <a:t>PaymentDate</a:t>
            </a:r>
            <a:r>
              <a:rPr lang="en-US" dirty="0"/>
              <a:t>)</a:t>
            </a:r>
          </a:p>
          <a:p>
            <a:endParaRPr lang="en-IN" dirty="0"/>
          </a:p>
        </p:txBody>
      </p:sp>
      <p:sp>
        <p:nvSpPr>
          <p:cNvPr id="9" name="Slide Number Placeholder 8">
            <a:extLst>
              <a:ext uri="{FF2B5EF4-FFF2-40B4-BE49-F238E27FC236}">
                <a16:creationId xmlns:a16="http://schemas.microsoft.com/office/drawing/2014/main" id="{3C50C4BA-BB61-0DC7-A513-12B2F2B0AF04}"/>
              </a:ext>
            </a:extLst>
          </p:cNvPr>
          <p:cNvSpPr>
            <a:spLocks noGrp="1"/>
          </p:cNvSpPr>
          <p:nvPr>
            <p:ph type="sldNum" sz="quarter" idx="12"/>
          </p:nvPr>
        </p:nvSpPr>
        <p:spPr/>
        <p:txBody>
          <a:bodyPr/>
          <a:lstStyle/>
          <a:p>
            <a:fld id="{480F511D-CAB5-4B85-9C11-BDC0CE2E3910}" type="slidenum">
              <a:rPr lang="en-IN" smtClean="0"/>
              <a:t>13</a:t>
            </a:fld>
            <a:endParaRPr lang="en-IN"/>
          </a:p>
        </p:txBody>
      </p:sp>
    </p:spTree>
    <p:extLst>
      <p:ext uri="{BB962C8B-B14F-4D97-AF65-F5344CB8AC3E}">
        <p14:creationId xmlns:p14="http://schemas.microsoft.com/office/powerpoint/2010/main" val="69113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A8054-EB6A-CF5E-9F05-25DBF15BC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9368D-6EBC-7AAD-C9FA-8A3FC3680AF7}"/>
              </a:ext>
            </a:extLst>
          </p:cNvPr>
          <p:cNvSpPr>
            <a:spLocks noGrp="1"/>
          </p:cNvSpPr>
          <p:nvPr>
            <p:ph type="title"/>
          </p:nvPr>
        </p:nvSpPr>
        <p:spPr>
          <a:xfrm>
            <a:off x="838200" y="915542"/>
            <a:ext cx="10515600" cy="629486"/>
          </a:xfrm>
        </p:spPr>
        <p:txBody>
          <a:bodyPr>
            <a:normAutofit fontScale="90000"/>
          </a:bodyPr>
          <a:lstStyle/>
          <a:p>
            <a:r>
              <a:rPr lang="en-US" dirty="0"/>
              <a:t>Contd.</a:t>
            </a:r>
            <a:endParaRPr lang="en-IN" dirty="0"/>
          </a:p>
        </p:txBody>
      </p:sp>
      <p:sp>
        <p:nvSpPr>
          <p:cNvPr id="8" name="Rectangle 2">
            <a:extLst>
              <a:ext uri="{FF2B5EF4-FFF2-40B4-BE49-F238E27FC236}">
                <a16:creationId xmlns:a16="http://schemas.microsoft.com/office/drawing/2014/main" id="{F731FD82-A3F2-6AF3-709C-F5B94041EF2E}"/>
              </a:ext>
            </a:extLst>
          </p:cNvPr>
          <p:cNvSpPr>
            <a:spLocks noChangeArrowheads="1"/>
          </p:cNvSpPr>
          <p:nvPr/>
        </p:nvSpPr>
        <p:spPr bwMode="auto">
          <a:xfrm>
            <a:off x="5175250" y="21299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2BE8306F-D795-7DDA-F834-14942630C9DD}"/>
              </a:ext>
            </a:extLst>
          </p:cNvPr>
          <p:cNvGraphicFramePr>
            <a:graphicFrameLocks noGrp="1"/>
          </p:cNvGraphicFramePr>
          <p:nvPr>
            <p:extLst>
              <p:ext uri="{D42A27DB-BD31-4B8C-83A1-F6EECF244321}">
                <p14:modId xmlns:p14="http://schemas.microsoft.com/office/powerpoint/2010/main" val="1278981195"/>
              </p:ext>
            </p:extLst>
          </p:nvPr>
        </p:nvGraphicFramePr>
        <p:xfrm>
          <a:off x="764959" y="1660437"/>
          <a:ext cx="10662082" cy="4392144"/>
        </p:xfrm>
        <a:graphic>
          <a:graphicData uri="http://schemas.openxmlformats.org/drawingml/2006/table">
            <a:tbl>
              <a:tblPr/>
              <a:tblGrid>
                <a:gridCol w="710214">
                  <a:extLst>
                    <a:ext uri="{9D8B030D-6E8A-4147-A177-3AD203B41FA5}">
                      <a16:colId xmlns:a16="http://schemas.microsoft.com/office/drawing/2014/main" val="207008666"/>
                    </a:ext>
                  </a:extLst>
                </a:gridCol>
                <a:gridCol w="9951868">
                  <a:extLst>
                    <a:ext uri="{9D8B030D-6E8A-4147-A177-3AD203B41FA5}">
                      <a16:colId xmlns:a16="http://schemas.microsoft.com/office/drawing/2014/main" val="3927642545"/>
                    </a:ext>
                  </a:extLst>
                </a:gridCol>
              </a:tblGrid>
              <a:tr h="219815">
                <a:tc>
                  <a:txBody>
                    <a:bodyPr/>
                    <a:lstStyle/>
                    <a:p>
                      <a:pPr algn="ctr" rtl="0" fontAlgn="b"/>
                      <a:r>
                        <a:rPr lang="en-IN" sz="1600" b="1" i="0" u="none" strike="noStrike" dirty="0">
                          <a:solidFill>
                            <a:srgbClr val="000000"/>
                          </a:solidFill>
                          <a:effectLst/>
                          <a:latin typeface="Arial" panose="020B0604020202020204" pitchFamily="34" charset="0"/>
                        </a:rPr>
                        <a:t>PS</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rtl="0" fontAlgn="b"/>
                      <a:r>
                        <a:rPr lang="en-IN" sz="1600" b="1" i="0" u="none" strike="noStrike" dirty="0">
                          <a:solidFill>
                            <a:srgbClr val="000000"/>
                          </a:solidFill>
                          <a:effectLst/>
                          <a:latin typeface="Arial" panose="020B0604020202020204" pitchFamily="34" charset="0"/>
                        </a:rPr>
                        <a:t>Problem Description</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090871275"/>
                  </a:ext>
                </a:extLst>
              </a:tr>
              <a:tr h="359183">
                <a:tc>
                  <a:txBody>
                    <a:bodyPr/>
                    <a:lstStyle/>
                    <a:p>
                      <a:pPr algn="ctr" rtl="0" fontAlgn="b"/>
                      <a:r>
                        <a:rPr lang="en-IN" sz="1600" b="1" i="0" u="none" strike="noStrike" dirty="0">
                          <a:solidFill>
                            <a:srgbClr val="000000"/>
                          </a:solidFill>
                          <a:effectLst/>
                          <a:latin typeface="Arial" panose="020B0604020202020204" pitchFamily="34" charset="0"/>
                        </a:rPr>
                        <a:t>1 </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Create a database called </a:t>
                      </a:r>
                      <a:r>
                        <a:rPr lang="en-US" sz="1600" b="1" i="0" u="none" strike="noStrike" dirty="0" err="1">
                          <a:solidFill>
                            <a:srgbClr val="000000"/>
                          </a:solidFill>
                          <a:effectLst/>
                          <a:latin typeface="Arial" panose="020B0604020202020204" pitchFamily="34" charset="0"/>
                        </a:rPr>
                        <a:t>EcommerceDB</a:t>
                      </a:r>
                      <a:r>
                        <a:rPr lang="en-US" sz="1600" b="0" i="0" u="none" strike="noStrike" dirty="0">
                          <a:solidFill>
                            <a:srgbClr val="000000"/>
                          </a:solidFill>
                          <a:effectLst/>
                          <a:latin typeface="Arial" panose="020B0604020202020204" pitchFamily="34" charset="0"/>
                        </a:rPr>
                        <a:t> and define tables for Products, Customers, Orders, and Payments.</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2129124"/>
                  </a:ext>
                </a:extLst>
              </a:tr>
              <a:tr h="304835">
                <a:tc>
                  <a:txBody>
                    <a:bodyPr/>
                    <a:lstStyle/>
                    <a:p>
                      <a:pPr algn="ctr" rtl="0" fontAlgn="b"/>
                      <a:r>
                        <a:rPr lang="en-IN" sz="1600" b="1" i="0" u="none" strike="noStrike" dirty="0">
                          <a:solidFill>
                            <a:srgbClr val="000000"/>
                          </a:solidFill>
                          <a:effectLst/>
                          <a:latin typeface="Arial" panose="020B0604020202020204" pitchFamily="34" charset="0"/>
                        </a:rPr>
                        <a:t>2</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Insert at least 5 products, 5 customers, and 5 orders into their respective tables.</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9772170"/>
                  </a:ext>
                </a:extLst>
              </a:tr>
              <a:tr h="179443">
                <a:tc>
                  <a:txBody>
                    <a:bodyPr/>
                    <a:lstStyle/>
                    <a:p>
                      <a:pPr algn="ctr" rtl="0" fontAlgn="b"/>
                      <a:r>
                        <a:rPr lang="en-IN" sz="1600" b="1" i="0" u="none" strike="noStrike" dirty="0">
                          <a:solidFill>
                            <a:srgbClr val="000000"/>
                          </a:solidFill>
                          <a:effectLst/>
                          <a:latin typeface="Arial" panose="020B0604020202020204" pitchFamily="34" charset="0"/>
                        </a:rPr>
                        <a:t>3</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all orders made by a customer with the ID 3.</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7365428"/>
                  </a:ext>
                </a:extLst>
              </a:tr>
              <a:tr h="179443">
                <a:tc>
                  <a:txBody>
                    <a:bodyPr/>
                    <a:lstStyle/>
                    <a:p>
                      <a:pPr algn="ctr" rtl="0" fontAlgn="b"/>
                      <a:r>
                        <a:rPr lang="en-IN" sz="1600" b="1" i="0" u="none" strike="noStrike" dirty="0">
                          <a:solidFill>
                            <a:srgbClr val="000000"/>
                          </a:solidFill>
                          <a:effectLst/>
                          <a:latin typeface="Arial" panose="020B0604020202020204" pitchFamily="34" charset="0"/>
                        </a:rPr>
                        <a:t>4</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Update the price of the product with ID 2 to 599.99.</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3060349"/>
                  </a:ext>
                </a:extLst>
              </a:tr>
              <a:tr h="177841">
                <a:tc>
                  <a:txBody>
                    <a:bodyPr/>
                    <a:lstStyle/>
                    <a:p>
                      <a:pPr algn="ctr" rtl="0" fontAlgn="b"/>
                      <a:r>
                        <a:rPr lang="en-IN" sz="1600" b="1" i="0" u="none" strike="noStrike" dirty="0">
                          <a:solidFill>
                            <a:srgbClr val="000000"/>
                          </a:solidFill>
                          <a:effectLst/>
                          <a:latin typeface="Arial" panose="020B0604020202020204" pitchFamily="34" charset="0"/>
                        </a:rPr>
                        <a:t>5</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600" b="0" i="0" u="none" strike="noStrike" dirty="0">
                          <a:solidFill>
                            <a:srgbClr val="000000"/>
                          </a:solidFill>
                          <a:effectLst/>
                          <a:latin typeface="Arial" panose="020B0604020202020204" pitchFamily="34" charset="0"/>
                        </a:rPr>
                        <a:t>Delete all orders for customer ID 4.</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9284018"/>
                  </a:ext>
                </a:extLst>
              </a:tr>
              <a:tr h="179443">
                <a:tc>
                  <a:txBody>
                    <a:bodyPr/>
                    <a:lstStyle/>
                    <a:p>
                      <a:pPr algn="ctr" rtl="0" fontAlgn="b"/>
                      <a:r>
                        <a:rPr lang="en-IN" sz="1600" b="1" i="0" u="none" strike="noStrike" dirty="0">
                          <a:solidFill>
                            <a:srgbClr val="000000"/>
                          </a:solidFill>
                          <a:effectLst/>
                          <a:latin typeface="Arial" panose="020B0604020202020204" pitchFamily="34" charset="0"/>
                        </a:rPr>
                        <a:t>6</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Truncate the Payments table to remove all records.</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6420230"/>
                  </a:ext>
                </a:extLst>
              </a:tr>
              <a:tr h="179443">
                <a:tc>
                  <a:txBody>
                    <a:bodyPr/>
                    <a:lstStyle/>
                    <a:p>
                      <a:pPr algn="ctr" rtl="0" fontAlgn="b"/>
                      <a:r>
                        <a:rPr lang="en-IN" sz="1600" b="1" i="0" u="none" strike="noStrike" dirty="0">
                          <a:solidFill>
                            <a:srgbClr val="000000"/>
                          </a:solidFill>
                          <a:effectLst/>
                          <a:latin typeface="Arial" panose="020B0604020202020204" pitchFamily="34" charset="0"/>
                        </a:rPr>
                        <a:t>7</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all orders placed after 2023-10-01.</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172020"/>
                  </a:ext>
                </a:extLst>
              </a:tr>
              <a:tr h="179443">
                <a:tc>
                  <a:txBody>
                    <a:bodyPr/>
                    <a:lstStyle/>
                    <a:p>
                      <a:pPr algn="ctr" rtl="0" fontAlgn="b"/>
                      <a:r>
                        <a:rPr lang="en-IN" sz="1600" b="1" i="0" u="none" strike="noStrike" dirty="0">
                          <a:solidFill>
                            <a:srgbClr val="000000"/>
                          </a:solidFill>
                          <a:effectLst/>
                          <a:latin typeface="Arial" panose="020B0604020202020204" pitchFamily="34" charset="0"/>
                        </a:rPr>
                        <a:t>8</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the distinct categories of products available in the store.</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9830646"/>
                  </a:ext>
                </a:extLst>
              </a:tr>
              <a:tr h="256348">
                <a:tc>
                  <a:txBody>
                    <a:bodyPr/>
                    <a:lstStyle/>
                    <a:p>
                      <a:pPr algn="ctr" rtl="0" fontAlgn="b"/>
                      <a:r>
                        <a:rPr lang="en-IN" sz="1600" b="1" i="0" u="none" strike="noStrike" dirty="0">
                          <a:solidFill>
                            <a:srgbClr val="000000"/>
                          </a:solidFill>
                          <a:effectLst/>
                          <a:latin typeface="Arial" panose="020B0604020202020204" pitchFamily="34" charset="0"/>
                        </a:rPr>
                        <a:t>9</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Find all customers who haven't made any payments (i.e., whose </a:t>
                      </a:r>
                      <a:r>
                        <a:rPr lang="en-US" sz="1600" b="0" i="0" u="none" strike="noStrike" dirty="0" err="1">
                          <a:solidFill>
                            <a:srgbClr val="000000"/>
                          </a:solidFill>
                          <a:effectLst/>
                          <a:latin typeface="Arial" panose="020B0604020202020204" pitchFamily="34" charset="0"/>
                        </a:rPr>
                        <a:t>PaymentDate</a:t>
                      </a:r>
                      <a:r>
                        <a:rPr lang="en-US" sz="1600" b="0" i="0" u="none" strike="noStrike" dirty="0">
                          <a:solidFill>
                            <a:srgbClr val="000000"/>
                          </a:solidFill>
                          <a:effectLst/>
                          <a:latin typeface="Arial" panose="020B0604020202020204" pitchFamily="34" charset="0"/>
                        </a:rPr>
                        <a:t> is NULL).</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6112173"/>
                  </a:ext>
                </a:extLst>
              </a:tr>
              <a:tr h="256348">
                <a:tc>
                  <a:txBody>
                    <a:bodyPr/>
                    <a:lstStyle/>
                    <a:p>
                      <a:pPr algn="ctr" rtl="0" fontAlgn="b"/>
                      <a:r>
                        <a:rPr lang="en-IN" sz="1600" b="1" i="0" u="none" strike="noStrike" dirty="0">
                          <a:solidFill>
                            <a:srgbClr val="000000"/>
                          </a:solidFill>
                          <a:effectLst/>
                          <a:latin typeface="Arial" panose="020B0604020202020204" pitchFamily="34" charset="0"/>
                        </a:rPr>
                        <a:t>10</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Calculate the total amount spent by a customer with the ID 5 using SUM() and GROUP BY.</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2044197"/>
                  </a:ext>
                </a:extLst>
              </a:tr>
              <a:tr h="179443">
                <a:tc>
                  <a:txBody>
                    <a:bodyPr/>
                    <a:lstStyle/>
                    <a:p>
                      <a:pPr algn="ctr" rtl="0" fontAlgn="b"/>
                      <a:r>
                        <a:rPr lang="en-IN" sz="1600" b="1" i="0" u="none" strike="noStrike" dirty="0">
                          <a:solidFill>
                            <a:srgbClr val="000000"/>
                          </a:solidFill>
                          <a:effectLst/>
                          <a:latin typeface="Arial" panose="020B0604020202020204" pitchFamily="34" charset="0"/>
                        </a:rPr>
                        <a:t>11</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all products ordered by price in descending order.</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2801238"/>
                  </a:ext>
                </a:extLst>
              </a:tr>
              <a:tr h="179443">
                <a:tc>
                  <a:txBody>
                    <a:bodyPr/>
                    <a:lstStyle/>
                    <a:p>
                      <a:pPr algn="ctr" rtl="0" fontAlgn="b"/>
                      <a:r>
                        <a:rPr lang="en-IN" sz="1600" b="1" i="0" u="none" strike="noStrike" dirty="0">
                          <a:solidFill>
                            <a:srgbClr val="000000"/>
                          </a:solidFill>
                          <a:effectLst/>
                          <a:latin typeface="Arial" panose="020B0604020202020204" pitchFamily="34" charset="0"/>
                        </a:rPr>
                        <a:t>12</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Find all products whose name contains the word "Laptop".</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18569"/>
                  </a:ext>
                </a:extLst>
              </a:tr>
              <a:tr h="256348">
                <a:tc>
                  <a:txBody>
                    <a:bodyPr/>
                    <a:lstStyle/>
                    <a:p>
                      <a:pPr algn="ctr" rtl="0" fontAlgn="b"/>
                      <a:r>
                        <a:rPr lang="en-IN" sz="1600" b="1" i="0" u="none" strike="noStrike" dirty="0">
                          <a:solidFill>
                            <a:srgbClr val="000000"/>
                          </a:solidFill>
                          <a:effectLst/>
                          <a:latin typeface="Arial" panose="020B0604020202020204" pitchFamily="34" charset="0"/>
                        </a:rPr>
                        <a:t>13</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Join the Orders and Customers tables to find the names of customers who have placed an order.</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3296892"/>
                  </a:ext>
                </a:extLst>
              </a:tr>
              <a:tr h="333252">
                <a:tc>
                  <a:txBody>
                    <a:bodyPr/>
                    <a:lstStyle/>
                    <a:p>
                      <a:pPr algn="ctr" rtl="0" fontAlgn="b"/>
                      <a:r>
                        <a:rPr lang="en-IN" sz="1600" b="1" i="0" u="none" strike="noStrike" dirty="0">
                          <a:solidFill>
                            <a:srgbClr val="000000"/>
                          </a:solidFill>
                          <a:effectLst/>
                          <a:latin typeface="Arial" panose="020B0604020202020204" pitchFamily="34" charset="0"/>
                        </a:rPr>
                        <a:t>14</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 list of customers and the products they have ordered by performing an inner join between Customers and Orders.</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3872492"/>
                  </a:ext>
                </a:extLst>
              </a:tr>
            </a:tbl>
          </a:graphicData>
        </a:graphic>
      </p:graphicFrame>
      <p:sp>
        <p:nvSpPr>
          <p:cNvPr id="6" name="Slide Number Placeholder 5">
            <a:extLst>
              <a:ext uri="{FF2B5EF4-FFF2-40B4-BE49-F238E27FC236}">
                <a16:creationId xmlns:a16="http://schemas.microsoft.com/office/drawing/2014/main" id="{04789517-BCD4-3256-9F39-443FDBE3140A}"/>
              </a:ext>
            </a:extLst>
          </p:cNvPr>
          <p:cNvSpPr>
            <a:spLocks noGrp="1"/>
          </p:cNvSpPr>
          <p:nvPr>
            <p:ph type="sldNum" sz="quarter" idx="12"/>
          </p:nvPr>
        </p:nvSpPr>
        <p:spPr/>
        <p:txBody>
          <a:bodyPr/>
          <a:lstStyle/>
          <a:p>
            <a:fld id="{480F511D-CAB5-4B85-9C11-BDC0CE2E3910}" type="slidenum">
              <a:rPr lang="en-IN" smtClean="0"/>
              <a:t>14</a:t>
            </a:fld>
            <a:endParaRPr lang="en-IN"/>
          </a:p>
        </p:txBody>
      </p:sp>
    </p:spTree>
    <p:extLst>
      <p:ext uri="{BB962C8B-B14F-4D97-AF65-F5344CB8AC3E}">
        <p14:creationId xmlns:p14="http://schemas.microsoft.com/office/powerpoint/2010/main" val="283941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C7800-0FD1-4C42-9A23-049E0EEB0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D936A-99B4-83AF-007B-0F8558D4A58E}"/>
              </a:ext>
            </a:extLst>
          </p:cNvPr>
          <p:cNvSpPr>
            <a:spLocks noGrp="1"/>
          </p:cNvSpPr>
          <p:nvPr>
            <p:ph type="title"/>
          </p:nvPr>
        </p:nvSpPr>
        <p:spPr>
          <a:xfrm>
            <a:off x="838200" y="915542"/>
            <a:ext cx="10515600" cy="629486"/>
          </a:xfrm>
        </p:spPr>
        <p:txBody>
          <a:bodyPr>
            <a:normAutofit fontScale="90000"/>
          </a:bodyPr>
          <a:lstStyle/>
          <a:p>
            <a:r>
              <a:rPr lang="en-US" dirty="0"/>
              <a:t>Contd.</a:t>
            </a:r>
            <a:endParaRPr lang="en-IN" dirty="0"/>
          </a:p>
        </p:txBody>
      </p:sp>
      <p:sp>
        <p:nvSpPr>
          <p:cNvPr id="8" name="Rectangle 2">
            <a:extLst>
              <a:ext uri="{FF2B5EF4-FFF2-40B4-BE49-F238E27FC236}">
                <a16:creationId xmlns:a16="http://schemas.microsoft.com/office/drawing/2014/main" id="{50423D03-8EDD-75EA-65BC-6EC5D44BA0E4}"/>
              </a:ext>
            </a:extLst>
          </p:cNvPr>
          <p:cNvSpPr>
            <a:spLocks noChangeArrowheads="1"/>
          </p:cNvSpPr>
          <p:nvPr/>
        </p:nvSpPr>
        <p:spPr bwMode="auto">
          <a:xfrm>
            <a:off x="5175250" y="21299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F287169F-613C-D32D-74F3-6AFC61AA6BE7}"/>
              </a:ext>
            </a:extLst>
          </p:cNvPr>
          <p:cNvGraphicFramePr>
            <a:graphicFrameLocks noGrp="1"/>
          </p:cNvGraphicFramePr>
          <p:nvPr>
            <p:extLst>
              <p:ext uri="{D42A27DB-BD31-4B8C-83A1-F6EECF244321}">
                <p14:modId xmlns:p14="http://schemas.microsoft.com/office/powerpoint/2010/main" val="1230931237"/>
              </p:ext>
            </p:extLst>
          </p:nvPr>
        </p:nvGraphicFramePr>
        <p:xfrm>
          <a:off x="691718" y="2233998"/>
          <a:ext cx="10662082" cy="2583492"/>
        </p:xfrm>
        <a:graphic>
          <a:graphicData uri="http://schemas.openxmlformats.org/drawingml/2006/table">
            <a:tbl>
              <a:tblPr/>
              <a:tblGrid>
                <a:gridCol w="710214">
                  <a:extLst>
                    <a:ext uri="{9D8B030D-6E8A-4147-A177-3AD203B41FA5}">
                      <a16:colId xmlns:a16="http://schemas.microsoft.com/office/drawing/2014/main" val="2856499368"/>
                    </a:ext>
                  </a:extLst>
                </a:gridCol>
                <a:gridCol w="9951868">
                  <a:extLst>
                    <a:ext uri="{9D8B030D-6E8A-4147-A177-3AD203B41FA5}">
                      <a16:colId xmlns:a16="http://schemas.microsoft.com/office/drawing/2014/main" val="1669693727"/>
                    </a:ext>
                  </a:extLst>
                </a:gridCol>
              </a:tblGrid>
              <a:tr h="256348">
                <a:tc>
                  <a:txBody>
                    <a:bodyPr/>
                    <a:lstStyle/>
                    <a:p>
                      <a:pPr algn="ctr" rtl="0" fontAlgn="b"/>
                      <a:r>
                        <a:rPr lang="en-IN" sz="1600" b="1" i="0" u="none" strike="noStrike" dirty="0">
                          <a:solidFill>
                            <a:srgbClr val="000000"/>
                          </a:solidFill>
                          <a:effectLst/>
                          <a:latin typeface="Arial" panose="020B0604020202020204" pitchFamily="34" charset="0"/>
                        </a:rPr>
                        <a:t>15</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all customers and the products they have ordered, ensuring that customers with no orders are included.</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1907419"/>
                  </a:ext>
                </a:extLst>
              </a:tr>
              <a:tr h="333252">
                <a:tc>
                  <a:txBody>
                    <a:bodyPr/>
                    <a:lstStyle/>
                    <a:p>
                      <a:pPr algn="ctr" rtl="0" fontAlgn="b"/>
                      <a:r>
                        <a:rPr lang="en-IN" sz="1600" b="1" i="0" u="none" strike="noStrike" dirty="0">
                          <a:solidFill>
                            <a:srgbClr val="000000"/>
                          </a:solidFill>
                          <a:effectLst/>
                          <a:latin typeface="Arial" panose="020B0604020202020204" pitchFamily="34" charset="0"/>
                        </a:rPr>
                        <a:t>16</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all orders and their corresponding customer information, including orders that do not have customer information.</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0259690"/>
                  </a:ext>
                </a:extLst>
              </a:tr>
              <a:tr h="256348">
                <a:tc>
                  <a:txBody>
                    <a:bodyPr/>
                    <a:lstStyle/>
                    <a:p>
                      <a:pPr algn="ctr" rtl="0" fontAlgn="b"/>
                      <a:r>
                        <a:rPr lang="en-IN" sz="1600" b="1" i="0" u="none" strike="noStrike" dirty="0">
                          <a:solidFill>
                            <a:srgbClr val="000000"/>
                          </a:solidFill>
                          <a:effectLst/>
                          <a:latin typeface="Arial" panose="020B0604020202020204" pitchFamily="34" charset="0"/>
                        </a:rPr>
                        <a:t>17</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Find all customers who have ordered a product with a price greater than 1000. Use a subquery.</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2260400"/>
                  </a:ext>
                </a:extLst>
              </a:tr>
              <a:tr h="256348">
                <a:tc>
                  <a:txBody>
                    <a:bodyPr/>
                    <a:lstStyle/>
                    <a:p>
                      <a:pPr algn="ctr" rtl="0" fontAlgn="b"/>
                      <a:r>
                        <a:rPr lang="en-IN" sz="1600" b="1" i="0" u="none" strike="noStrike" dirty="0">
                          <a:solidFill>
                            <a:srgbClr val="000000"/>
                          </a:solidFill>
                          <a:effectLst/>
                          <a:latin typeface="Arial" panose="020B0604020202020204" pitchFamily="34" charset="0"/>
                        </a:rPr>
                        <a:t>18</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Create a list of all products that are either in the category "Electronics" or "Furniture" using the UNION operator.</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2728414"/>
                  </a:ext>
                </a:extLst>
              </a:tr>
              <a:tr h="179443">
                <a:tc>
                  <a:txBody>
                    <a:bodyPr/>
                    <a:lstStyle/>
                    <a:p>
                      <a:pPr algn="ctr" rtl="0" fontAlgn="b"/>
                      <a:r>
                        <a:rPr lang="en-IN" sz="1600" b="1" i="0" u="none" strike="noStrike" dirty="0">
                          <a:solidFill>
                            <a:srgbClr val="000000"/>
                          </a:solidFill>
                          <a:effectLst/>
                          <a:latin typeface="Arial" panose="020B0604020202020204" pitchFamily="34" charset="0"/>
                        </a:rPr>
                        <a:t>19</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the top 3 most expensive products in the store.</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7368079"/>
                  </a:ext>
                </a:extLst>
              </a:tr>
              <a:tr h="256348">
                <a:tc>
                  <a:txBody>
                    <a:bodyPr/>
                    <a:lstStyle/>
                    <a:p>
                      <a:pPr algn="ctr" rtl="0" fontAlgn="b"/>
                      <a:r>
                        <a:rPr lang="en-IN" sz="1600" b="1" i="0" u="none" strike="noStrike" dirty="0">
                          <a:solidFill>
                            <a:srgbClr val="000000"/>
                          </a:solidFill>
                          <a:effectLst/>
                          <a:latin typeface="Arial" panose="020B0604020202020204" pitchFamily="34" charset="0"/>
                        </a:rPr>
                        <a:t>20</a:t>
                      </a:r>
                      <a:endParaRPr lang="en-IN"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Arial" panose="020B0604020202020204" pitchFamily="34" charset="0"/>
                        </a:rPr>
                        <a:t>Retrieve the average price of products per category, but only include categories that have more than 2 products.</a:t>
                      </a:r>
                      <a:endParaRPr lang="en-US" sz="1600" dirty="0">
                        <a:effectLst/>
                      </a:endParaRPr>
                    </a:p>
                  </a:txBody>
                  <a:tcPr marL="12091" marR="12091" marT="12091" marB="12091"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6324824"/>
                  </a:ext>
                </a:extLst>
              </a:tr>
            </a:tbl>
          </a:graphicData>
        </a:graphic>
      </p:graphicFrame>
      <p:sp>
        <p:nvSpPr>
          <p:cNvPr id="7" name="Slide Number Placeholder 6">
            <a:extLst>
              <a:ext uri="{FF2B5EF4-FFF2-40B4-BE49-F238E27FC236}">
                <a16:creationId xmlns:a16="http://schemas.microsoft.com/office/drawing/2014/main" id="{3F840D41-E34D-187C-155B-A1D047C52C6C}"/>
              </a:ext>
            </a:extLst>
          </p:cNvPr>
          <p:cNvSpPr>
            <a:spLocks noGrp="1"/>
          </p:cNvSpPr>
          <p:nvPr>
            <p:ph type="sldNum" sz="quarter" idx="12"/>
          </p:nvPr>
        </p:nvSpPr>
        <p:spPr/>
        <p:txBody>
          <a:bodyPr/>
          <a:lstStyle/>
          <a:p>
            <a:fld id="{480F511D-CAB5-4B85-9C11-BDC0CE2E3910}" type="slidenum">
              <a:rPr lang="en-IN" smtClean="0"/>
              <a:t>15</a:t>
            </a:fld>
            <a:endParaRPr lang="en-IN"/>
          </a:p>
        </p:txBody>
      </p:sp>
    </p:spTree>
    <p:extLst>
      <p:ext uri="{BB962C8B-B14F-4D97-AF65-F5344CB8AC3E}">
        <p14:creationId xmlns:p14="http://schemas.microsoft.com/office/powerpoint/2010/main" val="249243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FDF47-536E-1CCC-D4EA-A2E4D5546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1A227-3234-FF25-FC0A-ED4AF521A01E}"/>
              </a:ext>
            </a:extLst>
          </p:cNvPr>
          <p:cNvSpPr>
            <a:spLocks noGrp="1"/>
          </p:cNvSpPr>
          <p:nvPr>
            <p:ph type="title"/>
          </p:nvPr>
        </p:nvSpPr>
        <p:spPr>
          <a:xfrm>
            <a:off x="838200" y="701556"/>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01</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745499-CB26-9560-ECB3-B91D035EFCC1}"/>
              </a:ext>
            </a:extLst>
          </p:cNvPr>
          <p:cNvPicPr>
            <a:picLocks noChangeAspect="1"/>
          </p:cNvPicPr>
          <p:nvPr/>
        </p:nvPicPr>
        <p:blipFill>
          <a:blip r:embed="rId2"/>
          <a:stretch>
            <a:fillRect/>
          </a:stretch>
        </p:blipFill>
        <p:spPr>
          <a:xfrm>
            <a:off x="838200" y="1340979"/>
            <a:ext cx="8897592" cy="4848902"/>
          </a:xfrm>
          <a:prstGeom prst="rect">
            <a:avLst/>
          </a:prstGeom>
        </p:spPr>
      </p:pic>
      <p:sp>
        <p:nvSpPr>
          <p:cNvPr id="7" name="Slide Number Placeholder 6">
            <a:extLst>
              <a:ext uri="{FF2B5EF4-FFF2-40B4-BE49-F238E27FC236}">
                <a16:creationId xmlns:a16="http://schemas.microsoft.com/office/drawing/2014/main" id="{0FD0A93A-1EBE-A541-9947-DE8AD7D15ADC}"/>
              </a:ext>
            </a:extLst>
          </p:cNvPr>
          <p:cNvSpPr>
            <a:spLocks noGrp="1"/>
          </p:cNvSpPr>
          <p:nvPr>
            <p:ph type="sldNum" sz="quarter" idx="12"/>
          </p:nvPr>
        </p:nvSpPr>
        <p:spPr/>
        <p:txBody>
          <a:bodyPr/>
          <a:lstStyle/>
          <a:p>
            <a:fld id="{480F511D-CAB5-4B85-9C11-BDC0CE2E3910}" type="slidenum">
              <a:rPr lang="en-IN" smtClean="0"/>
              <a:t>16</a:t>
            </a:fld>
            <a:endParaRPr lang="en-IN"/>
          </a:p>
        </p:txBody>
      </p:sp>
    </p:spTree>
    <p:extLst>
      <p:ext uri="{BB962C8B-B14F-4D97-AF65-F5344CB8AC3E}">
        <p14:creationId xmlns:p14="http://schemas.microsoft.com/office/powerpoint/2010/main" val="348165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8F809-6DB0-96CC-F912-ACFB811522D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47ACD0C-D2AC-AC1A-0A3F-717E3FE93522}"/>
              </a:ext>
            </a:extLst>
          </p:cNvPr>
          <p:cNvPicPr>
            <a:picLocks noChangeAspect="1"/>
          </p:cNvPicPr>
          <p:nvPr/>
        </p:nvPicPr>
        <p:blipFill>
          <a:blip r:embed="rId2"/>
          <a:stretch>
            <a:fillRect/>
          </a:stretch>
        </p:blipFill>
        <p:spPr>
          <a:xfrm>
            <a:off x="838200" y="1466447"/>
            <a:ext cx="7305136" cy="4684231"/>
          </a:xfrm>
          <a:prstGeom prst="rect">
            <a:avLst/>
          </a:prstGeom>
        </p:spPr>
      </p:pic>
      <p:sp>
        <p:nvSpPr>
          <p:cNvPr id="9" name="Title 1">
            <a:extLst>
              <a:ext uri="{FF2B5EF4-FFF2-40B4-BE49-F238E27FC236}">
                <a16:creationId xmlns:a16="http://schemas.microsoft.com/office/drawing/2014/main" id="{5293C19F-05C6-0AF9-2096-17B047288B87}"/>
              </a:ext>
            </a:extLst>
          </p:cNvPr>
          <p:cNvSpPr>
            <a:spLocks noGrp="1"/>
          </p:cNvSpPr>
          <p:nvPr>
            <p:ph type="title"/>
          </p:nvPr>
        </p:nvSpPr>
        <p:spPr>
          <a:xfrm>
            <a:off x="838200" y="701556"/>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02</a:t>
            </a:r>
            <a:endParaRPr lang="en-IN" sz="36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24590C5C-B96F-0854-4AED-7B4C29164A53}"/>
              </a:ext>
            </a:extLst>
          </p:cNvPr>
          <p:cNvSpPr>
            <a:spLocks noGrp="1"/>
          </p:cNvSpPr>
          <p:nvPr>
            <p:ph type="sldNum" sz="quarter" idx="12"/>
          </p:nvPr>
        </p:nvSpPr>
        <p:spPr/>
        <p:txBody>
          <a:bodyPr/>
          <a:lstStyle/>
          <a:p>
            <a:fld id="{480F511D-CAB5-4B85-9C11-BDC0CE2E3910}" type="slidenum">
              <a:rPr lang="en-IN" smtClean="0"/>
              <a:t>17</a:t>
            </a:fld>
            <a:endParaRPr lang="en-IN"/>
          </a:p>
        </p:txBody>
      </p:sp>
    </p:spTree>
    <p:extLst>
      <p:ext uri="{BB962C8B-B14F-4D97-AF65-F5344CB8AC3E}">
        <p14:creationId xmlns:p14="http://schemas.microsoft.com/office/powerpoint/2010/main" val="290350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029FA-B39E-4610-89CC-89B673D00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BDD1C-3E93-F577-7CDC-101148BF7029}"/>
              </a:ext>
            </a:extLst>
          </p:cNvPr>
          <p:cNvSpPr>
            <a:spLocks noGrp="1"/>
          </p:cNvSpPr>
          <p:nvPr>
            <p:ph type="title"/>
          </p:nvPr>
        </p:nvSpPr>
        <p:spPr>
          <a:xfrm>
            <a:off x="838200" y="787821"/>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03</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123A7C-F537-E9A9-210C-2E24EA6C70E0}"/>
              </a:ext>
            </a:extLst>
          </p:cNvPr>
          <p:cNvPicPr>
            <a:picLocks noChangeAspect="1"/>
          </p:cNvPicPr>
          <p:nvPr/>
        </p:nvPicPr>
        <p:blipFill>
          <a:blip r:embed="rId2"/>
          <a:stretch>
            <a:fillRect/>
          </a:stretch>
        </p:blipFill>
        <p:spPr>
          <a:xfrm>
            <a:off x="732104" y="1552755"/>
            <a:ext cx="9024371" cy="4701397"/>
          </a:xfrm>
          <a:prstGeom prst="rect">
            <a:avLst/>
          </a:prstGeom>
        </p:spPr>
      </p:pic>
      <p:sp>
        <p:nvSpPr>
          <p:cNvPr id="7" name="Slide Number Placeholder 6">
            <a:extLst>
              <a:ext uri="{FF2B5EF4-FFF2-40B4-BE49-F238E27FC236}">
                <a16:creationId xmlns:a16="http://schemas.microsoft.com/office/drawing/2014/main" id="{92194757-A758-8DB1-51BE-F59C3ED169F4}"/>
              </a:ext>
            </a:extLst>
          </p:cNvPr>
          <p:cNvSpPr>
            <a:spLocks noGrp="1"/>
          </p:cNvSpPr>
          <p:nvPr>
            <p:ph type="sldNum" sz="quarter" idx="12"/>
          </p:nvPr>
        </p:nvSpPr>
        <p:spPr/>
        <p:txBody>
          <a:bodyPr/>
          <a:lstStyle/>
          <a:p>
            <a:fld id="{480F511D-CAB5-4B85-9C11-BDC0CE2E3910}" type="slidenum">
              <a:rPr lang="en-IN" smtClean="0"/>
              <a:t>18</a:t>
            </a:fld>
            <a:endParaRPr lang="en-IN"/>
          </a:p>
        </p:txBody>
      </p:sp>
    </p:spTree>
    <p:extLst>
      <p:ext uri="{BB962C8B-B14F-4D97-AF65-F5344CB8AC3E}">
        <p14:creationId xmlns:p14="http://schemas.microsoft.com/office/powerpoint/2010/main" val="29854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13DC4-6860-E18F-66BB-0DAC99DF0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BD062-B7C3-80CA-1F01-92655FEE00CC}"/>
              </a:ext>
            </a:extLst>
          </p:cNvPr>
          <p:cNvSpPr>
            <a:spLocks noGrp="1"/>
          </p:cNvSpPr>
          <p:nvPr>
            <p:ph type="title"/>
          </p:nvPr>
        </p:nvSpPr>
        <p:spPr>
          <a:xfrm>
            <a:off x="713912" y="1030952"/>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Day 02 – Problem Statements</a:t>
            </a:r>
            <a:endParaRPr lang="en-IN"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DB62B73C-13E9-B42D-1B5C-5424BA261997}"/>
              </a:ext>
            </a:extLst>
          </p:cNvPr>
          <p:cNvSpPr>
            <a:spLocks noChangeArrowheads="1"/>
          </p:cNvSpPr>
          <p:nvPr/>
        </p:nvSpPr>
        <p:spPr bwMode="auto">
          <a:xfrm>
            <a:off x="5050962" y="22453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4CDA145C-247F-822E-D2EE-33E6F7750ACC}"/>
              </a:ext>
            </a:extLst>
          </p:cNvPr>
          <p:cNvSpPr txBox="1"/>
          <p:nvPr/>
        </p:nvSpPr>
        <p:spPr>
          <a:xfrm>
            <a:off x="713912" y="2020372"/>
            <a:ext cx="10647947" cy="3170099"/>
          </a:xfrm>
          <a:prstGeom prst="rect">
            <a:avLst/>
          </a:prstGeom>
          <a:noFill/>
        </p:spPr>
        <p:txBody>
          <a:bodyPr wrap="square" rtlCol="0">
            <a:spAutoFit/>
          </a:bodyPr>
          <a:lstStyle/>
          <a:p>
            <a:pPr rtl="0"/>
            <a:r>
              <a:rPr lang="en-US" sz="2000" b="1" i="0" u="none" strike="noStrike" dirty="0">
                <a:solidFill>
                  <a:srgbClr val="000000"/>
                </a:solidFill>
                <a:effectLst/>
                <a:latin typeface="Times New Roman" panose="02020603050405020304" pitchFamily="18" charset="0"/>
                <a:cs typeface="Times New Roman" panose="02020603050405020304" pitchFamily="18" charset="0"/>
              </a:rPr>
              <a:t>The online bookstore has the following tables:</a:t>
            </a:r>
          </a:p>
          <a:p>
            <a:pPr rtl="0"/>
            <a:endParaRPr lang="en-US" sz="2000" b="0" dirty="0">
              <a:effectLst/>
              <a:latin typeface="Times New Roman" panose="02020603050405020304" pitchFamily="18" charset="0"/>
              <a:cs typeface="Times New Roman" panose="02020603050405020304" pitchFamily="18" charset="0"/>
            </a:endParaRPr>
          </a:p>
          <a:p>
            <a:pPr marL="457200"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Books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BookID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Title, Author, Price, Category)</a:t>
            </a:r>
          </a:p>
          <a:p>
            <a:pPr marL="457200" rtl="0"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Customers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CustomerID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Name, Email, Address)</a:t>
            </a:r>
          </a:p>
          <a:p>
            <a:pPr marL="457200" rtl="0"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Orders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OrderID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CustomerID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BookID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Quantity,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OrderDate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457200" rtl="0" fontAlgn="base">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457200"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Payments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PaymentID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OrderID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PaymentMethod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PaymentDate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B2861F-63A0-EE80-7695-454605FA9ABD}"/>
              </a:ext>
            </a:extLst>
          </p:cNvPr>
          <p:cNvSpPr>
            <a:spLocks noGrp="1"/>
          </p:cNvSpPr>
          <p:nvPr>
            <p:ph type="sldNum" sz="quarter" idx="12"/>
          </p:nvPr>
        </p:nvSpPr>
        <p:spPr/>
        <p:txBody>
          <a:bodyPr/>
          <a:lstStyle/>
          <a:p>
            <a:fld id="{480F511D-CAB5-4B85-9C11-BDC0CE2E3910}" type="slidenum">
              <a:rPr lang="en-IN" smtClean="0"/>
              <a:t>19</a:t>
            </a:fld>
            <a:endParaRPr lang="en-IN"/>
          </a:p>
        </p:txBody>
      </p:sp>
    </p:spTree>
    <p:extLst>
      <p:ext uri="{BB962C8B-B14F-4D97-AF65-F5344CB8AC3E}">
        <p14:creationId xmlns:p14="http://schemas.microsoft.com/office/powerpoint/2010/main" val="395098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55EC-0949-915A-AB3C-B38017D8201B}"/>
              </a:ext>
            </a:extLst>
          </p:cNvPr>
          <p:cNvSpPr>
            <a:spLocks noGrp="1"/>
          </p:cNvSpPr>
          <p:nvPr>
            <p:ph type="title"/>
          </p:nvPr>
        </p:nvSpPr>
        <p:spPr>
          <a:xfrm>
            <a:off x="613914" y="365125"/>
            <a:ext cx="10515600" cy="1325563"/>
          </a:xfrm>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685A9AA1-C621-0EBA-9236-5D25122C581C}"/>
              </a:ext>
            </a:extLst>
          </p:cNvPr>
          <p:cNvSpPr>
            <a:spLocks noGrp="1"/>
          </p:cNvSpPr>
          <p:nvPr>
            <p:ph idx="1"/>
          </p:nvPr>
        </p:nvSpPr>
        <p:spPr>
          <a:xfrm>
            <a:off x="838200" y="1509534"/>
            <a:ext cx="10515600" cy="4351338"/>
          </a:xfrm>
        </p:spPr>
        <p:txBody>
          <a:bodyPr/>
          <a:lstStyle/>
          <a:p>
            <a:r>
              <a:rPr lang="en-US" dirty="0"/>
              <a:t>Introduction to DQL, DDL, DML, DCL and TCL …………………………….3-7</a:t>
            </a:r>
          </a:p>
          <a:p>
            <a:r>
              <a:rPr lang="en-US" dirty="0"/>
              <a:t>Joins in SQL ………………………………………………………………………………....9</a:t>
            </a:r>
          </a:p>
          <a:p>
            <a:r>
              <a:rPr lang="en-US" dirty="0"/>
              <a:t>Sub-Queries in SQL ………………………………………………………………….…10</a:t>
            </a:r>
          </a:p>
          <a:p>
            <a:r>
              <a:rPr lang="en-US" dirty="0"/>
              <a:t>Set Operations in SQL …………………………………………………………....11-12</a:t>
            </a:r>
          </a:p>
          <a:p>
            <a:r>
              <a:rPr lang="en-US" dirty="0"/>
              <a:t>Stored Procedures in SQL ……………………………………………………………26</a:t>
            </a:r>
          </a:p>
          <a:p>
            <a:r>
              <a:rPr lang="en-US" dirty="0"/>
              <a:t>Functions in SQL …………………………………………………………………………27</a:t>
            </a:r>
          </a:p>
          <a:p>
            <a:r>
              <a:rPr lang="en-US" dirty="0"/>
              <a:t>Triggers and its types in SQL ……………………………………………………….28</a:t>
            </a:r>
          </a:p>
          <a:p>
            <a:r>
              <a:rPr lang="en-US" dirty="0"/>
              <a:t>Miscellaneous Problem Statements ……………………………………….37-40</a:t>
            </a:r>
            <a:endParaRPr lang="en-IN" dirty="0"/>
          </a:p>
        </p:txBody>
      </p:sp>
      <p:sp>
        <p:nvSpPr>
          <p:cNvPr id="5" name="TextBox 4">
            <a:extLst>
              <a:ext uri="{FF2B5EF4-FFF2-40B4-BE49-F238E27FC236}">
                <a16:creationId xmlns:a16="http://schemas.microsoft.com/office/drawing/2014/main" id="{895037AE-24F3-360F-C284-6BD317D7D8E3}"/>
              </a:ext>
            </a:extLst>
          </p:cNvPr>
          <p:cNvSpPr txBox="1"/>
          <p:nvPr/>
        </p:nvSpPr>
        <p:spPr>
          <a:xfrm>
            <a:off x="1199072" y="5860872"/>
            <a:ext cx="8091577" cy="369332"/>
          </a:xfrm>
          <a:prstGeom prst="rect">
            <a:avLst/>
          </a:prstGeom>
          <a:noFill/>
        </p:spPr>
        <p:txBody>
          <a:bodyPr wrap="square" rtlCol="0">
            <a:spAutoFit/>
          </a:bodyPr>
          <a:lstStyle/>
          <a:p>
            <a:r>
              <a:rPr lang="en-US" dirty="0">
                <a:solidFill>
                  <a:srgbClr val="FF0000"/>
                </a:solidFill>
              </a:rPr>
              <a:t>Note:</a:t>
            </a:r>
            <a:r>
              <a:rPr lang="en-US" dirty="0"/>
              <a:t> Problem statements &amp; tasks are included after each topic.</a:t>
            </a:r>
            <a:endParaRPr lang="en-IN" dirty="0"/>
          </a:p>
        </p:txBody>
      </p:sp>
      <p:sp>
        <p:nvSpPr>
          <p:cNvPr id="9" name="Slide Number Placeholder 8">
            <a:extLst>
              <a:ext uri="{FF2B5EF4-FFF2-40B4-BE49-F238E27FC236}">
                <a16:creationId xmlns:a16="http://schemas.microsoft.com/office/drawing/2014/main" id="{56204C8B-C8B5-3C79-6337-612F8700DC9F}"/>
              </a:ext>
            </a:extLst>
          </p:cNvPr>
          <p:cNvSpPr>
            <a:spLocks noGrp="1"/>
          </p:cNvSpPr>
          <p:nvPr>
            <p:ph type="sldNum" sz="quarter" idx="12"/>
          </p:nvPr>
        </p:nvSpPr>
        <p:spPr/>
        <p:txBody>
          <a:bodyPr/>
          <a:lstStyle/>
          <a:p>
            <a:fld id="{480F511D-CAB5-4B85-9C11-BDC0CE2E3910}" type="slidenum">
              <a:rPr lang="en-IN" smtClean="0"/>
              <a:t>2</a:t>
            </a:fld>
            <a:endParaRPr lang="en-IN"/>
          </a:p>
        </p:txBody>
      </p:sp>
    </p:spTree>
    <p:extLst>
      <p:ext uri="{BB962C8B-B14F-4D97-AF65-F5344CB8AC3E}">
        <p14:creationId xmlns:p14="http://schemas.microsoft.com/office/powerpoint/2010/main" val="5550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B2013-91E5-495F-F7D1-6948476A4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2604D-7556-6B9E-5EE4-4A1AA456A913}"/>
              </a:ext>
            </a:extLst>
          </p:cNvPr>
          <p:cNvSpPr>
            <a:spLocks noGrp="1"/>
          </p:cNvSpPr>
          <p:nvPr>
            <p:ph type="title"/>
          </p:nvPr>
        </p:nvSpPr>
        <p:spPr>
          <a:xfrm>
            <a:off x="731667" y="720233"/>
            <a:ext cx="10515600" cy="629486"/>
          </a:xfrm>
        </p:spPr>
        <p:txBody>
          <a:bodyPr>
            <a:normAutofit fontScale="90000"/>
          </a:bodyPr>
          <a:lstStyle/>
          <a:p>
            <a:r>
              <a:rPr lang="en-US" dirty="0"/>
              <a:t>Contd.</a:t>
            </a:r>
            <a:endParaRPr lang="en-IN" dirty="0"/>
          </a:p>
        </p:txBody>
      </p:sp>
      <p:graphicFrame>
        <p:nvGraphicFramePr>
          <p:cNvPr id="4" name="Table 3">
            <a:extLst>
              <a:ext uri="{FF2B5EF4-FFF2-40B4-BE49-F238E27FC236}">
                <a16:creationId xmlns:a16="http://schemas.microsoft.com/office/drawing/2014/main" id="{58AED58B-77BD-540D-75E9-1E8A448537A6}"/>
              </a:ext>
            </a:extLst>
          </p:cNvPr>
          <p:cNvGraphicFramePr>
            <a:graphicFrameLocks noGrp="1"/>
          </p:cNvGraphicFramePr>
          <p:nvPr>
            <p:extLst>
              <p:ext uri="{D42A27DB-BD31-4B8C-83A1-F6EECF244321}">
                <p14:modId xmlns:p14="http://schemas.microsoft.com/office/powerpoint/2010/main" val="3456065324"/>
              </p:ext>
            </p:extLst>
          </p:nvPr>
        </p:nvGraphicFramePr>
        <p:xfrm>
          <a:off x="787362" y="1349719"/>
          <a:ext cx="10459905" cy="4791756"/>
        </p:xfrm>
        <a:graphic>
          <a:graphicData uri="http://schemas.openxmlformats.org/drawingml/2006/table">
            <a:tbl>
              <a:tblPr/>
              <a:tblGrid>
                <a:gridCol w="643664">
                  <a:extLst>
                    <a:ext uri="{9D8B030D-6E8A-4147-A177-3AD203B41FA5}">
                      <a16:colId xmlns:a16="http://schemas.microsoft.com/office/drawing/2014/main" val="3994552552"/>
                    </a:ext>
                  </a:extLst>
                </a:gridCol>
                <a:gridCol w="9816241">
                  <a:extLst>
                    <a:ext uri="{9D8B030D-6E8A-4147-A177-3AD203B41FA5}">
                      <a16:colId xmlns:a16="http://schemas.microsoft.com/office/drawing/2014/main" val="1180546900"/>
                    </a:ext>
                  </a:extLst>
                </a:gridCol>
              </a:tblGrid>
              <a:tr h="81202">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PS</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Problem Description</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330795710"/>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retrieve all orders and their associated customer details by joining the Orders and Customers tables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CustomerID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0053243"/>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list all customers along with their orders, even if they haven't placed an order. Use a LEFT JOIN between Customers and Orders.</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647801"/>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list all orders along with their associated payment details, even if some orders haven't been paid yet. Use a RIGHT JOIN between Orders and Payments.</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566118"/>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find all books and orders, even if some books have never been ordered or some orders contain books that are no longer available in stock.</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7398453"/>
                  </a:ext>
                </a:extLst>
              </a:tr>
              <a:tr h="144359">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find authors who have written more than one book, by performing a self join on the Books table.</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8560696"/>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list all books whose price is greater than the average price of books in the same category. Use a correlated subquery to filter books by category.</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488661"/>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list all customers who have placed at least one order for a book that costs more than $30. Use a subquery in the WHERE clause.</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7336780"/>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retrieve the OrderID and the total value (price * quantity) of each order, using a subquery in the SELECT clause to calculate the total value for each order.</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1625207"/>
                  </a:ext>
                </a:extLst>
              </a:tr>
              <a:tr h="144359">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Write a query to list all customers who have placed an order for a book by using the EXISTS keyword.</a:t>
                      </a:r>
                      <a:endParaRPr lang="en-US" sz="160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9898211"/>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all customers who have placed an order for books in the 'Science Fiction' category using the IN keyword in a subquery.</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026579"/>
                  </a:ext>
                </a:extLst>
              </a:tr>
            </a:tbl>
          </a:graphicData>
        </a:graphic>
      </p:graphicFrame>
      <p:sp>
        <p:nvSpPr>
          <p:cNvPr id="9" name="Slide Number Placeholder 8">
            <a:extLst>
              <a:ext uri="{FF2B5EF4-FFF2-40B4-BE49-F238E27FC236}">
                <a16:creationId xmlns:a16="http://schemas.microsoft.com/office/drawing/2014/main" id="{560031B8-B8F5-A863-8BA1-5704DF092951}"/>
              </a:ext>
            </a:extLst>
          </p:cNvPr>
          <p:cNvSpPr>
            <a:spLocks noGrp="1"/>
          </p:cNvSpPr>
          <p:nvPr>
            <p:ph type="sldNum" sz="quarter" idx="12"/>
          </p:nvPr>
        </p:nvSpPr>
        <p:spPr/>
        <p:txBody>
          <a:bodyPr/>
          <a:lstStyle/>
          <a:p>
            <a:fld id="{480F511D-CAB5-4B85-9C11-BDC0CE2E3910}" type="slidenum">
              <a:rPr lang="en-IN" smtClean="0"/>
              <a:t>20</a:t>
            </a:fld>
            <a:endParaRPr lang="en-IN"/>
          </a:p>
        </p:txBody>
      </p:sp>
    </p:spTree>
    <p:extLst>
      <p:ext uri="{BB962C8B-B14F-4D97-AF65-F5344CB8AC3E}">
        <p14:creationId xmlns:p14="http://schemas.microsoft.com/office/powerpoint/2010/main" val="99191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A36C8-572A-2153-C927-9AED90DBC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FF0D3-3A56-CA69-005B-119699DD1AEA}"/>
              </a:ext>
            </a:extLst>
          </p:cNvPr>
          <p:cNvSpPr>
            <a:spLocks noGrp="1"/>
          </p:cNvSpPr>
          <p:nvPr>
            <p:ph type="title"/>
          </p:nvPr>
        </p:nvSpPr>
        <p:spPr>
          <a:xfrm>
            <a:off x="696157" y="897786"/>
            <a:ext cx="10515600" cy="629486"/>
          </a:xfrm>
        </p:spPr>
        <p:txBody>
          <a:bodyPr>
            <a:normAutofit fontScale="90000"/>
          </a:bodyPr>
          <a:lstStyle/>
          <a:p>
            <a:r>
              <a:rPr lang="en-US" dirty="0"/>
              <a:t>Contd.</a:t>
            </a:r>
            <a:endParaRPr lang="en-IN" dirty="0"/>
          </a:p>
        </p:txBody>
      </p:sp>
      <p:graphicFrame>
        <p:nvGraphicFramePr>
          <p:cNvPr id="3" name="Table 2">
            <a:extLst>
              <a:ext uri="{FF2B5EF4-FFF2-40B4-BE49-F238E27FC236}">
                <a16:creationId xmlns:a16="http://schemas.microsoft.com/office/drawing/2014/main" id="{719B0246-8441-3092-EA1F-59D66998A66A}"/>
              </a:ext>
            </a:extLst>
          </p:cNvPr>
          <p:cNvGraphicFramePr>
            <a:graphicFrameLocks noGrp="1"/>
          </p:cNvGraphicFramePr>
          <p:nvPr>
            <p:extLst>
              <p:ext uri="{D42A27DB-BD31-4B8C-83A1-F6EECF244321}">
                <p14:modId xmlns:p14="http://schemas.microsoft.com/office/powerpoint/2010/main" val="3933847067"/>
              </p:ext>
            </p:extLst>
          </p:nvPr>
        </p:nvGraphicFramePr>
        <p:xfrm>
          <a:off x="751852" y="1573000"/>
          <a:ext cx="10459905" cy="4777320"/>
        </p:xfrm>
        <a:graphic>
          <a:graphicData uri="http://schemas.openxmlformats.org/drawingml/2006/table">
            <a:tbl>
              <a:tblPr/>
              <a:tblGrid>
                <a:gridCol w="643664">
                  <a:extLst>
                    <a:ext uri="{9D8B030D-6E8A-4147-A177-3AD203B41FA5}">
                      <a16:colId xmlns:a16="http://schemas.microsoft.com/office/drawing/2014/main" val="1276446679"/>
                    </a:ext>
                  </a:extLst>
                </a:gridCol>
                <a:gridCol w="9816241">
                  <a:extLst>
                    <a:ext uri="{9D8B030D-6E8A-4147-A177-3AD203B41FA5}">
                      <a16:colId xmlns:a16="http://schemas.microsoft.com/office/drawing/2014/main" val="331163696"/>
                    </a:ext>
                  </a:extLst>
                </a:gridCol>
              </a:tblGrid>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the total number of books ordered by each customer, along with their name and email, by joining the Orders and Customers tables. Use GROUP BY.</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640626"/>
                  </a:ext>
                </a:extLst>
              </a:tr>
              <a:tr h="234268">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authors who have written more than 3 books, including the number of books for each author, by joining the Books table with itself and using HAVING.</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8721492"/>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find customers who have spent more than the average amount on books. Use a subquery to calculate the average amount spent.</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1660848"/>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find orders where the quantity of books ordered is greater than 2 and the payment was made using Credit Card. Join the Orders, Payments, and Books tables.</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1896751"/>
                  </a:ext>
                </a:extLst>
              </a:tr>
              <a:tr h="187667">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the top 5 most expensive books ordered by customers, using a subquery with LIMIT to limit the results.</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164885"/>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16</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find all customers who have placed an order for books from the 'Fantasy' category, using a subquery to retrieve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BookID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Books table and a JOIN with Orders.</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5716603"/>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all orders where the Quantity is greater than the average quantity ordered for that book. Use a nested subquery to find the average quantity per book.</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5745186"/>
                  </a:ext>
                </a:extLst>
              </a:tr>
              <a:tr h="144359">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18</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distinct customers who have ordered books by the same author using a subquery.</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9608744"/>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19</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retrieve each order along with the total value (price * quantity) and the book title by joining Orders with Books and using a subquery to calculate the total value.</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3921286"/>
                  </a:ext>
                </a:extLst>
              </a:tr>
              <a:tr h="230974">
                <a:tc>
                  <a:txBody>
                    <a:bodyPr/>
                    <a:lstStyle/>
                    <a:p>
                      <a:pPr algn="ctr" rtl="0" fontAlgn="b"/>
                      <a:r>
                        <a:rPr lang="en-IN" sz="1600" b="1" i="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Write a query to list all authors along with the total sales (sum of Price * Quantity) for each book ordered. Use a join between Books and Orders with an aggregated subquery.</a:t>
                      </a:r>
                      <a:endParaRPr lang="en-US" sz="1600" dirty="0">
                        <a:effectLst/>
                        <a:latin typeface="Times New Roman" panose="02020603050405020304" pitchFamily="18" charset="0"/>
                        <a:cs typeface="Times New Roman" panose="02020603050405020304" pitchFamily="18" charset="0"/>
                      </a:endParaRPr>
                    </a:p>
                  </a:txBody>
                  <a:tcPr marL="7218" marR="7218" marT="7218" marB="7218"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6181437"/>
                  </a:ext>
                </a:extLst>
              </a:tr>
            </a:tbl>
          </a:graphicData>
        </a:graphic>
      </p:graphicFrame>
      <p:sp>
        <p:nvSpPr>
          <p:cNvPr id="9" name="Slide Number Placeholder 8">
            <a:extLst>
              <a:ext uri="{FF2B5EF4-FFF2-40B4-BE49-F238E27FC236}">
                <a16:creationId xmlns:a16="http://schemas.microsoft.com/office/drawing/2014/main" id="{8D06754C-F5F0-29B6-9006-A21BE5CC27CD}"/>
              </a:ext>
            </a:extLst>
          </p:cNvPr>
          <p:cNvSpPr>
            <a:spLocks noGrp="1"/>
          </p:cNvSpPr>
          <p:nvPr>
            <p:ph type="sldNum" sz="quarter" idx="12"/>
          </p:nvPr>
        </p:nvSpPr>
        <p:spPr/>
        <p:txBody>
          <a:bodyPr/>
          <a:lstStyle/>
          <a:p>
            <a:fld id="{480F511D-CAB5-4B85-9C11-BDC0CE2E3910}" type="slidenum">
              <a:rPr lang="en-IN" smtClean="0"/>
              <a:t>21</a:t>
            </a:fld>
            <a:endParaRPr lang="en-IN"/>
          </a:p>
        </p:txBody>
      </p:sp>
    </p:spTree>
    <p:extLst>
      <p:ext uri="{BB962C8B-B14F-4D97-AF65-F5344CB8AC3E}">
        <p14:creationId xmlns:p14="http://schemas.microsoft.com/office/powerpoint/2010/main" val="282709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7B964-B966-4321-8CA0-85FD257DB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408351-7FC2-24B5-A82F-D78B96DD9CD9}"/>
              </a:ext>
            </a:extLst>
          </p:cNvPr>
          <p:cNvSpPr>
            <a:spLocks noGrp="1"/>
          </p:cNvSpPr>
          <p:nvPr>
            <p:ph type="title"/>
          </p:nvPr>
        </p:nvSpPr>
        <p:spPr>
          <a:xfrm>
            <a:off x="769189" y="805074"/>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01</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63ADA4-2FA0-2A94-3B15-05E1667BCB1D}"/>
              </a:ext>
            </a:extLst>
          </p:cNvPr>
          <p:cNvPicPr>
            <a:picLocks noChangeAspect="1"/>
          </p:cNvPicPr>
          <p:nvPr/>
        </p:nvPicPr>
        <p:blipFill>
          <a:blip r:embed="rId2"/>
          <a:stretch>
            <a:fillRect/>
          </a:stretch>
        </p:blipFill>
        <p:spPr>
          <a:xfrm>
            <a:off x="769189" y="1434560"/>
            <a:ext cx="9440592" cy="4905857"/>
          </a:xfrm>
          <a:prstGeom prst="rect">
            <a:avLst/>
          </a:prstGeom>
        </p:spPr>
      </p:pic>
      <p:sp>
        <p:nvSpPr>
          <p:cNvPr id="7" name="Slide Number Placeholder 6">
            <a:extLst>
              <a:ext uri="{FF2B5EF4-FFF2-40B4-BE49-F238E27FC236}">
                <a16:creationId xmlns:a16="http://schemas.microsoft.com/office/drawing/2014/main" id="{6457EFED-4DD4-9492-7893-4DF3AEDB2FC6}"/>
              </a:ext>
            </a:extLst>
          </p:cNvPr>
          <p:cNvSpPr>
            <a:spLocks noGrp="1"/>
          </p:cNvSpPr>
          <p:nvPr>
            <p:ph type="sldNum" sz="quarter" idx="12"/>
          </p:nvPr>
        </p:nvSpPr>
        <p:spPr/>
        <p:txBody>
          <a:bodyPr/>
          <a:lstStyle/>
          <a:p>
            <a:fld id="{480F511D-CAB5-4B85-9C11-BDC0CE2E3910}" type="slidenum">
              <a:rPr lang="en-IN" smtClean="0"/>
              <a:t>22</a:t>
            </a:fld>
            <a:endParaRPr lang="en-IN"/>
          </a:p>
        </p:txBody>
      </p:sp>
    </p:spTree>
    <p:extLst>
      <p:ext uri="{BB962C8B-B14F-4D97-AF65-F5344CB8AC3E}">
        <p14:creationId xmlns:p14="http://schemas.microsoft.com/office/powerpoint/2010/main" val="357093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D10ED-72D0-C282-02BD-88506E6E3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AC39C-BE87-7434-24B7-609753F5AE14}"/>
              </a:ext>
            </a:extLst>
          </p:cNvPr>
          <p:cNvSpPr>
            <a:spLocks noGrp="1"/>
          </p:cNvSpPr>
          <p:nvPr>
            <p:ph type="title"/>
          </p:nvPr>
        </p:nvSpPr>
        <p:spPr>
          <a:xfrm>
            <a:off x="838200" y="727436"/>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02</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54D4DE-9E25-4427-D79B-2DEC33BA49B5}"/>
              </a:ext>
            </a:extLst>
          </p:cNvPr>
          <p:cNvPicPr>
            <a:picLocks noChangeAspect="1"/>
          </p:cNvPicPr>
          <p:nvPr/>
        </p:nvPicPr>
        <p:blipFill>
          <a:blip r:embed="rId2"/>
          <a:stretch>
            <a:fillRect/>
          </a:stretch>
        </p:blipFill>
        <p:spPr>
          <a:xfrm>
            <a:off x="838200" y="1356922"/>
            <a:ext cx="10155067" cy="4905856"/>
          </a:xfrm>
          <a:prstGeom prst="rect">
            <a:avLst/>
          </a:prstGeom>
        </p:spPr>
      </p:pic>
      <p:sp>
        <p:nvSpPr>
          <p:cNvPr id="7" name="Slide Number Placeholder 6">
            <a:extLst>
              <a:ext uri="{FF2B5EF4-FFF2-40B4-BE49-F238E27FC236}">
                <a16:creationId xmlns:a16="http://schemas.microsoft.com/office/drawing/2014/main" id="{03F9C2C8-B515-5C15-4E96-D2FF9E607C10}"/>
              </a:ext>
            </a:extLst>
          </p:cNvPr>
          <p:cNvSpPr>
            <a:spLocks noGrp="1"/>
          </p:cNvSpPr>
          <p:nvPr>
            <p:ph type="sldNum" sz="quarter" idx="12"/>
          </p:nvPr>
        </p:nvSpPr>
        <p:spPr/>
        <p:txBody>
          <a:bodyPr/>
          <a:lstStyle/>
          <a:p>
            <a:fld id="{480F511D-CAB5-4B85-9C11-BDC0CE2E3910}" type="slidenum">
              <a:rPr lang="en-IN" smtClean="0"/>
              <a:t>23</a:t>
            </a:fld>
            <a:endParaRPr lang="en-IN"/>
          </a:p>
        </p:txBody>
      </p:sp>
    </p:spTree>
    <p:extLst>
      <p:ext uri="{BB962C8B-B14F-4D97-AF65-F5344CB8AC3E}">
        <p14:creationId xmlns:p14="http://schemas.microsoft.com/office/powerpoint/2010/main" val="3350497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0CFEB-0112-DE07-4988-2EC6D5D87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97852-A0D8-4611-4DDA-50EDA3F84139}"/>
              </a:ext>
            </a:extLst>
          </p:cNvPr>
          <p:cNvSpPr>
            <a:spLocks noGrp="1"/>
          </p:cNvSpPr>
          <p:nvPr>
            <p:ph type="title"/>
          </p:nvPr>
        </p:nvSpPr>
        <p:spPr>
          <a:xfrm>
            <a:off x="751936" y="727435"/>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03</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9FAA07-E6D0-E928-EAC1-45496B2AE02D}"/>
              </a:ext>
            </a:extLst>
          </p:cNvPr>
          <p:cNvPicPr>
            <a:picLocks noChangeAspect="1"/>
          </p:cNvPicPr>
          <p:nvPr/>
        </p:nvPicPr>
        <p:blipFill>
          <a:blip r:embed="rId2"/>
          <a:stretch>
            <a:fillRect/>
          </a:stretch>
        </p:blipFill>
        <p:spPr>
          <a:xfrm>
            <a:off x="751936" y="1247779"/>
            <a:ext cx="9983593" cy="5087060"/>
          </a:xfrm>
          <a:prstGeom prst="rect">
            <a:avLst/>
          </a:prstGeom>
        </p:spPr>
      </p:pic>
      <p:sp>
        <p:nvSpPr>
          <p:cNvPr id="7" name="Slide Number Placeholder 6">
            <a:extLst>
              <a:ext uri="{FF2B5EF4-FFF2-40B4-BE49-F238E27FC236}">
                <a16:creationId xmlns:a16="http://schemas.microsoft.com/office/drawing/2014/main" id="{1BC8BF58-F24B-21D5-B405-379128FC17AC}"/>
              </a:ext>
            </a:extLst>
          </p:cNvPr>
          <p:cNvSpPr>
            <a:spLocks noGrp="1"/>
          </p:cNvSpPr>
          <p:nvPr>
            <p:ph type="sldNum" sz="quarter" idx="12"/>
          </p:nvPr>
        </p:nvSpPr>
        <p:spPr/>
        <p:txBody>
          <a:bodyPr/>
          <a:lstStyle/>
          <a:p>
            <a:fld id="{480F511D-CAB5-4B85-9C11-BDC0CE2E3910}" type="slidenum">
              <a:rPr lang="en-IN" smtClean="0"/>
              <a:t>24</a:t>
            </a:fld>
            <a:endParaRPr lang="en-IN"/>
          </a:p>
        </p:txBody>
      </p:sp>
    </p:spTree>
    <p:extLst>
      <p:ext uri="{BB962C8B-B14F-4D97-AF65-F5344CB8AC3E}">
        <p14:creationId xmlns:p14="http://schemas.microsoft.com/office/powerpoint/2010/main" val="425957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FB520-0785-99F6-52DE-296363EA0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EDAA2-7952-28BF-6EBF-B941370CEF32}"/>
              </a:ext>
            </a:extLst>
          </p:cNvPr>
          <p:cNvSpPr>
            <a:spLocks noGrp="1"/>
          </p:cNvSpPr>
          <p:nvPr>
            <p:ph type="title"/>
          </p:nvPr>
        </p:nvSpPr>
        <p:spPr>
          <a:xfrm>
            <a:off x="248653" y="727436"/>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04</a:t>
            </a:r>
            <a:endParaRPr lang="en-IN" sz="3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C48556F-0596-9D07-D669-F9698FE69DC9}"/>
              </a:ext>
            </a:extLst>
          </p:cNvPr>
          <p:cNvSpPr>
            <a:spLocks noGrp="1"/>
          </p:cNvSpPr>
          <p:nvPr>
            <p:ph type="sldNum" sz="quarter" idx="12"/>
          </p:nvPr>
        </p:nvSpPr>
        <p:spPr/>
        <p:txBody>
          <a:bodyPr/>
          <a:lstStyle/>
          <a:p>
            <a:fld id="{480F511D-CAB5-4B85-9C11-BDC0CE2E3910}" type="slidenum">
              <a:rPr lang="en-IN" smtClean="0"/>
              <a:t>25</a:t>
            </a:fld>
            <a:endParaRPr lang="en-IN"/>
          </a:p>
        </p:txBody>
      </p:sp>
      <p:pic>
        <p:nvPicPr>
          <p:cNvPr id="5" name="Picture 4">
            <a:extLst>
              <a:ext uri="{FF2B5EF4-FFF2-40B4-BE49-F238E27FC236}">
                <a16:creationId xmlns:a16="http://schemas.microsoft.com/office/drawing/2014/main" id="{C12B21C9-F6A9-EA43-CBCE-2C4018032855}"/>
              </a:ext>
            </a:extLst>
          </p:cNvPr>
          <p:cNvPicPr>
            <a:picLocks noChangeAspect="1"/>
          </p:cNvPicPr>
          <p:nvPr/>
        </p:nvPicPr>
        <p:blipFill>
          <a:blip r:embed="rId2"/>
          <a:stretch>
            <a:fillRect/>
          </a:stretch>
        </p:blipFill>
        <p:spPr>
          <a:xfrm>
            <a:off x="751937" y="1356922"/>
            <a:ext cx="10012316" cy="5172216"/>
          </a:xfrm>
          <a:prstGeom prst="rect">
            <a:avLst/>
          </a:prstGeom>
        </p:spPr>
      </p:pic>
    </p:spTree>
    <p:extLst>
      <p:ext uri="{BB962C8B-B14F-4D97-AF65-F5344CB8AC3E}">
        <p14:creationId xmlns:p14="http://schemas.microsoft.com/office/powerpoint/2010/main" val="320259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FB2ED-2C12-15A4-E504-9B9362B2D5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ACFC0-9C77-9AAD-C414-380C77CA5657}"/>
              </a:ext>
            </a:extLst>
          </p:cNvPr>
          <p:cNvSpPr>
            <a:spLocks noGrp="1"/>
          </p:cNvSpPr>
          <p:nvPr>
            <p:ph type="title"/>
          </p:nvPr>
        </p:nvSpPr>
        <p:spPr>
          <a:xfrm>
            <a:off x="248653" y="727436"/>
            <a:ext cx="10515600" cy="629486"/>
          </a:xfrm>
        </p:spPr>
        <p:txBody>
          <a:bodyPr>
            <a:normAutofit/>
          </a:bodyPr>
          <a:lstStyle/>
          <a:p>
            <a:pPr algn="ctr"/>
            <a:r>
              <a:rPr lang="en-US" sz="3600" dirty="0">
                <a:latin typeface="Times New Roman" panose="02020603050405020304" pitchFamily="18" charset="0"/>
                <a:cs typeface="Times New Roman" panose="02020603050405020304" pitchFamily="18" charset="0"/>
              </a:rPr>
              <a:t>TASK 05</a:t>
            </a:r>
            <a:endParaRPr lang="en-IN" sz="3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1D97B70-332D-48BA-C85F-B05FD0058198}"/>
              </a:ext>
            </a:extLst>
          </p:cNvPr>
          <p:cNvSpPr>
            <a:spLocks noGrp="1"/>
          </p:cNvSpPr>
          <p:nvPr>
            <p:ph type="sldNum" sz="quarter" idx="12"/>
          </p:nvPr>
        </p:nvSpPr>
        <p:spPr/>
        <p:txBody>
          <a:bodyPr/>
          <a:lstStyle/>
          <a:p>
            <a:fld id="{480F511D-CAB5-4B85-9C11-BDC0CE2E3910}" type="slidenum">
              <a:rPr lang="en-IN" smtClean="0"/>
              <a:t>26</a:t>
            </a:fld>
            <a:endParaRPr lang="en-IN"/>
          </a:p>
        </p:txBody>
      </p:sp>
      <p:pic>
        <p:nvPicPr>
          <p:cNvPr id="4" name="Picture 3">
            <a:extLst>
              <a:ext uri="{FF2B5EF4-FFF2-40B4-BE49-F238E27FC236}">
                <a16:creationId xmlns:a16="http://schemas.microsoft.com/office/drawing/2014/main" id="{1CF894B8-23BD-E4CD-8C21-78E5F8304F58}"/>
              </a:ext>
            </a:extLst>
          </p:cNvPr>
          <p:cNvPicPr>
            <a:picLocks noChangeAspect="1"/>
          </p:cNvPicPr>
          <p:nvPr/>
        </p:nvPicPr>
        <p:blipFill>
          <a:blip r:embed="rId2"/>
          <a:stretch>
            <a:fillRect/>
          </a:stretch>
        </p:blipFill>
        <p:spPr>
          <a:xfrm>
            <a:off x="885098" y="1795234"/>
            <a:ext cx="10421804" cy="3803309"/>
          </a:xfrm>
          <a:prstGeom prst="rect">
            <a:avLst/>
          </a:prstGeom>
        </p:spPr>
      </p:pic>
    </p:spTree>
    <p:extLst>
      <p:ext uri="{BB962C8B-B14F-4D97-AF65-F5344CB8AC3E}">
        <p14:creationId xmlns:p14="http://schemas.microsoft.com/office/powerpoint/2010/main" val="300317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E106-41BB-274A-F2E1-BEF85D978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DD598-5DEC-3EF4-CAD3-7C3C3034224F}"/>
              </a:ext>
            </a:extLst>
          </p:cNvPr>
          <p:cNvSpPr>
            <a:spLocks noGrp="1"/>
          </p:cNvSpPr>
          <p:nvPr>
            <p:ph type="title"/>
          </p:nvPr>
        </p:nvSpPr>
        <p:spPr>
          <a:xfrm>
            <a:off x="838200" y="714983"/>
            <a:ext cx="10515600" cy="725738"/>
          </a:xfrm>
        </p:spPr>
        <p:txBody>
          <a:bodyPr/>
          <a:lstStyle/>
          <a:p>
            <a:pPr algn="ctr"/>
            <a:r>
              <a:rPr lang="en-US" dirty="0">
                <a:latin typeface="Times New Roman" panose="02020603050405020304" pitchFamily="18" charset="0"/>
                <a:cs typeface="Times New Roman" panose="02020603050405020304" pitchFamily="18" charset="0"/>
              </a:rPr>
              <a:t>Views in SQL</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2B6EC4-1C0E-BCB6-8F1A-8DC0513AC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6" y="1440721"/>
            <a:ext cx="10515600" cy="4875631"/>
          </a:xfrm>
          <a:prstGeom prst="rect">
            <a:avLst/>
          </a:prstGeom>
        </p:spPr>
      </p:pic>
      <p:sp>
        <p:nvSpPr>
          <p:cNvPr id="7" name="Slide Number Placeholder 6">
            <a:extLst>
              <a:ext uri="{FF2B5EF4-FFF2-40B4-BE49-F238E27FC236}">
                <a16:creationId xmlns:a16="http://schemas.microsoft.com/office/drawing/2014/main" id="{FAC73185-387B-FC1A-F68F-64C4FA046444}"/>
              </a:ext>
            </a:extLst>
          </p:cNvPr>
          <p:cNvSpPr>
            <a:spLocks noGrp="1"/>
          </p:cNvSpPr>
          <p:nvPr>
            <p:ph type="sldNum" sz="quarter" idx="12"/>
          </p:nvPr>
        </p:nvSpPr>
        <p:spPr/>
        <p:txBody>
          <a:bodyPr/>
          <a:lstStyle/>
          <a:p>
            <a:fld id="{480F511D-CAB5-4B85-9C11-BDC0CE2E3910}" type="slidenum">
              <a:rPr lang="en-IN" smtClean="0"/>
              <a:t>27</a:t>
            </a:fld>
            <a:endParaRPr lang="en-IN"/>
          </a:p>
        </p:txBody>
      </p:sp>
    </p:spTree>
    <p:extLst>
      <p:ext uri="{BB962C8B-B14F-4D97-AF65-F5344CB8AC3E}">
        <p14:creationId xmlns:p14="http://schemas.microsoft.com/office/powerpoint/2010/main" val="190323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12A5-807C-3D29-C3E6-35736086E1D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C7B72E-8D5D-0A81-E131-593F98069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45491"/>
            <a:ext cx="9753600" cy="5467350"/>
          </a:xfrm>
          <a:prstGeom prst="rect">
            <a:avLst/>
          </a:prstGeom>
        </p:spPr>
      </p:pic>
      <p:sp>
        <p:nvSpPr>
          <p:cNvPr id="6" name="Slide Number Placeholder 5">
            <a:extLst>
              <a:ext uri="{FF2B5EF4-FFF2-40B4-BE49-F238E27FC236}">
                <a16:creationId xmlns:a16="http://schemas.microsoft.com/office/drawing/2014/main" id="{0E98385E-3C5E-63A7-86EB-EFC2A137185D}"/>
              </a:ext>
            </a:extLst>
          </p:cNvPr>
          <p:cNvSpPr>
            <a:spLocks noGrp="1"/>
          </p:cNvSpPr>
          <p:nvPr>
            <p:ph type="sldNum" sz="quarter" idx="12"/>
          </p:nvPr>
        </p:nvSpPr>
        <p:spPr/>
        <p:txBody>
          <a:bodyPr/>
          <a:lstStyle/>
          <a:p>
            <a:fld id="{480F511D-CAB5-4B85-9C11-BDC0CE2E3910}" type="slidenum">
              <a:rPr lang="en-IN" smtClean="0"/>
              <a:t>28</a:t>
            </a:fld>
            <a:endParaRPr lang="en-IN"/>
          </a:p>
        </p:txBody>
      </p:sp>
    </p:spTree>
    <p:extLst>
      <p:ext uri="{BB962C8B-B14F-4D97-AF65-F5344CB8AC3E}">
        <p14:creationId xmlns:p14="http://schemas.microsoft.com/office/powerpoint/2010/main" val="27048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DEC79-0521-A8CE-A84D-CDBF100C17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850548-6EED-5E6F-C64A-9B75EAE9E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452" y="1047750"/>
            <a:ext cx="8800740" cy="4762500"/>
          </a:xfrm>
          <a:prstGeom prst="rect">
            <a:avLst/>
          </a:prstGeom>
        </p:spPr>
      </p:pic>
      <p:sp>
        <p:nvSpPr>
          <p:cNvPr id="6" name="Slide Number Placeholder 5">
            <a:extLst>
              <a:ext uri="{FF2B5EF4-FFF2-40B4-BE49-F238E27FC236}">
                <a16:creationId xmlns:a16="http://schemas.microsoft.com/office/drawing/2014/main" id="{98637BE7-FE8E-D86F-039C-095579E19948}"/>
              </a:ext>
            </a:extLst>
          </p:cNvPr>
          <p:cNvSpPr>
            <a:spLocks noGrp="1"/>
          </p:cNvSpPr>
          <p:nvPr>
            <p:ph type="sldNum" sz="quarter" idx="12"/>
          </p:nvPr>
        </p:nvSpPr>
        <p:spPr/>
        <p:txBody>
          <a:bodyPr/>
          <a:lstStyle/>
          <a:p>
            <a:fld id="{480F511D-CAB5-4B85-9C11-BDC0CE2E3910}" type="slidenum">
              <a:rPr lang="en-IN" smtClean="0"/>
              <a:t>29</a:t>
            </a:fld>
            <a:endParaRPr lang="en-IN"/>
          </a:p>
        </p:txBody>
      </p:sp>
    </p:spTree>
    <p:extLst>
      <p:ext uri="{BB962C8B-B14F-4D97-AF65-F5344CB8AC3E}">
        <p14:creationId xmlns:p14="http://schemas.microsoft.com/office/powerpoint/2010/main" val="379169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7;p95">
            <a:extLst>
              <a:ext uri="{FF2B5EF4-FFF2-40B4-BE49-F238E27FC236}">
                <a16:creationId xmlns:a16="http://schemas.microsoft.com/office/drawing/2014/main" id="{D169A58D-206C-1027-95E4-3F378074D24E}"/>
              </a:ext>
            </a:extLst>
          </p:cNvPr>
          <p:cNvSpPr txBox="1">
            <a:spLocks noGrp="1"/>
          </p:cNvSpPr>
          <p:nvPr>
            <p:ph type="title"/>
          </p:nvPr>
        </p:nvSpPr>
        <p:spPr>
          <a:xfrm>
            <a:off x="429732" y="664234"/>
            <a:ext cx="10515600" cy="7218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 </a:t>
            </a:r>
            <a:r>
              <a:rPr lang="en-US" sz="3600" dirty="0">
                <a:latin typeface="Times New Roman"/>
                <a:ea typeface="Times New Roman"/>
                <a:cs typeface="Times New Roman"/>
                <a:sym typeface="Times New Roman"/>
              </a:rPr>
              <a:t>SQL – </a:t>
            </a:r>
            <a:r>
              <a:rPr lang="en-US" sz="3600" dirty="0">
                <a:latin typeface="Times New Roman" panose="02020603050405020304" pitchFamily="18" charset="0"/>
                <a:cs typeface="Times New Roman" panose="02020603050405020304" pitchFamily="18" charset="0"/>
                <a:sym typeface="Times New Roman"/>
              </a:rPr>
              <a:t>Structured</a:t>
            </a:r>
            <a:r>
              <a:rPr lang="en-US" sz="3600" dirty="0">
                <a:latin typeface="Times New Roman"/>
                <a:ea typeface="Times New Roman"/>
                <a:cs typeface="Times New Roman"/>
                <a:sym typeface="Times New Roman"/>
              </a:rPr>
              <a:t> Query Language</a:t>
            </a:r>
            <a:endParaRPr dirty="0"/>
          </a:p>
        </p:txBody>
      </p:sp>
      <p:sp>
        <p:nvSpPr>
          <p:cNvPr id="5" name="Google Shape;858;p95">
            <a:extLst>
              <a:ext uri="{FF2B5EF4-FFF2-40B4-BE49-F238E27FC236}">
                <a16:creationId xmlns:a16="http://schemas.microsoft.com/office/drawing/2014/main" id="{ABE465CF-207E-C440-423E-6AF19F318AA6}"/>
              </a:ext>
            </a:extLst>
          </p:cNvPr>
          <p:cNvSpPr txBox="1"/>
          <p:nvPr/>
        </p:nvSpPr>
        <p:spPr>
          <a:xfrm>
            <a:off x="641079" y="1447201"/>
            <a:ext cx="10092906"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SQL is a language just like C++ and Java. It is actually used for accessing and manipulating the databases.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different data definition commands in SQL for accessing and modifying the databases. This includes: DDL, DQL, DML, DCL and TCL.</a:t>
            </a:r>
            <a:endParaRPr sz="1800" dirty="0">
              <a:solidFill>
                <a:schemeClr val="dk1"/>
              </a:solidFill>
              <a:latin typeface="Calibri"/>
              <a:ea typeface="Calibri"/>
              <a:cs typeface="Calibri"/>
              <a:sym typeface="Calibri"/>
            </a:endParaRPr>
          </a:p>
        </p:txBody>
      </p:sp>
      <p:pic>
        <p:nvPicPr>
          <p:cNvPr id="6" name="Google Shape;859;p95">
            <a:extLst>
              <a:ext uri="{FF2B5EF4-FFF2-40B4-BE49-F238E27FC236}">
                <a16:creationId xmlns:a16="http://schemas.microsoft.com/office/drawing/2014/main" id="{BFBD683C-34A3-85F1-2EBD-CA331651AD29}"/>
              </a:ext>
            </a:extLst>
          </p:cNvPr>
          <p:cNvPicPr preferRelativeResize="0"/>
          <p:nvPr/>
        </p:nvPicPr>
        <p:blipFill rotWithShape="1">
          <a:blip r:embed="rId2">
            <a:alphaModFix/>
          </a:blip>
          <a:srcRect/>
          <a:stretch/>
        </p:blipFill>
        <p:spPr>
          <a:xfrm>
            <a:off x="641079" y="2647530"/>
            <a:ext cx="10767204" cy="3838452"/>
          </a:xfrm>
          <a:prstGeom prst="rect">
            <a:avLst/>
          </a:prstGeom>
          <a:noFill/>
          <a:ln>
            <a:noFill/>
          </a:ln>
        </p:spPr>
      </p:pic>
      <p:sp>
        <p:nvSpPr>
          <p:cNvPr id="8" name="Slide Number Placeholder 7">
            <a:extLst>
              <a:ext uri="{FF2B5EF4-FFF2-40B4-BE49-F238E27FC236}">
                <a16:creationId xmlns:a16="http://schemas.microsoft.com/office/drawing/2014/main" id="{577CB213-A6B2-E35D-85EE-618F5ABE5984}"/>
              </a:ext>
            </a:extLst>
          </p:cNvPr>
          <p:cNvSpPr>
            <a:spLocks noGrp="1"/>
          </p:cNvSpPr>
          <p:nvPr>
            <p:ph type="sldNum" sz="quarter" idx="12"/>
          </p:nvPr>
        </p:nvSpPr>
        <p:spPr/>
        <p:txBody>
          <a:bodyPr/>
          <a:lstStyle/>
          <a:p>
            <a:fld id="{480F511D-CAB5-4B85-9C11-BDC0CE2E3910}" type="slidenum">
              <a:rPr lang="en-IN" smtClean="0"/>
              <a:t>3</a:t>
            </a:fld>
            <a:endParaRPr lang="en-IN"/>
          </a:p>
        </p:txBody>
      </p:sp>
    </p:spTree>
    <p:extLst>
      <p:ext uri="{BB962C8B-B14F-4D97-AF65-F5344CB8AC3E}">
        <p14:creationId xmlns:p14="http://schemas.microsoft.com/office/powerpoint/2010/main" val="373995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2BE98-9432-C5CD-61DF-421B609957B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0043A83-71CE-3B66-E9D2-0C86E57C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66" y="979188"/>
            <a:ext cx="9454551" cy="4899624"/>
          </a:xfrm>
          <a:prstGeom prst="rect">
            <a:avLst/>
          </a:prstGeom>
        </p:spPr>
      </p:pic>
      <p:sp>
        <p:nvSpPr>
          <p:cNvPr id="6" name="Slide Number Placeholder 5">
            <a:extLst>
              <a:ext uri="{FF2B5EF4-FFF2-40B4-BE49-F238E27FC236}">
                <a16:creationId xmlns:a16="http://schemas.microsoft.com/office/drawing/2014/main" id="{5E368493-18C3-C63D-C072-4D6676A6DD13}"/>
              </a:ext>
            </a:extLst>
          </p:cNvPr>
          <p:cNvSpPr>
            <a:spLocks noGrp="1"/>
          </p:cNvSpPr>
          <p:nvPr>
            <p:ph type="sldNum" sz="quarter" idx="12"/>
          </p:nvPr>
        </p:nvSpPr>
        <p:spPr/>
        <p:txBody>
          <a:bodyPr/>
          <a:lstStyle/>
          <a:p>
            <a:fld id="{480F511D-CAB5-4B85-9C11-BDC0CE2E3910}" type="slidenum">
              <a:rPr lang="en-IN" smtClean="0"/>
              <a:t>30</a:t>
            </a:fld>
            <a:endParaRPr lang="en-IN"/>
          </a:p>
        </p:txBody>
      </p:sp>
    </p:spTree>
    <p:extLst>
      <p:ext uri="{BB962C8B-B14F-4D97-AF65-F5344CB8AC3E}">
        <p14:creationId xmlns:p14="http://schemas.microsoft.com/office/powerpoint/2010/main" val="341034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172D3-D245-3646-6DF3-0945A014E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7A57C-57E3-BFFD-063E-A5A0C5832B9B}"/>
              </a:ext>
            </a:extLst>
          </p:cNvPr>
          <p:cNvSpPr>
            <a:spLocks noGrp="1"/>
          </p:cNvSpPr>
          <p:nvPr>
            <p:ph type="title"/>
          </p:nvPr>
        </p:nvSpPr>
        <p:spPr>
          <a:xfrm>
            <a:off x="838200" y="1069290"/>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Day 03 – Problem Statements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D5CDCF-EA0B-16C0-348E-129CEAE48CA8}"/>
              </a:ext>
            </a:extLst>
          </p:cNvPr>
          <p:cNvSpPr txBox="1"/>
          <p:nvPr/>
        </p:nvSpPr>
        <p:spPr>
          <a:xfrm>
            <a:off x="838200" y="2242313"/>
            <a:ext cx="10647947" cy="3231654"/>
          </a:xfrm>
          <a:prstGeom prst="rect">
            <a:avLst/>
          </a:prstGeom>
          <a:noFill/>
        </p:spPr>
        <p:txBody>
          <a:bodyPr wrap="square" rtlCol="0">
            <a:spAutoFit/>
          </a:bodyPr>
          <a:lstStyle/>
          <a:p>
            <a:pPr rtl="0"/>
            <a:r>
              <a:rPr lang="en-US" sz="1800" b="1" i="0" u="none" strike="noStrike" dirty="0">
                <a:solidFill>
                  <a:srgbClr val="000000"/>
                </a:solidFill>
                <a:effectLst/>
                <a:latin typeface="Times New Roman" panose="02020603050405020304" pitchFamily="18" charset="0"/>
              </a:rPr>
              <a:t>Library Management System</a:t>
            </a:r>
          </a:p>
          <a:p>
            <a:pPr rtl="0"/>
            <a:endParaRPr lang="en-US" b="0" dirty="0">
              <a:effectLst/>
            </a:endParaRPr>
          </a:p>
          <a:p>
            <a:pPr marL="457200" rtl="0"/>
            <a:r>
              <a:rPr lang="en-US" sz="1800" b="0" i="0" u="none" strike="noStrike" dirty="0">
                <a:solidFill>
                  <a:srgbClr val="000000"/>
                </a:solidFill>
                <a:effectLst/>
                <a:latin typeface="Times New Roman" panose="02020603050405020304" pitchFamily="18" charset="0"/>
              </a:rPr>
              <a:t>The LMS has a database with the following tables:</a:t>
            </a:r>
            <a:endParaRPr lang="en-US" b="0" dirty="0">
              <a:effectLst/>
            </a:endParaRPr>
          </a:p>
          <a:p>
            <a:pPr marL="457200" rtl="0">
              <a:spcBef>
                <a:spcPts val="1200"/>
              </a:spcBef>
              <a:spcAft>
                <a:spcPts val="1200"/>
              </a:spcAft>
            </a:pPr>
            <a:r>
              <a:rPr lang="en-US" sz="1800" b="1" i="0" u="none" strike="noStrike" dirty="0">
                <a:solidFill>
                  <a:srgbClr val="000000"/>
                </a:solidFill>
                <a:effectLst/>
                <a:latin typeface="Times New Roman" panose="02020603050405020304" pitchFamily="18" charset="0"/>
              </a:rPr>
              <a:t>Books(</a:t>
            </a:r>
            <a:r>
              <a:rPr lang="en-US" sz="1800" b="1" i="0" u="none" strike="noStrike" dirty="0" err="1">
                <a:solidFill>
                  <a:srgbClr val="000000"/>
                </a:solidFill>
                <a:effectLst/>
                <a:latin typeface="Times New Roman" panose="02020603050405020304" pitchFamily="18" charset="0"/>
              </a:rPr>
              <a:t>BookID</a:t>
            </a:r>
            <a:r>
              <a:rPr lang="en-US" sz="1800" b="1" i="0" u="none" strike="noStrike" dirty="0">
                <a:solidFill>
                  <a:srgbClr val="000000"/>
                </a:solidFill>
                <a:effectLst/>
                <a:latin typeface="Times New Roman" panose="02020603050405020304" pitchFamily="18" charset="0"/>
              </a:rPr>
              <a:t>, Title, Author, Price, Category) </a:t>
            </a:r>
            <a:endParaRPr lang="en-US" b="0" dirty="0">
              <a:effectLst/>
            </a:endParaRPr>
          </a:p>
          <a:p>
            <a:pPr marL="457200" rtl="0">
              <a:spcBef>
                <a:spcPts val="1200"/>
              </a:spcBef>
              <a:spcAft>
                <a:spcPts val="1200"/>
              </a:spcAft>
            </a:pPr>
            <a:r>
              <a:rPr lang="en-US" sz="1800" b="1" i="0" u="none" strike="noStrike" dirty="0">
                <a:solidFill>
                  <a:srgbClr val="000000"/>
                </a:solidFill>
                <a:effectLst/>
                <a:latin typeface="Times New Roman" panose="02020603050405020304" pitchFamily="18" charset="0"/>
              </a:rPr>
              <a:t>Orders(</a:t>
            </a:r>
            <a:r>
              <a:rPr lang="en-US" sz="1800" b="1" i="0" u="none" strike="noStrike" dirty="0" err="1">
                <a:solidFill>
                  <a:srgbClr val="000000"/>
                </a:solidFill>
                <a:effectLst/>
                <a:latin typeface="Times New Roman" panose="02020603050405020304" pitchFamily="18" charset="0"/>
              </a:rPr>
              <a:t>OrderID</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CustomerID</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BookID</a:t>
            </a:r>
            <a:r>
              <a:rPr lang="en-US" sz="1800" b="1" i="0" u="none" strike="noStrike" dirty="0">
                <a:solidFill>
                  <a:srgbClr val="000000"/>
                </a:solidFill>
                <a:effectLst/>
                <a:latin typeface="Times New Roman" panose="02020603050405020304" pitchFamily="18" charset="0"/>
              </a:rPr>
              <a:t>, Quantity, </a:t>
            </a:r>
            <a:r>
              <a:rPr lang="en-US" sz="1800" b="1" i="0" u="none" strike="noStrike" dirty="0" err="1">
                <a:solidFill>
                  <a:srgbClr val="000000"/>
                </a:solidFill>
                <a:effectLst/>
                <a:latin typeface="Times New Roman" panose="02020603050405020304" pitchFamily="18" charset="0"/>
              </a:rPr>
              <a:t>OrderDate</a:t>
            </a:r>
            <a:r>
              <a:rPr lang="en-US" sz="1800" b="1" i="0" u="none" strike="noStrike" dirty="0">
                <a:solidFill>
                  <a:srgbClr val="000000"/>
                </a:solidFill>
                <a:effectLst/>
                <a:latin typeface="Times New Roman" panose="02020603050405020304" pitchFamily="18" charset="0"/>
              </a:rPr>
              <a:t>) </a:t>
            </a:r>
            <a:endParaRPr lang="en-US" b="0" dirty="0">
              <a:effectLst/>
            </a:endParaRPr>
          </a:p>
          <a:p>
            <a:pPr marL="457200" rtl="0">
              <a:spcBef>
                <a:spcPts val="1200"/>
              </a:spcBef>
              <a:spcAft>
                <a:spcPts val="1200"/>
              </a:spcAft>
            </a:pPr>
            <a:r>
              <a:rPr lang="en-US" sz="1800" b="1" i="0" u="none" strike="noStrike" dirty="0">
                <a:solidFill>
                  <a:srgbClr val="000000"/>
                </a:solidFill>
                <a:effectLst/>
                <a:latin typeface="Times New Roman" panose="02020603050405020304" pitchFamily="18" charset="0"/>
              </a:rPr>
              <a:t>Payments(</a:t>
            </a:r>
            <a:r>
              <a:rPr lang="en-US" sz="1800" b="1" i="0" u="none" strike="noStrike" dirty="0" err="1">
                <a:solidFill>
                  <a:srgbClr val="000000"/>
                </a:solidFill>
                <a:effectLst/>
                <a:latin typeface="Times New Roman" panose="02020603050405020304" pitchFamily="18" charset="0"/>
              </a:rPr>
              <a:t>PaymentID</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OrderID</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PaymentMethod</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PaymentDate</a:t>
            </a:r>
            <a:r>
              <a:rPr lang="en-US" sz="1800" b="1" i="0" u="none" strike="noStrike" dirty="0">
                <a:solidFill>
                  <a:srgbClr val="000000"/>
                </a:solidFill>
                <a:effectLst/>
                <a:latin typeface="Times New Roman" panose="02020603050405020304" pitchFamily="18" charset="0"/>
              </a:rPr>
              <a:t>)</a:t>
            </a:r>
            <a:endParaRPr lang="en-US" b="0" dirty="0">
              <a:effectLst/>
            </a:endParaRPr>
          </a:p>
          <a:p>
            <a:br>
              <a:rPr lang="en-US" dirty="0"/>
            </a:br>
            <a:endParaRPr lang="en-IN" dirty="0"/>
          </a:p>
        </p:txBody>
      </p:sp>
      <p:sp>
        <p:nvSpPr>
          <p:cNvPr id="9" name="Slide Number Placeholder 8">
            <a:extLst>
              <a:ext uri="{FF2B5EF4-FFF2-40B4-BE49-F238E27FC236}">
                <a16:creationId xmlns:a16="http://schemas.microsoft.com/office/drawing/2014/main" id="{7026F2DB-E588-7FE6-156B-0358E3B5D6B5}"/>
              </a:ext>
            </a:extLst>
          </p:cNvPr>
          <p:cNvSpPr>
            <a:spLocks noGrp="1"/>
          </p:cNvSpPr>
          <p:nvPr>
            <p:ph type="sldNum" sz="quarter" idx="12"/>
          </p:nvPr>
        </p:nvSpPr>
        <p:spPr/>
        <p:txBody>
          <a:bodyPr/>
          <a:lstStyle/>
          <a:p>
            <a:fld id="{480F511D-CAB5-4B85-9C11-BDC0CE2E3910}" type="slidenum">
              <a:rPr lang="en-IN" smtClean="0"/>
              <a:t>31</a:t>
            </a:fld>
            <a:endParaRPr lang="en-IN"/>
          </a:p>
        </p:txBody>
      </p:sp>
    </p:spTree>
    <p:extLst>
      <p:ext uri="{BB962C8B-B14F-4D97-AF65-F5344CB8AC3E}">
        <p14:creationId xmlns:p14="http://schemas.microsoft.com/office/powerpoint/2010/main" val="935915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0367F-EB97-AC64-2265-2BEE568D2A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188E6-6AC4-360E-49AA-C92A4ACFAFFE}"/>
              </a:ext>
            </a:extLst>
          </p:cNvPr>
          <p:cNvSpPr>
            <a:spLocks noGrp="1"/>
          </p:cNvSpPr>
          <p:nvPr>
            <p:ph type="title"/>
          </p:nvPr>
        </p:nvSpPr>
        <p:spPr>
          <a:xfrm>
            <a:off x="713913" y="880031"/>
            <a:ext cx="10515600" cy="629486"/>
          </a:xfrm>
        </p:spPr>
        <p:txBody>
          <a:bodyPr>
            <a:normAutofit fontScale="90000"/>
          </a:bodyPr>
          <a:lstStyle/>
          <a:p>
            <a:r>
              <a:rPr lang="en-US" dirty="0"/>
              <a:t>Contd.</a:t>
            </a:r>
            <a:endParaRPr lang="en-IN" dirty="0"/>
          </a:p>
        </p:txBody>
      </p:sp>
      <p:graphicFrame>
        <p:nvGraphicFramePr>
          <p:cNvPr id="3" name="Table 2">
            <a:extLst>
              <a:ext uri="{FF2B5EF4-FFF2-40B4-BE49-F238E27FC236}">
                <a16:creationId xmlns:a16="http://schemas.microsoft.com/office/drawing/2014/main" id="{B1C013D3-516F-D3AC-C1E3-D162A68FFC6B}"/>
              </a:ext>
            </a:extLst>
          </p:cNvPr>
          <p:cNvGraphicFramePr>
            <a:graphicFrameLocks noGrp="1"/>
          </p:cNvGraphicFramePr>
          <p:nvPr>
            <p:extLst>
              <p:ext uri="{D42A27DB-BD31-4B8C-83A1-F6EECF244321}">
                <p14:modId xmlns:p14="http://schemas.microsoft.com/office/powerpoint/2010/main" val="3159365866"/>
              </p:ext>
            </p:extLst>
          </p:nvPr>
        </p:nvGraphicFramePr>
        <p:xfrm>
          <a:off x="390617" y="1574263"/>
          <a:ext cx="11310151" cy="4774485"/>
        </p:xfrm>
        <a:graphic>
          <a:graphicData uri="http://schemas.openxmlformats.org/drawingml/2006/table">
            <a:tbl>
              <a:tblPr/>
              <a:tblGrid>
                <a:gridCol w="665826">
                  <a:extLst>
                    <a:ext uri="{9D8B030D-6E8A-4147-A177-3AD203B41FA5}">
                      <a16:colId xmlns:a16="http://schemas.microsoft.com/office/drawing/2014/main" val="1480156130"/>
                    </a:ext>
                  </a:extLst>
                </a:gridCol>
                <a:gridCol w="10644325">
                  <a:extLst>
                    <a:ext uri="{9D8B030D-6E8A-4147-A177-3AD203B41FA5}">
                      <a16:colId xmlns:a16="http://schemas.microsoft.com/office/drawing/2014/main" val="1424366198"/>
                    </a:ext>
                  </a:extLst>
                </a:gridCol>
              </a:tblGrid>
              <a:tr h="114509">
                <a:tc>
                  <a:txBody>
                    <a:bodyPr/>
                    <a:lstStyle/>
                    <a:p>
                      <a:pPr algn="ctr" rtl="0" fontAlgn="b"/>
                      <a:r>
                        <a:rPr lang="en-IN" sz="1500" b="1" i="0" u="none" strike="noStrike" dirty="0">
                          <a:solidFill>
                            <a:srgbClr val="000000"/>
                          </a:solidFill>
                          <a:effectLst/>
                          <a:latin typeface="Arial" panose="020B0604020202020204" pitchFamily="34" charset="0"/>
                        </a:rPr>
                        <a:t>PS</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rtl="0" fontAlgn="b"/>
                      <a:r>
                        <a:rPr lang="en-IN" sz="1500" b="1" i="0" u="none" strike="noStrike" dirty="0">
                          <a:solidFill>
                            <a:srgbClr val="000000"/>
                          </a:solidFill>
                          <a:effectLst/>
                          <a:latin typeface="Arial" panose="020B0604020202020204" pitchFamily="34" charset="0"/>
                        </a:rPr>
                        <a:t>Problem Description</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701268296"/>
                  </a:ext>
                </a:extLst>
              </a:tr>
              <a:tr h="543917">
                <a:tc>
                  <a:txBody>
                    <a:bodyPr/>
                    <a:lstStyle/>
                    <a:p>
                      <a:pPr algn="ctr" rtl="0" fontAlgn="b"/>
                      <a:r>
                        <a:rPr lang="en-IN" sz="1500" b="1" i="0" u="none" strike="noStrike" dirty="0">
                          <a:solidFill>
                            <a:srgbClr val="000000"/>
                          </a:solidFill>
                          <a:effectLst/>
                          <a:latin typeface="Arial" panose="020B0604020202020204" pitchFamily="34" charset="0"/>
                        </a:rPr>
                        <a:t>1</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Write a stored procedure to add a new book to the Books table. The procedure should accept parameters Title, Author, Price, and Category and insert them into the table. Ensure the price is greater than 0.</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3140337"/>
                  </a:ext>
                </a:extLst>
              </a:tr>
              <a:tr h="372154">
                <a:tc>
                  <a:txBody>
                    <a:bodyPr/>
                    <a:lstStyle/>
                    <a:p>
                      <a:pPr algn="ctr" rtl="0" fontAlgn="b"/>
                      <a:r>
                        <a:rPr lang="en-IN" sz="1500" b="1" i="0" u="none" strike="noStrike" dirty="0">
                          <a:solidFill>
                            <a:srgbClr val="000000"/>
                          </a:solidFill>
                          <a:effectLst/>
                          <a:latin typeface="Arial" panose="020B0604020202020204" pitchFamily="34" charset="0"/>
                        </a:rPr>
                        <a:t>2</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Create a trigger that automatically updates the OrderDate in the Orders table to the current date whenever a new order is inserted.</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533341"/>
                  </a:ext>
                </a:extLst>
              </a:tr>
              <a:tr h="286272">
                <a:tc>
                  <a:txBody>
                    <a:bodyPr/>
                    <a:lstStyle/>
                    <a:p>
                      <a:pPr algn="ctr" rtl="0" fontAlgn="b"/>
                      <a:r>
                        <a:rPr lang="en-IN" sz="1500" b="1" i="0" u="none" strike="noStrike" dirty="0">
                          <a:solidFill>
                            <a:srgbClr val="000000"/>
                          </a:solidFill>
                          <a:effectLst/>
                          <a:latin typeface="Arial" panose="020B0604020202020204" pitchFamily="34" charset="0"/>
                        </a:rPr>
                        <a:t>3</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Add a constraint to the Books table that ensures the Price column cannot be null or negative.</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1425551"/>
                  </a:ext>
                </a:extLst>
              </a:tr>
              <a:tr h="458036">
                <a:tc>
                  <a:txBody>
                    <a:bodyPr/>
                    <a:lstStyle/>
                    <a:p>
                      <a:pPr algn="ctr" rtl="0" fontAlgn="b"/>
                      <a:r>
                        <a:rPr lang="en-IN" sz="1500" b="1" i="0" u="none" strike="noStrike" dirty="0">
                          <a:solidFill>
                            <a:srgbClr val="000000"/>
                          </a:solidFill>
                          <a:effectLst/>
                          <a:latin typeface="Arial" panose="020B0604020202020204" pitchFamily="34" charset="0"/>
                        </a:rPr>
                        <a:t>4</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Write a stored procedure to update the price of a book in the Books table. The procedure should accept the </a:t>
                      </a:r>
                      <a:r>
                        <a:rPr lang="en-US" sz="1500" b="0" i="0" u="none" strike="noStrike" dirty="0" err="1">
                          <a:solidFill>
                            <a:srgbClr val="000000"/>
                          </a:solidFill>
                          <a:effectLst/>
                          <a:latin typeface="Arial" panose="020B0604020202020204" pitchFamily="34" charset="0"/>
                        </a:rPr>
                        <a:t>BookID</a:t>
                      </a:r>
                      <a:r>
                        <a:rPr lang="en-US" sz="1500" b="0" i="0" u="none" strike="noStrike" dirty="0">
                          <a:solidFill>
                            <a:srgbClr val="000000"/>
                          </a:solidFill>
                          <a:effectLst/>
                          <a:latin typeface="Arial" panose="020B0604020202020204" pitchFamily="34" charset="0"/>
                        </a:rPr>
                        <a:t> and the new Price as parameters and update the price for the corresponding book.</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7560724"/>
                  </a:ext>
                </a:extLst>
              </a:tr>
              <a:tr h="458036">
                <a:tc>
                  <a:txBody>
                    <a:bodyPr/>
                    <a:lstStyle/>
                    <a:p>
                      <a:pPr algn="ctr" rtl="0" fontAlgn="b"/>
                      <a:r>
                        <a:rPr lang="en-IN" sz="1500" b="1" i="0" u="none" strike="noStrike" dirty="0">
                          <a:solidFill>
                            <a:srgbClr val="000000"/>
                          </a:solidFill>
                          <a:effectLst/>
                          <a:latin typeface="Arial" panose="020B0604020202020204" pitchFamily="34" charset="0"/>
                        </a:rPr>
                        <a:t>5</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Write a trigger to prevent the deletion of a book from the Books table if the book has any associated orders in the Orders table. If a deletion is attempted, raise an error.</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8020587"/>
                  </a:ext>
                </a:extLst>
              </a:tr>
              <a:tr h="458036">
                <a:tc>
                  <a:txBody>
                    <a:bodyPr/>
                    <a:lstStyle/>
                    <a:p>
                      <a:pPr algn="ctr" rtl="0" fontAlgn="b"/>
                      <a:r>
                        <a:rPr lang="en-IN" sz="1500" b="1" i="0" u="none" strike="noStrike" dirty="0">
                          <a:solidFill>
                            <a:srgbClr val="000000"/>
                          </a:solidFill>
                          <a:effectLst/>
                          <a:latin typeface="Arial" panose="020B0604020202020204" pitchFamily="34" charset="0"/>
                        </a:rPr>
                        <a:t>6</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Write a stored procedure that calculates the total amount spent by a customer (sum of prices of all books in their orders). Accept CustomerID as a parameter and return the total amount.</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2558678"/>
                  </a:ext>
                </a:extLst>
              </a:tr>
              <a:tr h="458036">
                <a:tc>
                  <a:txBody>
                    <a:bodyPr/>
                    <a:lstStyle/>
                    <a:p>
                      <a:pPr algn="ctr" rtl="0" fontAlgn="b"/>
                      <a:r>
                        <a:rPr lang="en-IN" sz="1500" b="1" i="0" u="none" strike="noStrike" dirty="0">
                          <a:solidFill>
                            <a:srgbClr val="000000"/>
                          </a:solidFill>
                          <a:effectLst/>
                          <a:latin typeface="Arial" panose="020B0604020202020204" pitchFamily="34" charset="0"/>
                        </a:rPr>
                        <a:t>7</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Create a foreign key constraint between Orders.CustomerID and Customers.CustomerID. Ensure that no order can be inserted without a valid customer.</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0654817"/>
                  </a:ext>
                </a:extLst>
              </a:tr>
              <a:tr h="458036">
                <a:tc>
                  <a:txBody>
                    <a:bodyPr/>
                    <a:lstStyle/>
                    <a:p>
                      <a:pPr algn="ctr" rtl="0" fontAlgn="b"/>
                      <a:r>
                        <a:rPr lang="en-IN" sz="1500" b="1" i="0" u="none" strike="noStrike" dirty="0">
                          <a:solidFill>
                            <a:srgbClr val="000000"/>
                          </a:solidFill>
                          <a:effectLst/>
                          <a:latin typeface="Arial" panose="020B0604020202020204" pitchFamily="34" charset="0"/>
                        </a:rPr>
                        <a:t>8</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Write a stored procedure to generate a report of the total sales by category. The procedure should return the Category and the total sales (sum of Price * Quantity).</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554025"/>
                  </a:ext>
                </a:extLst>
              </a:tr>
              <a:tr h="458036">
                <a:tc>
                  <a:txBody>
                    <a:bodyPr/>
                    <a:lstStyle/>
                    <a:p>
                      <a:pPr algn="ctr" rtl="0" fontAlgn="b"/>
                      <a:r>
                        <a:rPr lang="en-IN" sz="1500" b="1" i="0" u="none" strike="noStrike" dirty="0">
                          <a:solidFill>
                            <a:srgbClr val="000000"/>
                          </a:solidFill>
                          <a:effectLst/>
                          <a:latin typeface="Arial" panose="020B0604020202020204" pitchFamily="34" charset="0"/>
                        </a:rPr>
                        <a:t>9</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a:solidFill>
                            <a:srgbClr val="000000"/>
                          </a:solidFill>
                          <a:effectLst/>
                          <a:latin typeface="Arial" panose="020B0604020202020204" pitchFamily="34" charset="0"/>
                        </a:rPr>
                        <a:t>Create a trigger that automatically inserts a record into the Payments table whenever a payment for an order is successfully processed. The trigger should take payment details as input.</a:t>
                      </a:r>
                      <a:endParaRPr lang="en-US" sz="150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0548732"/>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10</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Add a constraint to ensure that the Quantity column in the Orders table is always a positive integer greater than 0.</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533850"/>
                  </a:ext>
                </a:extLst>
              </a:tr>
            </a:tbl>
          </a:graphicData>
        </a:graphic>
      </p:graphicFrame>
      <p:sp>
        <p:nvSpPr>
          <p:cNvPr id="4" name="Rectangle 1">
            <a:extLst>
              <a:ext uri="{FF2B5EF4-FFF2-40B4-BE49-F238E27FC236}">
                <a16:creationId xmlns:a16="http://schemas.microsoft.com/office/drawing/2014/main" id="{D60354F4-C987-B4DF-041C-CFEA6E07C16F}"/>
              </a:ext>
            </a:extLst>
          </p:cNvPr>
          <p:cNvSpPr>
            <a:spLocks noChangeArrowheads="1"/>
          </p:cNvSpPr>
          <p:nvPr/>
        </p:nvSpPr>
        <p:spPr bwMode="auto">
          <a:xfrm>
            <a:off x="4882688" y="2027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Slide Number Placeholder 7">
            <a:extLst>
              <a:ext uri="{FF2B5EF4-FFF2-40B4-BE49-F238E27FC236}">
                <a16:creationId xmlns:a16="http://schemas.microsoft.com/office/drawing/2014/main" id="{20CA7421-68DF-340E-75D3-616F90678162}"/>
              </a:ext>
            </a:extLst>
          </p:cNvPr>
          <p:cNvSpPr>
            <a:spLocks noGrp="1"/>
          </p:cNvSpPr>
          <p:nvPr>
            <p:ph type="sldNum" sz="quarter" idx="12"/>
          </p:nvPr>
        </p:nvSpPr>
        <p:spPr/>
        <p:txBody>
          <a:bodyPr/>
          <a:lstStyle/>
          <a:p>
            <a:fld id="{480F511D-CAB5-4B85-9C11-BDC0CE2E3910}" type="slidenum">
              <a:rPr lang="en-IN" smtClean="0"/>
              <a:t>32</a:t>
            </a:fld>
            <a:endParaRPr lang="en-IN"/>
          </a:p>
        </p:txBody>
      </p:sp>
    </p:spTree>
    <p:extLst>
      <p:ext uri="{BB962C8B-B14F-4D97-AF65-F5344CB8AC3E}">
        <p14:creationId xmlns:p14="http://schemas.microsoft.com/office/powerpoint/2010/main" val="1279910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7AB6C-1C31-A52B-1D0A-64823673A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DC1C04-9293-0FED-6356-B335280C1B87}"/>
              </a:ext>
            </a:extLst>
          </p:cNvPr>
          <p:cNvSpPr>
            <a:spLocks noGrp="1"/>
          </p:cNvSpPr>
          <p:nvPr>
            <p:ph type="title"/>
          </p:nvPr>
        </p:nvSpPr>
        <p:spPr>
          <a:xfrm>
            <a:off x="713913" y="880031"/>
            <a:ext cx="10515600" cy="629486"/>
          </a:xfrm>
        </p:spPr>
        <p:txBody>
          <a:bodyPr>
            <a:normAutofit fontScale="90000"/>
          </a:bodyPr>
          <a:lstStyle/>
          <a:p>
            <a:r>
              <a:rPr lang="en-US" dirty="0"/>
              <a:t>Contd.</a:t>
            </a:r>
            <a:endParaRPr lang="en-IN" dirty="0"/>
          </a:p>
        </p:txBody>
      </p:sp>
      <p:graphicFrame>
        <p:nvGraphicFramePr>
          <p:cNvPr id="3" name="Table 2">
            <a:extLst>
              <a:ext uri="{FF2B5EF4-FFF2-40B4-BE49-F238E27FC236}">
                <a16:creationId xmlns:a16="http://schemas.microsoft.com/office/drawing/2014/main" id="{30EFC748-BD58-B60D-371C-05D6855968A2}"/>
              </a:ext>
            </a:extLst>
          </p:cNvPr>
          <p:cNvGraphicFramePr>
            <a:graphicFrameLocks noGrp="1"/>
          </p:cNvGraphicFramePr>
          <p:nvPr>
            <p:extLst>
              <p:ext uri="{D42A27DB-BD31-4B8C-83A1-F6EECF244321}">
                <p14:modId xmlns:p14="http://schemas.microsoft.com/office/powerpoint/2010/main" val="2586810457"/>
              </p:ext>
            </p:extLst>
          </p:nvPr>
        </p:nvGraphicFramePr>
        <p:xfrm>
          <a:off x="713913" y="1456564"/>
          <a:ext cx="11310151" cy="4999428"/>
        </p:xfrm>
        <a:graphic>
          <a:graphicData uri="http://schemas.openxmlformats.org/drawingml/2006/table">
            <a:tbl>
              <a:tblPr/>
              <a:tblGrid>
                <a:gridCol w="665826">
                  <a:extLst>
                    <a:ext uri="{9D8B030D-6E8A-4147-A177-3AD203B41FA5}">
                      <a16:colId xmlns:a16="http://schemas.microsoft.com/office/drawing/2014/main" val="1480156130"/>
                    </a:ext>
                  </a:extLst>
                </a:gridCol>
                <a:gridCol w="10644325">
                  <a:extLst>
                    <a:ext uri="{9D8B030D-6E8A-4147-A177-3AD203B41FA5}">
                      <a16:colId xmlns:a16="http://schemas.microsoft.com/office/drawing/2014/main" val="1424366198"/>
                    </a:ext>
                  </a:extLst>
                </a:gridCol>
              </a:tblGrid>
              <a:tr h="114509">
                <a:tc>
                  <a:txBody>
                    <a:bodyPr/>
                    <a:lstStyle/>
                    <a:p>
                      <a:pPr algn="ctr" rtl="0" fontAlgn="b"/>
                      <a:r>
                        <a:rPr lang="en-IN" sz="1500" b="1" i="0" u="none" strike="noStrike" dirty="0">
                          <a:solidFill>
                            <a:srgbClr val="000000"/>
                          </a:solidFill>
                          <a:effectLst/>
                          <a:latin typeface="Arial" panose="020B0604020202020204" pitchFamily="34" charset="0"/>
                        </a:rPr>
                        <a:t>PS</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rtl="0" fontAlgn="b"/>
                      <a:r>
                        <a:rPr lang="en-IN" sz="1500" b="1" i="0" u="none" strike="noStrike" dirty="0">
                          <a:solidFill>
                            <a:srgbClr val="000000"/>
                          </a:solidFill>
                          <a:effectLst/>
                          <a:latin typeface="Arial" panose="020B0604020202020204" pitchFamily="34" charset="0"/>
                        </a:rPr>
                        <a:t>Problem Description</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701268296"/>
                  </a:ext>
                </a:extLst>
              </a:tr>
              <a:tr h="382320">
                <a:tc>
                  <a:txBody>
                    <a:bodyPr/>
                    <a:lstStyle/>
                    <a:p>
                      <a:pPr algn="ctr" rtl="0" fontAlgn="b"/>
                      <a:r>
                        <a:rPr lang="en-IN" sz="1500" b="1" i="0" u="none" strike="noStrike" dirty="0">
                          <a:solidFill>
                            <a:srgbClr val="000000"/>
                          </a:solidFill>
                          <a:effectLst/>
                          <a:latin typeface="Arial" panose="020B0604020202020204" pitchFamily="34" charset="0"/>
                        </a:rPr>
                        <a:t>1</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insert a new employee into </a:t>
                      </a:r>
                      <a:r>
                        <a:rPr lang="en-US" sz="1500" b="0" i="0" u="none" strike="noStrike" dirty="0" err="1">
                          <a:solidFill>
                            <a:srgbClr val="000000"/>
                          </a:solidFill>
                          <a:effectLst/>
                          <a:latin typeface="Arial" panose="020B0604020202020204" pitchFamily="34" charset="0"/>
                        </a:rPr>
                        <a:t>MyEmployees</a:t>
                      </a:r>
                      <a:r>
                        <a:rPr lang="en-US" sz="1500" b="0" i="0" u="none" strike="noStrike" dirty="0">
                          <a:solidFill>
                            <a:srgbClr val="000000"/>
                          </a:solidFill>
                          <a:effectLst/>
                          <a:latin typeface="Arial" panose="020B0604020202020204" pitchFamily="34" charset="0"/>
                        </a:rPr>
                        <a: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3140337"/>
                  </a:ext>
                </a:extLst>
              </a:tr>
              <a:tr h="372154">
                <a:tc>
                  <a:txBody>
                    <a:bodyPr/>
                    <a:lstStyle/>
                    <a:p>
                      <a:pPr algn="ctr" rtl="0" fontAlgn="b"/>
                      <a:r>
                        <a:rPr lang="en-IN" sz="1500" b="1" i="0" u="none" strike="noStrike" dirty="0">
                          <a:solidFill>
                            <a:srgbClr val="000000"/>
                          </a:solidFill>
                          <a:effectLst/>
                          <a:latin typeface="Arial" panose="020B0604020202020204" pitchFamily="34" charset="0"/>
                        </a:rPr>
                        <a:t>2</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update an employee's salary based on their </a:t>
                      </a:r>
                      <a:r>
                        <a:rPr lang="en-US" sz="1500" b="0" i="0" u="none" strike="noStrike" dirty="0" err="1">
                          <a:solidFill>
                            <a:srgbClr val="000000"/>
                          </a:solidFill>
                          <a:effectLst/>
                          <a:latin typeface="Arial" panose="020B0604020202020204" pitchFamily="34" charset="0"/>
                        </a:rPr>
                        <a:t>EmpId</a:t>
                      </a:r>
                      <a:r>
                        <a:rPr lang="en-US" sz="1500" b="0" i="0" u="none" strike="noStrike" dirty="0">
                          <a:solidFill>
                            <a:srgbClr val="000000"/>
                          </a:solidFill>
                          <a:effectLst/>
                          <a:latin typeface="Arial" panose="020B0604020202020204" pitchFamily="34" charset="0"/>
                        </a:rPr>
                        <a: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533341"/>
                  </a:ext>
                </a:extLst>
              </a:tr>
              <a:tr h="333698">
                <a:tc>
                  <a:txBody>
                    <a:bodyPr/>
                    <a:lstStyle/>
                    <a:p>
                      <a:pPr algn="ctr" rtl="0" fontAlgn="b"/>
                      <a:r>
                        <a:rPr lang="en-IN" sz="1500" b="1" i="0" u="none" strike="noStrike" dirty="0">
                          <a:solidFill>
                            <a:srgbClr val="000000"/>
                          </a:solidFill>
                          <a:effectLst/>
                          <a:latin typeface="Arial" panose="020B0604020202020204" pitchFamily="34" charset="0"/>
                        </a:rPr>
                        <a:t>3</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delete an employee based on their </a:t>
                      </a:r>
                      <a:r>
                        <a:rPr lang="en-US" sz="1500" b="0" i="0" u="none" strike="noStrike" dirty="0" err="1">
                          <a:solidFill>
                            <a:srgbClr val="000000"/>
                          </a:solidFill>
                          <a:effectLst/>
                          <a:latin typeface="Arial" panose="020B0604020202020204" pitchFamily="34" charset="0"/>
                        </a:rPr>
                        <a:t>EmpId</a:t>
                      </a:r>
                      <a:r>
                        <a:rPr lang="en-US" sz="1500" b="0" i="0" u="none" strike="noStrike" dirty="0">
                          <a:solidFill>
                            <a:srgbClr val="000000"/>
                          </a:solidFill>
                          <a:effectLst/>
                          <a:latin typeface="Arial" panose="020B0604020202020204" pitchFamily="34" charset="0"/>
                        </a:rPr>
                        <a: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1425551"/>
                  </a:ext>
                </a:extLst>
              </a:tr>
              <a:tr h="272716">
                <a:tc>
                  <a:txBody>
                    <a:bodyPr/>
                    <a:lstStyle/>
                    <a:p>
                      <a:pPr algn="ctr" rtl="0" fontAlgn="b"/>
                      <a:r>
                        <a:rPr lang="en-IN" sz="1500" b="1" i="0" u="none" strike="noStrike" dirty="0">
                          <a:solidFill>
                            <a:srgbClr val="000000"/>
                          </a:solidFill>
                          <a:effectLst/>
                          <a:latin typeface="Arial" panose="020B0604020202020204" pitchFamily="34" charset="0"/>
                        </a:rPr>
                        <a:t>4</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retrieve employee details along with their department name.</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7560724"/>
                  </a:ext>
                </a:extLst>
              </a:tr>
              <a:tr h="272716">
                <a:tc>
                  <a:txBody>
                    <a:bodyPr/>
                    <a:lstStyle/>
                    <a:p>
                      <a:pPr algn="ctr" rtl="0" fontAlgn="b"/>
                      <a:r>
                        <a:rPr lang="en-IN" sz="1500" b="1" i="0" u="none" strike="noStrike" dirty="0">
                          <a:solidFill>
                            <a:srgbClr val="000000"/>
                          </a:solidFill>
                          <a:effectLst/>
                          <a:latin typeface="Arial" panose="020B0604020202020204" pitchFamily="34" charset="0"/>
                        </a:rPr>
                        <a:t>5</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retrieve employees from a specific city.</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8020587"/>
                  </a:ext>
                </a:extLst>
              </a:tr>
              <a:tr h="336884">
                <a:tc>
                  <a:txBody>
                    <a:bodyPr/>
                    <a:lstStyle/>
                    <a:p>
                      <a:pPr algn="ctr" rtl="0" fontAlgn="b"/>
                      <a:r>
                        <a:rPr lang="en-IN" sz="1500" b="1" i="0" u="none" strike="noStrike" dirty="0">
                          <a:solidFill>
                            <a:srgbClr val="000000"/>
                          </a:solidFill>
                          <a:effectLst/>
                          <a:latin typeface="Arial" panose="020B0604020202020204" pitchFamily="34" charset="0"/>
                        </a:rPr>
                        <a:t>6</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count the number of employees in each department.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2558678"/>
                  </a:ext>
                </a:extLst>
              </a:tr>
              <a:tr h="433137">
                <a:tc>
                  <a:txBody>
                    <a:bodyPr/>
                    <a:lstStyle/>
                    <a:p>
                      <a:pPr algn="ctr" rtl="0" fontAlgn="b"/>
                      <a:r>
                        <a:rPr lang="en-IN" sz="1500" b="1" i="0" u="none" strike="noStrike" dirty="0">
                          <a:solidFill>
                            <a:srgbClr val="000000"/>
                          </a:solidFill>
                          <a:effectLst/>
                          <a:latin typeface="Arial" panose="020B0604020202020204" pitchFamily="34" charset="0"/>
                        </a:rPr>
                        <a:t>7</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find the highest salary in each department.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0654817"/>
                  </a:ext>
                </a:extLst>
              </a:tr>
              <a:tr h="449179">
                <a:tc>
                  <a:txBody>
                    <a:bodyPr/>
                    <a:lstStyle/>
                    <a:p>
                      <a:pPr algn="ctr" rtl="0" fontAlgn="b"/>
                      <a:r>
                        <a:rPr lang="en-IN" sz="1500" b="1" i="0" u="none" strike="noStrike" dirty="0">
                          <a:solidFill>
                            <a:srgbClr val="000000"/>
                          </a:solidFill>
                          <a:effectLst/>
                          <a:latin typeface="Arial" panose="020B0604020202020204" pitchFamily="34" charset="0"/>
                        </a:rPr>
                        <a:t>8</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update the department of an employee based on their </a:t>
                      </a:r>
                      <a:r>
                        <a:rPr lang="en-US" sz="1500" b="0" i="0" u="none" strike="noStrike" dirty="0" err="1">
                          <a:solidFill>
                            <a:srgbClr val="000000"/>
                          </a:solidFill>
                          <a:effectLst/>
                          <a:latin typeface="Arial" panose="020B0604020202020204" pitchFamily="34" charset="0"/>
                        </a:rPr>
                        <a:t>EmpId</a:t>
                      </a:r>
                      <a:r>
                        <a:rPr lang="en-US" sz="1500" b="0" i="0" u="none" strike="noStrike" dirty="0">
                          <a:solidFill>
                            <a:srgbClr val="000000"/>
                          </a:solidFill>
                          <a:effectLst/>
                          <a:latin typeface="Arial" panose="020B0604020202020204" pitchFamily="34" charset="0"/>
                        </a:rPr>
                        <a: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554025"/>
                  </a:ext>
                </a:extLst>
              </a:tr>
              <a:tr h="458036">
                <a:tc>
                  <a:txBody>
                    <a:bodyPr/>
                    <a:lstStyle/>
                    <a:p>
                      <a:pPr algn="ctr" rtl="0" fontAlgn="b"/>
                      <a:r>
                        <a:rPr lang="en-IN" sz="1500" b="1" i="0" u="none" strike="noStrike" dirty="0">
                          <a:solidFill>
                            <a:srgbClr val="000000"/>
                          </a:solidFill>
                          <a:effectLst/>
                          <a:latin typeface="Arial" panose="020B0604020202020204" pitchFamily="34" charset="0"/>
                        </a:rPr>
                        <a:t>9</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retrieve employees who have a salary above a certain amount.</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0548732"/>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10</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b="0" i="0" u="none" strike="noStrike" dirty="0">
                          <a:solidFill>
                            <a:srgbClr val="000000"/>
                          </a:solidFill>
                          <a:effectLst/>
                          <a:latin typeface="Arial" panose="020B0604020202020204" pitchFamily="34" charset="0"/>
                        </a:rPr>
                        <a:t>Create a stored procedure to retrieve employees whose names start with a specific letter.</a:t>
                      </a:r>
                      <a:endParaRPr lang="en-US"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533850"/>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11</a:t>
                      </a:r>
                      <a:endParaRPr lang="en-IN" sz="1500" b="1"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dirty="0">
                          <a:effectLst/>
                          <a:latin typeface="Arial" panose="020B0604020202020204" pitchFamily="34" charset="0"/>
                          <a:cs typeface="Arial" panose="020B0604020202020204" pitchFamily="34" charset="0"/>
                        </a:rPr>
                        <a:t>Create a stored procedure to get the average salary of employees in a specific department.</a:t>
                      </a: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99417"/>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12</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dirty="0">
                          <a:effectLst/>
                          <a:latin typeface="Arial" panose="020B0604020202020204" pitchFamily="34" charset="0"/>
                          <a:cs typeface="Arial" panose="020B0604020202020204" pitchFamily="34" charset="0"/>
                        </a:rPr>
                        <a:t>Create a stored procedure to get the total salary paid to employees in each city.</a:t>
                      </a: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5371471"/>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13</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dirty="0">
                          <a:effectLst/>
                          <a:latin typeface="Arial" panose="020B0604020202020204" pitchFamily="34" charset="0"/>
                          <a:cs typeface="Arial" panose="020B0604020202020204" pitchFamily="34" charset="0"/>
                        </a:rPr>
                        <a:t>Create a stored procedure to delete all employees from a specific department.</a:t>
                      </a: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6257461"/>
                  </a:ext>
                </a:extLst>
              </a:tr>
              <a:tr h="286272">
                <a:tc>
                  <a:txBody>
                    <a:bodyPr/>
                    <a:lstStyle/>
                    <a:p>
                      <a:pPr algn="ctr" rtl="0" fontAlgn="b"/>
                      <a:r>
                        <a:rPr lang="en-IN" sz="1500" b="1" i="0" u="none" strike="noStrike" dirty="0">
                          <a:solidFill>
                            <a:srgbClr val="000000"/>
                          </a:solidFill>
                          <a:effectLst/>
                          <a:latin typeface="Arial" panose="020B0604020202020204" pitchFamily="34" charset="0"/>
                        </a:rPr>
                        <a:t>14</a:t>
                      </a:r>
                      <a:endParaRPr lang="en-IN" sz="1500" dirty="0">
                        <a:effectLst/>
                      </a:endParaRP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500" dirty="0">
                          <a:effectLst/>
                          <a:latin typeface="Arial" panose="020B0604020202020204" pitchFamily="34" charset="0"/>
                          <a:cs typeface="Arial" panose="020B0604020202020204" pitchFamily="34" charset="0"/>
                        </a:rPr>
                        <a:t>Create a stored procedure to find the employee with the highest salary in each city.</a:t>
                      </a:r>
                    </a:p>
                  </a:txBody>
                  <a:tcPr marL="14314" marR="14314" marT="14314" marB="14314"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7660283"/>
                  </a:ext>
                </a:extLst>
              </a:tr>
            </a:tbl>
          </a:graphicData>
        </a:graphic>
      </p:graphicFrame>
      <p:sp>
        <p:nvSpPr>
          <p:cNvPr id="4" name="Rectangle 1">
            <a:extLst>
              <a:ext uri="{FF2B5EF4-FFF2-40B4-BE49-F238E27FC236}">
                <a16:creationId xmlns:a16="http://schemas.microsoft.com/office/drawing/2014/main" id="{BE95D69F-5C26-0833-47F6-6EE250055FD3}"/>
              </a:ext>
            </a:extLst>
          </p:cNvPr>
          <p:cNvSpPr>
            <a:spLocks noChangeArrowheads="1"/>
          </p:cNvSpPr>
          <p:nvPr/>
        </p:nvSpPr>
        <p:spPr bwMode="auto">
          <a:xfrm>
            <a:off x="4882688" y="2027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Slide Number Placeholder 4">
            <a:extLst>
              <a:ext uri="{FF2B5EF4-FFF2-40B4-BE49-F238E27FC236}">
                <a16:creationId xmlns:a16="http://schemas.microsoft.com/office/drawing/2014/main" id="{4DC8B8CC-410D-E0A4-90EC-73E8E20E9C7E}"/>
              </a:ext>
            </a:extLst>
          </p:cNvPr>
          <p:cNvSpPr>
            <a:spLocks noGrp="1"/>
          </p:cNvSpPr>
          <p:nvPr>
            <p:ph type="sldNum" sz="quarter" idx="12"/>
          </p:nvPr>
        </p:nvSpPr>
        <p:spPr/>
        <p:txBody>
          <a:bodyPr/>
          <a:lstStyle/>
          <a:p>
            <a:fld id="{480F511D-CAB5-4B85-9C11-BDC0CE2E3910}" type="slidenum">
              <a:rPr lang="en-IN" smtClean="0"/>
              <a:t>33</a:t>
            </a:fld>
            <a:endParaRPr lang="en-IN"/>
          </a:p>
        </p:txBody>
      </p:sp>
    </p:spTree>
    <p:extLst>
      <p:ext uri="{BB962C8B-B14F-4D97-AF65-F5344CB8AC3E}">
        <p14:creationId xmlns:p14="http://schemas.microsoft.com/office/powerpoint/2010/main" val="340691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5243A-0739-4308-4C5D-3A10C35D2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95A84-9445-4236-389A-4882A352272F}"/>
              </a:ext>
            </a:extLst>
          </p:cNvPr>
          <p:cNvSpPr>
            <a:spLocks noGrp="1"/>
          </p:cNvSpPr>
          <p:nvPr>
            <p:ph type="title"/>
          </p:nvPr>
        </p:nvSpPr>
        <p:spPr>
          <a:xfrm>
            <a:off x="7841403" y="816065"/>
            <a:ext cx="2511725" cy="47278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TASK 01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30EAC4-71C0-315B-8673-7D9E1FD61320}"/>
              </a:ext>
            </a:extLst>
          </p:cNvPr>
          <p:cNvPicPr>
            <a:picLocks noChangeAspect="1"/>
          </p:cNvPicPr>
          <p:nvPr/>
        </p:nvPicPr>
        <p:blipFill>
          <a:blip r:embed="rId2"/>
          <a:stretch>
            <a:fillRect/>
          </a:stretch>
        </p:blipFill>
        <p:spPr>
          <a:xfrm>
            <a:off x="413373" y="1404829"/>
            <a:ext cx="6919758" cy="4605354"/>
          </a:xfrm>
          <a:prstGeom prst="rect">
            <a:avLst/>
          </a:prstGeom>
        </p:spPr>
      </p:pic>
      <p:sp>
        <p:nvSpPr>
          <p:cNvPr id="6" name="TextBox 5">
            <a:extLst>
              <a:ext uri="{FF2B5EF4-FFF2-40B4-BE49-F238E27FC236}">
                <a16:creationId xmlns:a16="http://schemas.microsoft.com/office/drawing/2014/main" id="{901BAB0B-BD01-5EA9-5EF0-F2B69C5FF67C}"/>
              </a:ext>
            </a:extLst>
          </p:cNvPr>
          <p:cNvSpPr txBox="1"/>
          <p:nvPr/>
        </p:nvSpPr>
        <p:spPr>
          <a:xfrm>
            <a:off x="7412018" y="1404829"/>
            <a:ext cx="4043083" cy="2031325"/>
          </a:xfrm>
          <a:prstGeom prst="rect">
            <a:avLst/>
          </a:prstGeom>
          <a:noFill/>
        </p:spPr>
        <p:txBody>
          <a:bodyPr wrap="square" rtlCol="0">
            <a:spAutoFit/>
          </a:bodyPr>
          <a:lstStyle/>
          <a:p>
            <a:endParaRPr lang="en-US" dirty="0"/>
          </a:p>
          <a:p>
            <a:r>
              <a:rPr lang="en-US" dirty="0"/>
              <a:t>Return the </a:t>
            </a:r>
            <a:r>
              <a:rPr lang="en-US" dirty="0" err="1"/>
              <a:t>SalesRepId</a:t>
            </a:r>
            <a:r>
              <a:rPr lang="en-US" dirty="0"/>
              <a:t> as either ‘Domestic’ or ‘International’ but not both. </a:t>
            </a:r>
          </a:p>
          <a:p>
            <a:endParaRPr lang="en-US" dirty="0"/>
          </a:p>
          <a:p>
            <a:endParaRPr lang="en-US" dirty="0"/>
          </a:p>
          <a:p>
            <a:endParaRPr lang="en-IN" dirty="0"/>
          </a:p>
        </p:txBody>
      </p:sp>
      <p:sp>
        <p:nvSpPr>
          <p:cNvPr id="7" name="TextBox 6">
            <a:extLst>
              <a:ext uri="{FF2B5EF4-FFF2-40B4-BE49-F238E27FC236}">
                <a16:creationId xmlns:a16="http://schemas.microsoft.com/office/drawing/2014/main" id="{2331FA61-78AD-54E3-9360-606F284837FA}"/>
              </a:ext>
            </a:extLst>
          </p:cNvPr>
          <p:cNvSpPr txBox="1"/>
          <p:nvPr/>
        </p:nvSpPr>
        <p:spPr>
          <a:xfrm>
            <a:off x="7535949" y="3952783"/>
            <a:ext cx="4043083" cy="1815882"/>
          </a:xfrm>
          <a:prstGeom prst="rect">
            <a:avLst/>
          </a:prstGeom>
          <a:noFill/>
        </p:spPr>
        <p:txBody>
          <a:bodyPr wrap="square" rtlCol="0">
            <a:spAutoFit/>
          </a:bodyPr>
          <a:lstStyle/>
          <a:p>
            <a:r>
              <a:rPr lang="en-US" dirty="0"/>
              <a:t>OUTPUT:</a:t>
            </a:r>
          </a:p>
          <a:p>
            <a:endParaRPr lang="en-US" dirty="0"/>
          </a:p>
          <a:p>
            <a:r>
              <a:rPr lang="en-US" dirty="0" err="1"/>
              <a:t>SalesRepID</a:t>
            </a:r>
            <a:endParaRPr lang="en-US" dirty="0"/>
          </a:p>
          <a:p>
            <a:r>
              <a:rPr lang="en-US" dirty="0"/>
              <a:t>3003</a:t>
            </a:r>
          </a:p>
          <a:p>
            <a:r>
              <a:rPr lang="en-US" dirty="0"/>
              <a:t>4004</a:t>
            </a:r>
          </a:p>
          <a:p>
            <a:r>
              <a:rPr lang="en-US" dirty="0"/>
              <a:t>5005</a:t>
            </a:r>
          </a:p>
          <a:p>
            <a:r>
              <a:rPr lang="en-US" dirty="0"/>
              <a:t>6006</a:t>
            </a:r>
          </a:p>
          <a:p>
            <a:endParaRPr lang="en-US" dirty="0"/>
          </a:p>
        </p:txBody>
      </p:sp>
      <p:sp>
        <p:nvSpPr>
          <p:cNvPr id="10" name="Title 1">
            <a:extLst>
              <a:ext uri="{FF2B5EF4-FFF2-40B4-BE49-F238E27FC236}">
                <a16:creationId xmlns:a16="http://schemas.microsoft.com/office/drawing/2014/main" id="{3E1F1ED8-C138-CAAD-8A77-389349EAEEF4}"/>
              </a:ext>
            </a:extLst>
          </p:cNvPr>
          <p:cNvSpPr txBox="1">
            <a:spLocks/>
          </p:cNvSpPr>
          <p:nvPr/>
        </p:nvSpPr>
        <p:spPr>
          <a:xfrm>
            <a:off x="2482455" y="742287"/>
            <a:ext cx="5358948" cy="80845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Day 04 – Problem Statements</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681A5B6-5AD2-D446-6E0D-E26596BAA9AF}"/>
              </a:ext>
            </a:extLst>
          </p:cNvPr>
          <p:cNvSpPr>
            <a:spLocks noGrp="1"/>
          </p:cNvSpPr>
          <p:nvPr>
            <p:ph type="sldNum" sz="quarter" idx="12"/>
          </p:nvPr>
        </p:nvSpPr>
        <p:spPr/>
        <p:txBody>
          <a:bodyPr/>
          <a:lstStyle/>
          <a:p>
            <a:fld id="{480F511D-CAB5-4B85-9C11-BDC0CE2E3910}" type="slidenum">
              <a:rPr lang="en-IN" smtClean="0"/>
              <a:t>34</a:t>
            </a:fld>
            <a:endParaRPr lang="en-IN"/>
          </a:p>
        </p:txBody>
      </p:sp>
    </p:spTree>
    <p:extLst>
      <p:ext uri="{BB962C8B-B14F-4D97-AF65-F5344CB8AC3E}">
        <p14:creationId xmlns:p14="http://schemas.microsoft.com/office/powerpoint/2010/main" val="122867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108CD-4E70-448C-66BA-246220F2B3FF}"/>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1E97AD3-7FBE-4C5D-2B02-40E273AECF28}"/>
              </a:ext>
            </a:extLst>
          </p:cNvPr>
          <p:cNvSpPr txBox="1">
            <a:spLocks/>
          </p:cNvSpPr>
          <p:nvPr/>
        </p:nvSpPr>
        <p:spPr>
          <a:xfrm>
            <a:off x="2482455" y="742288"/>
            <a:ext cx="5358948" cy="56030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Task 02</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5A0A5294-B01D-A78B-2CD2-DB0E80851349}"/>
              </a:ext>
            </a:extLst>
          </p:cNvPr>
          <p:cNvSpPr>
            <a:spLocks noGrp="1"/>
          </p:cNvSpPr>
          <p:nvPr>
            <p:ph type="sldNum" sz="quarter" idx="12"/>
          </p:nvPr>
        </p:nvSpPr>
        <p:spPr/>
        <p:txBody>
          <a:bodyPr/>
          <a:lstStyle/>
          <a:p>
            <a:fld id="{480F511D-CAB5-4B85-9C11-BDC0CE2E3910}" type="slidenum">
              <a:rPr lang="en-IN" smtClean="0"/>
              <a:t>35</a:t>
            </a:fld>
            <a:endParaRPr lang="en-IN"/>
          </a:p>
        </p:txBody>
      </p:sp>
      <p:pic>
        <p:nvPicPr>
          <p:cNvPr id="9" name="Picture 8">
            <a:extLst>
              <a:ext uri="{FF2B5EF4-FFF2-40B4-BE49-F238E27FC236}">
                <a16:creationId xmlns:a16="http://schemas.microsoft.com/office/drawing/2014/main" id="{DCDE2C09-B5AC-C884-D434-ED4EB0F1D2AF}"/>
              </a:ext>
            </a:extLst>
          </p:cNvPr>
          <p:cNvPicPr>
            <a:picLocks noChangeAspect="1"/>
          </p:cNvPicPr>
          <p:nvPr/>
        </p:nvPicPr>
        <p:blipFill>
          <a:blip r:embed="rId2"/>
          <a:stretch>
            <a:fillRect/>
          </a:stretch>
        </p:blipFill>
        <p:spPr>
          <a:xfrm>
            <a:off x="728808" y="1302590"/>
            <a:ext cx="5879025" cy="4959772"/>
          </a:xfrm>
          <a:prstGeom prst="rect">
            <a:avLst/>
          </a:prstGeom>
        </p:spPr>
      </p:pic>
      <p:sp>
        <p:nvSpPr>
          <p:cNvPr id="12" name="TextBox 11">
            <a:extLst>
              <a:ext uri="{FF2B5EF4-FFF2-40B4-BE49-F238E27FC236}">
                <a16:creationId xmlns:a16="http://schemas.microsoft.com/office/drawing/2014/main" id="{115A325C-7BDC-CB20-065C-5C39C8EE7AA2}"/>
              </a:ext>
            </a:extLst>
          </p:cNvPr>
          <p:cNvSpPr txBox="1"/>
          <p:nvPr/>
        </p:nvSpPr>
        <p:spPr>
          <a:xfrm>
            <a:off x="7246189" y="1664898"/>
            <a:ext cx="4217003" cy="3139321"/>
          </a:xfrm>
          <a:prstGeom prst="rect">
            <a:avLst/>
          </a:prstGeom>
          <a:noFill/>
        </p:spPr>
        <p:txBody>
          <a:bodyPr wrap="square" rtlCol="0">
            <a:spAutoFit/>
          </a:bodyPr>
          <a:lstStyle/>
          <a:p>
            <a:r>
              <a:rPr lang="en-US" b="1" dirty="0"/>
              <a:t>TASK:</a:t>
            </a:r>
          </a:p>
          <a:p>
            <a:r>
              <a:rPr lang="en-US" dirty="0"/>
              <a:t>FIND THE NPV OF EACH QUERY FROM THE QUERIES TABLE. RETURN THE OUTPUT ORDER BY ID AND YEAR IN THE ASCENDING ORDER </a:t>
            </a:r>
          </a:p>
          <a:p>
            <a:endParaRPr lang="en-US" dirty="0"/>
          </a:p>
          <a:p>
            <a:endParaRPr lang="en-US" dirty="0"/>
          </a:p>
          <a:p>
            <a:endParaRPr lang="en-US" dirty="0"/>
          </a:p>
          <a:p>
            <a:r>
              <a:rPr lang="en-US" dirty="0"/>
              <a:t>NOTE: IF NO NPV IS AVAILABLE FOR A PARTICULAT COMBINATION IN THE NPV TABLE ASSIGN A 0 VALUE OF INSTANCE.</a:t>
            </a:r>
            <a:endParaRPr lang="en-IN" dirty="0"/>
          </a:p>
        </p:txBody>
      </p:sp>
    </p:spTree>
    <p:extLst>
      <p:ext uri="{BB962C8B-B14F-4D97-AF65-F5344CB8AC3E}">
        <p14:creationId xmlns:p14="http://schemas.microsoft.com/office/powerpoint/2010/main" val="2940596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A0516-4F29-524B-C0E4-2E065FD3E085}"/>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1D7BBCC1-275E-B60E-B376-D143387433CB}"/>
              </a:ext>
            </a:extLst>
          </p:cNvPr>
          <p:cNvSpPr txBox="1">
            <a:spLocks/>
          </p:cNvSpPr>
          <p:nvPr/>
        </p:nvSpPr>
        <p:spPr>
          <a:xfrm>
            <a:off x="2482455" y="742288"/>
            <a:ext cx="5358948" cy="56030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Task 02</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3D958218-053A-F711-38F3-37FC05B53E67}"/>
              </a:ext>
            </a:extLst>
          </p:cNvPr>
          <p:cNvSpPr>
            <a:spLocks noGrp="1"/>
          </p:cNvSpPr>
          <p:nvPr>
            <p:ph type="sldNum" sz="quarter" idx="12"/>
          </p:nvPr>
        </p:nvSpPr>
        <p:spPr/>
        <p:txBody>
          <a:bodyPr/>
          <a:lstStyle/>
          <a:p>
            <a:fld id="{480F511D-CAB5-4B85-9C11-BDC0CE2E3910}" type="slidenum">
              <a:rPr lang="en-IN" smtClean="0"/>
              <a:t>36</a:t>
            </a:fld>
            <a:endParaRPr lang="en-IN"/>
          </a:p>
        </p:txBody>
      </p:sp>
      <p:pic>
        <p:nvPicPr>
          <p:cNvPr id="3" name="Picture 2">
            <a:extLst>
              <a:ext uri="{FF2B5EF4-FFF2-40B4-BE49-F238E27FC236}">
                <a16:creationId xmlns:a16="http://schemas.microsoft.com/office/drawing/2014/main" id="{93C785C5-A9D7-84D0-6688-544230434907}"/>
              </a:ext>
            </a:extLst>
          </p:cNvPr>
          <p:cNvPicPr>
            <a:picLocks noChangeAspect="1"/>
          </p:cNvPicPr>
          <p:nvPr/>
        </p:nvPicPr>
        <p:blipFill>
          <a:blip r:embed="rId2"/>
          <a:stretch>
            <a:fillRect/>
          </a:stretch>
        </p:blipFill>
        <p:spPr>
          <a:xfrm>
            <a:off x="1789217" y="2021693"/>
            <a:ext cx="7078063" cy="3038899"/>
          </a:xfrm>
          <a:prstGeom prst="rect">
            <a:avLst/>
          </a:prstGeom>
        </p:spPr>
      </p:pic>
    </p:spTree>
    <p:extLst>
      <p:ext uri="{BB962C8B-B14F-4D97-AF65-F5344CB8AC3E}">
        <p14:creationId xmlns:p14="http://schemas.microsoft.com/office/powerpoint/2010/main" val="508472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E6419-80FF-687A-F816-5158337A1F8C}"/>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3FB4E46B-642C-1252-3555-2281B5525D1F}"/>
              </a:ext>
            </a:extLst>
          </p:cNvPr>
          <p:cNvSpPr txBox="1">
            <a:spLocks/>
          </p:cNvSpPr>
          <p:nvPr/>
        </p:nvSpPr>
        <p:spPr>
          <a:xfrm>
            <a:off x="2482455" y="742288"/>
            <a:ext cx="5358948" cy="56030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Task 03</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BBDFDB1D-7007-8CFB-9890-DA4608A8B48F}"/>
              </a:ext>
            </a:extLst>
          </p:cNvPr>
          <p:cNvSpPr>
            <a:spLocks noGrp="1"/>
          </p:cNvSpPr>
          <p:nvPr>
            <p:ph type="sldNum" sz="quarter" idx="12"/>
          </p:nvPr>
        </p:nvSpPr>
        <p:spPr/>
        <p:txBody>
          <a:bodyPr/>
          <a:lstStyle/>
          <a:p>
            <a:fld id="{480F511D-CAB5-4B85-9C11-BDC0CE2E3910}" type="slidenum">
              <a:rPr lang="en-IN" smtClean="0"/>
              <a:t>37</a:t>
            </a:fld>
            <a:endParaRPr lang="en-IN" dirty="0"/>
          </a:p>
        </p:txBody>
      </p:sp>
      <p:sp>
        <p:nvSpPr>
          <p:cNvPr id="12" name="TextBox 11">
            <a:extLst>
              <a:ext uri="{FF2B5EF4-FFF2-40B4-BE49-F238E27FC236}">
                <a16:creationId xmlns:a16="http://schemas.microsoft.com/office/drawing/2014/main" id="{FFA6B633-AA26-49DC-38A6-5E9079CFBD0F}"/>
              </a:ext>
            </a:extLst>
          </p:cNvPr>
          <p:cNvSpPr txBox="1"/>
          <p:nvPr/>
        </p:nvSpPr>
        <p:spPr>
          <a:xfrm>
            <a:off x="7246189" y="1664898"/>
            <a:ext cx="4217003" cy="3970318"/>
          </a:xfrm>
          <a:prstGeom prst="rect">
            <a:avLst/>
          </a:prstGeom>
          <a:noFill/>
        </p:spPr>
        <p:txBody>
          <a:bodyPr wrap="square" rtlCol="0">
            <a:spAutoFit/>
          </a:bodyPr>
          <a:lstStyle/>
          <a:p>
            <a:r>
              <a:rPr lang="en-US" b="1" dirty="0"/>
              <a:t>TASK:</a:t>
            </a:r>
            <a:br>
              <a:rPr lang="en-US" b="1" dirty="0"/>
            </a:br>
            <a:r>
              <a:rPr lang="en-US" dirty="0"/>
              <a:t>You are a data analyst working with XWZ company. you are assigned to analyze the restaurant ratings over time to understand how the average rating of each restaurant changes monthly. </a:t>
            </a:r>
          </a:p>
          <a:p>
            <a:endParaRPr lang="en-US" dirty="0"/>
          </a:p>
          <a:p>
            <a:r>
              <a:rPr lang="en-US" dirty="0"/>
              <a:t>Objective: you need to calculate the average rating for each restaurant for each month. </a:t>
            </a:r>
          </a:p>
          <a:p>
            <a:endParaRPr lang="en-US" dirty="0"/>
          </a:p>
          <a:p>
            <a:r>
              <a:rPr lang="en-US" dirty="0"/>
              <a:t>Note: Include restaurants that have </a:t>
            </a:r>
            <a:r>
              <a:rPr lang="en-US" dirty="0" err="1"/>
              <a:t>recieved</a:t>
            </a:r>
            <a:r>
              <a:rPr lang="en-US" dirty="0"/>
              <a:t> at least 2 reviews in a given month</a:t>
            </a:r>
            <a:endParaRPr lang="en-US" b="1" dirty="0"/>
          </a:p>
        </p:txBody>
      </p:sp>
      <p:pic>
        <p:nvPicPr>
          <p:cNvPr id="3" name="Picture 2">
            <a:extLst>
              <a:ext uri="{FF2B5EF4-FFF2-40B4-BE49-F238E27FC236}">
                <a16:creationId xmlns:a16="http://schemas.microsoft.com/office/drawing/2014/main" id="{1B7FF367-75B4-EF07-3045-C3C1DD8EFCF1}"/>
              </a:ext>
            </a:extLst>
          </p:cNvPr>
          <p:cNvPicPr>
            <a:picLocks noChangeAspect="1"/>
          </p:cNvPicPr>
          <p:nvPr/>
        </p:nvPicPr>
        <p:blipFill>
          <a:blip r:embed="rId2"/>
          <a:stretch>
            <a:fillRect/>
          </a:stretch>
        </p:blipFill>
        <p:spPr>
          <a:xfrm>
            <a:off x="477475" y="1302590"/>
            <a:ext cx="6380526" cy="3010320"/>
          </a:xfrm>
          <a:prstGeom prst="rect">
            <a:avLst/>
          </a:prstGeom>
        </p:spPr>
      </p:pic>
      <p:pic>
        <p:nvPicPr>
          <p:cNvPr id="5" name="Picture 4">
            <a:extLst>
              <a:ext uri="{FF2B5EF4-FFF2-40B4-BE49-F238E27FC236}">
                <a16:creationId xmlns:a16="http://schemas.microsoft.com/office/drawing/2014/main" id="{B98B9A8E-1131-1EC0-1070-8CF7D6921675}"/>
              </a:ext>
            </a:extLst>
          </p:cNvPr>
          <p:cNvPicPr>
            <a:picLocks noChangeAspect="1"/>
          </p:cNvPicPr>
          <p:nvPr/>
        </p:nvPicPr>
        <p:blipFill>
          <a:blip r:embed="rId3"/>
          <a:stretch>
            <a:fillRect/>
          </a:stretch>
        </p:blipFill>
        <p:spPr>
          <a:xfrm>
            <a:off x="374222" y="4655172"/>
            <a:ext cx="6268118" cy="1800476"/>
          </a:xfrm>
          <a:prstGeom prst="rect">
            <a:avLst/>
          </a:prstGeom>
        </p:spPr>
      </p:pic>
    </p:spTree>
    <p:extLst>
      <p:ext uri="{BB962C8B-B14F-4D97-AF65-F5344CB8AC3E}">
        <p14:creationId xmlns:p14="http://schemas.microsoft.com/office/powerpoint/2010/main" val="1647713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62D78-6A6C-BC3F-DD4C-D07CADA0D70D}"/>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756DC512-EC5F-FD17-ED90-AA90EF135EA1}"/>
              </a:ext>
            </a:extLst>
          </p:cNvPr>
          <p:cNvSpPr txBox="1">
            <a:spLocks/>
          </p:cNvSpPr>
          <p:nvPr/>
        </p:nvSpPr>
        <p:spPr>
          <a:xfrm>
            <a:off x="2482455" y="742288"/>
            <a:ext cx="5358948" cy="56030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Task 04</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04AF9319-E912-7111-D221-1DA765A60A0C}"/>
              </a:ext>
            </a:extLst>
          </p:cNvPr>
          <p:cNvSpPr>
            <a:spLocks noGrp="1"/>
          </p:cNvSpPr>
          <p:nvPr>
            <p:ph type="sldNum" sz="quarter" idx="12"/>
          </p:nvPr>
        </p:nvSpPr>
        <p:spPr/>
        <p:txBody>
          <a:bodyPr/>
          <a:lstStyle/>
          <a:p>
            <a:fld id="{480F511D-CAB5-4B85-9C11-BDC0CE2E3910}" type="slidenum">
              <a:rPr lang="en-IN" smtClean="0"/>
              <a:t>38</a:t>
            </a:fld>
            <a:endParaRPr lang="en-IN" dirty="0"/>
          </a:p>
        </p:txBody>
      </p:sp>
      <p:sp>
        <p:nvSpPr>
          <p:cNvPr id="12" name="TextBox 11">
            <a:extLst>
              <a:ext uri="{FF2B5EF4-FFF2-40B4-BE49-F238E27FC236}">
                <a16:creationId xmlns:a16="http://schemas.microsoft.com/office/drawing/2014/main" id="{41DB475A-F009-5A4E-26C4-8993DD353709}"/>
              </a:ext>
            </a:extLst>
          </p:cNvPr>
          <p:cNvSpPr txBox="1"/>
          <p:nvPr/>
        </p:nvSpPr>
        <p:spPr>
          <a:xfrm>
            <a:off x="7246189" y="1664898"/>
            <a:ext cx="4217003" cy="3970318"/>
          </a:xfrm>
          <a:prstGeom prst="rect">
            <a:avLst/>
          </a:prstGeom>
          <a:noFill/>
        </p:spPr>
        <p:txBody>
          <a:bodyPr wrap="square" rtlCol="0">
            <a:spAutoFit/>
          </a:bodyPr>
          <a:lstStyle/>
          <a:p>
            <a:r>
              <a:rPr lang="en-US" b="1" dirty="0"/>
              <a:t>TASK:</a:t>
            </a:r>
            <a:br>
              <a:rPr lang="en-US" b="1" dirty="0"/>
            </a:br>
            <a:r>
              <a:rPr lang="en-US" dirty="0"/>
              <a:t>You are a data analyst working with XWZ company. you are assigned to analyze the restaurant ratings over time to understand how the average rating of each restaurant changes monthly. </a:t>
            </a:r>
          </a:p>
          <a:p>
            <a:endParaRPr lang="en-US" dirty="0"/>
          </a:p>
          <a:p>
            <a:r>
              <a:rPr lang="en-US" dirty="0"/>
              <a:t>Objective: you need to calculate the average rating for each restaurant for each month. </a:t>
            </a:r>
          </a:p>
          <a:p>
            <a:endParaRPr lang="en-US" dirty="0"/>
          </a:p>
          <a:p>
            <a:r>
              <a:rPr lang="en-US" dirty="0"/>
              <a:t>Note: Include restaurants that have </a:t>
            </a:r>
            <a:r>
              <a:rPr lang="en-US" dirty="0" err="1"/>
              <a:t>recieved</a:t>
            </a:r>
            <a:r>
              <a:rPr lang="en-US" dirty="0"/>
              <a:t> at least 2 reviews in a given month</a:t>
            </a:r>
            <a:endParaRPr lang="en-US" b="1" dirty="0"/>
          </a:p>
        </p:txBody>
      </p:sp>
      <p:pic>
        <p:nvPicPr>
          <p:cNvPr id="4" name="Picture 3">
            <a:extLst>
              <a:ext uri="{FF2B5EF4-FFF2-40B4-BE49-F238E27FC236}">
                <a16:creationId xmlns:a16="http://schemas.microsoft.com/office/drawing/2014/main" id="{1196CCFF-CF7E-0D7B-ABFB-E97AD8FFBBF2}"/>
              </a:ext>
            </a:extLst>
          </p:cNvPr>
          <p:cNvPicPr>
            <a:picLocks noChangeAspect="1"/>
          </p:cNvPicPr>
          <p:nvPr/>
        </p:nvPicPr>
        <p:blipFill>
          <a:blip r:embed="rId2"/>
          <a:stretch>
            <a:fillRect/>
          </a:stretch>
        </p:blipFill>
        <p:spPr>
          <a:xfrm>
            <a:off x="306114" y="1194759"/>
            <a:ext cx="6129192" cy="2013184"/>
          </a:xfrm>
          <a:prstGeom prst="rect">
            <a:avLst/>
          </a:prstGeom>
        </p:spPr>
      </p:pic>
      <p:pic>
        <p:nvPicPr>
          <p:cNvPr id="7" name="Picture 6">
            <a:extLst>
              <a:ext uri="{FF2B5EF4-FFF2-40B4-BE49-F238E27FC236}">
                <a16:creationId xmlns:a16="http://schemas.microsoft.com/office/drawing/2014/main" id="{25035BD2-9B20-4D9F-0C52-39A1330CC72B}"/>
              </a:ext>
            </a:extLst>
          </p:cNvPr>
          <p:cNvPicPr>
            <a:picLocks noChangeAspect="1"/>
          </p:cNvPicPr>
          <p:nvPr/>
        </p:nvPicPr>
        <p:blipFill>
          <a:blip r:embed="rId3"/>
          <a:stretch>
            <a:fillRect/>
          </a:stretch>
        </p:blipFill>
        <p:spPr>
          <a:xfrm>
            <a:off x="209296" y="3207943"/>
            <a:ext cx="6916115" cy="3513532"/>
          </a:xfrm>
          <a:prstGeom prst="rect">
            <a:avLst/>
          </a:prstGeom>
        </p:spPr>
      </p:pic>
    </p:spTree>
    <p:extLst>
      <p:ext uri="{BB962C8B-B14F-4D97-AF65-F5344CB8AC3E}">
        <p14:creationId xmlns:p14="http://schemas.microsoft.com/office/powerpoint/2010/main" val="2401961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F222D-DF91-A5B5-75D7-2725437B1F94}"/>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FE19397-B5F7-394F-EF5E-FAAAC9AC25F9}"/>
              </a:ext>
            </a:extLst>
          </p:cNvPr>
          <p:cNvSpPr txBox="1">
            <a:spLocks/>
          </p:cNvSpPr>
          <p:nvPr/>
        </p:nvSpPr>
        <p:spPr>
          <a:xfrm>
            <a:off x="2482455" y="742288"/>
            <a:ext cx="5358948" cy="56030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82669F1-87AA-FA24-54AC-F9D4ADC3DC2F}"/>
              </a:ext>
            </a:extLst>
          </p:cNvPr>
          <p:cNvSpPr>
            <a:spLocks noGrp="1"/>
          </p:cNvSpPr>
          <p:nvPr>
            <p:ph type="sldNum" sz="quarter" idx="12"/>
          </p:nvPr>
        </p:nvSpPr>
        <p:spPr/>
        <p:txBody>
          <a:bodyPr/>
          <a:lstStyle/>
          <a:p>
            <a:fld id="{480F511D-CAB5-4B85-9C11-BDC0CE2E3910}" type="slidenum">
              <a:rPr lang="en-IN" smtClean="0"/>
              <a:t>39</a:t>
            </a:fld>
            <a:endParaRPr lang="en-IN" dirty="0"/>
          </a:p>
        </p:txBody>
      </p:sp>
      <p:sp>
        <p:nvSpPr>
          <p:cNvPr id="12" name="TextBox 11">
            <a:extLst>
              <a:ext uri="{FF2B5EF4-FFF2-40B4-BE49-F238E27FC236}">
                <a16:creationId xmlns:a16="http://schemas.microsoft.com/office/drawing/2014/main" id="{2E142716-E219-EDC7-B7B7-9AC95E8079CD}"/>
              </a:ext>
            </a:extLst>
          </p:cNvPr>
          <p:cNvSpPr txBox="1"/>
          <p:nvPr/>
        </p:nvSpPr>
        <p:spPr>
          <a:xfrm>
            <a:off x="7246189" y="1664898"/>
            <a:ext cx="4217003" cy="3662541"/>
          </a:xfrm>
          <a:prstGeom prst="rect">
            <a:avLst/>
          </a:prstGeom>
          <a:noFill/>
        </p:spPr>
        <p:txBody>
          <a:bodyPr wrap="square" rtlCol="0">
            <a:spAutoFit/>
          </a:bodyPr>
          <a:lstStyle/>
          <a:p>
            <a:r>
              <a:rPr lang="en-US" b="1" dirty="0"/>
              <a:t>TASK:</a:t>
            </a:r>
          </a:p>
          <a:p>
            <a:br>
              <a:rPr lang="en-US" b="1" dirty="0"/>
            </a:br>
            <a:r>
              <a:rPr lang="en-US" sz="1400" dirty="0"/>
              <a:t>OUR OBJECTIVE IS TO IDENTIFY THE TOP 5 ARTISTS WHOSE SONGS APPEAR MOST FREQUENTLY IN THE TOP 10 OF THE GLOBALRANKINGS. </a:t>
            </a:r>
          </a:p>
          <a:p>
            <a:endParaRPr lang="en-US" sz="1400" dirty="0"/>
          </a:p>
          <a:p>
            <a:r>
              <a:rPr lang="en-US" sz="1400" dirty="0"/>
              <a:t>NOTE: IF MULTIPLE SONGS FROM THE SAME ARTISTS ARE IN THE TOP 10, THEY SHOULD ALL COUNT TOWARDS THAT ARTISTS TOTAL APPEARANCES, WE WANT TO RANK THESE ARTISTS BASED ON THE NUMBER OF TIMES THEIR SONGS HAVE APPEARED IN THE TOP 10. </a:t>
            </a:r>
          </a:p>
          <a:p>
            <a:endParaRPr lang="en-US" sz="1400" dirty="0"/>
          </a:p>
          <a:p>
            <a:r>
              <a:rPr lang="en-US" sz="1400" dirty="0"/>
              <a:t>IF THERE ARE TIES, THEY SHOULD HAVE THE SAME RANKING, BUT THE OVERALL RANKING NUMBERS SHOULD REMAIN CONTINOUS.</a:t>
            </a:r>
            <a:endParaRPr lang="en-US" sz="1400" b="1" dirty="0"/>
          </a:p>
        </p:txBody>
      </p:sp>
      <p:pic>
        <p:nvPicPr>
          <p:cNvPr id="9" name="Picture 8">
            <a:extLst>
              <a:ext uri="{FF2B5EF4-FFF2-40B4-BE49-F238E27FC236}">
                <a16:creationId xmlns:a16="http://schemas.microsoft.com/office/drawing/2014/main" id="{C80412BA-8F49-D5C0-DB9C-15B9846A6186}"/>
              </a:ext>
            </a:extLst>
          </p:cNvPr>
          <p:cNvPicPr>
            <a:picLocks noChangeAspect="1"/>
          </p:cNvPicPr>
          <p:nvPr/>
        </p:nvPicPr>
        <p:blipFill>
          <a:blip r:embed="rId2"/>
          <a:stretch>
            <a:fillRect/>
          </a:stretch>
        </p:blipFill>
        <p:spPr>
          <a:xfrm>
            <a:off x="386447" y="925658"/>
            <a:ext cx="6238639" cy="3312358"/>
          </a:xfrm>
          <a:prstGeom prst="rect">
            <a:avLst/>
          </a:prstGeom>
        </p:spPr>
      </p:pic>
      <p:pic>
        <p:nvPicPr>
          <p:cNvPr id="3" name="Picture 2">
            <a:extLst>
              <a:ext uri="{FF2B5EF4-FFF2-40B4-BE49-F238E27FC236}">
                <a16:creationId xmlns:a16="http://schemas.microsoft.com/office/drawing/2014/main" id="{8FE32EA1-817C-8DBE-088E-87FB0829D807}"/>
              </a:ext>
            </a:extLst>
          </p:cNvPr>
          <p:cNvPicPr>
            <a:picLocks noChangeAspect="1"/>
          </p:cNvPicPr>
          <p:nvPr/>
        </p:nvPicPr>
        <p:blipFill>
          <a:blip r:embed="rId3"/>
          <a:stretch>
            <a:fillRect/>
          </a:stretch>
        </p:blipFill>
        <p:spPr>
          <a:xfrm>
            <a:off x="294083" y="4607348"/>
            <a:ext cx="6408641" cy="2114845"/>
          </a:xfrm>
          <a:prstGeom prst="rect">
            <a:avLst/>
          </a:prstGeom>
        </p:spPr>
      </p:pic>
      <p:sp>
        <p:nvSpPr>
          <p:cNvPr id="5" name="TextBox 4">
            <a:extLst>
              <a:ext uri="{FF2B5EF4-FFF2-40B4-BE49-F238E27FC236}">
                <a16:creationId xmlns:a16="http://schemas.microsoft.com/office/drawing/2014/main" id="{56E864F1-B166-AA82-981E-2E670AC8F257}"/>
              </a:ext>
            </a:extLst>
          </p:cNvPr>
          <p:cNvSpPr txBox="1"/>
          <p:nvPr/>
        </p:nvSpPr>
        <p:spPr>
          <a:xfrm>
            <a:off x="487424" y="4238016"/>
            <a:ext cx="2329132" cy="369332"/>
          </a:xfrm>
          <a:prstGeom prst="rect">
            <a:avLst/>
          </a:prstGeom>
          <a:noFill/>
        </p:spPr>
        <p:txBody>
          <a:bodyPr wrap="square" rtlCol="0">
            <a:spAutoFit/>
          </a:bodyPr>
          <a:lstStyle/>
          <a:p>
            <a:r>
              <a:rPr lang="en-US" dirty="0"/>
              <a:t>Expected Output</a:t>
            </a:r>
            <a:endParaRPr lang="en-IN" dirty="0"/>
          </a:p>
        </p:txBody>
      </p:sp>
    </p:spTree>
    <p:extLst>
      <p:ext uri="{BB962C8B-B14F-4D97-AF65-F5344CB8AC3E}">
        <p14:creationId xmlns:p14="http://schemas.microsoft.com/office/powerpoint/2010/main" val="129616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1;p14">
            <a:extLst>
              <a:ext uri="{FF2B5EF4-FFF2-40B4-BE49-F238E27FC236}">
                <a16:creationId xmlns:a16="http://schemas.microsoft.com/office/drawing/2014/main" id="{0CB72A42-65F7-BE6E-E288-BCBA5B0B7340}"/>
              </a:ext>
            </a:extLst>
          </p:cNvPr>
          <p:cNvSpPr txBox="1">
            <a:spLocks/>
          </p:cNvSpPr>
          <p:nvPr/>
        </p:nvSpPr>
        <p:spPr>
          <a:xfrm>
            <a:off x="737875" y="88043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1200"/>
              </a:spcAft>
              <a:buClr>
                <a:srgbClr val="000000"/>
              </a:buClr>
              <a:buSzPts val="1100"/>
              <a:buFont typeface="Arial"/>
              <a:buNone/>
              <a:tabLst/>
              <a:defRPr/>
            </a:pPr>
            <a:r>
              <a:rPr lang="en-IN" sz="3600" dirty="0">
                <a:solidFill>
                  <a:schemeClr val="tx1"/>
                </a:solidFill>
                <a:latin typeface="Times New Roman"/>
                <a:cs typeface="Times New Roman"/>
              </a:rPr>
              <a:t>Introduction to SQL</a:t>
            </a:r>
          </a:p>
        </p:txBody>
      </p:sp>
      <p:sp>
        <p:nvSpPr>
          <p:cNvPr id="11" name="Google Shape;62;p14">
            <a:extLst>
              <a:ext uri="{FF2B5EF4-FFF2-40B4-BE49-F238E27FC236}">
                <a16:creationId xmlns:a16="http://schemas.microsoft.com/office/drawing/2014/main" id="{65E6D613-A056-BDAF-E12A-AD3FAAF1DAC7}"/>
              </a:ext>
            </a:extLst>
          </p:cNvPr>
          <p:cNvSpPr txBox="1">
            <a:spLocks/>
          </p:cNvSpPr>
          <p:nvPr/>
        </p:nvSpPr>
        <p:spPr>
          <a:xfrm>
            <a:off x="1186449" y="1658104"/>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52400" marR="0" lvl="0" indent="-33020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SQL (Structured Query Language) is a domain-specific language used to manage and manipulate relational databases.</a:t>
            </a:r>
          </a:p>
          <a:p>
            <a:pPr marL="152400" marR="0" lvl="0" indent="-33020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It is used for querying, updating, and managing data.</a:t>
            </a:r>
          </a:p>
          <a:p>
            <a:pPr marL="0" marR="0" lvl="0" indent="0" algn="l" defTabSz="914400" rtl="0" eaLnBrk="1" fontAlgn="auto" latinLnBrk="0" hangingPunct="1">
              <a:lnSpc>
                <a:spcPct val="115000"/>
              </a:lnSpc>
              <a:spcBef>
                <a:spcPts val="300"/>
              </a:spcBef>
              <a:spcAft>
                <a:spcPts val="1200"/>
              </a:spcAft>
              <a:buClr>
                <a:srgbClr val="595959"/>
              </a:buClr>
              <a:buSzPts val="1800"/>
              <a:buFont typeface="Arial"/>
              <a:buNone/>
              <a:tabLst/>
              <a:defRPr/>
            </a:pPr>
            <a:endParaRPr kumimoji="0" lang="en-US"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endParaRPr>
          </a:p>
        </p:txBody>
      </p:sp>
      <p:sp>
        <p:nvSpPr>
          <p:cNvPr id="5" name="Slide Number Placeholder 4">
            <a:extLst>
              <a:ext uri="{FF2B5EF4-FFF2-40B4-BE49-F238E27FC236}">
                <a16:creationId xmlns:a16="http://schemas.microsoft.com/office/drawing/2014/main" id="{BFE4FDF3-6DFA-067D-025D-487B5CA880DA}"/>
              </a:ext>
            </a:extLst>
          </p:cNvPr>
          <p:cNvSpPr>
            <a:spLocks noGrp="1"/>
          </p:cNvSpPr>
          <p:nvPr>
            <p:ph type="sldNum" sz="quarter" idx="12"/>
          </p:nvPr>
        </p:nvSpPr>
        <p:spPr/>
        <p:txBody>
          <a:bodyPr/>
          <a:lstStyle/>
          <a:p>
            <a:fld id="{480F511D-CAB5-4B85-9C11-BDC0CE2E3910}" type="slidenum">
              <a:rPr lang="en-IN" smtClean="0"/>
              <a:t>4</a:t>
            </a:fld>
            <a:endParaRPr lang="en-IN"/>
          </a:p>
        </p:txBody>
      </p:sp>
    </p:spTree>
    <p:extLst>
      <p:ext uri="{BB962C8B-B14F-4D97-AF65-F5344CB8AC3E}">
        <p14:creationId xmlns:p14="http://schemas.microsoft.com/office/powerpoint/2010/main" val="4146965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BBFC7-D164-B3F9-FFED-C19232C72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31062-2775-F9F4-C9A6-31777592BD65}"/>
              </a:ext>
            </a:extLst>
          </p:cNvPr>
          <p:cNvSpPr>
            <a:spLocks noGrp="1"/>
          </p:cNvSpPr>
          <p:nvPr>
            <p:ph type="title"/>
          </p:nvPr>
        </p:nvSpPr>
        <p:spPr>
          <a:xfrm>
            <a:off x="838200" y="968975"/>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TASK 05</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7C8F00-EC51-44E2-8D11-C29CC65A8E65}"/>
              </a:ext>
            </a:extLst>
          </p:cNvPr>
          <p:cNvSpPr txBox="1"/>
          <p:nvPr/>
        </p:nvSpPr>
        <p:spPr>
          <a:xfrm>
            <a:off x="838200" y="1807564"/>
            <a:ext cx="8598022" cy="3416320"/>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Consider a scenario where you need to create a procedure that calculates the total sales amount for a specific product category within a given date range. The procedure should accept the product category and start/end dates as input parameters and return the total sales amount.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Tables used will be: Product and Sales</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Product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ProductID</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ProductName, Category</a:t>
            </a:r>
            <a:r>
              <a:rPr lang="en-IN" sz="1800" b="1" dirty="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Sales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SaleID</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ProductID</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0" dirty="0" err="1">
                <a:effectLst/>
                <a:latin typeface="Times New Roman" panose="02020603050405020304" pitchFamily="18" charset="0"/>
                <a:ea typeface="Calibri" panose="020F0502020204030204" pitchFamily="34" charset="0"/>
                <a:cs typeface="Times New Roman" panose="02020603050405020304" pitchFamily="18" charset="0"/>
              </a:rPr>
              <a:t>SaleDate</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Amount</a:t>
            </a:r>
            <a:r>
              <a:rPr lang="en-IN" sz="1800" b="1"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DF53E5E9-1CC5-694A-E798-8A2DA0DAD98B}"/>
              </a:ext>
            </a:extLst>
          </p:cNvPr>
          <p:cNvSpPr>
            <a:spLocks noGrp="1"/>
          </p:cNvSpPr>
          <p:nvPr>
            <p:ph type="sldNum" sz="quarter" idx="12"/>
          </p:nvPr>
        </p:nvSpPr>
        <p:spPr/>
        <p:txBody>
          <a:bodyPr/>
          <a:lstStyle/>
          <a:p>
            <a:fld id="{480F511D-CAB5-4B85-9C11-BDC0CE2E3910}" type="slidenum">
              <a:rPr lang="en-IN" smtClean="0"/>
              <a:t>40</a:t>
            </a:fld>
            <a:endParaRPr lang="en-IN"/>
          </a:p>
        </p:txBody>
      </p:sp>
    </p:spTree>
    <p:extLst>
      <p:ext uri="{BB962C8B-B14F-4D97-AF65-F5344CB8AC3E}">
        <p14:creationId xmlns:p14="http://schemas.microsoft.com/office/powerpoint/2010/main" val="4035262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BB489-F7BC-35B2-BC0E-30C272DA3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042C6-5F33-E0C0-5C6F-14A3F0567E72}"/>
              </a:ext>
            </a:extLst>
          </p:cNvPr>
          <p:cNvSpPr>
            <a:spLocks noGrp="1"/>
          </p:cNvSpPr>
          <p:nvPr>
            <p:ph type="title"/>
          </p:nvPr>
        </p:nvSpPr>
        <p:spPr>
          <a:xfrm>
            <a:off x="838200" y="848205"/>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TASK 06</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59A3A6-E795-CF21-23A8-CD2E74A5D95C}"/>
              </a:ext>
            </a:extLst>
          </p:cNvPr>
          <p:cNvSpPr txBox="1"/>
          <p:nvPr/>
        </p:nvSpPr>
        <p:spPr>
          <a:xfrm>
            <a:off x="838200" y="1747645"/>
            <a:ext cx="10136038" cy="3108543"/>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You want to create a stored procedure that inserts a new record into the `Orders` table and updates the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OrderCount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for the corresponding customer in another table named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CustomerStats</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a:p>
            <a:endParaRPr lang="en-IN" dirty="0"/>
          </a:p>
          <a:p>
            <a:endParaRPr lang="en-IN" dirty="0"/>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Tables used will be: Product and Sales</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Orders (</a:t>
            </a:r>
            <a:r>
              <a:rPr lang="en-IN" sz="2000" dirty="0" err="1">
                <a:latin typeface="Times New Roman" panose="02020603050405020304" pitchFamily="18" charset="0"/>
                <a:cs typeface="Times New Roman" panose="02020603050405020304" pitchFamily="18" charset="0"/>
              </a:rPr>
              <a:t>OrderID</a:t>
            </a:r>
            <a:r>
              <a:rPr lang="en-IN" sz="2000" b="1" dirty="0">
                <a:latin typeface="Times New Roman" panose="02020603050405020304" pitchFamily="18" charset="0"/>
                <a:cs typeface="Times New Roman" panose="02020603050405020304" pitchFamily="18" charset="0"/>
              </a:rPr>
              <a:t>,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OrderDate</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OrderAmount</a:t>
            </a:r>
            <a:r>
              <a:rPr lang="en-IN" sz="2000" b="1" dirty="0">
                <a:latin typeface="Times New Roman" panose="02020603050405020304" pitchFamily="18" charset="0"/>
                <a:cs typeface="Times New Roman" panose="02020603050405020304" pitchFamily="18" charset="0"/>
              </a:rPr>
              <a:t>)</a:t>
            </a:r>
          </a:p>
          <a:p>
            <a:r>
              <a:rPr lang="en-IN" sz="2000" b="1" dirty="0" err="1">
                <a:latin typeface="Times New Roman" panose="02020603050405020304" pitchFamily="18" charset="0"/>
                <a:cs typeface="Times New Roman" panose="02020603050405020304" pitchFamily="18" charset="0"/>
              </a:rPr>
              <a:t>CustomerStats</a:t>
            </a:r>
            <a:r>
              <a:rPr lang="en-IN" sz="2000" b="1" dirty="0">
                <a:latin typeface="Times New Roman" panose="02020603050405020304" pitchFamily="18" charset="0"/>
                <a:cs typeface="Times New Roman" panose="02020603050405020304" pitchFamily="18" charset="0"/>
              </a:rPr>
              <a:t>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OrderCount</a:t>
            </a:r>
            <a:r>
              <a:rPr lang="en-IN" sz="2000" b="1" dirty="0">
                <a:latin typeface="Times New Roman" panose="02020603050405020304" pitchFamily="18" charset="0"/>
                <a:cs typeface="Times New Roman" panose="02020603050405020304" pitchFamily="18" charset="0"/>
              </a:rPr>
              <a:t>)</a:t>
            </a:r>
          </a:p>
        </p:txBody>
      </p:sp>
      <p:sp>
        <p:nvSpPr>
          <p:cNvPr id="8" name="Slide Number Placeholder 7">
            <a:extLst>
              <a:ext uri="{FF2B5EF4-FFF2-40B4-BE49-F238E27FC236}">
                <a16:creationId xmlns:a16="http://schemas.microsoft.com/office/drawing/2014/main" id="{17A3DBA4-C40C-DA30-A3E6-783344248A57}"/>
              </a:ext>
            </a:extLst>
          </p:cNvPr>
          <p:cNvSpPr>
            <a:spLocks noGrp="1"/>
          </p:cNvSpPr>
          <p:nvPr>
            <p:ph type="sldNum" sz="quarter" idx="12"/>
          </p:nvPr>
        </p:nvSpPr>
        <p:spPr/>
        <p:txBody>
          <a:bodyPr/>
          <a:lstStyle/>
          <a:p>
            <a:fld id="{480F511D-CAB5-4B85-9C11-BDC0CE2E3910}" type="slidenum">
              <a:rPr lang="en-IN" smtClean="0"/>
              <a:t>41</a:t>
            </a:fld>
            <a:endParaRPr lang="en-IN"/>
          </a:p>
        </p:txBody>
      </p:sp>
    </p:spTree>
    <p:extLst>
      <p:ext uri="{BB962C8B-B14F-4D97-AF65-F5344CB8AC3E}">
        <p14:creationId xmlns:p14="http://schemas.microsoft.com/office/powerpoint/2010/main" val="354502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2013E-76B6-05A7-F963-BE034612F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A7E6D-D760-0204-C08D-8ABBB6CD3B94}"/>
              </a:ext>
            </a:extLst>
          </p:cNvPr>
          <p:cNvSpPr>
            <a:spLocks noGrp="1"/>
          </p:cNvSpPr>
          <p:nvPr>
            <p:ph type="title"/>
          </p:nvPr>
        </p:nvSpPr>
        <p:spPr>
          <a:xfrm>
            <a:off x="588034" y="746425"/>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TASK 07</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EACFB0-DC11-F61C-6326-50D1B9C43209}"/>
              </a:ext>
            </a:extLst>
          </p:cNvPr>
          <p:cNvSpPr txBox="1"/>
          <p:nvPr/>
        </p:nvSpPr>
        <p:spPr>
          <a:xfrm>
            <a:off x="7412018" y="1404829"/>
            <a:ext cx="4043083" cy="1600438"/>
          </a:xfrm>
          <a:prstGeom prst="rect">
            <a:avLst/>
          </a:prstGeom>
          <a:noFill/>
        </p:spPr>
        <p:txBody>
          <a:bodyPr wrap="square" rtlCol="0">
            <a:spAutoFit/>
          </a:bodyPr>
          <a:lstStyle/>
          <a:p>
            <a:r>
              <a:rPr lang="en-US" dirty="0"/>
              <a:t>TASK:</a:t>
            </a:r>
          </a:p>
          <a:p>
            <a:endParaRPr lang="en-US" dirty="0"/>
          </a:p>
          <a:p>
            <a:r>
              <a:rPr lang="en-US" dirty="0"/>
              <a:t>Return the </a:t>
            </a:r>
            <a:r>
              <a:rPr lang="en-US" dirty="0" err="1"/>
              <a:t>SalesRepId</a:t>
            </a:r>
            <a:r>
              <a:rPr lang="en-US" dirty="0"/>
              <a:t> as either ‘Domestic’ or ‘International’ but not both. </a:t>
            </a:r>
          </a:p>
          <a:p>
            <a:endParaRPr lang="en-US" dirty="0"/>
          </a:p>
          <a:p>
            <a:endParaRPr lang="en-US" dirty="0"/>
          </a:p>
          <a:p>
            <a:endParaRPr lang="en-IN" dirty="0"/>
          </a:p>
        </p:txBody>
      </p:sp>
      <p:sp>
        <p:nvSpPr>
          <p:cNvPr id="7" name="TextBox 6">
            <a:extLst>
              <a:ext uri="{FF2B5EF4-FFF2-40B4-BE49-F238E27FC236}">
                <a16:creationId xmlns:a16="http://schemas.microsoft.com/office/drawing/2014/main" id="{B20D0304-3F65-6760-51C3-051E3C4C714C}"/>
              </a:ext>
            </a:extLst>
          </p:cNvPr>
          <p:cNvSpPr txBox="1"/>
          <p:nvPr/>
        </p:nvSpPr>
        <p:spPr>
          <a:xfrm>
            <a:off x="7535949" y="3952783"/>
            <a:ext cx="4043083" cy="1815882"/>
          </a:xfrm>
          <a:prstGeom prst="rect">
            <a:avLst/>
          </a:prstGeom>
          <a:noFill/>
        </p:spPr>
        <p:txBody>
          <a:bodyPr wrap="square" rtlCol="0">
            <a:spAutoFit/>
          </a:bodyPr>
          <a:lstStyle/>
          <a:p>
            <a:r>
              <a:rPr lang="en-US" dirty="0"/>
              <a:t>OUTPUT:</a:t>
            </a:r>
          </a:p>
          <a:p>
            <a:endParaRPr lang="en-US" dirty="0"/>
          </a:p>
          <a:p>
            <a:r>
              <a:rPr lang="en-US" dirty="0" err="1"/>
              <a:t>SalesRepID</a:t>
            </a:r>
            <a:endParaRPr lang="en-US" dirty="0"/>
          </a:p>
          <a:p>
            <a:r>
              <a:rPr lang="en-US" dirty="0"/>
              <a:t>3003</a:t>
            </a:r>
          </a:p>
          <a:p>
            <a:r>
              <a:rPr lang="en-US" dirty="0"/>
              <a:t>4004</a:t>
            </a:r>
          </a:p>
          <a:p>
            <a:r>
              <a:rPr lang="en-US" dirty="0"/>
              <a:t>5005</a:t>
            </a:r>
          </a:p>
          <a:p>
            <a:r>
              <a:rPr lang="en-US" dirty="0"/>
              <a:t>6006</a:t>
            </a:r>
          </a:p>
          <a:p>
            <a:endParaRPr lang="en-US" dirty="0"/>
          </a:p>
        </p:txBody>
      </p:sp>
      <p:pic>
        <p:nvPicPr>
          <p:cNvPr id="4" name="Picture 3">
            <a:extLst>
              <a:ext uri="{FF2B5EF4-FFF2-40B4-BE49-F238E27FC236}">
                <a16:creationId xmlns:a16="http://schemas.microsoft.com/office/drawing/2014/main" id="{D79B309C-14BB-B169-A5CA-E6458DE98D81}"/>
              </a:ext>
            </a:extLst>
          </p:cNvPr>
          <p:cNvPicPr>
            <a:picLocks noChangeAspect="1"/>
          </p:cNvPicPr>
          <p:nvPr/>
        </p:nvPicPr>
        <p:blipFill>
          <a:blip r:embed="rId2"/>
          <a:stretch>
            <a:fillRect/>
          </a:stretch>
        </p:blipFill>
        <p:spPr>
          <a:xfrm>
            <a:off x="1371600" y="1375911"/>
            <a:ext cx="9497683" cy="5153744"/>
          </a:xfrm>
          <a:prstGeom prst="rect">
            <a:avLst/>
          </a:prstGeom>
        </p:spPr>
      </p:pic>
      <p:sp>
        <p:nvSpPr>
          <p:cNvPr id="8" name="Slide Number Placeholder 7">
            <a:extLst>
              <a:ext uri="{FF2B5EF4-FFF2-40B4-BE49-F238E27FC236}">
                <a16:creationId xmlns:a16="http://schemas.microsoft.com/office/drawing/2014/main" id="{45E4468F-D1C2-8BB3-A1BA-EFE7CE57A7ED}"/>
              </a:ext>
            </a:extLst>
          </p:cNvPr>
          <p:cNvSpPr>
            <a:spLocks noGrp="1"/>
          </p:cNvSpPr>
          <p:nvPr>
            <p:ph type="sldNum" sz="quarter" idx="12"/>
          </p:nvPr>
        </p:nvSpPr>
        <p:spPr/>
        <p:txBody>
          <a:bodyPr/>
          <a:lstStyle/>
          <a:p>
            <a:fld id="{480F511D-CAB5-4B85-9C11-BDC0CE2E3910}" type="slidenum">
              <a:rPr lang="en-IN" smtClean="0"/>
              <a:t>42</a:t>
            </a:fld>
            <a:endParaRPr lang="en-IN"/>
          </a:p>
        </p:txBody>
      </p:sp>
    </p:spTree>
    <p:extLst>
      <p:ext uri="{BB962C8B-B14F-4D97-AF65-F5344CB8AC3E}">
        <p14:creationId xmlns:p14="http://schemas.microsoft.com/office/powerpoint/2010/main" val="4084688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B561C-3CB7-7CEB-3BE2-B13074B61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73375-5B14-8BC9-BB49-7A0519625B79}"/>
              </a:ext>
            </a:extLst>
          </p:cNvPr>
          <p:cNvSpPr>
            <a:spLocks noGrp="1"/>
          </p:cNvSpPr>
          <p:nvPr>
            <p:ph type="title"/>
          </p:nvPr>
        </p:nvSpPr>
        <p:spPr>
          <a:xfrm>
            <a:off x="588034" y="746425"/>
            <a:ext cx="10515600" cy="6294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TASK 08 – Bank Management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323E3A-166C-BA13-C30D-36496E7362E5}"/>
              </a:ext>
            </a:extLst>
          </p:cNvPr>
          <p:cNvPicPr>
            <a:picLocks noChangeAspect="1"/>
          </p:cNvPicPr>
          <p:nvPr/>
        </p:nvPicPr>
        <p:blipFill>
          <a:blip r:embed="rId2"/>
          <a:stretch>
            <a:fillRect/>
          </a:stretch>
        </p:blipFill>
        <p:spPr>
          <a:xfrm>
            <a:off x="276045" y="1485764"/>
            <a:ext cx="11447254" cy="4751133"/>
          </a:xfrm>
          <a:prstGeom prst="rect">
            <a:avLst/>
          </a:prstGeom>
        </p:spPr>
      </p:pic>
      <p:sp>
        <p:nvSpPr>
          <p:cNvPr id="8" name="Slide Number Placeholder 7">
            <a:extLst>
              <a:ext uri="{FF2B5EF4-FFF2-40B4-BE49-F238E27FC236}">
                <a16:creationId xmlns:a16="http://schemas.microsoft.com/office/drawing/2014/main" id="{893738FA-AEFF-6993-E96A-E088DFF09D32}"/>
              </a:ext>
            </a:extLst>
          </p:cNvPr>
          <p:cNvSpPr>
            <a:spLocks noGrp="1"/>
          </p:cNvSpPr>
          <p:nvPr>
            <p:ph type="sldNum" sz="quarter" idx="12"/>
          </p:nvPr>
        </p:nvSpPr>
        <p:spPr/>
        <p:txBody>
          <a:bodyPr/>
          <a:lstStyle/>
          <a:p>
            <a:fld id="{480F511D-CAB5-4B85-9C11-BDC0CE2E3910}" type="slidenum">
              <a:rPr lang="en-IN" smtClean="0"/>
              <a:t>43</a:t>
            </a:fld>
            <a:endParaRPr lang="en-IN"/>
          </a:p>
        </p:txBody>
      </p:sp>
    </p:spTree>
    <p:extLst>
      <p:ext uri="{BB962C8B-B14F-4D97-AF65-F5344CB8AC3E}">
        <p14:creationId xmlns:p14="http://schemas.microsoft.com/office/powerpoint/2010/main" val="3510536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00ADC-A3DB-586B-FF38-53CFDC9EF23C}"/>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6A6FE84-81DF-56C5-D4D7-39CC6B88F054}"/>
              </a:ext>
            </a:extLst>
          </p:cNvPr>
          <p:cNvGraphicFramePr>
            <a:graphicFrameLocks noGrp="1"/>
          </p:cNvGraphicFramePr>
          <p:nvPr>
            <p:extLst>
              <p:ext uri="{D42A27DB-BD31-4B8C-83A1-F6EECF244321}">
                <p14:modId xmlns:p14="http://schemas.microsoft.com/office/powerpoint/2010/main" val="1103962633"/>
              </p:ext>
            </p:extLst>
          </p:nvPr>
        </p:nvGraphicFramePr>
        <p:xfrm>
          <a:off x="562154" y="1595104"/>
          <a:ext cx="11033185" cy="4521020"/>
        </p:xfrm>
        <a:graphic>
          <a:graphicData uri="http://schemas.openxmlformats.org/drawingml/2006/table">
            <a:tbl>
              <a:tblPr/>
              <a:tblGrid>
                <a:gridCol w="715992">
                  <a:extLst>
                    <a:ext uri="{9D8B030D-6E8A-4147-A177-3AD203B41FA5}">
                      <a16:colId xmlns:a16="http://schemas.microsoft.com/office/drawing/2014/main" val="2708899486"/>
                    </a:ext>
                  </a:extLst>
                </a:gridCol>
                <a:gridCol w="10317193">
                  <a:extLst>
                    <a:ext uri="{9D8B030D-6E8A-4147-A177-3AD203B41FA5}">
                      <a16:colId xmlns:a16="http://schemas.microsoft.com/office/drawing/2014/main" val="2478320769"/>
                    </a:ext>
                  </a:extLst>
                </a:gridCol>
              </a:tblGrid>
              <a:tr h="322930">
                <a:tc>
                  <a:txBody>
                    <a:bodyPr/>
                    <a:lstStyle/>
                    <a:p>
                      <a:pPr algn="r" rtl="0" fontAlgn="b"/>
                      <a:r>
                        <a:rPr lang="en-IN" sz="1200" b="1" i="0" u="none" strike="noStrike">
                          <a:solidFill>
                            <a:srgbClr val="000000"/>
                          </a:solidFill>
                          <a:effectLst/>
                          <a:latin typeface="Times New Roman" panose="02020603050405020304" pitchFamily="18" charset="0"/>
                        </a:rPr>
                        <a:t>1</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a:solidFill>
                            <a:srgbClr val="000000"/>
                          </a:solidFill>
                          <a:effectLst/>
                          <a:latin typeface="Times New Roman" panose="02020603050405020304" pitchFamily="18" charset="0"/>
                        </a:rPr>
                        <a:t>Display all the information of the emp table.</a:t>
                      </a:r>
                      <a:endParaRPr lang="en-US" sz="120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1524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6459524"/>
                  </a:ext>
                </a:extLst>
              </a:tr>
              <a:tr h="322930">
                <a:tc>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Select * from emp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6707805"/>
                  </a:ext>
                </a:extLst>
              </a:tr>
              <a:tr h="322930">
                <a:tc>
                  <a:txBody>
                    <a:bodyPr/>
                    <a:lstStyle/>
                    <a:p>
                      <a:pPr algn="r" rtl="0" fontAlgn="b"/>
                      <a:r>
                        <a:rPr lang="en-IN" sz="1200" b="1" i="0" u="none" strike="noStrike" dirty="0">
                          <a:solidFill>
                            <a:srgbClr val="000000"/>
                          </a:solidFill>
                          <a:effectLst/>
                          <a:latin typeface="Times New Roman" panose="02020603050405020304" pitchFamily="18" charset="0"/>
                        </a:rPr>
                        <a:t>2</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Display unique jobs from EMP table.</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4484914"/>
                  </a:ext>
                </a:extLst>
              </a:tr>
              <a:tr h="322930">
                <a:tc>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DISTINCT Job FROM EMP GROUP BY Job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8281236"/>
                  </a:ext>
                </a:extLst>
              </a:tr>
              <a:tr h="322930">
                <a:tc>
                  <a:txBody>
                    <a:bodyPr/>
                    <a:lstStyle/>
                    <a:p>
                      <a:pPr algn="r" rtl="0" fontAlgn="b"/>
                      <a:r>
                        <a:rPr lang="en-IN" sz="1200" b="1" i="0" u="none" strike="noStrike" dirty="0">
                          <a:solidFill>
                            <a:srgbClr val="000000"/>
                          </a:solidFill>
                          <a:effectLst/>
                          <a:latin typeface="Times New Roman" panose="02020603050405020304" pitchFamily="18" charset="0"/>
                        </a:rPr>
                        <a:t>3</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details of the emps in </a:t>
                      </a:r>
                      <a:r>
                        <a:rPr lang="en-US" sz="1200" b="0" i="0" u="none" strike="noStrike" dirty="0" err="1">
                          <a:solidFill>
                            <a:srgbClr val="000000"/>
                          </a:solidFill>
                          <a:effectLst/>
                          <a:latin typeface="Times New Roman" panose="02020603050405020304" pitchFamily="18" charset="0"/>
                        </a:rPr>
                        <a:t>asc</a:t>
                      </a:r>
                      <a:r>
                        <a:rPr lang="en-US" sz="1200" b="0" i="0" u="none" strike="noStrike" dirty="0">
                          <a:solidFill>
                            <a:srgbClr val="000000"/>
                          </a:solidFill>
                          <a:effectLst/>
                          <a:latin typeface="Times New Roman" panose="02020603050405020304" pitchFamily="18" charset="0"/>
                        </a:rPr>
                        <a:t> order of their salaries.</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1983887"/>
                  </a:ext>
                </a:extLst>
              </a:tr>
              <a:tr h="322930">
                <a:tc rowSpan="2">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a:solidFill>
                            <a:srgbClr val="000000"/>
                          </a:solidFill>
                          <a:effectLst/>
                          <a:latin typeface="Times New Roman" panose="02020603050405020304" pitchFamily="18" charset="0"/>
                        </a:rPr>
                        <a:t>SELECT * FROM EMP</a:t>
                      </a:r>
                      <a:endParaRPr lang="en-IN" sz="120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54227583"/>
                  </a:ext>
                </a:extLst>
              </a:tr>
              <a:tr h="322930">
                <a:tc vMerge="1">
                  <a:txBody>
                    <a:bodyPr/>
                    <a:lstStyle/>
                    <a:p>
                      <a:endParaRPr lang="en-IN"/>
                    </a:p>
                  </a:txBody>
                  <a:tcPr/>
                </a:tc>
                <a:tc>
                  <a:txBody>
                    <a:bodyPr/>
                    <a:lstStyle/>
                    <a:p>
                      <a:pPr rtl="0" fontAlgn="b"/>
                      <a:r>
                        <a:rPr lang="en-IN" sz="1200" b="0" i="0" u="none" strike="noStrike" dirty="0">
                          <a:solidFill>
                            <a:srgbClr val="000000"/>
                          </a:solidFill>
                          <a:effectLst/>
                          <a:latin typeface="Times New Roman" panose="02020603050405020304" pitchFamily="18" charset="0"/>
                        </a:rPr>
                        <a:t>ORDER BY Sal ASC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4675933"/>
                  </a:ext>
                </a:extLst>
              </a:tr>
              <a:tr h="322930">
                <a:tc>
                  <a:txBody>
                    <a:bodyPr/>
                    <a:lstStyle/>
                    <a:p>
                      <a:pPr algn="r" rtl="0" fontAlgn="b"/>
                      <a:r>
                        <a:rPr lang="en-IN" sz="1200" b="1" i="0" u="none" strike="noStrike" dirty="0">
                          <a:solidFill>
                            <a:srgbClr val="000000"/>
                          </a:solidFill>
                          <a:effectLst/>
                          <a:latin typeface="Times New Roman" panose="02020603050405020304" pitchFamily="18" charset="0"/>
                        </a:rPr>
                        <a:t>4</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details of the emps in </a:t>
                      </a:r>
                      <a:r>
                        <a:rPr lang="en-US" sz="1200" b="0" i="0" u="none" strike="noStrike" dirty="0" err="1">
                          <a:solidFill>
                            <a:srgbClr val="000000"/>
                          </a:solidFill>
                          <a:effectLst/>
                          <a:latin typeface="Times New Roman" panose="02020603050405020304" pitchFamily="18" charset="0"/>
                        </a:rPr>
                        <a:t>asc</a:t>
                      </a:r>
                      <a:r>
                        <a:rPr lang="en-US" sz="1200" b="0" i="0" u="none" strike="noStrike" dirty="0">
                          <a:solidFill>
                            <a:srgbClr val="000000"/>
                          </a:solidFill>
                          <a:effectLst/>
                          <a:latin typeface="Times New Roman" panose="02020603050405020304" pitchFamily="18" charset="0"/>
                        </a:rPr>
                        <a:t> order of the </a:t>
                      </a:r>
                      <a:r>
                        <a:rPr lang="en-US" sz="1200" b="0" i="0" u="none" strike="noStrike" dirty="0" err="1">
                          <a:solidFill>
                            <a:srgbClr val="000000"/>
                          </a:solidFill>
                          <a:effectLst/>
                          <a:latin typeface="Times New Roman" panose="02020603050405020304" pitchFamily="18" charset="0"/>
                        </a:rPr>
                        <a:t>Deptnos</a:t>
                      </a:r>
                      <a:r>
                        <a:rPr lang="en-US" sz="1200" b="0" i="0" u="none" strike="noStrike" dirty="0">
                          <a:solidFill>
                            <a:srgbClr val="000000"/>
                          </a:solidFill>
                          <a:effectLst/>
                          <a:latin typeface="Times New Roman" panose="02020603050405020304" pitchFamily="18" charset="0"/>
                        </a:rPr>
                        <a:t> and desc of Jobs.</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2182368"/>
                  </a:ext>
                </a:extLst>
              </a:tr>
              <a:tr h="322930">
                <a:tc rowSpan="2">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a:solidFill>
                            <a:srgbClr val="000000"/>
                          </a:solidFill>
                          <a:effectLst/>
                          <a:latin typeface="Times New Roman" panose="02020603050405020304" pitchFamily="18" charset="0"/>
                        </a:rPr>
                        <a:t>SELECT * FROM EMP</a:t>
                      </a:r>
                      <a:endParaRPr lang="en-IN" sz="120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38769724"/>
                  </a:ext>
                </a:extLst>
              </a:tr>
              <a:tr h="322930">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ORDER BY </a:t>
                      </a:r>
                      <a:r>
                        <a:rPr lang="en-US" sz="1200" b="0" i="0" u="none" strike="noStrike" dirty="0" err="1">
                          <a:solidFill>
                            <a:srgbClr val="000000"/>
                          </a:solidFill>
                          <a:effectLst/>
                          <a:latin typeface="Times New Roman" panose="02020603050405020304" pitchFamily="18" charset="0"/>
                        </a:rPr>
                        <a:t>Deptno</a:t>
                      </a:r>
                      <a:r>
                        <a:rPr lang="en-US" sz="1200" b="0" i="0" u="none" strike="noStrike" dirty="0">
                          <a:solidFill>
                            <a:srgbClr val="000000"/>
                          </a:solidFill>
                          <a:effectLst/>
                          <a:latin typeface="Times New Roman" panose="02020603050405020304" pitchFamily="18" charset="0"/>
                        </a:rPr>
                        <a:t> ASC, Job DESC ;</a:t>
                      </a:r>
                      <a:endParaRPr lang="en-US" sz="1200" dirty="0">
                        <a:effectLst/>
                      </a:endParaRPr>
                    </a:p>
                  </a:txBody>
                  <a:tcPr marL="4150" marR="4150" marT="7470" marB="7470" anchor="b">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3805115"/>
                  </a:ext>
                </a:extLst>
              </a:tr>
              <a:tr h="322930">
                <a:tc>
                  <a:txBody>
                    <a:bodyPr/>
                    <a:lstStyle/>
                    <a:p>
                      <a:pPr algn="r" rtl="0" fontAlgn="b"/>
                      <a:r>
                        <a:rPr lang="en-IN" sz="1200" b="1" i="0" u="none" strike="noStrike" dirty="0">
                          <a:solidFill>
                            <a:srgbClr val="000000"/>
                          </a:solidFill>
                          <a:effectLst/>
                          <a:latin typeface="Times New Roman" panose="02020603050405020304" pitchFamily="18" charset="0"/>
                        </a:rPr>
                        <a:t>5</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Display all the unique job groups in the descending order</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4874794"/>
                  </a:ext>
                </a:extLst>
              </a:tr>
              <a:tr h="322930">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unique job from emp order by job desc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4942920"/>
                  </a:ext>
                </a:extLst>
              </a:tr>
              <a:tr h="322930">
                <a:tc>
                  <a:txBody>
                    <a:bodyPr/>
                    <a:lstStyle/>
                    <a:p>
                      <a:pPr algn="r" rtl="0" fontAlgn="b"/>
                      <a:r>
                        <a:rPr lang="en-IN" sz="1200" b="1" i="0" u="none" strike="noStrike" dirty="0">
                          <a:solidFill>
                            <a:srgbClr val="000000"/>
                          </a:solidFill>
                          <a:effectLst/>
                          <a:latin typeface="Times New Roman" panose="02020603050405020304" pitchFamily="18" charset="0"/>
                        </a:rPr>
                        <a:t>6</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Display all the details of all ‘</a:t>
                      </a:r>
                      <a:r>
                        <a:rPr lang="en-US" sz="1200" b="0" i="0" u="none" strike="noStrike" dirty="0" err="1">
                          <a:solidFill>
                            <a:srgbClr val="000000"/>
                          </a:solidFill>
                          <a:effectLst/>
                          <a:latin typeface="Times New Roman" panose="02020603050405020304" pitchFamily="18" charset="0"/>
                        </a:rPr>
                        <a:t>Mgrs</a:t>
                      </a:r>
                      <a:r>
                        <a:rPr lang="en-US" sz="1200" b="0" i="0" u="none" strike="noStrike" dirty="0">
                          <a:solidFill>
                            <a:srgbClr val="000000"/>
                          </a:solidFill>
                          <a:effectLst/>
                          <a:latin typeface="Times New Roman" panose="02020603050405020304" pitchFamily="18" charset="0"/>
                        </a:rPr>
                        <a:t>’</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8882025"/>
                  </a:ext>
                </a:extLst>
              </a:tr>
              <a:tr h="322930">
                <a:tc>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job = ‘MANAGER’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6973379"/>
                  </a:ext>
                </a:extLst>
              </a:tr>
            </a:tbl>
          </a:graphicData>
        </a:graphic>
      </p:graphicFrame>
      <p:sp>
        <p:nvSpPr>
          <p:cNvPr id="11" name="Title 1">
            <a:extLst>
              <a:ext uri="{FF2B5EF4-FFF2-40B4-BE49-F238E27FC236}">
                <a16:creationId xmlns:a16="http://schemas.microsoft.com/office/drawing/2014/main" id="{F5CA2401-5912-C9EC-9BC1-578718E92D7B}"/>
              </a:ext>
            </a:extLst>
          </p:cNvPr>
          <p:cNvSpPr>
            <a:spLocks noGrp="1"/>
          </p:cNvSpPr>
          <p:nvPr>
            <p:ph type="title"/>
          </p:nvPr>
        </p:nvSpPr>
        <p:spPr>
          <a:xfrm>
            <a:off x="414068" y="813700"/>
            <a:ext cx="10515600" cy="629486"/>
          </a:xfrm>
        </p:spPr>
        <p:txBody>
          <a:bodyPr>
            <a:normAutofit fontScale="90000"/>
          </a:bodyPr>
          <a:lstStyle/>
          <a:p>
            <a:r>
              <a:rPr lang="en-US" dirty="0"/>
              <a:t>Miscellaneous Problem Statements (Practice Set)</a:t>
            </a:r>
            <a:endParaRPr lang="en-IN" dirty="0"/>
          </a:p>
        </p:txBody>
      </p:sp>
      <p:sp>
        <p:nvSpPr>
          <p:cNvPr id="5" name="Slide Number Placeholder 4">
            <a:extLst>
              <a:ext uri="{FF2B5EF4-FFF2-40B4-BE49-F238E27FC236}">
                <a16:creationId xmlns:a16="http://schemas.microsoft.com/office/drawing/2014/main" id="{7B9D4FEA-E1AF-CC3F-0AAC-9A9B6EFF7CD8}"/>
              </a:ext>
            </a:extLst>
          </p:cNvPr>
          <p:cNvSpPr>
            <a:spLocks noGrp="1"/>
          </p:cNvSpPr>
          <p:nvPr>
            <p:ph type="sldNum" sz="quarter" idx="12"/>
          </p:nvPr>
        </p:nvSpPr>
        <p:spPr/>
        <p:txBody>
          <a:bodyPr/>
          <a:lstStyle/>
          <a:p>
            <a:fld id="{480F511D-CAB5-4B85-9C11-BDC0CE2E3910}" type="slidenum">
              <a:rPr lang="en-IN" smtClean="0"/>
              <a:t>44</a:t>
            </a:fld>
            <a:endParaRPr lang="en-IN"/>
          </a:p>
        </p:txBody>
      </p:sp>
    </p:spTree>
    <p:extLst>
      <p:ext uri="{BB962C8B-B14F-4D97-AF65-F5344CB8AC3E}">
        <p14:creationId xmlns:p14="http://schemas.microsoft.com/office/powerpoint/2010/main" val="3551240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DC44E-641D-D66E-C21A-0491A2AD70FC}"/>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6EA8A486-47D9-79E9-E692-0D99987D659A}"/>
              </a:ext>
            </a:extLst>
          </p:cNvPr>
          <p:cNvSpPr>
            <a:spLocks noGrp="1"/>
          </p:cNvSpPr>
          <p:nvPr>
            <p:ph type="title"/>
          </p:nvPr>
        </p:nvSpPr>
        <p:spPr>
          <a:xfrm>
            <a:off x="396815" y="779195"/>
            <a:ext cx="10515600" cy="629486"/>
          </a:xfrm>
        </p:spPr>
        <p:txBody>
          <a:bodyPr>
            <a:normAutofit fontScale="90000"/>
          </a:bodyPr>
          <a:lstStyle/>
          <a:p>
            <a:r>
              <a:rPr lang="en-US" dirty="0"/>
              <a:t>Contd.</a:t>
            </a:r>
            <a:endParaRPr lang="en-IN" dirty="0"/>
          </a:p>
        </p:txBody>
      </p:sp>
      <p:graphicFrame>
        <p:nvGraphicFramePr>
          <p:cNvPr id="2" name="Table 1">
            <a:extLst>
              <a:ext uri="{FF2B5EF4-FFF2-40B4-BE49-F238E27FC236}">
                <a16:creationId xmlns:a16="http://schemas.microsoft.com/office/drawing/2014/main" id="{EEF64FAC-61D4-946A-1E35-E40D2362002E}"/>
              </a:ext>
            </a:extLst>
          </p:cNvPr>
          <p:cNvGraphicFramePr>
            <a:graphicFrameLocks noGrp="1"/>
          </p:cNvGraphicFramePr>
          <p:nvPr>
            <p:extLst>
              <p:ext uri="{D42A27DB-BD31-4B8C-83A1-F6EECF244321}">
                <p14:modId xmlns:p14="http://schemas.microsoft.com/office/powerpoint/2010/main" val="3573376385"/>
              </p:ext>
            </p:extLst>
          </p:nvPr>
        </p:nvGraphicFramePr>
        <p:xfrm>
          <a:off x="544901" y="1507351"/>
          <a:ext cx="11033185" cy="4870800"/>
        </p:xfrm>
        <a:graphic>
          <a:graphicData uri="http://schemas.openxmlformats.org/drawingml/2006/table">
            <a:tbl>
              <a:tblPr/>
              <a:tblGrid>
                <a:gridCol w="715992">
                  <a:extLst>
                    <a:ext uri="{9D8B030D-6E8A-4147-A177-3AD203B41FA5}">
                      <a16:colId xmlns:a16="http://schemas.microsoft.com/office/drawing/2014/main" val="2631315051"/>
                    </a:ext>
                  </a:extLst>
                </a:gridCol>
                <a:gridCol w="10317193">
                  <a:extLst>
                    <a:ext uri="{9D8B030D-6E8A-4147-A177-3AD203B41FA5}">
                      <a16:colId xmlns:a16="http://schemas.microsoft.com/office/drawing/2014/main" val="4100896572"/>
                    </a:ext>
                  </a:extLst>
                </a:gridCol>
              </a:tblGrid>
              <a:tr h="50268">
                <a:tc>
                  <a:txBody>
                    <a:bodyPr/>
                    <a:lstStyle/>
                    <a:p>
                      <a:pPr algn="r" rtl="0" fontAlgn="b"/>
                      <a:r>
                        <a:rPr lang="en-IN" sz="1200" b="1" i="0" u="none" strike="noStrike" dirty="0">
                          <a:solidFill>
                            <a:srgbClr val="000000"/>
                          </a:solidFill>
                          <a:effectLst/>
                          <a:latin typeface="Times New Roman" panose="02020603050405020304" pitchFamily="18" charset="0"/>
                        </a:rPr>
                        <a:t>7</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joined before 1981.</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6558306"/>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&lt; ’01-Jan-1981′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466906"/>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6229532"/>
                  </a:ext>
                </a:extLst>
              </a:tr>
              <a:tr h="74696">
                <a:tc>
                  <a:txBody>
                    <a:bodyPr/>
                    <a:lstStyle/>
                    <a:p>
                      <a:pPr algn="r" rtl="0" fontAlgn="b"/>
                      <a:r>
                        <a:rPr lang="en-IN" sz="1200" b="1" i="0" u="none" strike="noStrike">
                          <a:solidFill>
                            <a:srgbClr val="000000"/>
                          </a:solidFill>
                          <a:effectLst/>
                          <a:latin typeface="Times New Roman" panose="02020603050405020304" pitchFamily="18" charset="0"/>
                        </a:rPr>
                        <a:t>8</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a:t>
                      </a:r>
                      <a:r>
                        <a:rPr lang="en-US" sz="1200" b="0" i="0" u="none" strike="noStrike" dirty="0" err="1">
                          <a:solidFill>
                            <a:srgbClr val="000000"/>
                          </a:solidFill>
                          <a:effectLst/>
                          <a:latin typeface="Times New Roman" panose="02020603050405020304" pitchFamily="18" charset="0"/>
                        </a:rPr>
                        <a:t>Empno</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Ename</a:t>
                      </a:r>
                      <a:r>
                        <a:rPr lang="en-US" sz="1200" b="0" i="0" u="none" strike="noStrike" dirty="0">
                          <a:solidFill>
                            <a:srgbClr val="000000"/>
                          </a:solidFill>
                          <a:effectLst/>
                          <a:latin typeface="Times New Roman" panose="02020603050405020304" pitchFamily="18" charset="0"/>
                        </a:rPr>
                        <a:t>, Sal, Daily Sal of all Employees in the ASC order of </a:t>
                      </a:r>
                      <a:r>
                        <a:rPr lang="en-US" sz="1200" b="0" i="0" u="none" strike="noStrike" dirty="0" err="1">
                          <a:solidFill>
                            <a:srgbClr val="000000"/>
                          </a:solidFill>
                          <a:effectLst/>
                          <a:latin typeface="Times New Roman" panose="02020603050405020304" pitchFamily="18" charset="0"/>
                        </a:rPr>
                        <a:t>AnnSal</a:t>
                      </a:r>
                      <a:r>
                        <a:rPr lang="en-US" sz="1200" b="0" i="0" u="none" strike="noStrike" dirty="0">
                          <a:solidFill>
                            <a:srgbClr val="000000"/>
                          </a:solidFill>
                          <a:effectLst/>
                          <a:latin typeface="Times New Roman" panose="02020603050405020304" pitchFamily="18" charset="0"/>
                        </a:rPr>
                        <a:t>.</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2795564"/>
                  </a:ext>
                </a:extLst>
              </a:tr>
              <a:tr h="44817">
                <a:tc rowSpan="2">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a:t>
                      </a:r>
                      <a:r>
                        <a:rPr lang="en-US" sz="1200" b="0" i="0" u="none" strike="noStrike" dirty="0" err="1">
                          <a:solidFill>
                            <a:srgbClr val="000000"/>
                          </a:solidFill>
                          <a:effectLst/>
                          <a:latin typeface="Times New Roman" panose="02020603050405020304" pitchFamily="18" charset="0"/>
                        </a:rPr>
                        <a:t>Empno</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Ename</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 Sal/30 </a:t>
                      </a:r>
                      <a:r>
                        <a:rPr lang="en-US" sz="1200" b="0" i="0" u="none" strike="noStrike" dirty="0" err="1">
                          <a:solidFill>
                            <a:srgbClr val="000000"/>
                          </a:solidFill>
                          <a:effectLst/>
                          <a:latin typeface="Times New Roman" panose="02020603050405020304" pitchFamily="18" charset="0"/>
                        </a:rPr>
                        <a:t>DailySal</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0765420"/>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FROM Emp ORDER BY Sal*12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1945040"/>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5491099"/>
                  </a:ext>
                </a:extLst>
              </a:tr>
              <a:tr h="44817">
                <a:tc>
                  <a:txBody>
                    <a:bodyPr/>
                    <a:lstStyle/>
                    <a:p>
                      <a:pPr algn="r" rtl="0" fontAlgn="b"/>
                      <a:r>
                        <a:rPr lang="en-IN" sz="1200" b="1" i="0" u="none" strike="noStrike">
                          <a:solidFill>
                            <a:srgbClr val="000000"/>
                          </a:solidFill>
                          <a:effectLst/>
                          <a:latin typeface="Times New Roman" panose="02020603050405020304" pitchFamily="18" charset="0"/>
                        </a:rPr>
                        <a:t>9</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Display the </a:t>
                      </a:r>
                      <a:r>
                        <a:rPr lang="en-US" sz="1200" b="0" i="0" u="none" strike="noStrike" dirty="0" err="1">
                          <a:solidFill>
                            <a:srgbClr val="000000"/>
                          </a:solidFill>
                          <a:effectLst/>
                          <a:latin typeface="Times New Roman" panose="02020603050405020304" pitchFamily="18" charset="0"/>
                        </a:rPr>
                        <a:t>empno</a:t>
                      </a:r>
                      <a:r>
                        <a:rPr lang="en-US" sz="1200" b="0" i="0" u="none" strike="noStrike" dirty="0">
                          <a:solidFill>
                            <a:srgbClr val="000000"/>
                          </a:solidFill>
                          <a:effectLst/>
                          <a:latin typeface="Times New Roman" panose="02020603050405020304" pitchFamily="18" charset="0"/>
                        </a:rPr>
                        <a:t> , </a:t>
                      </a:r>
                      <a:r>
                        <a:rPr lang="en-US" sz="1200" b="0" i="0" u="none" strike="noStrike" dirty="0" err="1">
                          <a:solidFill>
                            <a:srgbClr val="000000"/>
                          </a:solidFill>
                          <a:effectLst/>
                          <a:latin typeface="Times New Roman" panose="02020603050405020304" pitchFamily="18" charset="0"/>
                        </a:rPr>
                        <a:t>ename</a:t>
                      </a:r>
                      <a:r>
                        <a:rPr lang="en-US" sz="1200" b="0" i="0" u="none" strike="noStrike" dirty="0">
                          <a:solidFill>
                            <a:srgbClr val="000000"/>
                          </a:solidFill>
                          <a:effectLst/>
                          <a:latin typeface="Times New Roman" panose="02020603050405020304" pitchFamily="18" charset="0"/>
                        </a:rPr>
                        <a:t>, job,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exp of all </a:t>
                      </a:r>
                      <a:r>
                        <a:rPr lang="en-US" sz="1200" b="0" i="0" u="none" strike="noStrike" dirty="0" err="1">
                          <a:solidFill>
                            <a:srgbClr val="000000"/>
                          </a:solidFill>
                          <a:effectLst/>
                          <a:latin typeface="Times New Roman" panose="02020603050405020304" pitchFamily="18" charset="0"/>
                        </a:rPr>
                        <a:t>Mgrs</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4570949"/>
                  </a:ext>
                </a:extLst>
              </a:tr>
              <a:tr h="44817">
                <a:tc rowSpan="3">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select </a:t>
                      </a:r>
                      <a:r>
                        <a:rPr lang="en-IN" sz="1200" b="0" i="0" u="none" strike="noStrike" dirty="0" err="1">
                          <a:solidFill>
                            <a:srgbClr val="000000"/>
                          </a:solidFill>
                          <a:effectLst/>
                          <a:latin typeface="Times New Roman" panose="02020603050405020304" pitchFamily="18" charset="0"/>
                        </a:rPr>
                        <a:t>empno</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ename</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sal</a:t>
                      </a:r>
                      <a:r>
                        <a:rPr lang="en-IN" sz="1200" b="0" i="0" u="none" strike="noStrike" dirty="0">
                          <a:solidFill>
                            <a:srgbClr val="000000"/>
                          </a:solidFill>
                          <a:effectLst/>
                          <a:latin typeface="Times New Roman" panose="02020603050405020304" pitchFamily="18" charset="0"/>
                        </a:rPr>
                        <a:t>,</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55902517"/>
                  </a:ext>
                </a:extLst>
              </a:tr>
              <a:tr h="44817">
                <a:tc vMerge="1">
                  <a:txBody>
                    <a:bodyPr/>
                    <a:lstStyle/>
                    <a:p>
                      <a:endParaRPr lang="en-IN"/>
                    </a:p>
                  </a:txBody>
                  <a:tcPr/>
                </a:tc>
                <a:tc>
                  <a:txBody>
                    <a:bodyPr/>
                    <a:lstStyle/>
                    <a:p>
                      <a:pPr rtl="0" fontAlgn="b"/>
                      <a:r>
                        <a:rPr lang="en-US" sz="1200" b="0" i="0" u="none" strike="noStrike" dirty="0" err="1">
                          <a:solidFill>
                            <a:srgbClr val="000000"/>
                          </a:solidFill>
                          <a:effectLst/>
                          <a:latin typeface="Times New Roman" panose="02020603050405020304" pitchFamily="18" charset="0"/>
                        </a:rPr>
                        <a:t>months_between</a:t>
                      </a:r>
                      <a:r>
                        <a:rPr lang="en-US" sz="1200" b="0" i="0" u="none" strike="noStrike" dirty="0">
                          <a:solidFill>
                            <a:srgbClr val="000000"/>
                          </a:solidFill>
                          <a:effectLst/>
                          <a:latin typeface="Times New Roman" panose="02020603050405020304" pitchFamily="18" charset="0"/>
                        </a:rPr>
                        <a:t>(</a:t>
                      </a:r>
                      <a:r>
                        <a:rPr lang="en-US" sz="1200" b="0" i="0" u="none" strike="noStrike" dirty="0" err="1">
                          <a:solidFill>
                            <a:srgbClr val="000000"/>
                          </a:solidFill>
                          <a:effectLst/>
                          <a:latin typeface="Times New Roman" panose="02020603050405020304" pitchFamily="18" charset="0"/>
                        </a:rPr>
                        <a:t>sysdate,hiredate</a:t>
                      </a:r>
                      <a:r>
                        <a:rPr lang="en-US" sz="1200" b="0" i="0" u="none" strike="noStrike" dirty="0">
                          <a:solidFill>
                            <a:srgbClr val="000000"/>
                          </a:solidFill>
                          <a:effectLst/>
                          <a:latin typeface="Times New Roman" panose="02020603050405020304" pitchFamily="18" charset="0"/>
                        </a:rPr>
                        <a:t>)/12 Exp</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10515547"/>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from emp where job = ‘MANAGER’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825118"/>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4125497"/>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10</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a:t>
                      </a:r>
                      <a:r>
                        <a:rPr lang="en-US" sz="1200" b="0" i="0" u="none" strike="noStrike" dirty="0" err="1">
                          <a:solidFill>
                            <a:srgbClr val="000000"/>
                          </a:solidFill>
                          <a:effectLst/>
                          <a:latin typeface="Times New Roman" panose="02020603050405020304" pitchFamily="18" charset="0"/>
                        </a:rPr>
                        <a:t>empno</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ename</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 exp of all emps working for </a:t>
                      </a:r>
                      <a:r>
                        <a:rPr lang="en-US" sz="1200" b="0" i="0" u="none" strike="noStrike" dirty="0" err="1">
                          <a:solidFill>
                            <a:srgbClr val="000000"/>
                          </a:solidFill>
                          <a:effectLst/>
                          <a:latin typeface="Times New Roman" panose="02020603050405020304" pitchFamily="18" charset="0"/>
                        </a:rPr>
                        <a:t>Mgr</a:t>
                      </a:r>
                      <a:r>
                        <a:rPr lang="en-US" sz="1200" b="0" i="0" u="none" strike="noStrike" dirty="0">
                          <a:solidFill>
                            <a:srgbClr val="000000"/>
                          </a:solidFill>
                          <a:effectLst/>
                          <a:latin typeface="Times New Roman" panose="02020603050405020304" pitchFamily="18" charset="0"/>
                        </a:rPr>
                        <a:t> 7839.</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5900812"/>
                  </a:ext>
                </a:extLst>
              </a:tr>
              <a:tr h="44817">
                <a:tc rowSpan="3">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select </a:t>
                      </a:r>
                      <a:r>
                        <a:rPr lang="en-IN" sz="1200" b="0" i="0" u="none" strike="noStrike" dirty="0" err="1">
                          <a:solidFill>
                            <a:srgbClr val="000000"/>
                          </a:solidFill>
                          <a:effectLst/>
                          <a:latin typeface="Times New Roman" panose="02020603050405020304" pitchFamily="18" charset="0"/>
                        </a:rPr>
                        <a:t>empno</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ename</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sal</a:t>
                      </a:r>
                      <a:r>
                        <a:rPr lang="en-IN" sz="1200" b="0" i="0" u="none" strike="noStrike" dirty="0">
                          <a:solidFill>
                            <a:srgbClr val="000000"/>
                          </a:solidFill>
                          <a:effectLst/>
                          <a:latin typeface="Times New Roman" panose="02020603050405020304" pitchFamily="18" charset="0"/>
                        </a:rPr>
                        <a:t>,</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59313847"/>
                  </a:ext>
                </a:extLst>
              </a:tr>
              <a:tr h="44817">
                <a:tc vMerge="1">
                  <a:txBody>
                    <a:bodyPr/>
                    <a:lstStyle/>
                    <a:p>
                      <a:endParaRPr lang="en-IN"/>
                    </a:p>
                  </a:txBody>
                  <a:tcPr/>
                </a:tc>
                <a:tc>
                  <a:txBody>
                    <a:bodyPr/>
                    <a:lstStyle/>
                    <a:p>
                      <a:pPr rtl="0" fontAlgn="b"/>
                      <a:r>
                        <a:rPr lang="en-US" sz="1200" b="0" i="0" u="none" strike="noStrike" dirty="0" err="1">
                          <a:solidFill>
                            <a:srgbClr val="000000"/>
                          </a:solidFill>
                          <a:effectLst/>
                          <a:latin typeface="Times New Roman" panose="02020603050405020304" pitchFamily="18" charset="0"/>
                        </a:rPr>
                        <a:t>months_between</a:t>
                      </a:r>
                      <a:r>
                        <a:rPr lang="en-US" sz="1200" b="0" i="0" u="none" strike="noStrike" dirty="0">
                          <a:solidFill>
                            <a:srgbClr val="000000"/>
                          </a:solidFill>
                          <a:effectLst/>
                          <a:latin typeface="Times New Roman" panose="02020603050405020304" pitchFamily="18" charset="0"/>
                        </a:rPr>
                        <a:t>(</a:t>
                      </a:r>
                      <a:r>
                        <a:rPr lang="en-US" sz="1200" b="0" i="0" u="none" strike="noStrike" dirty="0" err="1">
                          <a:solidFill>
                            <a:srgbClr val="000000"/>
                          </a:solidFill>
                          <a:effectLst/>
                          <a:latin typeface="Times New Roman" panose="02020603050405020304" pitchFamily="18" charset="0"/>
                        </a:rPr>
                        <a:t>sysdate,hiredate</a:t>
                      </a:r>
                      <a:r>
                        <a:rPr lang="en-US" sz="1200" b="0" i="0" u="none" strike="noStrike" dirty="0">
                          <a:solidFill>
                            <a:srgbClr val="000000"/>
                          </a:solidFill>
                          <a:effectLst/>
                          <a:latin typeface="Times New Roman" panose="02020603050405020304" pitchFamily="18" charset="0"/>
                        </a:rPr>
                        <a:t>)/12 Exp</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92602453"/>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from emp B where </a:t>
                      </a:r>
                      <a:r>
                        <a:rPr lang="en-US" sz="1200" b="0" i="0" u="none" strike="noStrike" dirty="0" err="1">
                          <a:solidFill>
                            <a:srgbClr val="000000"/>
                          </a:solidFill>
                          <a:effectLst/>
                          <a:latin typeface="Times New Roman" panose="02020603050405020304" pitchFamily="18" charset="0"/>
                        </a:rPr>
                        <a:t>Mgr</a:t>
                      </a:r>
                      <a:r>
                        <a:rPr lang="en-US" sz="1200" b="0" i="0" u="none" strike="noStrike" dirty="0">
                          <a:solidFill>
                            <a:srgbClr val="000000"/>
                          </a:solidFill>
                          <a:effectLst/>
                          <a:latin typeface="Times New Roman" panose="02020603050405020304" pitchFamily="18" charset="0"/>
                        </a:rPr>
                        <a:t> = 7839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411246"/>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5180614"/>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11</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Display the details of the emps whose Comm. Is more than their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2385471"/>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comm &gt;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7472200"/>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7007956"/>
                  </a:ext>
                </a:extLst>
              </a:tr>
            </a:tbl>
          </a:graphicData>
        </a:graphic>
      </p:graphicFrame>
      <p:sp>
        <p:nvSpPr>
          <p:cNvPr id="6" name="Slide Number Placeholder 5">
            <a:extLst>
              <a:ext uri="{FF2B5EF4-FFF2-40B4-BE49-F238E27FC236}">
                <a16:creationId xmlns:a16="http://schemas.microsoft.com/office/drawing/2014/main" id="{CD11FF44-CEA7-2351-8CDC-27C359092C68}"/>
              </a:ext>
            </a:extLst>
          </p:cNvPr>
          <p:cNvSpPr>
            <a:spLocks noGrp="1"/>
          </p:cNvSpPr>
          <p:nvPr>
            <p:ph type="sldNum" sz="quarter" idx="12"/>
          </p:nvPr>
        </p:nvSpPr>
        <p:spPr/>
        <p:txBody>
          <a:bodyPr/>
          <a:lstStyle/>
          <a:p>
            <a:fld id="{480F511D-CAB5-4B85-9C11-BDC0CE2E3910}" type="slidenum">
              <a:rPr lang="en-IN" smtClean="0"/>
              <a:t>45</a:t>
            </a:fld>
            <a:endParaRPr lang="en-IN"/>
          </a:p>
        </p:txBody>
      </p:sp>
    </p:spTree>
    <p:extLst>
      <p:ext uri="{BB962C8B-B14F-4D97-AF65-F5344CB8AC3E}">
        <p14:creationId xmlns:p14="http://schemas.microsoft.com/office/powerpoint/2010/main" val="2752320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BCF4C-D026-620F-6232-4D5914AB039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A66AB2-5E19-169D-EA81-095ED58EA39C}"/>
              </a:ext>
            </a:extLst>
          </p:cNvPr>
          <p:cNvGraphicFramePr>
            <a:graphicFrameLocks noGrp="1"/>
          </p:cNvGraphicFramePr>
          <p:nvPr>
            <p:extLst>
              <p:ext uri="{D42A27DB-BD31-4B8C-83A1-F6EECF244321}">
                <p14:modId xmlns:p14="http://schemas.microsoft.com/office/powerpoint/2010/main" val="3993856836"/>
              </p:ext>
            </p:extLst>
          </p:nvPr>
        </p:nvGraphicFramePr>
        <p:xfrm>
          <a:off x="579407" y="1356922"/>
          <a:ext cx="11033185" cy="5068620"/>
        </p:xfrm>
        <a:graphic>
          <a:graphicData uri="http://schemas.openxmlformats.org/drawingml/2006/table">
            <a:tbl>
              <a:tblPr/>
              <a:tblGrid>
                <a:gridCol w="715992">
                  <a:extLst>
                    <a:ext uri="{9D8B030D-6E8A-4147-A177-3AD203B41FA5}">
                      <a16:colId xmlns:a16="http://schemas.microsoft.com/office/drawing/2014/main" val="1146199254"/>
                    </a:ext>
                  </a:extLst>
                </a:gridCol>
                <a:gridCol w="10317193">
                  <a:extLst>
                    <a:ext uri="{9D8B030D-6E8A-4147-A177-3AD203B41FA5}">
                      <a16:colId xmlns:a16="http://schemas.microsoft.com/office/drawing/2014/main" val="1306966506"/>
                    </a:ext>
                  </a:extLst>
                </a:gridCol>
              </a:tblGrid>
              <a:tr h="41642">
                <a:tc>
                  <a:txBody>
                    <a:bodyPr/>
                    <a:lstStyle/>
                    <a:p>
                      <a:pPr algn="r" rtl="0" fontAlgn="b"/>
                      <a:r>
                        <a:rPr lang="en-IN" sz="1200" b="1" i="0" u="none" strike="noStrike" dirty="0">
                          <a:solidFill>
                            <a:srgbClr val="000000"/>
                          </a:solidFill>
                          <a:effectLst/>
                          <a:latin typeface="Times New Roman" panose="02020603050405020304" pitchFamily="18" charset="0"/>
                        </a:rPr>
                        <a:t>12</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in the </a:t>
                      </a:r>
                      <a:r>
                        <a:rPr lang="en-US" sz="1200" b="0" i="0" u="none" strike="noStrike" dirty="0" err="1">
                          <a:solidFill>
                            <a:srgbClr val="000000"/>
                          </a:solidFill>
                          <a:effectLst/>
                          <a:latin typeface="Times New Roman" panose="02020603050405020304" pitchFamily="18" charset="0"/>
                        </a:rPr>
                        <a:t>asc</a:t>
                      </a:r>
                      <a:r>
                        <a:rPr lang="en-US" sz="1200" b="0" i="0" u="none" strike="noStrike" dirty="0">
                          <a:solidFill>
                            <a:srgbClr val="000000"/>
                          </a:solidFill>
                          <a:effectLst/>
                          <a:latin typeface="Times New Roman" panose="02020603050405020304" pitchFamily="18" charset="0"/>
                        </a:rPr>
                        <a:t> order of Designations</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513488"/>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order by job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6129443"/>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4014672"/>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13</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along with their exp and daily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 is more than Rs.100</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9597026"/>
                  </a:ext>
                </a:extLst>
              </a:tr>
              <a:tr h="44817">
                <a:tc rowSpan="2">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emp.*, </a:t>
                      </a:r>
                      <a:r>
                        <a:rPr lang="en-US" sz="1200" b="0" i="0" u="none" strike="noStrike" dirty="0" err="1">
                          <a:solidFill>
                            <a:srgbClr val="000000"/>
                          </a:solidFill>
                          <a:effectLst/>
                          <a:latin typeface="Times New Roman" panose="02020603050405020304" pitchFamily="18" charset="0"/>
                        </a:rPr>
                        <a:t>months_between</a:t>
                      </a:r>
                      <a:r>
                        <a:rPr lang="en-US" sz="1200" b="0" i="0" u="none" strike="noStrike" dirty="0">
                          <a:solidFill>
                            <a:srgbClr val="000000"/>
                          </a:solidFill>
                          <a:effectLst/>
                          <a:latin typeface="Times New Roman" panose="02020603050405020304" pitchFamily="18" charset="0"/>
                        </a:rPr>
                        <a:t>(</a:t>
                      </a:r>
                      <a:r>
                        <a:rPr lang="en-US" sz="1200" b="0" i="0" u="none" strike="noStrike" dirty="0" err="1">
                          <a:solidFill>
                            <a:srgbClr val="000000"/>
                          </a:solidFill>
                          <a:effectLst/>
                          <a:latin typeface="Times New Roman" panose="02020603050405020304" pitchFamily="18" charset="0"/>
                        </a:rPr>
                        <a:t>sysdate,hiredate</a:t>
                      </a:r>
                      <a:r>
                        <a:rPr lang="en-US" sz="1200" b="0" i="0" u="none" strike="noStrike" dirty="0">
                          <a:solidFill>
                            <a:srgbClr val="000000"/>
                          </a:solidFill>
                          <a:effectLst/>
                          <a:latin typeface="Times New Roman" panose="02020603050405020304" pitchFamily="18" charset="0"/>
                        </a:rPr>
                        <a:t>)/12 Exp</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29782563"/>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from emp where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/30 &gt; 100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661431"/>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5462806"/>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14</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are either ‘CLERK’ or ‘ANALYST’ in the desc order</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870044"/>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job in (‘CLERK’,‘ANALYST’) order by job desc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1983376"/>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927808"/>
                  </a:ext>
                </a:extLst>
              </a:tr>
              <a:tr h="74696">
                <a:tc>
                  <a:txBody>
                    <a:bodyPr/>
                    <a:lstStyle/>
                    <a:p>
                      <a:pPr algn="r" rtl="0" fontAlgn="b"/>
                      <a:r>
                        <a:rPr lang="en-IN" sz="1200" b="1" i="0" u="none" strike="noStrike">
                          <a:solidFill>
                            <a:srgbClr val="000000"/>
                          </a:solidFill>
                          <a:effectLst/>
                          <a:latin typeface="Times New Roman" panose="02020603050405020304" pitchFamily="18" charset="0"/>
                        </a:rPr>
                        <a:t>15</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joined on 1May81,31Dec81, 17Dec81, 19Jan80 in </a:t>
                      </a:r>
                      <a:r>
                        <a:rPr lang="en-US" sz="1200" b="0" i="0" u="none" strike="noStrike" dirty="0" err="1">
                          <a:solidFill>
                            <a:srgbClr val="000000"/>
                          </a:solidFill>
                          <a:effectLst/>
                          <a:latin typeface="Times New Roman" panose="02020603050405020304" pitchFamily="18" charset="0"/>
                        </a:rPr>
                        <a:t>asc</a:t>
                      </a:r>
                      <a:r>
                        <a:rPr lang="en-US" sz="1200" b="0" i="0" u="none" strike="noStrike" dirty="0">
                          <a:solidFill>
                            <a:srgbClr val="000000"/>
                          </a:solidFill>
                          <a:effectLst/>
                          <a:latin typeface="Times New Roman" panose="02020603050405020304" pitchFamily="18" charset="0"/>
                        </a:rPr>
                        <a:t> order of seniority.</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3028533"/>
                  </a:ext>
                </a:extLst>
              </a:tr>
              <a:tr h="104574">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729871"/>
                  </a:ext>
                </a:extLst>
              </a:tr>
              <a:tr h="63803">
                <a:tc rowSpan="4">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a:t>
                      </a:r>
                      <a:r>
                        <a:rPr lang="en-US" sz="1200" b="0" i="0" u="none" strike="noStrike" dirty="0" err="1">
                          <a:solidFill>
                            <a:srgbClr val="000000"/>
                          </a:solidFill>
                          <a:effectLst/>
                          <a:latin typeface="Times New Roman" panose="02020603050405020304" pitchFamily="18" charset="0"/>
                        </a:rPr>
                        <a:t>ename,hiredate,months_between</a:t>
                      </a:r>
                      <a:r>
                        <a:rPr lang="en-US" sz="1200" b="0" i="0" u="none" strike="noStrike" dirty="0">
                          <a:solidFill>
                            <a:srgbClr val="000000"/>
                          </a:solidFill>
                          <a:effectLst/>
                          <a:latin typeface="Times New Roman" panose="02020603050405020304" pitchFamily="18" charset="0"/>
                        </a:rPr>
                        <a:t>(</a:t>
                      </a:r>
                      <a:r>
                        <a:rPr lang="en-US" sz="1200" b="0" i="0" u="none" strike="noStrike" dirty="0" err="1">
                          <a:solidFill>
                            <a:srgbClr val="000000"/>
                          </a:solidFill>
                          <a:effectLst/>
                          <a:latin typeface="Times New Roman" panose="02020603050405020304" pitchFamily="18" charset="0"/>
                        </a:rPr>
                        <a:t>sysdate,hiredate</a:t>
                      </a:r>
                      <a:r>
                        <a:rPr lang="en-US" sz="1200" b="0" i="0" u="none" strike="noStrike" dirty="0">
                          <a:solidFill>
                            <a:srgbClr val="000000"/>
                          </a:solidFill>
                          <a:effectLst/>
                          <a:latin typeface="Times New Roman" panose="02020603050405020304" pitchFamily="18" charset="0"/>
                        </a:rPr>
                        <a:t>)/12 EXP from emp</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2256185"/>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where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’01-MAY-81′ or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’31-DEC-81′</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82133825"/>
                  </a:ext>
                </a:extLst>
              </a:tr>
              <a:tr h="44817">
                <a:tc vMerge="1">
                  <a:txBody>
                    <a:bodyPr/>
                    <a:lstStyle/>
                    <a:p>
                      <a:endParaRPr lang="en-IN"/>
                    </a:p>
                  </a:txBody>
                  <a:tcPr/>
                </a:tc>
                <a:tc>
                  <a:txBody>
                    <a:bodyPr/>
                    <a:lstStyle/>
                    <a:p>
                      <a:pPr rtl="0" fontAlgn="b"/>
                      <a:r>
                        <a:rPr lang="en-US" sz="1200" b="0" i="0" u="none" strike="noStrike" dirty="0">
                          <a:solidFill>
                            <a:srgbClr val="000000"/>
                          </a:solidFill>
                          <a:effectLst/>
                          <a:latin typeface="Times New Roman" panose="02020603050405020304" pitchFamily="18" charset="0"/>
                        </a:rPr>
                        <a:t>or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’17-DEC-81′ or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’19-JAN-80′</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1868965"/>
                  </a:ext>
                </a:extLst>
              </a:tr>
              <a:tr h="44817">
                <a:tc vMerge="1">
                  <a:txBody>
                    <a:bodyPr/>
                    <a:lstStyle/>
                    <a:p>
                      <a:endParaRPr lang="en-IN"/>
                    </a:p>
                  </a:txBody>
                  <a:tcPr/>
                </a:tc>
                <a:tc>
                  <a:txBody>
                    <a:bodyPr/>
                    <a:lstStyle/>
                    <a:p>
                      <a:pPr rtl="0" fontAlgn="b"/>
                      <a:r>
                        <a:rPr lang="en-IN" sz="1200" b="0" i="0" u="none" strike="noStrike" dirty="0">
                          <a:solidFill>
                            <a:srgbClr val="000000"/>
                          </a:solidFill>
                          <a:effectLst/>
                          <a:latin typeface="Times New Roman" panose="02020603050405020304" pitchFamily="18" charset="0"/>
                        </a:rPr>
                        <a:t>order by </a:t>
                      </a:r>
                      <a:r>
                        <a:rPr lang="en-IN" sz="1200" b="0" i="0" u="none" strike="noStrike" dirty="0" err="1">
                          <a:solidFill>
                            <a:srgbClr val="000000"/>
                          </a:solidFill>
                          <a:effectLst/>
                          <a:latin typeface="Times New Roman" panose="02020603050405020304" pitchFamily="18" charset="0"/>
                        </a:rPr>
                        <a:t>hiredate</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desc</a:t>
                      </a:r>
                      <a:r>
                        <a:rPr lang="en-IN" sz="1200" b="0" i="0" u="none" strike="noStrike" dirty="0">
                          <a:solidFill>
                            <a:srgbClr val="000000"/>
                          </a:solidFill>
                          <a:effectLst/>
                          <a:latin typeface="Times New Roman" panose="02020603050405020304" pitchFamily="18" charset="0"/>
                        </a:rPr>
                        <a:t>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8706235"/>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16</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are working for the </a:t>
                      </a:r>
                      <a:r>
                        <a:rPr lang="en-US" sz="1200" b="0" i="0" u="none" strike="noStrike" dirty="0" err="1">
                          <a:solidFill>
                            <a:srgbClr val="000000"/>
                          </a:solidFill>
                          <a:effectLst/>
                          <a:latin typeface="Times New Roman" panose="02020603050405020304" pitchFamily="18" charset="0"/>
                        </a:rPr>
                        <a:t>deptno</a:t>
                      </a:r>
                      <a:r>
                        <a:rPr lang="en-US" sz="1200" b="0" i="0" u="none" strike="noStrike" dirty="0">
                          <a:solidFill>
                            <a:srgbClr val="000000"/>
                          </a:solidFill>
                          <a:effectLst/>
                          <a:latin typeface="Times New Roman" panose="02020603050405020304" pitchFamily="18" charset="0"/>
                        </a:rPr>
                        <a:t> 10 or 20</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9945764"/>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deptno</a:t>
                      </a:r>
                      <a:r>
                        <a:rPr lang="en-US" sz="1200" b="0" i="0" u="none" strike="noStrike" dirty="0">
                          <a:solidFill>
                            <a:srgbClr val="000000"/>
                          </a:solidFill>
                          <a:effectLst/>
                          <a:latin typeface="Times New Roman" panose="02020603050405020304" pitchFamily="18" charset="0"/>
                        </a:rPr>
                        <a:t> in (10,20)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3862251"/>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IN" sz="1200" b="0" i="0" u="none" strike="noStrike" dirty="0">
                          <a:solidFill>
                            <a:srgbClr val="000000"/>
                          </a:solidFill>
                          <a:effectLst/>
                          <a:latin typeface="Times New Roman" panose="02020603050405020304" pitchFamily="18" charset="0"/>
                        </a:rPr>
                        <a:t>  </a:t>
                      </a: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0849960"/>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17</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are joined in the year 1981</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7845183"/>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‘%81’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349020"/>
                  </a:ext>
                </a:extLst>
              </a:tr>
            </a:tbl>
          </a:graphicData>
        </a:graphic>
      </p:graphicFrame>
      <p:sp>
        <p:nvSpPr>
          <p:cNvPr id="7" name="Title 1">
            <a:extLst>
              <a:ext uri="{FF2B5EF4-FFF2-40B4-BE49-F238E27FC236}">
                <a16:creationId xmlns:a16="http://schemas.microsoft.com/office/drawing/2014/main" id="{26BEF4ED-BB5F-9632-1E9C-30B194E5B3C1}"/>
              </a:ext>
            </a:extLst>
          </p:cNvPr>
          <p:cNvSpPr>
            <a:spLocks noGrp="1"/>
          </p:cNvSpPr>
          <p:nvPr>
            <p:ph type="title"/>
          </p:nvPr>
        </p:nvSpPr>
        <p:spPr>
          <a:xfrm>
            <a:off x="396815" y="779195"/>
            <a:ext cx="10515600" cy="629486"/>
          </a:xfrm>
        </p:spPr>
        <p:txBody>
          <a:bodyPr>
            <a:normAutofit fontScale="90000"/>
          </a:bodyPr>
          <a:lstStyle/>
          <a:p>
            <a:r>
              <a:rPr lang="en-US" dirty="0"/>
              <a:t>Contd.</a:t>
            </a:r>
            <a:endParaRPr lang="en-IN" dirty="0"/>
          </a:p>
        </p:txBody>
      </p:sp>
      <p:sp>
        <p:nvSpPr>
          <p:cNvPr id="12" name="Slide Number Placeholder 11">
            <a:extLst>
              <a:ext uri="{FF2B5EF4-FFF2-40B4-BE49-F238E27FC236}">
                <a16:creationId xmlns:a16="http://schemas.microsoft.com/office/drawing/2014/main" id="{B5691FAB-B66A-D590-5082-5FB5C44CCFC2}"/>
              </a:ext>
            </a:extLst>
          </p:cNvPr>
          <p:cNvSpPr>
            <a:spLocks noGrp="1"/>
          </p:cNvSpPr>
          <p:nvPr>
            <p:ph type="sldNum" sz="quarter" idx="12"/>
          </p:nvPr>
        </p:nvSpPr>
        <p:spPr/>
        <p:txBody>
          <a:bodyPr/>
          <a:lstStyle/>
          <a:p>
            <a:fld id="{480F511D-CAB5-4B85-9C11-BDC0CE2E3910}" type="slidenum">
              <a:rPr lang="en-IN" smtClean="0"/>
              <a:t>46</a:t>
            </a:fld>
            <a:endParaRPr lang="en-IN"/>
          </a:p>
        </p:txBody>
      </p:sp>
    </p:spTree>
    <p:extLst>
      <p:ext uri="{BB962C8B-B14F-4D97-AF65-F5344CB8AC3E}">
        <p14:creationId xmlns:p14="http://schemas.microsoft.com/office/powerpoint/2010/main" val="2156336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5EF22-D6AC-6FC9-BD81-1E121158F648}"/>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F3C9A9F-304D-C687-B732-303C79ABBBD4}"/>
              </a:ext>
            </a:extLst>
          </p:cNvPr>
          <p:cNvSpPr>
            <a:spLocks noGrp="1"/>
          </p:cNvSpPr>
          <p:nvPr>
            <p:ph type="title"/>
          </p:nvPr>
        </p:nvSpPr>
        <p:spPr>
          <a:xfrm>
            <a:off x="431321" y="986228"/>
            <a:ext cx="10515600" cy="629486"/>
          </a:xfrm>
        </p:spPr>
        <p:txBody>
          <a:bodyPr>
            <a:normAutofit fontScale="90000"/>
          </a:bodyPr>
          <a:lstStyle/>
          <a:p>
            <a:r>
              <a:rPr lang="en-US" dirty="0"/>
              <a:t>Contd.</a:t>
            </a:r>
            <a:endParaRPr lang="en-IN" dirty="0"/>
          </a:p>
        </p:txBody>
      </p:sp>
      <p:graphicFrame>
        <p:nvGraphicFramePr>
          <p:cNvPr id="2" name="Table 1">
            <a:extLst>
              <a:ext uri="{FF2B5EF4-FFF2-40B4-BE49-F238E27FC236}">
                <a16:creationId xmlns:a16="http://schemas.microsoft.com/office/drawing/2014/main" id="{B498347D-17A6-4950-2214-E58E97F05D55}"/>
              </a:ext>
            </a:extLst>
          </p:cNvPr>
          <p:cNvGraphicFramePr>
            <a:graphicFrameLocks noGrp="1"/>
          </p:cNvGraphicFramePr>
          <p:nvPr>
            <p:extLst>
              <p:ext uri="{D42A27DB-BD31-4B8C-83A1-F6EECF244321}">
                <p14:modId xmlns:p14="http://schemas.microsoft.com/office/powerpoint/2010/main" val="2487179309"/>
              </p:ext>
            </p:extLst>
          </p:nvPr>
        </p:nvGraphicFramePr>
        <p:xfrm>
          <a:off x="579407" y="2093043"/>
          <a:ext cx="11033185" cy="2329020"/>
        </p:xfrm>
        <a:graphic>
          <a:graphicData uri="http://schemas.openxmlformats.org/drawingml/2006/table">
            <a:tbl>
              <a:tblPr/>
              <a:tblGrid>
                <a:gridCol w="715992">
                  <a:extLst>
                    <a:ext uri="{9D8B030D-6E8A-4147-A177-3AD203B41FA5}">
                      <a16:colId xmlns:a16="http://schemas.microsoft.com/office/drawing/2014/main" val="2977994116"/>
                    </a:ext>
                  </a:extLst>
                </a:gridCol>
                <a:gridCol w="10317193">
                  <a:extLst>
                    <a:ext uri="{9D8B030D-6E8A-4147-A177-3AD203B41FA5}">
                      <a16:colId xmlns:a16="http://schemas.microsoft.com/office/drawing/2014/main" val="863230291"/>
                    </a:ext>
                  </a:extLst>
                </a:gridCol>
              </a:tblGrid>
              <a:tr h="104574">
                <a:tc>
                  <a:txBody>
                    <a:bodyPr/>
                    <a:lstStyle/>
                    <a:p>
                      <a:pPr fontAlgn="b"/>
                      <a:br>
                        <a:rPr lang="en-IN" sz="1200" dirty="0">
                          <a:effectLst/>
                        </a:rPr>
                      </a:b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271756"/>
                  </a:ext>
                </a:extLst>
              </a:tr>
              <a:tr h="44817">
                <a:tc>
                  <a:txBody>
                    <a:bodyPr/>
                    <a:lstStyle/>
                    <a:p>
                      <a:pPr algn="r" rtl="0" fontAlgn="b"/>
                      <a:r>
                        <a:rPr lang="en-IN" sz="1200" b="1" i="0" u="none" strike="noStrike" dirty="0">
                          <a:solidFill>
                            <a:srgbClr val="000000"/>
                          </a:solidFill>
                          <a:effectLst/>
                          <a:latin typeface="Times New Roman" panose="02020603050405020304" pitchFamily="18" charset="0"/>
                        </a:rPr>
                        <a:t>18</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 are joined in the month of Aug 1980</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4892919"/>
                  </a:ext>
                </a:extLst>
              </a:tr>
              <a:tr h="44817">
                <a:tc>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hiredate</a:t>
                      </a:r>
                      <a:r>
                        <a:rPr lang="en-US" sz="1200" b="0" i="0" u="none" strike="noStrike" dirty="0">
                          <a:solidFill>
                            <a:srgbClr val="000000"/>
                          </a:solidFill>
                          <a:effectLst/>
                          <a:latin typeface="Times New Roman" panose="02020603050405020304" pitchFamily="18" charset="0"/>
                        </a:rPr>
                        <a:t> like %AUG-80’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831069"/>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7145058"/>
                  </a:ext>
                </a:extLst>
              </a:tr>
              <a:tr h="44817">
                <a:tc>
                  <a:txBody>
                    <a:bodyPr/>
                    <a:lstStyle/>
                    <a:p>
                      <a:pPr algn="r" rtl="0" fontAlgn="b"/>
                      <a:r>
                        <a:rPr lang="en-IN" sz="1200" b="1" i="0" u="none" strike="noStrike">
                          <a:solidFill>
                            <a:srgbClr val="000000"/>
                          </a:solidFill>
                          <a:effectLst/>
                          <a:latin typeface="Times New Roman" panose="02020603050405020304" pitchFamily="18" charset="0"/>
                        </a:rPr>
                        <a:t>19</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whose annul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 ranging from 22000 and 45000</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1115051"/>
                  </a:ext>
                </a:extLst>
              </a:tr>
              <a:tr h="44817">
                <a:tc>
                  <a:txBody>
                    <a:bodyPr/>
                    <a:lstStyle/>
                    <a:p>
                      <a:pPr rtl="0" fontAlgn="b"/>
                      <a:r>
                        <a:rPr lang="en-IN" sz="1200" b="1" i="0" u="none" strike="noStrike" dirty="0">
                          <a:solidFill>
                            <a:srgbClr val="000000"/>
                          </a:solidFill>
                          <a:effectLst/>
                          <a:latin typeface="Times New Roman" panose="02020603050405020304" pitchFamily="18" charset="0"/>
                        </a:rPr>
                        <a:t>SQL&gt;</a:t>
                      </a:r>
                      <a:endParaRPr lang="en-IN" sz="1200" dirty="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sal</a:t>
                      </a:r>
                      <a:r>
                        <a:rPr lang="en-US" sz="1200" b="0" i="0" u="none" strike="noStrike" dirty="0">
                          <a:solidFill>
                            <a:srgbClr val="000000"/>
                          </a:solidFill>
                          <a:effectLst/>
                          <a:latin typeface="Times New Roman" panose="02020603050405020304" pitchFamily="18" charset="0"/>
                        </a:rPr>
                        <a:t>*12 between 22000 and 45000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29892"/>
                  </a:ext>
                </a:extLst>
              </a:tr>
              <a:tr h="104574">
                <a:tc>
                  <a:txBody>
                    <a:bodyPr/>
                    <a:lstStyle/>
                    <a:p>
                      <a:pPr fontAlgn="b"/>
                      <a:br>
                        <a:rPr lang="en-IN" sz="1200">
                          <a:effectLst/>
                        </a:rPr>
                      </a:b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fontAlgn="b"/>
                      <a:br>
                        <a:rPr lang="en-IN" sz="1200" dirty="0">
                          <a:effectLst/>
                        </a:rPr>
                      </a:br>
                      <a:endParaRPr lang="en-IN"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7533820"/>
                  </a:ext>
                </a:extLst>
              </a:tr>
              <a:tr h="44817">
                <a:tc>
                  <a:txBody>
                    <a:bodyPr/>
                    <a:lstStyle/>
                    <a:p>
                      <a:pPr algn="r" rtl="0" fontAlgn="b"/>
                      <a:r>
                        <a:rPr lang="en-IN" sz="1200" b="1" i="0" u="none" strike="noStrike">
                          <a:solidFill>
                            <a:srgbClr val="000000"/>
                          </a:solidFill>
                          <a:effectLst/>
                          <a:latin typeface="Times New Roman" panose="02020603050405020304" pitchFamily="18" charset="0"/>
                        </a:rPr>
                        <a:t>20</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List the emps those are having five characters in their names.</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5711863"/>
                  </a:ext>
                </a:extLst>
              </a:tr>
              <a:tr h="44817">
                <a:tc>
                  <a:txBody>
                    <a:bodyPr/>
                    <a:lstStyle/>
                    <a:p>
                      <a:pPr rtl="0" fontAlgn="b"/>
                      <a:r>
                        <a:rPr lang="en-IN" sz="1200" b="1" i="0" u="none" strike="noStrike">
                          <a:solidFill>
                            <a:srgbClr val="000000"/>
                          </a:solidFill>
                          <a:effectLst/>
                          <a:latin typeface="Times New Roman" panose="02020603050405020304" pitchFamily="18" charset="0"/>
                        </a:rPr>
                        <a:t>SQL&gt;</a:t>
                      </a:r>
                      <a:endParaRPr lang="en-IN" sz="1200">
                        <a:effectLst/>
                      </a:endParaRPr>
                    </a:p>
                  </a:txBody>
                  <a:tcPr marL="4150" marR="4150" marT="7470" marB="7470" anchor="b">
                    <a:lnL w="22847" cap="flat" cmpd="sng" algn="ctr">
                      <a:solidFill>
                        <a:srgbClr val="080101"/>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b"/>
                      <a:r>
                        <a:rPr lang="en-US" sz="1200" b="0" i="0" u="none" strike="noStrike" dirty="0">
                          <a:solidFill>
                            <a:srgbClr val="000000"/>
                          </a:solidFill>
                          <a:effectLst/>
                          <a:latin typeface="Times New Roman" panose="02020603050405020304" pitchFamily="18" charset="0"/>
                        </a:rPr>
                        <a:t>Select * from emp where </a:t>
                      </a:r>
                      <a:r>
                        <a:rPr lang="en-US" sz="1200" b="0" i="0" u="none" strike="noStrike" dirty="0" err="1">
                          <a:solidFill>
                            <a:srgbClr val="000000"/>
                          </a:solidFill>
                          <a:effectLst/>
                          <a:latin typeface="Times New Roman" panose="02020603050405020304" pitchFamily="18" charset="0"/>
                        </a:rPr>
                        <a:t>ename</a:t>
                      </a:r>
                      <a:r>
                        <a:rPr lang="en-US" sz="1200" b="0" i="0" u="none" strike="noStrike" dirty="0">
                          <a:solidFill>
                            <a:srgbClr val="000000"/>
                          </a:solidFill>
                          <a:effectLst/>
                          <a:latin typeface="Times New Roman" panose="02020603050405020304" pitchFamily="18" charset="0"/>
                        </a:rPr>
                        <a:t> like ‘_____’ ;</a:t>
                      </a:r>
                      <a:endParaRPr lang="en-US" sz="1200" dirty="0">
                        <a:effectLst/>
                      </a:endParaRPr>
                    </a:p>
                  </a:txBody>
                  <a:tcPr marL="4150" marR="4150" marT="7470" marB="7470" anchor="b">
                    <a:lnL w="7620" cap="flat" cmpd="sng" algn="ctr">
                      <a:solidFill>
                        <a:srgbClr val="000000"/>
                      </a:solidFill>
                      <a:prstDash val="solid"/>
                      <a:round/>
                      <a:headEnd type="none" w="med" len="med"/>
                      <a:tailEnd type="none" w="med" len="med"/>
                    </a:lnL>
                    <a:lnR w="22847" cap="flat" cmpd="sng" algn="ctr">
                      <a:solidFill>
                        <a:srgbClr val="080101"/>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5674656"/>
                  </a:ext>
                </a:extLst>
              </a:tr>
            </a:tbl>
          </a:graphicData>
        </a:graphic>
      </p:graphicFrame>
      <p:sp>
        <p:nvSpPr>
          <p:cNvPr id="6" name="Slide Number Placeholder 5">
            <a:extLst>
              <a:ext uri="{FF2B5EF4-FFF2-40B4-BE49-F238E27FC236}">
                <a16:creationId xmlns:a16="http://schemas.microsoft.com/office/drawing/2014/main" id="{C7C47DD2-A3CB-3948-2BFF-F60B9E8D2608}"/>
              </a:ext>
            </a:extLst>
          </p:cNvPr>
          <p:cNvSpPr>
            <a:spLocks noGrp="1"/>
          </p:cNvSpPr>
          <p:nvPr>
            <p:ph type="sldNum" sz="quarter" idx="12"/>
          </p:nvPr>
        </p:nvSpPr>
        <p:spPr/>
        <p:txBody>
          <a:bodyPr/>
          <a:lstStyle/>
          <a:p>
            <a:fld id="{480F511D-CAB5-4B85-9C11-BDC0CE2E3910}" type="slidenum">
              <a:rPr lang="en-IN" smtClean="0"/>
              <a:t>47</a:t>
            </a:fld>
            <a:endParaRPr lang="en-IN"/>
          </a:p>
        </p:txBody>
      </p:sp>
    </p:spTree>
    <p:extLst>
      <p:ext uri="{BB962C8B-B14F-4D97-AF65-F5344CB8AC3E}">
        <p14:creationId xmlns:p14="http://schemas.microsoft.com/office/powerpoint/2010/main" val="2218494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2BF7-E0CC-E859-72A9-73A3046461B2}"/>
              </a:ext>
            </a:extLst>
          </p:cNvPr>
          <p:cNvSpPr>
            <a:spLocks noGrp="1"/>
          </p:cNvSpPr>
          <p:nvPr>
            <p:ph type="title"/>
          </p:nvPr>
        </p:nvSpPr>
        <p:spPr>
          <a:xfrm>
            <a:off x="4444042" y="2339166"/>
            <a:ext cx="3121324" cy="1325563"/>
          </a:xfrm>
        </p:spPr>
        <p:txBody>
          <a:bodyPr/>
          <a:lstStyle/>
          <a:p>
            <a:r>
              <a:rPr lang="en-US" dirty="0"/>
              <a:t>Thank You</a:t>
            </a:r>
            <a:endParaRPr lang="en-IN" dirty="0"/>
          </a:p>
        </p:txBody>
      </p:sp>
      <p:sp>
        <p:nvSpPr>
          <p:cNvPr id="6" name="Slide Number Placeholder 5">
            <a:extLst>
              <a:ext uri="{FF2B5EF4-FFF2-40B4-BE49-F238E27FC236}">
                <a16:creationId xmlns:a16="http://schemas.microsoft.com/office/drawing/2014/main" id="{ACBC88D4-ED2D-E482-FF37-CBB57B7619A8}"/>
              </a:ext>
            </a:extLst>
          </p:cNvPr>
          <p:cNvSpPr>
            <a:spLocks noGrp="1"/>
          </p:cNvSpPr>
          <p:nvPr>
            <p:ph type="sldNum" sz="quarter" idx="12"/>
          </p:nvPr>
        </p:nvSpPr>
        <p:spPr/>
        <p:txBody>
          <a:bodyPr/>
          <a:lstStyle/>
          <a:p>
            <a:fld id="{480F511D-CAB5-4B85-9C11-BDC0CE2E3910}" type="slidenum">
              <a:rPr lang="en-IN" smtClean="0"/>
              <a:t>48</a:t>
            </a:fld>
            <a:endParaRPr lang="en-IN"/>
          </a:p>
        </p:txBody>
      </p:sp>
    </p:spTree>
    <p:extLst>
      <p:ext uri="{BB962C8B-B14F-4D97-AF65-F5344CB8AC3E}">
        <p14:creationId xmlns:p14="http://schemas.microsoft.com/office/powerpoint/2010/main" val="187817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7;p15">
            <a:extLst>
              <a:ext uri="{FF2B5EF4-FFF2-40B4-BE49-F238E27FC236}">
                <a16:creationId xmlns:a16="http://schemas.microsoft.com/office/drawing/2014/main" id="{0210E4A3-39CB-3F85-54CD-005E55BBFBC5}"/>
              </a:ext>
            </a:extLst>
          </p:cNvPr>
          <p:cNvSpPr txBox="1">
            <a:spLocks/>
          </p:cNvSpPr>
          <p:nvPr/>
        </p:nvSpPr>
        <p:spPr>
          <a:xfrm>
            <a:off x="1168287" y="85409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1200"/>
              </a:spcAft>
              <a:buClr>
                <a:srgbClr val="000000"/>
              </a:buClr>
              <a:buSzPts val="1100"/>
              <a:buFont typeface="Arial"/>
              <a:buNone/>
              <a:tabLst/>
              <a:defRPr/>
            </a:pPr>
            <a:r>
              <a:rPr kumimoji="0" lang="en-IN" sz="360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Characteristics of SQL</a:t>
            </a:r>
            <a:endParaRPr kumimoji="0" lang="en-IN" sz="3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7" name="Google Shape;68;p15">
            <a:extLst>
              <a:ext uri="{FF2B5EF4-FFF2-40B4-BE49-F238E27FC236}">
                <a16:creationId xmlns:a16="http://schemas.microsoft.com/office/drawing/2014/main" id="{A1564BEE-5739-A4DF-1EB9-188AF4CEB2E0}"/>
              </a:ext>
            </a:extLst>
          </p:cNvPr>
          <p:cNvSpPr txBox="1">
            <a:spLocks/>
          </p:cNvSpPr>
          <p:nvPr/>
        </p:nvSpPr>
        <p:spPr>
          <a:xfrm>
            <a:off x="1168287" y="1812320"/>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04800" marR="0" lvl="1" indent="-33020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kumimoji="0" lang="en-US" sz="1800"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Non-Procedural: SQL is a declarative language. It describes what data to retrieve without specifying how to retrieve it.</a:t>
            </a:r>
          </a:p>
          <a:p>
            <a:pPr marL="304800" marR="0" lvl="1" indent="-33020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kumimoji="0" lang="en-US" sz="1800"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Portable: SQL can be used across different database management systems (DBMS).</a:t>
            </a:r>
          </a:p>
          <a:p>
            <a:pPr marL="304800" marR="0" lvl="1" indent="-33020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kumimoji="0" lang="en-US" sz="1800"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Declarative: SQL queries specify what data is required and leave the task of retrieving that data to the DBMS.</a:t>
            </a:r>
          </a:p>
          <a:p>
            <a:pPr marL="304800" marR="0" lvl="1" indent="-330200" algn="l" defTabSz="914400" rtl="0" eaLnBrk="1" fontAlgn="auto" latinLnBrk="0" hangingPunct="1">
              <a:lnSpc>
                <a:spcPct val="100000"/>
              </a:lnSpc>
              <a:spcBef>
                <a:spcPts val="0"/>
              </a:spcBef>
              <a:spcAft>
                <a:spcPts val="0"/>
              </a:spcAft>
              <a:buClr>
                <a:srgbClr val="000000"/>
              </a:buClr>
              <a:buSzPts val="1600"/>
              <a:buFont typeface="Arial" panose="020B0604020202020204" pitchFamily="34" charset="0"/>
              <a:buChar char="•"/>
              <a:tabLst/>
              <a:defRPr/>
            </a:pPr>
            <a:r>
              <a:rPr kumimoji="0" lang="en-US" sz="1800" b="0" i="0" u="none" strike="noStrike" kern="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sym typeface="Arial"/>
              </a:rPr>
              <a:t>Flexible: It supports different types of queries for retrieving and modifying data.</a:t>
            </a:r>
          </a:p>
          <a:p>
            <a:pPr marL="0" marR="0" lvl="0" indent="0" algn="l" defTabSz="914400" rtl="0" eaLnBrk="1" fontAlgn="auto" latinLnBrk="0" hangingPunct="1">
              <a:lnSpc>
                <a:spcPct val="115000"/>
              </a:lnSpc>
              <a:spcBef>
                <a:spcPts val="300"/>
              </a:spcBef>
              <a:spcAft>
                <a:spcPts val="1200"/>
              </a:spcAft>
              <a:buClr>
                <a:srgbClr val="595959"/>
              </a:buClr>
              <a:buSzPts val="1800"/>
              <a:buFont typeface="Arial"/>
              <a:buNone/>
              <a:tabLst/>
              <a:defRPr/>
            </a:pPr>
            <a:endParaRPr kumimoji="0" lang="en-US"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endParaRPr>
          </a:p>
        </p:txBody>
      </p:sp>
      <p:sp>
        <p:nvSpPr>
          <p:cNvPr id="5" name="Slide Number Placeholder 4">
            <a:extLst>
              <a:ext uri="{FF2B5EF4-FFF2-40B4-BE49-F238E27FC236}">
                <a16:creationId xmlns:a16="http://schemas.microsoft.com/office/drawing/2014/main" id="{3F68BE08-3282-10DA-B120-6F3F45411E5B}"/>
              </a:ext>
            </a:extLst>
          </p:cNvPr>
          <p:cNvSpPr>
            <a:spLocks noGrp="1"/>
          </p:cNvSpPr>
          <p:nvPr>
            <p:ph type="sldNum" sz="quarter" idx="12"/>
          </p:nvPr>
        </p:nvSpPr>
        <p:spPr/>
        <p:txBody>
          <a:bodyPr/>
          <a:lstStyle/>
          <a:p>
            <a:fld id="{480F511D-CAB5-4B85-9C11-BDC0CE2E3910}" type="slidenum">
              <a:rPr lang="en-IN" smtClean="0"/>
              <a:t>5</a:t>
            </a:fld>
            <a:endParaRPr lang="en-IN"/>
          </a:p>
        </p:txBody>
      </p:sp>
    </p:spTree>
    <p:extLst>
      <p:ext uri="{BB962C8B-B14F-4D97-AF65-F5344CB8AC3E}">
        <p14:creationId xmlns:p14="http://schemas.microsoft.com/office/powerpoint/2010/main" val="27655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4;p96">
            <a:extLst>
              <a:ext uri="{FF2B5EF4-FFF2-40B4-BE49-F238E27FC236}">
                <a16:creationId xmlns:a16="http://schemas.microsoft.com/office/drawing/2014/main" id="{27C5C87F-A989-0100-D8D1-47187E8496D6}"/>
              </a:ext>
            </a:extLst>
          </p:cNvPr>
          <p:cNvSpPr txBox="1">
            <a:spLocks noGrp="1"/>
          </p:cNvSpPr>
          <p:nvPr>
            <p:ph type="title"/>
          </p:nvPr>
        </p:nvSpPr>
        <p:spPr>
          <a:xfrm>
            <a:off x="549840" y="705058"/>
            <a:ext cx="10515600" cy="7218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 </a:t>
            </a:r>
            <a:r>
              <a:rPr lang="en-US" sz="3600" dirty="0">
                <a:latin typeface="Times New Roman"/>
                <a:ea typeface="Times New Roman"/>
                <a:cs typeface="Times New Roman"/>
                <a:sym typeface="Times New Roman"/>
              </a:rPr>
              <a:t>SQL – Data Types</a:t>
            </a:r>
            <a:endParaRPr dirty="0"/>
          </a:p>
        </p:txBody>
      </p:sp>
      <p:sp>
        <p:nvSpPr>
          <p:cNvPr id="5" name="Google Shape;865;p96">
            <a:extLst>
              <a:ext uri="{FF2B5EF4-FFF2-40B4-BE49-F238E27FC236}">
                <a16:creationId xmlns:a16="http://schemas.microsoft.com/office/drawing/2014/main" id="{A9C1AC9E-6A16-8124-A33B-C027852F09C6}"/>
              </a:ext>
            </a:extLst>
          </p:cNvPr>
          <p:cNvSpPr txBox="1"/>
          <p:nvPr/>
        </p:nvSpPr>
        <p:spPr>
          <a:xfrm>
            <a:off x="712304" y="1348625"/>
            <a:ext cx="10353136"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Just like other programming languages, SQL also have the data types, which defines the type of data that needs to stored in a particular variable.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SQL we broadly have three categories of data types that is : </a:t>
            </a:r>
            <a:r>
              <a:rPr lang="en-US" sz="1800" b="1" dirty="0">
                <a:solidFill>
                  <a:schemeClr val="dk1"/>
                </a:solidFill>
                <a:latin typeface="Calibri"/>
                <a:ea typeface="Calibri"/>
                <a:cs typeface="Calibri"/>
                <a:sym typeface="Calibri"/>
              </a:rPr>
              <a:t>String DT</a:t>
            </a: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Numeric DT</a:t>
            </a:r>
            <a:r>
              <a:rPr lang="en-US" sz="1800" dirty="0">
                <a:solidFill>
                  <a:schemeClr val="dk1"/>
                </a:solidFill>
                <a:latin typeface="Calibri"/>
                <a:ea typeface="Calibri"/>
                <a:cs typeface="Calibri"/>
                <a:sym typeface="Calibri"/>
              </a:rPr>
              <a:t> and </a:t>
            </a:r>
            <a:r>
              <a:rPr lang="en-US" sz="1800" b="1" dirty="0">
                <a:solidFill>
                  <a:schemeClr val="dk1"/>
                </a:solidFill>
                <a:latin typeface="Calibri"/>
                <a:ea typeface="Calibri"/>
                <a:cs typeface="Calibri"/>
                <a:sym typeface="Calibri"/>
              </a:rPr>
              <a:t>Time-Date DT</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pic>
        <p:nvPicPr>
          <p:cNvPr id="6" name="Google Shape;866;p96">
            <a:extLst>
              <a:ext uri="{FF2B5EF4-FFF2-40B4-BE49-F238E27FC236}">
                <a16:creationId xmlns:a16="http://schemas.microsoft.com/office/drawing/2014/main" id="{FD315280-E2E4-B238-255C-EEE752A372F3}"/>
              </a:ext>
            </a:extLst>
          </p:cNvPr>
          <p:cNvPicPr preferRelativeResize="0"/>
          <p:nvPr/>
        </p:nvPicPr>
        <p:blipFill rotWithShape="1">
          <a:blip r:embed="rId2">
            <a:alphaModFix/>
          </a:blip>
          <a:srcRect/>
          <a:stretch/>
        </p:blipFill>
        <p:spPr>
          <a:xfrm>
            <a:off x="889273" y="2175141"/>
            <a:ext cx="10338631" cy="4361759"/>
          </a:xfrm>
          <a:prstGeom prst="rect">
            <a:avLst/>
          </a:prstGeom>
          <a:noFill/>
          <a:ln>
            <a:noFill/>
          </a:ln>
        </p:spPr>
      </p:pic>
      <p:sp>
        <p:nvSpPr>
          <p:cNvPr id="8" name="Slide Number Placeholder 7">
            <a:extLst>
              <a:ext uri="{FF2B5EF4-FFF2-40B4-BE49-F238E27FC236}">
                <a16:creationId xmlns:a16="http://schemas.microsoft.com/office/drawing/2014/main" id="{66B40326-99FE-41FA-6C54-D9F8B8FED551}"/>
              </a:ext>
            </a:extLst>
          </p:cNvPr>
          <p:cNvSpPr>
            <a:spLocks noGrp="1"/>
          </p:cNvSpPr>
          <p:nvPr>
            <p:ph type="sldNum" sz="quarter" idx="12"/>
          </p:nvPr>
        </p:nvSpPr>
        <p:spPr/>
        <p:txBody>
          <a:bodyPr/>
          <a:lstStyle/>
          <a:p>
            <a:fld id="{480F511D-CAB5-4B85-9C11-BDC0CE2E3910}" type="slidenum">
              <a:rPr lang="en-IN" smtClean="0"/>
              <a:t>6</a:t>
            </a:fld>
            <a:endParaRPr lang="en-IN"/>
          </a:p>
        </p:txBody>
      </p:sp>
    </p:spTree>
    <p:extLst>
      <p:ext uri="{BB962C8B-B14F-4D97-AF65-F5344CB8AC3E}">
        <p14:creationId xmlns:p14="http://schemas.microsoft.com/office/powerpoint/2010/main" val="97650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462;p47">
            <a:extLst>
              <a:ext uri="{FF2B5EF4-FFF2-40B4-BE49-F238E27FC236}">
                <a16:creationId xmlns:a16="http://schemas.microsoft.com/office/drawing/2014/main" id="{B977C63B-7042-24EF-3AFF-94ADE9352ED6}"/>
              </a:ext>
            </a:extLst>
          </p:cNvPr>
          <p:cNvPicPr preferRelativeResize="0"/>
          <p:nvPr/>
        </p:nvPicPr>
        <p:blipFill rotWithShape="1">
          <a:blip r:embed="rId2">
            <a:alphaModFix/>
          </a:blip>
          <a:srcRect/>
          <a:stretch/>
        </p:blipFill>
        <p:spPr>
          <a:xfrm>
            <a:off x="792268" y="1184858"/>
            <a:ext cx="10844464" cy="5400276"/>
          </a:xfrm>
          <a:prstGeom prst="rect">
            <a:avLst/>
          </a:prstGeom>
          <a:noFill/>
          <a:ln>
            <a:noFill/>
          </a:ln>
        </p:spPr>
      </p:pic>
      <p:sp>
        <p:nvSpPr>
          <p:cNvPr id="5" name="Google Shape;463;p47">
            <a:extLst>
              <a:ext uri="{FF2B5EF4-FFF2-40B4-BE49-F238E27FC236}">
                <a16:creationId xmlns:a16="http://schemas.microsoft.com/office/drawing/2014/main" id="{86BFC0B5-1447-9C11-68B5-C597FC1370EC}"/>
              </a:ext>
            </a:extLst>
          </p:cNvPr>
          <p:cNvSpPr txBox="1"/>
          <p:nvPr/>
        </p:nvSpPr>
        <p:spPr>
          <a:xfrm>
            <a:off x="3781699" y="690114"/>
            <a:ext cx="6412703" cy="615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dirty="0">
                <a:solidFill>
                  <a:schemeClr val="dk1"/>
                </a:solidFill>
                <a:latin typeface="Times New Roman"/>
                <a:ea typeface="Times New Roman"/>
                <a:cs typeface="Times New Roman"/>
                <a:sym typeface="Times New Roman"/>
              </a:rPr>
              <a:t>Constraints in SQL</a:t>
            </a:r>
            <a:endParaRPr sz="3400" dirty="0">
              <a:solidFill>
                <a:schemeClr val="dk1"/>
              </a:solidFill>
              <a:latin typeface="Times New Roman"/>
              <a:ea typeface="Times New Roman"/>
              <a:cs typeface="Times New Roman"/>
              <a:sym typeface="Times New Roman"/>
            </a:endParaRPr>
          </a:p>
        </p:txBody>
      </p:sp>
      <p:sp>
        <p:nvSpPr>
          <p:cNvPr id="7" name="Slide Number Placeholder 6">
            <a:extLst>
              <a:ext uri="{FF2B5EF4-FFF2-40B4-BE49-F238E27FC236}">
                <a16:creationId xmlns:a16="http://schemas.microsoft.com/office/drawing/2014/main" id="{11C88F6C-D894-B798-88AE-85C248B6B025}"/>
              </a:ext>
            </a:extLst>
          </p:cNvPr>
          <p:cNvSpPr>
            <a:spLocks noGrp="1"/>
          </p:cNvSpPr>
          <p:nvPr>
            <p:ph type="sldNum" sz="quarter" idx="12"/>
          </p:nvPr>
        </p:nvSpPr>
        <p:spPr/>
        <p:txBody>
          <a:bodyPr/>
          <a:lstStyle/>
          <a:p>
            <a:fld id="{480F511D-CAB5-4B85-9C11-BDC0CE2E3910}" type="slidenum">
              <a:rPr lang="en-IN" smtClean="0"/>
              <a:t>7</a:t>
            </a:fld>
            <a:endParaRPr lang="en-IN"/>
          </a:p>
        </p:txBody>
      </p:sp>
    </p:spTree>
    <p:extLst>
      <p:ext uri="{BB962C8B-B14F-4D97-AF65-F5344CB8AC3E}">
        <p14:creationId xmlns:p14="http://schemas.microsoft.com/office/powerpoint/2010/main" val="373391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57D6-4D3F-0E9B-71EC-21A7E18FC712}"/>
              </a:ext>
            </a:extLst>
          </p:cNvPr>
          <p:cNvSpPr>
            <a:spLocks noGrp="1"/>
          </p:cNvSpPr>
          <p:nvPr>
            <p:ph type="title"/>
          </p:nvPr>
        </p:nvSpPr>
        <p:spPr>
          <a:xfrm>
            <a:off x="838200" y="667050"/>
            <a:ext cx="10515600" cy="902201"/>
          </a:xfrm>
        </p:spPr>
        <p:txBody>
          <a:bodyPr>
            <a:normAutofit/>
          </a:bodyPr>
          <a:lstStyle/>
          <a:p>
            <a:pPr algn="ctr"/>
            <a:r>
              <a:rPr lang="en-US" sz="3600" dirty="0">
                <a:latin typeface="Times New Roman" panose="02020603050405020304" pitchFamily="18" charset="0"/>
                <a:cs typeface="Times New Roman" panose="02020603050405020304" pitchFamily="18" charset="0"/>
              </a:rPr>
              <a:t>Day 01 - Problem Statement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48694-2182-D6F1-143A-BDA6D073322A}"/>
              </a:ext>
            </a:extLst>
          </p:cNvPr>
          <p:cNvSpPr>
            <a:spLocks noGrp="1"/>
          </p:cNvSpPr>
          <p:nvPr>
            <p:ph idx="1"/>
          </p:nvPr>
        </p:nvSpPr>
        <p:spPr>
          <a:xfrm>
            <a:off x="838200" y="1806708"/>
            <a:ext cx="10515600" cy="4351338"/>
          </a:xfrm>
        </p:spPr>
        <p:txBody>
          <a:bodyPr>
            <a:normAutofit/>
          </a:bodyPr>
          <a:lstStyle/>
          <a:p>
            <a:pPr algn="l"/>
            <a:r>
              <a:rPr lang="en-US" sz="2500" i="0" dirty="0">
                <a:solidFill>
                  <a:srgbClr val="0D0D0D"/>
                </a:solidFill>
                <a:effectLst/>
                <a:latin typeface="ui-sans-serif"/>
              </a:rPr>
              <a:t>You are tasked with designing a database system to manage customer data and their associated purchase records. The goal is to ensure that every order in the </a:t>
            </a:r>
            <a:r>
              <a:rPr lang="en-US" sz="2500" b="1" i="0" dirty="0">
                <a:solidFill>
                  <a:srgbClr val="0D0D0D"/>
                </a:solidFill>
                <a:effectLst/>
                <a:latin typeface="ui-sans-serif"/>
              </a:rPr>
              <a:t>Orders</a:t>
            </a:r>
            <a:r>
              <a:rPr lang="en-US" sz="2500" i="0" dirty="0">
                <a:solidFill>
                  <a:srgbClr val="0D0D0D"/>
                </a:solidFill>
                <a:effectLst/>
                <a:latin typeface="ui-sans-serif"/>
              </a:rPr>
              <a:t> table is correctly linked to a valid customer in the </a:t>
            </a:r>
            <a:r>
              <a:rPr lang="en-US" sz="2500" b="1" i="0" dirty="0">
                <a:solidFill>
                  <a:srgbClr val="0D0D0D"/>
                </a:solidFill>
                <a:effectLst/>
                <a:latin typeface="ui-sans-serif"/>
              </a:rPr>
              <a:t>Customer</a:t>
            </a:r>
            <a:r>
              <a:rPr lang="en-US" sz="2500" i="0" dirty="0">
                <a:solidFill>
                  <a:srgbClr val="0D0D0D"/>
                </a:solidFill>
                <a:effectLst/>
                <a:latin typeface="ui-sans-serif"/>
              </a:rPr>
              <a:t> table through a </a:t>
            </a:r>
            <a:r>
              <a:rPr lang="en-US" sz="2500" b="1" i="0" dirty="0">
                <a:solidFill>
                  <a:srgbClr val="0D0D0D"/>
                </a:solidFill>
                <a:effectLst/>
                <a:latin typeface="ui-sans-serif"/>
              </a:rPr>
              <a:t>foreign key constraint</a:t>
            </a:r>
            <a:r>
              <a:rPr lang="en-US" sz="2500" i="0" dirty="0">
                <a:solidFill>
                  <a:srgbClr val="0D0D0D"/>
                </a:solidFill>
                <a:effectLst/>
                <a:latin typeface="ui-sans-serif"/>
              </a:rPr>
              <a:t> on the </a:t>
            </a:r>
            <a:r>
              <a:rPr lang="en-US" sz="2500" b="1" i="0" dirty="0" err="1">
                <a:solidFill>
                  <a:srgbClr val="0D0D0D"/>
                </a:solidFill>
                <a:effectLst/>
                <a:latin typeface="ui-sans-serif"/>
              </a:rPr>
              <a:t>C_id</a:t>
            </a:r>
            <a:r>
              <a:rPr lang="en-US" sz="2500" i="0" dirty="0">
                <a:solidFill>
                  <a:srgbClr val="0D0D0D"/>
                </a:solidFill>
                <a:effectLst/>
                <a:latin typeface="ui-sans-serif"/>
              </a:rPr>
              <a:t> column. The solution should:</a:t>
            </a:r>
          </a:p>
          <a:p>
            <a:pPr algn="l">
              <a:buFont typeface="+mj-lt"/>
              <a:buAutoNum type="arabicPeriod"/>
            </a:pPr>
            <a:r>
              <a:rPr lang="en-US" sz="2500" i="0" dirty="0">
                <a:solidFill>
                  <a:srgbClr val="0D0D0D"/>
                </a:solidFill>
                <a:effectLst/>
                <a:latin typeface="ui-sans-serif"/>
              </a:rPr>
              <a:t>Prevent insertion of orders with non-existent </a:t>
            </a:r>
            <a:r>
              <a:rPr lang="en-US" sz="2500" b="1" i="0" dirty="0" err="1">
                <a:solidFill>
                  <a:srgbClr val="0D0D0D"/>
                </a:solidFill>
                <a:effectLst/>
                <a:latin typeface="ui-sans-serif"/>
              </a:rPr>
              <a:t>C_id</a:t>
            </a:r>
            <a:r>
              <a:rPr lang="en-US" sz="2500" i="0" dirty="0">
                <a:solidFill>
                  <a:srgbClr val="0D0D0D"/>
                </a:solidFill>
                <a:effectLst/>
                <a:latin typeface="ui-sans-serif"/>
              </a:rPr>
              <a:t> values.</a:t>
            </a:r>
          </a:p>
          <a:p>
            <a:pPr algn="l">
              <a:buFont typeface="+mj-lt"/>
              <a:buAutoNum type="arabicPeriod"/>
            </a:pPr>
            <a:r>
              <a:rPr lang="en-US" sz="2500" i="0" dirty="0">
                <a:solidFill>
                  <a:srgbClr val="0D0D0D"/>
                </a:solidFill>
                <a:effectLst/>
                <a:latin typeface="ui-sans-serif"/>
              </a:rPr>
              <a:t>Automatically handle updates or deletions in the </a:t>
            </a:r>
            <a:r>
              <a:rPr lang="en-US" sz="2500" b="1" i="0" dirty="0">
                <a:solidFill>
                  <a:srgbClr val="0D0D0D"/>
                </a:solidFill>
                <a:effectLst/>
                <a:latin typeface="ui-sans-serif"/>
              </a:rPr>
              <a:t>Customer</a:t>
            </a:r>
            <a:r>
              <a:rPr lang="en-US" sz="2500" i="0" dirty="0">
                <a:solidFill>
                  <a:srgbClr val="0D0D0D"/>
                </a:solidFill>
                <a:effectLst/>
                <a:latin typeface="ui-sans-serif"/>
              </a:rPr>
              <a:t> table to maintain referential integrity.</a:t>
            </a:r>
          </a:p>
          <a:p>
            <a:pPr algn="l">
              <a:buFont typeface="+mj-lt"/>
              <a:buAutoNum type="arabicPeriod"/>
            </a:pPr>
            <a:r>
              <a:rPr lang="en-US" sz="2500" i="0" dirty="0">
                <a:solidFill>
                  <a:srgbClr val="0D0D0D"/>
                </a:solidFill>
                <a:effectLst/>
                <a:latin typeface="ui-sans-serif"/>
              </a:rPr>
              <a:t>Provide insights into the impact of implementing foreign key constraints on database </a:t>
            </a:r>
            <a:r>
              <a:rPr lang="en-US" b="0" i="0" dirty="0">
                <a:solidFill>
                  <a:srgbClr val="0D0D0D"/>
                </a:solidFill>
                <a:effectLst/>
                <a:latin typeface="ui-sans-serif"/>
              </a:rPr>
              <a:t>operations like cascading updates and deletions.</a:t>
            </a:r>
          </a:p>
          <a:p>
            <a:pPr marL="0" indent="0">
              <a:buNone/>
            </a:pPr>
            <a:endParaRPr lang="en-IN" dirty="0"/>
          </a:p>
        </p:txBody>
      </p:sp>
      <p:sp>
        <p:nvSpPr>
          <p:cNvPr id="7" name="Slide Number Placeholder 6">
            <a:extLst>
              <a:ext uri="{FF2B5EF4-FFF2-40B4-BE49-F238E27FC236}">
                <a16:creationId xmlns:a16="http://schemas.microsoft.com/office/drawing/2014/main" id="{DEB2AABC-2D2E-767C-BE24-FE97E64F19F8}"/>
              </a:ext>
            </a:extLst>
          </p:cNvPr>
          <p:cNvSpPr>
            <a:spLocks noGrp="1"/>
          </p:cNvSpPr>
          <p:nvPr>
            <p:ph type="sldNum" sz="quarter" idx="12"/>
          </p:nvPr>
        </p:nvSpPr>
        <p:spPr/>
        <p:txBody>
          <a:bodyPr/>
          <a:lstStyle/>
          <a:p>
            <a:fld id="{480F511D-CAB5-4B85-9C11-BDC0CE2E3910}" type="slidenum">
              <a:rPr lang="en-IN" smtClean="0"/>
              <a:t>8</a:t>
            </a:fld>
            <a:endParaRPr lang="en-IN"/>
          </a:p>
        </p:txBody>
      </p:sp>
    </p:spTree>
    <p:extLst>
      <p:ext uri="{BB962C8B-B14F-4D97-AF65-F5344CB8AC3E}">
        <p14:creationId xmlns:p14="http://schemas.microsoft.com/office/powerpoint/2010/main" val="126691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7A7191-57F1-5F66-C6D4-825EF63D3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71" y="672254"/>
            <a:ext cx="9946257" cy="5340410"/>
          </a:xfrm>
          <a:prstGeom prst="rect">
            <a:avLst/>
          </a:prstGeom>
        </p:spPr>
      </p:pic>
      <p:sp>
        <p:nvSpPr>
          <p:cNvPr id="6" name="Slide Number Placeholder 5">
            <a:extLst>
              <a:ext uri="{FF2B5EF4-FFF2-40B4-BE49-F238E27FC236}">
                <a16:creationId xmlns:a16="http://schemas.microsoft.com/office/drawing/2014/main" id="{9A420603-9558-94C1-5076-F924BAD7904D}"/>
              </a:ext>
            </a:extLst>
          </p:cNvPr>
          <p:cNvSpPr>
            <a:spLocks noGrp="1"/>
          </p:cNvSpPr>
          <p:nvPr>
            <p:ph type="sldNum" sz="quarter" idx="12"/>
          </p:nvPr>
        </p:nvSpPr>
        <p:spPr/>
        <p:txBody>
          <a:bodyPr/>
          <a:lstStyle/>
          <a:p>
            <a:fld id="{480F511D-CAB5-4B85-9C11-BDC0CE2E3910}" type="slidenum">
              <a:rPr lang="en-IN" smtClean="0"/>
              <a:t>9</a:t>
            </a:fld>
            <a:endParaRPr lang="en-IN"/>
          </a:p>
        </p:txBody>
      </p:sp>
    </p:spTree>
    <p:extLst>
      <p:ext uri="{BB962C8B-B14F-4D97-AF65-F5344CB8AC3E}">
        <p14:creationId xmlns:p14="http://schemas.microsoft.com/office/powerpoint/2010/main" val="27099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10484</TotalTime>
  <Words>3273</Words>
  <Application>Microsoft Office PowerPoint</Application>
  <PresentationFormat>Widescreen</PresentationFormat>
  <Paragraphs>459</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Times New Roman</vt:lpstr>
      <vt:lpstr>ui-sans-serif</vt:lpstr>
      <vt:lpstr>Office Theme</vt:lpstr>
      <vt:lpstr>Winter Winning Camp</vt:lpstr>
      <vt:lpstr>Contents</vt:lpstr>
      <vt:lpstr> SQL – Structured Query Language</vt:lpstr>
      <vt:lpstr>PowerPoint Presentation</vt:lpstr>
      <vt:lpstr>PowerPoint Presentation</vt:lpstr>
      <vt:lpstr> SQL – Data Types</vt:lpstr>
      <vt:lpstr>PowerPoint Presentation</vt:lpstr>
      <vt:lpstr>Day 01 - Problem Statement</vt:lpstr>
      <vt:lpstr>PowerPoint Presentation</vt:lpstr>
      <vt:lpstr>Sub-Queries</vt:lpstr>
      <vt:lpstr>Set Operations</vt:lpstr>
      <vt:lpstr>Set Operations</vt:lpstr>
      <vt:lpstr>Day 01 – Problem Statements</vt:lpstr>
      <vt:lpstr>Contd.</vt:lpstr>
      <vt:lpstr>Contd.</vt:lpstr>
      <vt:lpstr>TASK 01</vt:lpstr>
      <vt:lpstr>TASK 02</vt:lpstr>
      <vt:lpstr>TASK 03</vt:lpstr>
      <vt:lpstr>Day 02 – Problem Statements</vt:lpstr>
      <vt:lpstr>Contd.</vt:lpstr>
      <vt:lpstr>Contd.</vt:lpstr>
      <vt:lpstr>TASK 01</vt:lpstr>
      <vt:lpstr>TASK 02</vt:lpstr>
      <vt:lpstr>TASK 03</vt:lpstr>
      <vt:lpstr>TASK 04</vt:lpstr>
      <vt:lpstr>TASK 05</vt:lpstr>
      <vt:lpstr>Views in SQL</vt:lpstr>
      <vt:lpstr>PowerPoint Presentation</vt:lpstr>
      <vt:lpstr>PowerPoint Presentation</vt:lpstr>
      <vt:lpstr>PowerPoint Presentation</vt:lpstr>
      <vt:lpstr>Day 03 – Problem Statements</vt:lpstr>
      <vt:lpstr>Contd.</vt:lpstr>
      <vt:lpstr>Contd.</vt:lpstr>
      <vt:lpstr>TASK 01</vt:lpstr>
      <vt:lpstr>PowerPoint Presentation</vt:lpstr>
      <vt:lpstr>PowerPoint Presentation</vt:lpstr>
      <vt:lpstr>PowerPoint Presentation</vt:lpstr>
      <vt:lpstr>PowerPoint Presentation</vt:lpstr>
      <vt:lpstr>PowerPoint Presentation</vt:lpstr>
      <vt:lpstr>TASK 05</vt:lpstr>
      <vt:lpstr>TASK 06</vt:lpstr>
      <vt:lpstr>TASK 07</vt:lpstr>
      <vt:lpstr>TASK 08 – Bank Management</vt:lpstr>
      <vt:lpstr>Miscellaneous Problem Statements (Practice Set)</vt:lpstr>
      <vt:lpstr>Contd.</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Singh Rathore</dc:creator>
  <cp:lastModifiedBy>Alok Singh Rathore</cp:lastModifiedBy>
  <cp:revision>21</cp:revision>
  <dcterms:created xsi:type="dcterms:W3CDTF">2024-12-03T07:59:59Z</dcterms:created>
  <dcterms:modified xsi:type="dcterms:W3CDTF">2024-12-20T07:01:07Z</dcterms:modified>
</cp:coreProperties>
</file>