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59" r:id="rId6"/>
    <p:sldId id="261" r:id="rId7"/>
    <p:sldId id="267"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FE226-ABA6-4AC6-9DE0-E2B017F530AD}" v="9" dt="2023-01-11T10:41:2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5" d="100"/>
          <a:sy n="75" d="100"/>
        </p:scale>
        <p:origin x="81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k" userId="609921bc220ae5af" providerId="LiveId" clId="{078FE226-ABA6-4AC6-9DE0-E2B017F530AD}"/>
    <pc:docChg chg="undo custSel addSld modSld sldOrd">
      <pc:chgData name="Mahak" userId="609921bc220ae5af" providerId="LiveId" clId="{078FE226-ABA6-4AC6-9DE0-E2B017F530AD}" dt="2023-01-11T11:31:01.154" v="296" actId="20577"/>
      <pc:docMkLst>
        <pc:docMk/>
      </pc:docMkLst>
      <pc:sldChg chg="modSp mod">
        <pc:chgData name="Mahak" userId="609921bc220ae5af" providerId="LiveId" clId="{078FE226-ABA6-4AC6-9DE0-E2B017F530AD}" dt="2023-01-11T10:41:29.066" v="281" actId="313"/>
        <pc:sldMkLst>
          <pc:docMk/>
          <pc:sldMk cId="77408226" sldId="256"/>
        </pc:sldMkLst>
        <pc:spChg chg="mod">
          <ac:chgData name="Mahak" userId="609921bc220ae5af" providerId="LiveId" clId="{078FE226-ABA6-4AC6-9DE0-E2B017F530AD}" dt="2023-01-11T10:41:29.066" v="281" actId="313"/>
          <ac:spMkLst>
            <pc:docMk/>
            <pc:sldMk cId="77408226" sldId="256"/>
            <ac:spMk id="3" creationId="{31F9E571-1096-48E1-2C52-386D6FC22B41}"/>
          </ac:spMkLst>
        </pc:spChg>
      </pc:sldChg>
      <pc:sldChg chg="modSp mod">
        <pc:chgData name="Mahak" userId="609921bc220ae5af" providerId="LiveId" clId="{078FE226-ABA6-4AC6-9DE0-E2B017F530AD}" dt="2023-01-11T10:39:28.471" v="278" actId="313"/>
        <pc:sldMkLst>
          <pc:docMk/>
          <pc:sldMk cId="1726154508" sldId="258"/>
        </pc:sldMkLst>
        <pc:spChg chg="mod">
          <ac:chgData name="Mahak" userId="609921bc220ae5af" providerId="LiveId" clId="{078FE226-ABA6-4AC6-9DE0-E2B017F530AD}" dt="2023-01-11T10:39:28.471" v="278" actId="313"/>
          <ac:spMkLst>
            <pc:docMk/>
            <pc:sldMk cId="1726154508" sldId="258"/>
            <ac:spMk id="3" creationId="{5EDED54B-FE4F-1758-A693-440885EF4A05}"/>
          </ac:spMkLst>
        </pc:spChg>
      </pc:sldChg>
      <pc:sldChg chg="modSp mod">
        <pc:chgData name="Mahak" userId="609921bc220ae5af" providerId="LiveId" clId="{078FE226-ABA6-4AC6-9DE0-E2B017F530AD}" dt="2023-01-11T10:41:38.960" v="287" actId="20577"/>
        <pc:sldMkLst>
          <pc:docMk/>
          <pc:sldMk cId="4049547893" sldId="260"/>
        </pc:sldMkLst>
        <pc:spChg chg="mod">
          <ac:chgData name="Mahak" userId="609921bc220ae5af" providerId="LiveId" clId="{078FE226-ABA6-4AC6-9DE0-E2B017F530AD}" dt="2023-01-11T10:41:38.960" v="287" actId="20577"/>
          <ac:spMkLst>
            <pc:docMk/>
            <pc:sldMk cId="4049547893" sldId="260"/>
            <ac:spMk id="2" creationId="{4200E187-FD86-1160-D3DB-80AC809514B7}"/>
          </ac:spMkLst>
        </pc:spChg>
        <pc:spChg chg="mod">
          <ac:chgData name="Mahak" userId="609921bc220ae5af" providerId="LiveId" clId="{078FE226-ABA6-4AC6-9DE0-E2B017F530AD}" dt="2023-01-11T10:40:35.257" v="279" actId="313"/>
          <ac:spMkLst>
            <pc:docMk/>
            <pc:sldMk cId="4049547893" sldId="260"/>
            <ac:spMk id="3" creationId="{458BE45A-B368-D820-81E7-15AB3766E5DC}"/>
          </ac:spMkLst>
        </pc:spChg>
      </pc:sldChg>
      <pc:sldChg chg="modSp mod">
        <pc:chgData name="Mahak" userId="609921bc220ae5af" providerId="LiveId" clId="{078FE226-ABA6-4AC6-9DE0-E2B017F530AD}" dt="2023-01-11T10:40:47.537" v="280" actId="313"/>
        <pc:sldMkLst>
          <pc:docMk/>
          <pc:sldMk cId="2890444445" sldId="261"/>
        </pc:sldMkLst>
        <pc:spChg chg="mod">
          <ac:chgData name="Mahak" userId="609921bc220ae5af" providerId="LiveId" clId="{078FE226-ABA6-4AC6-9DE0-E2B017F530AD}" dt="2023-01-11T10:36:27.457" v="213" actId="20577"/>
          <ac:spMkLst>
            <pc:docMk/>
            <pc:sldMk cId="2890444445" sldId="261"/>
            <ac:spMk id="2" creationId="{0BF3A050-AC95-1BAF-88A5-9EDB9655C1A6}"/>
          </ac:spMkLst>
        </pc:spChg>
        <pc:spChg chg="mod">
          <ac:chgData name="Mahak" userId="609921bc220ae5af" providerId="LiveId" clId="{078FE226-ABA6-4AC6-9DE0-E2B017F530AD}" dt="2023-01-11T10:40:47.537" v="280" actId="313"/>
          <ac:spMkLst>
            <pc:docMk/>
            <pc:sldMk cId="2890444445" sldId="261"/>
            <ac:spMk id="3" creationId="{6820790D-1C09-89B1-9B56-68D66B6FAD4A}"/>
          </ac:spMkLst>
        </pc:spChg>
      </pc:sldChg>
      <pc:sldChg chg="modSp mod">
        <pc:chgData name="Mahak" userId="609921bc220ae5af" providerId="LiveId" clId="{078FE226-ABA6-4AC6-9DE0-E2B017F530AD}" dt="2023-01-11T10:35:16.231" v="181" actId="20577"/>
        <pc:sldMkLst>
          <pc:docMk/>
          <pc:sldMk cId="2489375295" sldId="263"/>
        </pc:sldMkLst>
        <pc:spChg chg="mod">
          <ac:chgData name="Mahak" userId="609921bc220ae5af" providerId="LiveId" clId="{078FE226-ABA6-4AC6-9DE0-E2B017F530AD}" dt="2023-01-11T10:35:16.231" v="181" actId="20577"/>
          <ac:spMkLst>
            <pc:docMk/>
            <pc:sldMk cId="2489375295" sldId="263"/>
            <ac:spMk id="3" creationId="{3D6CE389-BBD8-830A-7BE3-48993800C6D2}"/>
          </ac:spMkLst>
        </pc:spChg>
      </pc:sldChg>
      <pc:sldChg chg="modSp mod">
        <pc:chgData name="Mahak" userId="609921bc220ae5af" providerId="LiveId" clId="{078FE226-ABA6-4AC6-9DE0-E2B017F530AD}" dt="2023-01-11T11:00:53.253" v="288" actId="313"/>
        <pc:sldMkLst>
          <pc:docMk/>
          <pc:sldMk cId="1331814819" sldId="264"/>
        </pc:sldMkLst>
        <pc:spChg chg="mod">
          <ac:chgData name="Mahak" userId="609921bc220ae5af" providerId="LiveId" clId="{078FE226-ABA6-4AC6-9DE0-E2B017F530AD}" dt="2023-01-11T11:00:53.253" v="288" actId="313"/>
          <ac:spMkLst>
            <pc:docMk/>
            <pc:sldMk cId="1331814819" sldId="264"/>
            <ac:spMk id="3" creationId="{3F893B19-62C1-9DCC-7D0D-3A8BD63EA1A7}"/>
          </ac:spMkLst>
        </pc:spChg>
      </pc:sldChg>
      <pc:sldChg chg="modSp mod ord">
        <pc:chgData name="Mahak" userId="609921bc220ae5af" providerId="LiveId" clId="{078FE226-ABA6-4AC6-9DE0-E2B017F530AD}" dt="2023-01-11T09:34:05.731" v="172" actId="20577"/>
        <pc:sldMkLst>
          <pc:docMk/>
          <pc:sldMk cId="2025631620" sldId="265"/>
        </pc:sldMkLst>
        <pc:spChg chg="mod">
          <ac:chgData name="Mahak" userId="609921bc220ae5af" providerId="LiveId" clId="{078FE226-ABA6-4AC6-9DE0-E2B017F530AD}" dt="2023-01-11T09:34:05.731" v="172" actId="20577"/>
          <ac:spMkLst>
            <pc:docMk/>
            <pc:sldMk cId="2025631620" sldId="265"/>
            <ac:spMk id="2" creationId="{D651BD36-D1A6-C7C0-3F14-B71BF7DCE025}"/>
          </ac:spMkLst>
        </pc:spChg>
      </pc:sldChg>
      <pc:sldChg chg="addSp delSp modSp new mod">
        <pc:chgData name="Mahak" userId="609921bc220ae5af" providerId="LiveId" clId="{078FE226-ABA6-4AC6-9DE0-E2B017F530AD}" dt="2023-01-11T09:33:42.572" v="158" actId="1076"/>
        <pc:sldMkLst>
          <pc:docMk/>
          <pc:sldMk cId="2283538153" sldId="266"/>
        </pc:sldMkLst>
        <pc:spChg chg="mod">
          <ac:chgData name="Mahak" userId="609921bc220ae5af" providerId="LiveId" clId="{078FE226-ABA6-4AC6-9DE0-E2B017F530AD}" dt="2023-01-11T09:31:43.367" v="138" actId="20577"/>
          <ac:spMkLst>
            <pc:docMk/>
            <pc:sldMk cId="2283538153" sldId="266"/>
            <ac:spMk id="2" creationId="{C041926F-A472-69AF-BBCD-248CA9196214}"/>
          </ac:spMkLst>
        </pc:spChg>
        <pc:spChg chg="del">
          <ac:chgData name="Mahak" userId="609921bc220ae5af" providerId="LiveId" clId="{078FE226-ABA6-4AC6-9DE0-E2B017F530AD}" dt="2023-01-11T09:31:32.536" v="125" actId="931"/>
          <ac:spMkLst>
            <pc:docMk/>
            <pc:sldMk cId="2283538153" sldId="266"/>
            <ac:spMk id="3" creationId="{1F9E876E-9560-33AB-8449-065062751BF7}"/>
          </ac:spMkLst>
        </pc:spChg>
        <pc:picChg chg="add mod">
          <ac:chgData name="Mahak" userId="609921bc220ae5af" providerId="LiveId" clId="{078FE226-ABA6-4AC6-9DE0-E2B017F530AD}" dt="2023-01-11T09:33:16.656" v="153" actId="1076"/>
          <ac:picMkLst>
            <pc:docMk/>
            <pc:sldMk cId="2283538153" sldId="266"/>
            <ac:picMk id="6" creationId="{D9B6B139-5A4A-8903-9720-F03EAC6FD0C9}"/>
          </ac:picMkLst>
        </pc:picChg>
        <pc:picChg chg="add mod">
          <ac:chgData name="Mahak" userId="609921bc220ae5af" providerId="LiveId" clId="{078FE226-ABA6-4AC6-9DE0-E2B017F530AD}" dt="2023-01-11T09:33:40.324" v="157" actId="1076"/>
          <ac:picMkLst>
            <pc:docMk/>
            <pc:sldMk cId="2283538153" sldId="266"/>
            <ac:picMk id="8" creationId="{949D90DA-88C8-78A6-6110-FB80254BFD7C}"/>
          </ac:picMkLst>
        </pc:picChg>
        <pc:picChg chg="add mod">
          <ac:chgData name="Mahak" userId="609921bc220ae5af" providerId="LiveId" clId="{078FE226-ABA6-4AC6-9DE0-E2B017F530AD}" dt="2023-01-11T09:33:42.572" v="158" actId="1076"/>
          <ac:picMkLst>
            <pc:docMk/>
            <pc:sldMk cId="2283538153" sldId="266"/>
            <ac:picMk id="10" creationId="{6061663A-F41C-BD79-4669-F5B48BCF1193}"/>
          </ac:picMkLst>
        </pc:picChg>
      </pc:sldChg>
      <pc:sldChg chg="modSp new mod">
        <pc:chgData name="Mahak" userId="609921bc220ae5af" providerId="LiveId" clId="{078FE226-ABA6-4AC6-9DE0-E2B017F530AD}" dt="2023-01-11T11:31:01.154" v="296" actId="20577"/>
        <pc:sldMkLst>
          <pc:docMk/>
          <pc:sldMk cId="2634726366" sldId="267"/>
        </pc:sldMkLst>
        <pc:spChg chg="mod">
          <ac:chgData name="Mahak" userId="609921bc220ae5af" providerId="LiveId" clId="{078FE226-ABA6-4AC6-9DE0-E2B017F530AD}" dt="2023-01-11T10:38:10.304" v="266" actId="20577"/>
          <ac:spMkLst>
            <pc:docMk/>
            <pc:sldMk cId="2634726366" sldId="267"/>
            <ac:spMk id="2" creationId="{6432B623-F5AE-6568-64A6-AEB1FD3790F0}"/>
          </ac:spMkLst>
        </pc:spChg>
        <pc:spChg chg="mod">
          <ac:chgData name="Mahak" userId="609921bc220ae5af" providerId="LiveId" clId="{078FE226-ABA6-4AC6-9DE0-E2B017F530AD}" dt="2023-01-11T11:31:01.154" v="296" actId="20577"/>
          <ac:spMkLst>
            <pc:docMk/>
            <pc:sldMk cId="2634726366" sldId="267"/>
            <ac:spMk id="3" creationId="{A8A8E690-6ED1-A774-1819-E2DC23836CE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139895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A86D0-C171-4686-A9F7-183B7A350909}"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59469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410729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65760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191244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AA86D0-C171-4686-A9F7-183B7A350909}"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60591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AA86D0-C171-4686-A9F7-183B7A350909}" type="datetimeFigureOut">
              <a:rPr lang="en-IN" smtClean="0"/>
              <a:t>04-11-2023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923878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99251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93322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45389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A86D0-C171-4686-A9F7-183B7A350909}"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84213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A86D0-C171-4686-A9F7-183B7A350909}"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76920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A86D0-C171-4686-A9F7-183B7A350909}"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15421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A86D0-C171-4686-A9F7-183B7A350909}"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239354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A86D0-C171-4686-A9F7-183B7A350909}"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81679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A86D0-C171-4686-A9F7-183B7A350909}"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38704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A86D0-C171-4686-A9F7-183B7A350909}"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9E6519-9319-44B3-8B0D-DDB2F9CD7075}" type="slidenum">
              <a:rPr lang="en-IN" smtClean="0"/>
              <a:t>‹#›</a:t>
            </a:fld>
            <a:endParaRPr lang="en-IN"/>
          </a:p>
        </p:txBody>
      </p:sp>
    </p:spTree>
    <p:extLst>
      <p:ext uri="{BB962C8B-B14F-4D97-AF65-F5344CB8AC3E}">
        <p14:creationId xmlns:p14="http://schemas.microsoft.com/office/powerpoint/2010/main" val="379270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DAA86D0-C171-4686-A9F7-183B7A350909}" type="datetimeFigureOut">
              <a:rPr lang="en-IN" smtClean="0"/>
              <a:t>04-11-2023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9E6519-9319-44B3-8B0D-DDB2F9CD7075}" type="slidenum">
              <a:rPr lang="en-IN" smtClean="0"/>
              <a:t>‹#›</a:t>
            </a:fld>
            <a:endParaRPr lang="en-IN"/>
          </a:p>
        </p:txBody>
      </p:sp>
    </p:spTree>
    <p:extLst>
      <p:ext uri="{BB962C8B-B14F-4D97-AF65-F5344CB8AC3E}">
        <p14:creationId xmlns:p14="http://schemas.microsoft.com/office/powerpoint/2010/main" val="329327529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A952-38DC-6EA5-CE43-24DB37ADB15A}"/>
              </a:ext>
            </a:extLst>
          </p:cNvPr>
          <p:cNvSpPr>
            <a:spLocks noGrp="1"/>
          </p:cNvSpPr>
          <p:nvPr>
            <p:ph type="ctrTitle"/>
          </p:nvPr>
        </p:nvSpPr>
        <p:spPr>
          <a:xfrm>
            <a:off x="2640563" y="1082351"/>
            <a:ext cx="8892074" cy="2346649"/>
          </a:xfrm>
        </p:spPr>
        <p:txBody>
          <a:bodyPr/>
          <a:lstStyle/>
          <a:p>
            <a:r>
              <a:rPr lang="en-US" sz="7200" dirty="0">
                <a:solidFill>
                  <a:schemeClr val="accent1">
                    <a:lumMod val="20000"/>
                    <a:lumOff val="80000"/>
                  </a:schemeClr>
                </a:solidFill>
                <a:latin typeface="Artifakt Element Black" panose="020B0A03050000020004" pitchFamily="34" charset="0"/>
                <a:ea typeface="Artifakt Element Black" panose="020B0A03050000020004" pitchFamily="34" charset="0"/>
              </a:rPr>
              <a:t>Housing Price </a:t>
            </a:r>
            <a:br>
              <a:rPr lang="en-US" sz="7200" dirty="0">
                <a:solidFill>
                  <a:schemeClr val="accent1">
                    <a:lumMod val="20000"/>
                    <a:lumOff val="80000"/>
                  </a:schemeClr>
                </a:solidFill>
                <a:latin typeface="Artifakt Element Black" panose="020B0A03050000020004" pitchFamily="34" charset="0"/>
                <a:ea typeface="Artifakt Element Black" panose="020B0A03050000020004" pitchFamily="34" charset="0"/>
              </a:rPr>
            </a:br>
            <a:r>
              <a:rPr lang="en-US" sz="7200" dirty="0">
                <a:solidFill>
                  <a:schemeClr val="accent1">
                    <a:lumMod val="20000"/>
                    <a:lumOff val="80000"/>
                  </a:schemeClr>
                </a:solidFill>
                <a:latin typeface="Artifakt Element Black" panose="020B0A03050000020004" pitchFamily="34" charset="0"/>
                <a:ea typeface="Artifakt Element Black" panose="020B0A03050000020004" pitchFamily="34" charset="0"/>
              </a:rPr>
              <a:t>   Prediction</a:t>
            </a:r>
            <a:endParaRPr lang="en-IN" sz="7200" dirty="0">
              <a:solidFill>
                <a:schemeClr val="accent1">
                  <a:lumMod val="20000"/>
                  <a:lumOff val="80000"/>
                </a:schemeClr>
              </a:solidFill>
              <a:latin typeface="Artifakt Element Black" panose="020B0A03050000020004" pitchFamily="34" charset="0"/>
              <a:ea typeface="Artifakt Element Black" panose="020B0A03050000020004" pitchFamily="34" charset="0"/>
            </a:endParaRPr>
          </a:p>
        </p:txBody>
      </p:sp>
      <p:sp>
        <p:nvSpPr>
          <p:cNvPr id="3" name="Subtitle 2">
            <a:extLst>
              <a:ext uri="{FF2B5EF4-FFF2-40B4-BE49-F238E27FC236}">
                <a16:creationId xmlns:a16="http://schemas.microsoft.com/office/drawing/2014/main" id="{31F9E571-1096-48E1-2C52-386D6FC22B41}"/>
              </a:ext>
            </a:extLst>
          </p:cNvPr>
          <p:cNvSpPr>
            <a:spLocks noGrp="1"/>
          </p:cNvSpPr>
          <p:nvPr>
            <p:ph type="subTitle" idx="1"/>
          </p:nvPr>
        </p:nvSpPr>
        <p:spPr>
          <a:xfrm>
            <a:off x="2202025" y="4105469"/>
            <a:ext cx="7778588" cy="886409"/>
          </a:xfrm>
        </p:spPr>
        <p:txBody>
          <a:bodyPr/>
          <a:lstStyle/>
          <a:p>
            <a:r>
              <a:rPr lang="en-US" dirty="0">
                <a:solidFill>
                  <a:schemeClr val="tx2">
                    <a:lumMod val="40000"/>
                    <a:lumOff val="60000"/>
                  </a:schemeClr>
                </a:solidFill>
              </a:rPr>
              <a:t>-BY</a:t>
            </a:r>
          </a:p>
          <a:p>
            <a:r>
              <a:rPr lang="en-US" dirty="0">
                <a:solidFill>
                  <a:schemeClr val="tx2">
                    <a:lumMod val="40000"/>
                    <a:lumOff val="60000"/>
                  </a:schemeClr>
                </a:solidFill>
                <a:latin typeface="Arial Black" panose="020B0A04020102020204" pitchFamily="34" charset="0"/>
              </a:rPr>
              <a:t>Mahak devi</a:t>
            </a:r>
            <a:endParaRPr lang="en-IN" dirty="0"/>
          </a:p>
        </p:txBody>
      </p:sp>
    </p:spTree>
    <p:extLst>
      <p:ext uri="{BB962C8B-B14F-4D97-AF65-F5344CB8AC3E}">
        <p14:creationId xmlns:p14="http://schemas.microsoft.com/office/powerpoint/2010/main" val="7740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A9E7-3BAB-8F12-FCB4-B3D6782A3445}"/>
              </a:ext>
            </a:extLst>
          </p:cNvPr>
          <p:cNvSpPr>
            <a:spLocks noGrp="1"/>
          </p:cNvSpPr>
          <p:nvPr>
            <p:ph type="title"/>
          </p:nvPr>
        </p:nvSpPr>
        <p:spPr/>
        <p:txBody>
          <a:bodyPr/>
          <a:lstStyle/>
          <a:p>
            <a:r>
              <a:rPr lang="en-US" sz="3600" dirty="0">
                <a:solidFill>
                  <a:schemeClr val="accent6">
                    <a:lumMod val="20000"/>
                    <a:lumOff val="80000"/>
                  </a:schemeClr>
                </a:solidFill>
                <a:cs typeface="Times New Roman" pitchFamily="18" charset="0"/>
              </a:rPr>
              <a:t>How it works ?</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3F893B19-62C1-9DCC-7D0D-3A8BD63EA1A7}"/>
              </a:ext>
            </a:extLst>
          </p:cNvPr>
          <p:cNvSpPr>
            <a:spLocks noGrp="1"/>
          </p:cNvSpPr>
          <p:nvPr>
            <p:ph idx="1"/>
          </p:nvPr>
        </p:nvSpPr>
        <p:spPr>
          <a:xfrm>
            <a:off x="1154954" y="2603500"/>
            <a:ext cx="9248679" cy="4067888"/>
          </a:xfrm>
        </p:spPr>
        <p:txBody>
          <a:bodyPr/>
          <a:lstStyle/>
          <a:p>
            <a:pPr>
              <a:buClr>
                <a:schemeClr val="accent5"/>
              </a:buClr>
            </a:pPr>
            <a:r>
              <a:rPr lang="en-US" b="1" dirty="0">
                <a:latin typeface="Times New Roman" pitchFamily="18" charset="0"/>
                <a:cs typeface="Times New Roman" pitchFamily="18" charset="0"/>
              </a:rPr>
              <a:t>Collecting data: </a:t>
            </a:r>
            <a:r>
              <a:rPr lang="en-US" dirty="0">
                <a:latin typeface="Times New Roman" pitchFamily="18" charset="0"/>
                <a:cs typeface="Times New Roman" pitchFamily="18" charset="0"/>
              </a:rPr>
              <a:t>First step is to collect Data . We collected data from different sources and then merged them together to prepare a training dataset.</a:t>
            </a:r>
          </a:p>
          <a:p>
            <a:pPr>
              <a:buClr>
                <a:schemeClr val="accent5"/>
              </a:buClr>
            </a:pPr>
            <a:r>
              <a:rPr lang="en-US" b="1" dirty="0">
                <a:latin typeface="Times New Roman" pitchFamily="18" charset="0"/>
                <a:cs typeface="Times New Roman" pitchFamily="18" charset="0"/>
              </a:rPr>
              <a:t>Training the model: </a:t>
            </a:r>
            <a:r>
              <a:rPr lang="en-US" dirty="0">
                <a:latin typeface="Times New Roman" pitchFamily="18" charset="0"/>
                <a:cs typeface="Times New Roman" pitchFamily="18" charset="0"/>
              </a:rPr>
              <a:t>Then we trained the model using  machine learning algorithm which in this case is multiple linear regression.</a:t>
            </a:r>
          </a:p>
          <a:p>
            <a:pPr>
              <a:buClr>
                <a:schemeClr val="accent5"/>
              </a:buClr>
            </a:pPr>
            <a:r>
              <a:rPr lang="en-US" dirty="0">
                <a:latin typeface="Times New Roman" pitchFamily="18" charset="0"/>
                <a:cs typeface="Times New Roman" pitchFamily="18" charset="0"/>
              </a:rPr>
              <a:t>Based on the generated graphs cost of the house is predicted</a:t>
            </a:r>
            <a:endParaRPr lang="en-IN" dirty="0"/>
          </a:p>
        </p:txBody>
      </p:sp>
    </p:spTree>
    <p:extLst>
      <p:ext uri="{BB962C8B-B14F-4D97-AF65-F5344CB8AC3E}">
        <p14:creationId xmlns:p14="http://schemas.microsoft.com/office/powerpoint/2010/main" val="133181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926F-A472-69AF-BBCD-248CA9196214}"/>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D9B6B139-5A4A-8903-9720-F03EAC6FD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557" y="2497668"/>
            <a:ext cx="4122777" cy="2684206"/>
          </a:xfrm>
        </p:spPr>
      </p:pic>
      <p:pic>
        <p:nvPicPr>
          <p:cNvPr id="8" name="Picture 7">
            <a:extLst>
              <a:ext uri="{FF2B5EF4-FFF2-40B4-BE49-F238E27FC236}">
                <a16:creationId xmlns:a16="http://schemas.microsoft.com/office/drawing/2014/main" id="{949D90DA-88C8-78A6-6110-FB80254BF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691" y="2379407"/>
            <a:ext cx="5677392" cy="4227871"/>
          </a:xfrm>
          <a:prstGeom prst="rect">
            <a:avLst/>
          </a:prstGeom>
        </p:spPr>
      </p:pic>
      <p:pic>
        <p:nvPicPr>
          <p:cNvPr id="10" name="Picture 9">
            <a:extLst>
              <a:ext uri="{FF2B5EF4-FFF2-40B4-BE49-F238E27FC236}">
                <a16:creationId xmlns:a16="http://schemas.microsoft.com/office/drawing/2014/main" id="{6061663A-F41C-BD79-4669-F5B48BCF1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54" y="5427407"/>
            <a:ext cx="3391194" cy="1179871"/>
          </a:xfrm>
          <a:prstGeom prst="rect">
            <a:avLst/>
          </a:prstGeom>
        </p:spPr>
      </p:pic>
    </p:spTree>
    <p:extLst>
      <p:ext uri="{BB962C8B-B14F-4D97-AF65-F5344CB8AC3E}">
        <p14:creationId xmlns:p14="http://schemas.microsoft.com/office/powerpoint/2010/main" val="228353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BD36-D1A6-C7C0-3F14-B71BF7DCE02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EA7918F-926C-70E0-DBA2-741637AE6848}"/>
              </a:ext>
            </a:extLst>
          </p:cNvPr>
          <p:cNvSpPr>
            <a:spLocks noGrp="1"/>
          </p:cNvSpPr>
          <p:nvPr>
            <p:ph idx="1"/>
          </p:nvPr>
        </p:nvSpPr>
        <p:spPr>
          <a:xfrm>
            <a:off x="2715240" y="3429000"/>
            <a:ext cx="8761413" cy="3708918"/>
          </a:xfrm>
        </p:spPr>
        <p:txBody>
          <a:bodyPr>
            <a:normAutofit/>
          </a:bodyPr>
          <a:lstStyle/>
          <a:p>
            <a:r>
              <a:rPr lang="en-US" sz="6000" dirty="0">
                <a:latin typeface="Times New Roman" pitchFamily="18" charset="0"/>
                <a:cs typeface="Times New Roman" pitchFamily="18" charset="0"/>
              </a:rPr>
              <a:t>THANK YOU</a:t>
            </a:r>
            <a:endParaRPr lang="en-IN" sz="6000" dirty="0"/>
          </a:p>
        </p:txBody>
      </p:sp>
    </p:spTree>
    <p:extLst>
      <p:ext uri="{BB962C8B-B14F-4D97-AF65-F5344CB8AC3E}">
        <p14:creationId xmlns:p14="http://schemas.microsoft.com/office/powerpoint/2010/main" val="202563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B061-C726-78C1-5DDA-C02A788A929D}"/>
              </a:ext>
            </a:extLst>
          </p:cNvPr>
          <p:cNvSpPr>
            <a:spLocks noGrp="1"/>
          </p:cNvSpPr>
          <p:nvPr>
            <p:ph type="title"/>
          </p:nvPr>
        </p:nvSpPr>
        <p:spPr>
          <a:xfrm>
            <a:off x="1154954" y="973668"/>
            <a:ext cx="8761413" cy="706964"/>
          </a:xfrm>
        </p:spPr>
        <p:txBody>
          <a:bodyPr/>
          <a:lstStyle/>
          <a:p>
            <a:r>
              <a:rPr lang="en-US" dirty="0">
                <a:solidFill>
                  <a:schemeClr val="accent6">
                    <a:lumMod val="20000"/>
                    <a:lumOff val="80000"/>
                  </a:schemeClr>
                </a:solidFill>
              </a:rPr>
              <a:t>OUTLINE</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27F37B00-A5A3-429A-B10D-4A9AD3D9DF6F}"/>
              </a:ext>
            </a:extLst>
          </p:cNvPr>
          <p:cNvSpPr>
            <a:spLocks noGrp="1"/>
          </p:cNvSpPr>
          <p:nvPr>
            <p:ph idx="1"/>
          </p:nvPr>
        </p:nvSpPr>
        <p:spPr/>
        <p:txBody>
          <a:bodyPr/>
          <a:lstStyle/>
          <a:p>
            <a:pPr marL="285750" indent="-285750" algn="l">
              <a:buFont typeface="Wingdings" pitchFamily="2" charset="2"/>
              <a:buChar char="q"/>
            </a:pPr>
            <a:r>
              <a:rPr lang="en-US" dirty="0"/>
              <a:t>Introduction</a:t>
            </a:r>
          </a:p>
          <a:p>
            <a:pPr marL="285750" indent="-285750" algn="l">
              <a:buFont typeface="Wingdings" pitchFamily="2" charset="2"/>
              <a:buChar char="q"/>
            </a:pPr>
            <a:r>
              <a:rPr lang="en-US" dirty="0"/>
              <a:t>Problem Statement</a:t>
            </a:r>
          </a:p>
          <a:p>
            <a:pPr marL="285750" indent="-285750">
              <a:buFont typeface="Wingdings" pitchFamily="2" charset="2"/>
              <a:buChar char="q"/>
            </a:pPr>
            <a:r>
              <a:rPr lang="en-US" dirty="0"/>
              <a:t>Technology  Used</a:t>
            </a:r>
          </a:p>
          <a:p>
            <a:pPr marL="285750" indent="-285750">
              <a:buFont typeface="Wingdings" pitchFamily="2" charset="2"/>
              <a:buChar char="q"/>
            </a:pPr>
            <a:r>
              <a:rPr lang="en-US" dirty="0"/>
              <a:t>Introduction to Machine Learning</a:t>
            </a:r>
          </a:p>
          <a:p>
            <a:pPr marL="285750" indent="-285750">
              <a:buFont typeface="Wingdings" pitchFamily="2" charset="2"/>
              <a:buChar char="q"/>
            </a:pPr>
            <a:r>
              <a:rPr lang="en-US" dirty="0"/>
              <a:t>Key Features of the Project      </a:t>
            </a:r>
          </a:p>
          <a:p>
            <a:endParaRPr lang="en-IN" dirty="0"/>
          </a:p>
        </p:txBody>
      </p:sp>
    </p:spTree>
    <p:extLst>
      <p:ext uri="{BB962C8B-B14F-4D97-AF65-F5344CB8AC3E}">
        <p14:creationId xmlns:p14="http://schemas.microsoft.com/office/powerpoint/2010/main" val="237616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9B1E-30DB-70EF-819D-B20B12CFD2D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EDED54B-FE4F-1758-A693-440885EF4A05}"/>
              </a:ext>
            </a:extLst>
          </p:cNvPr>
          <p:cNvSpPr>
            <a:spLocks noGrp="1"/>
          </p:cNvSpPr>
          <p:nvPr>
            <p:ph idx="1"/>
          </p:nvPr>
        </p:nvSpPr>
        <p:spPr>
          <a:xfrm>
            <a:off x="865706" y="2631234"/>
            <a:ext cx="8418254" cy="3508310"/>
          </a:xfrm>
        </p:spPr>
        <p:txBody>
          <a:bodyPr>
            <a:normAutofit fontScale="85000" lnSpcReduction="20000"/>
          </a:bodyPr>
          <a:lstStyle/>
          <a:p>
            <a:pPr marL="114300" indent="0">
              <a:buClr>
                <a:schemeClr val="accent5"/>
              </a:buClr>
              <a:buNone/>
            </a:pPr>
            <a:r>
              <a:rPr lang="en-US" dirty="0">
                <a:latin typeface="Times New Roman" pitchFamily="18" charset="0"/>
                <a:cs typeface="Times New Roman" pitchFamily="18" charset="0"/>
              </a:rPr>
              <a:t> Buying a house is a stressful thing. Buyers are not generally aware of the factors that affect the house prices. Many problems are faced during buying a house and hence a real estate agents are trusted between buyers and sellers as well as laying down a legal contract for the transfer. This just creates a middle man and increases the cost of houses.</a:t>
            </a:r>
          </a:p>
          <a:p>
            <a:pPr marL="114300" indent="0">
              <a:buClr>
                <a:schemeClr val="accent5"/>
              </a:buClr>
              <a:buNone/>
            </a:pPr>
            <a:r>
              <a:rPr lang="en-US" dirty="0">
                <a:latin typeface="Times New Roman" pitchFamily="18" charset="0"/>
                <a:cs typeface="Times New Roman" pitchFamily="18" charset="0"/>
              </a:rPr>
              <a:t>They believe it depends upon:</a:t>
            </a:r>
          </a:p>
          <a:p>
            <a:pPr>
              <a:buClr>
                <a:schemeClr val="accent5"/>
              </a:buClr>
            </a:pPr>
            <a:r>
              <a:rPr lang="en-US" dirty="0">
                <a:latin typeface="Times New Roman" pitchFamily="18" charset="0"/>
                <a:cs typeface="Times New Roman" pitchFamily="18" charset="0"/>
              </a:rPr>
              <a:t>Square foot area</a:t>
            </a:r>
          </a:p>
          <a:p>
            <a:pPr>
              <a:buClr>
                <a:schemeClr val="accent5"/>
              </a:buClr>
            </a:pPr>
            <a:r>
              <a:rPr lang="en-US" dirty="0">
                <a:latin typeface="Times New Roman" pitchFamily="18" charset="0"/>
                <a:cs typeface="Times New Roman" pitchFamily="18" charset="0"/>
              </a:rPr>
              <a:t>Neighborhood </a:t>
            </a:r>
          </a:p>
          <a:p>
            <a:pPr>
              <a:buClr>
                <a:schemeClr val="accent5"/>
              </a:buClr>
            </a:pPr>
            <a:r>
              <a:rPr lang="en-US" dirty="0">
                <a:latin typeface="Times New Roman" pitchFamily="18" charset="0"/>
                <a:cs typeface="Times New Roman" pitchFamily="18" charset="0"/>
              </a:rPr>
              <a:t>The no. of bedrooms.</a:t>
            </a:r>
          </a:p>
          <a:p>
            <a:pPr marL="114300" indent="0">
              <a:buClr>
                <a:schemeClr val="accent5"/>
              </a:buClr>
              <a:buNone/>
            </a:pPr>
            <a:r>
              <a:rPr lang="en-US" dirty="0">
                <a:latin typeface="Times New Roman" pitchFamily="18" charset="0"/>
                <a:cs typeface="Times New Roman" pitchFamily="18" charset="0"/>
              </a:rPr>
              <a:t>But it depends upon other factors as well , such as: </a:t>
            </a:r>
          </a:p>
          <a:p>
            <a:pPr>
              <a:buClr>
                <a:schemeClr val="accent5"/>
              </a:buClr>
            </a:pPr>
            <a:r>
              <a:rPr lang="en-US" dirty="0">
                <a:latin typeface="Times New Roman" pitchFamily="18" charset="0"/>
                <a:cs typeface="Times New Roman" pitchFamily="18" charset="0"/>
              </a:rPr>
              <a:t>Area Outside the house</a:t>
            </a:r>
          </a:p>
          <a:p>
            <a:pPr>
              <a:buClr>
                <a:schemeClr val="accent5"/>
              </a:buClr>
            </a:pPr>
            <a:r>
              <a:rPr lang="en-US" dirty="0">
                <a:latin typeface="Times New Roman" pitchFamily="18" charset="0"/>
                <a:cs typeface="Times New Roman" pitchFamily="18" charset="0"/>
              </a:rPr>
              <a:t>No. of storeys</a:t>
            </a:r>
          </a:p>
          <a:p>
            <a:pPr>
              <a:buClr>
                <a:schemeClr val="accent5"/>
              </a:buClr>
            </a:pPr>
            <a:r>
              <a:rPr lang="en-US" dirty="0">
                <a:latin typeface="Times New Roman" pitchFamily="18" charset="0"/>
                <a:cs typeface="Times New Roman" pitchFamily="18" charset="0"/>
              </a:rPr>
              <a:t>No. of rooms on one floor</a:t>
            </a:r>
          </a:p>
          <a:p>
            <a:endParaRPr lang="en-IN" dirty="0"/>
          </a:p>
        </p:txBody>
      </p:sp>
    </p:spTree>
    <p:extLst>
      <p:ext uri="{BB962C8B-B14F-4D97-AF65-F5344CB8AC3E}">
        <p14:creationId xmlns:p14="http://schemas.microsoft.com/office/powerpoint/2010/main" val="172615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E187-FD86-1160-D3DB-80AC809514B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58BE45A-B368-D820-81E7-15AB3766E5DC}"/>
              </a:ext>
            </a:extLst>
          </p:cNvPr>
          <p:cNvSpPr>
            <a:spLocks noGrp="1"/>
          </p:cNvSpPr>
          <p:nvPr>
            <p:ph idx="1"/>
          </p:nvPr>
        </p:nvSpPr>
        <p:spPr>
          <a:xfrm>
            <a:off x="1154954" y="2603500"/>
            <a:ext cx="9360646" cy="4189186"/>
          </a:xfrm>
        </p:spPr>
        <p:txBody>
          <a:bodyPr>
            <a:normAutofit/>
          </a:bodyPr>
          <a:lstStyle/>
          <a:p>
            <a:pPr algn="l"/>
            <a:r>
              <a:rPr lang="en-US" sz="2000" b="0" i="0" dirty="0">
                <a:solidFill>
                  <a:srgbClr val="000000"/>
                </a:solidFill>
                <a:effectLst/>
                <a:latin typeface="ff2"/>
              </a:rPr>
              <a:t>For so many years there is one thing that it’s that housing and rental prices continue to rise. Since the housing crisis of 2008, housing prices have recovered remarkably well, especially in major housing markets. However, in the 4th quarter of 2016, I was surprised to read that housing prices had fallen the most in the last 4 years. In fact, median resale prices for condos and coops fell 6.3%, marking the first time there was a decline since Q1 of 2017. The decline has been partly attributed to political uncertainty domestically and abroad and the 2014 election. So, to maintain the transparency among customers and also the comparison can be made easy through this model. The average annual price change across 56 countries and territories was recorded at 10.3%</a:t>
            </a:r>
            <a:r>
              <a:rPr lang="en-US" sz="2000" dirty="0">
                <a:solidFill>
                  <a:srgbClr val="000000"/>
                </a:solidFill>
                <a:latin typeface="ff2"/>
              </a:rPr>
              <a:t>, according to the report.</a:t>
            </a:r>
            <a:r>
              <a:rPr lang="en-US" sz="2000" b="0" i="0" dirty="0">
                <a:solidFill>
                  <a:srgbClr val="000000"/>
                </a:solidFill>
                <a:effectLst/>
                <a:latin typeface="ff2"/>
              </a:rPr>
              <a:t> </a:t>
            </a:r>
          </a:p>
          <a:p>
            <a:pPr algn="l"/>
            <a:r>
              <a:rPr lang="en-US" sz="2000" b="0" i="0" dirty="0">
                <a:solidFill>
                  <a:srgbClr val="000000"/>
                </a:solidFill>
                <a:effectLst/>
                <a:latin typeface="ff2"/>
              </a:rPr>
              <a:t>If customer finds the price of house at some given website higher than the price predicted by the model, so he can reject that house.</a:t>
            </a:r>
          </a:p>
          <a:p>
            <a:endParaRPr lang="en-IN" dirty="0"/>
          </a:p>
        </p:txBody>
      </p:sp>
    </p:spTree>
    <p:extLst>
      <p:ext uri="{BB962C8B-B14F-4D97-AF65-F5344CB8AC3E}">
        <p14:creationId xmlns:p14="http://schemas.microsoft.com/office/powerpoint/2010/main" val="404954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48354-A5D4-22F5-2DFA-D4F8B66A2253}"/>
              </a:ext>
            </a:extLst>
          </p:cNvPr>
          <p:cNvSpPr>
            <a:spLocks noGrp="1"/>
          </p:cNvSpPr>
          <p:nvPr>
            <p:ph idx="1"/>
          </p:nvPr>
        </p:nvSpPr>
        <p:spPr>
          <a:xfrm>
            <a:off x="1154954" y="2603499"/>
            <a:ext cx="10107095" cy="3601357"/>
          </a:xfrm>
        </p:spPr>
        <p:txBody>
          <a:bodyPr>
            <a:normAutofit/>
          </a:bodyPr>
          <a:lstStyle/>
          <a:p>
            <a:pPr marL="114300" indent="0">
              <a:buNone/>
            </a:pPr>
            <a:r>
              <a:rPr lang="en-US" dirty="0"/>
              <a:t>Thousands of houses are sold every day.</a:t>
            </a:r>
          </a:p>
          <a:p>
            <a:pPr marL="114300" indent="0">
              <a:buNone/>
            </a:pPr>
            <a:r>
              <a:rPr lang="en-US" dirty="0"/>
              <a:t>There are some questions every buyer asks himself like :</a:t>
            </a:r>
          </a:p>
          <a:p>
            <a:pPr>
              <a:buClr>
                <a:schemeClr val="accent5"/>
              </a:buClr>
            </a:pPr>
            <a:r>
              <a:rPr lang="en-US" dirty="0"/>
              <a:t>What is the actual price that this house deserves ?</a:t>
            </a:r>
          </a:p>
          <a:p>
            <a:pPr>
              <a:buClr>
                <a:schemeClr val="accent5"/>
              </a:buClr>
            </a:pPr>
            <a:r>
              <a:rPr lang="en-US" dirty="0"/>
              <a:t>Am I paying a fair price ? </a:t>
            </a:r>
          </a:p>
          <a:p>
            <a:pPr lvl="3"/>
            <a:endParaRPr lang="en-IN" dirty="0"/>
          </a:p>
        </p:txBody>
      </p:sp>
      <p:sp>
        <p:nvSpPr>
          <p:cNvPr id="5" name="TextBox 4">
            <a:extLst>
              <a:ext uri="{FF2B5EF4-FFF2-40B4-BE49-F238E27FC236}">
                <a16:creationId xmlns:a16="http://schemas.microsoft.com/office/drawing/2014/main" id="{869DC875-B2AD-ACB7-4810-93A018EF41FE}"/>
              </a:ext>
            </a:extLst>
          </p:cNvPr>
          <p:cNvSpPr txBox="1"/>
          <p:nvPr/>
        </p:nvSpPr>
        <p:spPr>
          <a:xfrm>
            <a:off x="2778191" y="1188107"/>
            <a:ext cx="6097554" cy="646331"/>
          </a:xfrm>
          <a:prstGeom prst="rect">
            <a:avLst/>
          </a:prstGeom>
          <a:noFill/>
        </p:spPr>
        <p:txBody>
          <a:bodyPr wrap="square">
            <a:spAutoFit/>
          </a:bodyPr>
          <a:lstStyle/>
          <a:p>
            <a:pPr marL="114300" indent="0">
              <a:buNone/>
            </a:pPr>
            <a:r>
              <a:rPr lang="en-US" sz="3600" dirty="0">
                <a:solidFill>
                  <a:schemeClr val="accent6">
                    <a:lumMod val="20000"/>
                    <a:lumOff val="80000"/>
                  </a:schemeClr>
                </a:solidFill>
                <a:latin typeface="+mj-lt"/>
                <a:cs typeface="Times New Roman" pitchFamily="18" charset="0"/>
              </a:rPr>
              <a:t>PROBLEM STATEMENT</a:t>
            </a:r>
            <a:endParaRPr lang="en-US" sz="3600" dirty="0">
              <a:solidFill>
                <a:schemeClr val="accent6">
                  <a:lumMod val="20000"/>
                  <a:lumOff val="80000"/>
                </a:schemeClr>
              </a:solidFill>
              <a:latin typeface="+mj-lt"/>
            </a:endParaRPr>
          </a:p>
        </p:txBody>
      </p:sp>
    </p:spTree>
    <p:extLst>
      <p:ext uri="{BB962C8B-B14F-4D97-AF65-F5344CB8AC3E}">
        <p14:creationId xmlns:p14="http://schemas.microsoft.com/office/powerpoint/2010/main" val="112683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A050-AC95-1BAF-88A5-9EDB9655C1A6}"/>
              </a:ext>
            </a:extLst>
          </p:cNvPr>
          <p:cNvSpPr>
            <a:spLocks noGrp="1"/>
          </p:cNvSpPr>
          <p:nvPr>
            <p:ph type="title"/>
          </p:nvPr>
        </p:nvSpPr>
        <p:spPr/>
        <p:txBody>
          <a:bodyPr/>
          <a:lstStyle/>
          <a:p>
            <a:r>
              <a:rPr lang="en-US" dirty="0">
                <a:solidFill>
                  <a:schemeClr val="accent6">
                    <a:lumMod val="20000"/>
                    <a:lumOff val="80000"/>
                  </a:schemeClr>
                </a:solidFill>
                <a:cs typeface="Times New Roman" pitchFamily="18" charset="0"/>
              </a:rPr>
              <a:t>Software </a:t>
            </a:r>
            <a:r>
              <a:rPr lang="en-US" sz="3600" dirty="0">
                <a:solidFill>
                  <a:schemeClr val="accent6">
                    <a:lumMod val="20000"/>
                    <a:lumOff val="80000"/>
                  </a:schemeClr>
                </a:solidFill>
                <a:cs typeface="Times New Roman" pitchFamily="18" charset="0"/>
              </a:rPr>
              <a:t>Used</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6820790D-1C09-89B1-9B56-68D66B6FAD4A}"/>
              </a:ext>
            </a:extLst>
          </p:cNvPr>
          <p:cNvSpPr>
            <a:spLocks noGrp="1"/>
          </p:cNvSpPr>
          <p:nvPr>
            <p:ph idx="1"/>
          </p:nvPr>
        </p:nvSpPr>
        <p:spPr/>
        <p:txBody>
          <a:bodyPr>
            <a:normAutofit fontScale="85000" lnSpcReduction="20000"/>
          </a:bodyPr>
          <a:lstStyle/>
          <a:p>
            <a:pPr>
              <a:buClr>
                <a:schemeClr val="accent5"/>
              </a:buClr>
              <a:buFont typeface="Wingdings" pitchFamily="2" charset="2"/>
              <a:buChar char="§"/>
            </a:pPr>
            <a:endParaRPr lang="en-US" dirty="0">
              <a:latin typeface="Times New Roman" pitchFamily="18" charset="0"/>
              <a:cs typeface="Times New Roman" pitchFamily="18" charset="0"/>
            </a:endParaRPr>
          </a:p>
          <a:p>
            <a:pPr>
              <a:buClr>
                <a:schemeClr val="accent5"/>
              </a:buClr>
              <a:buFont typeface="Wingdings" pitchFamily="2" charset="2"/>
              <a:buChar char="§"/>
            </a:pPr>
            <a:r>
              <a:rPr lang="en-US" b="1" dirty="0">
                <a:latin typeface="Times New Roman" pitchFamily="18" charset="0"/>
                <a:cs typeface="Times New Roman" pitchFamily="18" charset="0"/>
              </a:rPr>
              <a:t>TECHNOLOGY USED</a:t>
            </a:r>
            <a:r>
              <a:rPr lang="en-US" dirty="0">
                <a:latin typeface="Times New Roman" pitchFamily="18" charset="0"/>
                <a:cs typeface="Times New Roman" pitchFamily="18" charset="0"/>
              </a:rPr>
              <a:t> :MACHINE LEARNING</a:t>
            </a:r>
          </a:p>
          <a:p>
            <a:pPr>
              <a:buClr>
                <a:schemeClr val="accent5"/>
              </a:buClr>
              <a:buFont typeface="Wingdings" pitchFamily="2" charset="2"/>
              <a:buChar char="§"/>
            </a:pPr>
            <a:endParaRPr lang="en-US" dirty="0">
              <a:latin typeface="Times New Roman" pitchFamily="18" charset="0"/>
              <a:cs typeface="Times New Roman" pitchFamily="18" charset="0"/>
            </a:endParaRPr>
          </a:p>
          <a:p>
            <a:pPr>
              <a:buClr>
                <a:schemeClr val="accent5"/>
              </a:buClr>
              <a:buFont typeface="Wingdings" pitchFamily="2" charset="2"/>
              <a:buChar char="§"/>
            </a:pPr>
            <a:r>
              <a:rPr lang="en-US" b="1" dirty="0">
                <a:latin typeface="Times New Roman" pitchFamily="18" charset="0"/>
                <a:cs typeface="Times New Roman" pitchFamily="18" charset="0"/>
              </a:rPr>
              <a:t>TOOL USED</a:t>
            </a:r>
          </a:p>
          <a:p>
            <a:pPr lvl="1">
              <a:buClr>
                <a:schemeClr val="accent5"/>
              </a:buClr>
            </a:pPr>
            <a:r>
              <a:rPr lang="en-US" u="sng" dirty="0">
                <a:latin typeface="Times New Roman" pitchFamily="18" charset="0"/>
                <a:cs typeface="Times New Roman" pitchFamily="18" charset="0"/>
              </a:rPr>
              <a:t>Python</a:t>
            </a:r>
          </a:p>
          <a:p>
            <a:pPr lvl="1">
              <a:buClr>
                <a:schemeClr val="accent5"/>
              </a:buClr>
            </a:pPr>
            <a:r>
              <a:rPr lang="en-US" u="sng" dirty="0">
                <a:latin typeface="Times New Roman" pitchFamily="18" charset="0"/>
                <a:cs typeface="Times New Roman" pitchFamily="18" charset="0"/>
              </a:rPr>
              <a:t>Google colaboratory</a:t>
            </a:r>
          </a:p>
          <a:p>
            <a:pPr>
              <a:buClr>
                <a:schemeClr val="accent5"/>
              </a:buClr>
              <a:buFont typeface="Wingdings" pitchFamily="2" charset="2"/>
              <a:buChar char="§"/>
            </a:pPr>
            <a:endParaRPr lang="en-US" b="1" dirty="0">
              <a:latin typeface="Times New Roman" pitchFamily="18" charset="0"/>
              <a:cs typeface="Times New Roman" pitchFamily="18" charset="0"/>
            </a:endParaRPr>
          </a:p>
          <a:p>
            <a:pPr>
              <a:buClr>
                <a:schemeClr val="accent5"/>
              </a:buClr>
              <a:buFont typeface="Wingdings" pitchFamily="2" charset="2"/>
              <a:buChar char="§"/>
            </a:pPr>
            <a:r>
              <a:rPr lang="en-US" b="1" dirty="0">
                <a:latin typeface="Times New Roman" pitchFamily="18" charset="0"/>
                <a:cs typeface="Times New Roman" pitchFamily="18" charset="0"/>
              </a:rPr>
              <a:t>LIBRARIES USED</a:t>
            </a:r>
          </a:p>
          <a:p>
            <a:pPr lvl="1">
              <a:buClr>
                <a:schemeClr val="accent5"/>
              </a:buClr>
            </a:pPr>
            <a:r>
              <a:rPr lang="en-US" u="sng" dirty="0">
                <a:latin typeface="Times New Roman" pitchFamily="18" charset="0"/>
                <a:cs typeface="Times New Roman" pitchFamily="18" charset="0"/>
              </a:rPr>
              <a:t>Pandas</a:t>
            </a:r>
          </a:p>
          <a:p>
            <a:pPr lvl="1">
              <a:buClr>
                <a:schemeClr val="accent5"/>
              </a:buClr>
            </a:pPr>
            <a:r>
              <a:rPr lang="en-US" u="sng" dirty="0">
                <a:latin typeface="Times New Roman" pitchFamily="18" charset="0"/>
                <a:cs typeface="Times New Roman" pitchFamily="18" charset="0"/>
              </a:rPr>
              <a:t>NumPy </a:t>
            </a:r>
          </a:p>
          <a:p>
            <a:pPr lvl="1">
              <a:buClr>
                <a:schemeClr val="accent5"/>
              </a:buClr>
            </a:pPr>
            <a:r>
              <a:rPr lang="en-US" u="sng" dirty="0">
                <a:latin typeface="Times New Roman" pitchFamily="18" charset="0"/>
                <a:cs typeface="Times New Roman" pitchFamily="18" charset="0"/>
              </a:rPr>
              <a:t>Matplotlib</a:t>
            </a:r>
          </a:p>
          <a:p>
            <a:endParaRPr lang="en-IN" dirty="0"/>
          </a:p>
        </p:txBody>
      </p:sp>
    </p:spTree>
    <p:extLst>
      <p:ext uri="{BB962C8B-B14F-4D97-AF65-F5344CB8AC3E}">
        <p14:creationId xmlns:p14="http://schemas.microsoft.com/office/powerpoint/2010/main" val="289044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B623-F5AE-6568-64A6-AEB1FD3790F0}"/>
              </a:ext>
            </a:extLst>
          </p:cNvPr>
          <p:cNvSpPr>
            <a:spLocks noGrp="1"/>
          </p:cNvSpPr>
          <p:nvPr>
            <p:ph type="title"/>
          </p:nvPr>
        </p:nvSpPr>
        <p:spPr/>
        <p:txBody>
          <a:bodyPr/>
          <a:lstStyle/>
          <a:p>
            <a:r>
              <a:rPr lang="en-IN" dirty="0"/>
              <a:t>PSEUDO CODE </a:t>
            </a:r>
          </a:p>
        </p:txBody>
      </p:sp>
      <p:sp>
        <p:nvSpPr>
          <p:cNvPr id="3" name="Content Placeholder 2">
            <a:extLst>
              <a:ext uri="{FF2B5EF4-FFF2-40B4-BE49-F238E27FC236}">
                <a16:creationId xmlns:a16="http://schemas.microsoft.com/office/drawing/2014/main" id="{A8A8E690-6ED1-A774-1819-E2DC23836CE7}"/>
              </a:ext>
            </a:extLst>
          </p:cNvPr>
          <p:cNvSpPr>
            <a:spLocks noGrp="1"/>
          </p:cNvSpPr>
          <p:nvPr>
            <p:ph idx="1"/>
          </p:nvPr>
        </p:nvSpPr>
        <p:spPr/>
        <p:txBody>
          <a:bodyPr>
            <a:normAutofit fontScale="92500" lnSpcReduction="10000"/>
          </a:bodyPr>
          <a:lstStyle/>
          <a:p>
            <a:r>
              <a:rPr lang="en-US" dirty="0"/>
              <a:t>The steps are used to implement the house price prediction model is depicted as pseudo code Pseudo Code: House price prediction</a:t>
            </a:r>
          </a:p>
          <a:p>
            <a:r>
              <a:rPr lang="en-US" dirty="0"/>
              <a:t> Step 1: Load the datasets. </a:t>
            </a:r>
          </a:p>
          <a:p>
            <a:r>
              <a:rPr lang="en-US" dirty="0"/>
              <a:t>Step 2: Summarize the data distribution range using Visualization tool. </a:t>
            </a:r>
          </a:p>
          <a:p>
            <a:r>
              <a:rPr lang="en-US" dirty="0"/>
              <a:t>Step 3: Identify the prevalent features using correlation tool.</a:t>
            </a:r>
          </a:p>
          <a:p>
            <a:r>
              <a:rPr lang="en-US" dirty="0"/>
              <a:t> Step 4: Split the input dataset into train and test. </a:t>
            </a:r>
          </a:p>
          <a:p>
            <a:r>
              <a:rPr lang="en-US" dirty="0"/>
              <a:t>Step 5: Transform the data to fed into machine learning models. </a:t>
            </a:r>
          </a:p>
          <a:p>
            <a:r>
              <a:rPr lang="en-US" dirty="0"/>
              <a:t>Step 6: Invoke XGBoost Regressor. </a:t>
            </a:r>
          </a:p>
          <a:p>
            <a:r>
              <a:rPr lang="en-US" dirty="0"/>
              <a:t>Step 7: Summarize the performance in terms rating and strength of a models using metric</a:t>
            </a:r>
            <a:endParaRPr lang="en-IN" dirty="0"/>
          </a:p>
        </p:txBody>
      </p:sp>
    </p:spTree>
    <p:extLst>
      <p:ext uri="{BB962C8B-B14F-4D97-AF65-F5344CB8AC3E}">
        <p14:creationId xmlns:p14="http://schemas.microsoft.com/office/powerpoint/2010/main" val="263472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A836-FBCC-8F69-701A-A8610F15FFC5}"/>
              </a:ext>
            </a:extLst>
          </p:cNvPr>
          <p:cNvSpPr>
            <a:spLocks noGrp="1"/>
          </p:cNvSpPr>
          <p:nvPr>
            <p:ph type="title"/>
          </p:nvPr>
        </p:nvSpPr>
        <p:spPr>
          <a:xfrm>
            <a:off x="1154954" y="838200"/>
            <a:ext cx="8761413" cy="706964"/>
          </a:xfrm>
        </p:spPr>
        <p:txBody>
          <a:bodyPr/>
          <a:lstStyle/>
          <a:p>
            <a:r>
              <a:rPr lang="en-US" sz="3600" dirty="0">
                <a:solidFill>
                  <a:schemeClr val="accent6">
                    <a:lumMod val="20000"/>
                    <a:lumOff val="80000"/>
                  </a:schemeClr>
                </a:solidFill>
                <a:cs typeface="Times New Roman" pitchFamily="18" charset="0"/>
              </a:rPr>
              <a:t>Linear Regression Machine Learning for the Project</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A976203C-D8D1-8764-671F-E5661B1255C4}"/>
              </a:ext>
            </a:extLst>
          </p:cNvPr>
          <p:cNvSpPr>
            <a:spLocks noGrp="1"/>
          </p:cNvSpPr>
          <p:nvPr>
            <p:ph idx="1"/>
          </p:nvPr>
        </p:nvSpPr>
        <p:spPr/>
        <p:txBody>
          <a:bodyPr/>
          <a:lstStyle/>
          <a:p>
            <a:pPr marL="114300" indent="0">
              <a:buNone/>
            </a:pPr>
            <a:r>
              <a:rPr lang="en-US" dirty="0">
                <a:latin typeface="Times New Roman" pitchFamily="18" charset="0"/>
                <a:cs typeface="Times New Roman" pitchFamily="18" charset="0"/>
              </a:rPr>
              <a:t>Linear Regression is a Supervised Machine Learning Model for finding the relationship between independent variables and dependent variables. Linear Regression performs the task to predict the response(dependent) variable value (y) based on a given (independent) explanatory variable(x). So, this regression technique finds out a linear relationship between x (input) and y (output).</a:t>
            </a:r>
            <a:endParaRPr lang="en-US" b="1" dirty="0">
              <a:latin typeface="Times New Roman" pitchFamily="18" charset="0"/>
              <a:cs typeface="Times New Roman" pitchFamily="18" charset="0"/>
            </a:endParaRPr>
          </a:p>
          <a:p>
            <a:pPr marL="114300" indent="0">
              <a:buNone/>
            </a:pPr>
            <a:r>
              <a:rPr lang="en-US" b="1" dirty="0">
                <a:latin typeface="Times New Roman" pitchFamily="18" charset="0"/>
                <a:cs typeface="Times New Roman" pitchFamily="18" charset="0"/>
              </a:rPr>
              <a:t>Types of Linear Regression:</a:t>
            </a:r>
          </a:p>
          <a:p>
            <a:r>
              <a:rPr lang="en-US" dirty="0">
                <a:latin typeface="Times New Roman" pitchFamily="18" charset="0"/>
                <a:cs typeface="Times New Roman" pitchFamily="18" charset="0"/>
              </a:rPr>
              <a:t>Single Linear Regression (involving single explanatory variable).</a:t>
            </a:r>
          </a:p>
          <a:p>
            <a:r>
              <a:rPr lang="en-US" dirty="0">
                <a:latin typeface="Times New Roman" pitchFamily="18" charset="0"/>
                <a:cs typeface="Times New Roman" pitchFamily="18" charset="0"/>
              </a:rPr>
              <a:t>Multiple Linear Regression (involving multiple explanatory variables).</a:t>
            </a:r>
          </a:p>
          <a:p>
            <a:endParaRPr lang="en-IN" dirty="0"/>
          </a:p>
        </p:txBody>
      </p:sp>
    </p:spTree>
    <p:extLst>
      <p:ext uri="{BB962C8B-B14F-4D97-AF65-F5344CB8AC3E}">
        <p14:creationId xmlns:p14="http://schemas.microsoft.com/office/powerpoint/2010/main" val="139607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805B-F84E-A098-00DF-86C59CC0E9A8}"/>
              </a:ext>
            </a:extLst>
          </p:cNvPr>
          <p:cNvSpPr>
            <a:spLocks noGrp="1"/>
          </p:cNvSpPr>
          <p:nvPr>
            <p:ph type="title"/>
          </p:nvPr>
        </p:nvSpPr>
        <p:spPr/>
        <p:txBody>
          <a:bodyPr/>
          <a:lstStyle/>
          <a:p>
            <a:r>
              <a:rPr lang="en-US" sz="3600" dirty="0">
                <a:solidFill>
                  <a:schemeClr val="accent6">
                    <a:lumMod val="20000"/>
                    <a:lumOff val="80000"/>
                  </a:schemeClr>
                </a:solidFill>
                <a:cs typeface="Times New Roman" pitchFamily="18" charset="0"/>
              </a:rPr>
              <a:t>Key Features of the Project</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3D6CE389-BBD8-830A-7BE3-48993800C6D2}"/>
              </a:ext>
            </a:extLst>
          </p:cNvPr>
          <p:cNvSpPr>
            <a:spLocks noGrp="1"/>
          </p:cNvSpPr>
          <p:nvPr>
            <p:ph idx="1"/>
          </p:nvPr>
        </p:nvSpPr>
        <p:spPr/>
        <p:txBody>
          <a:bodyPr/>
          <a:lstStyle/>
          <a:p>
            <a:pPr>
              <a:buClr>
                <a:schemeClr val="accent5"/>
              </a:buClr>
            </a:pPr>
            <a:r>
              <a:rPr lang="en-US" dirty="0">
                <a:latin typeface="Times New Roman" pitchFamily="18" charset="0"/>
                <a:cs typeface="Times New Roman" pitchFamily="18" charset="0"/>
              </a:rPr>
              <a:t>Proposed system is a online browser based application.</a:t>
            </a:r>
          </a:p>
          <a:p>
            <a:pPr>
              <a:buClr>
                <a:schemeClr val="accent5"/>
              </a:buClr>
            </a:pPr>
            <a:r>
              <a:rPr lang="en-US" dirty="0">
                <a:latin typeface="Times New Roman" pitchFamily="18" charset="0"/>
                <a:cs typeface="Times New Roman" pitchFamily="18" charset="0"/>
              </a:rPr>
              <a:t>The major objective of the system is house price prediction.</a:t>
            </a:r>
          </a:p>
          <a:p>
            <a:pPr>
              <a:buClr>
                <a:schemeClr val="accent5"/>
              </a:buClr>
            </a:pPr>
            <a:r>
              <a:rPr lang="en-US" dirty="0">
                <a:latin typeface="Times New Roman" pitchFamily="18" charset="0"/>
                <a:cs typeface="Times New Roman" pitchFamily="18" charset="0"/>
              </a:rPr>
              <a:t>Proposed system uses the parameters such as house size , balcony , number of bedrooms and bathrooms , location and some other parameters for house price prediction.</a:t>
            </a:r>
          </a:p>
          <a:p>
            <a:pPr>
              <a:buClr>
                <a:schemeClr val="accent5"/>
              </a:buClr>
            </a:pPr>
            <a:r>
              <a:rPr lang="en-US" dirty="0">
                <a:latin typeface="Times New Roman" pitchFamily="18" charset="0"/>
                <a:cs typeface="Times New Roman" pitchFamily="18" charset="0"/>
              </a:rPr>
              <a:t>System uses Machine Learning algorithms for price prediction.</a:t>
            </a:r>
          </a:p>
          <a:p>
            <a:pPr>
              <a:buClr>
                <a:schemeClr val="accent5"/>
              </a:buClr>
            </a:pPr>
            <a:r>
              <a:rPr lang="en-US" dirty="0">
                <a:latin typeface="Times New Roman" pitchFamily="18" charset="0"/>
                <a:cs typeface="Times New Roman" pitchFamily="18" charset="0"/>
              </a:rPr>
              <a:t>System helps real estate in faster decision making.</a:t>
            </a:r>
          </a:p>
          <a:p>
            <a:pPr>
              <a:buClr>
                <a:schemeClr val="accent5"/>
              </a:buClr>
            </a:pPr>
            <a:r>
              <a:rPr lang="en-US" dirty="0">
                <a:latin typeface="Times New Roman" pitchFamily="18" charset="0"/>
                <a:cs typeface="Times New Roman" pitchFamily="18" charset="0"/>
              </a:rPr>
              <a:t>System is useful for real estate business and also for buyers and sellers</a:t>
            </a:r>
            <a:endParaRPr lang="en-IN" dirty="0"/>
          </a:p>
        </p:txBody>
      </p:sp>
    </p:spTree>
    <p:extLst>
      <p:ext uri="{BB962C8B-B14F-4D97-AF65-F5344CB8AC3E}">
        <p14:creationId xmlns:p14="http://schemas.microsoft.com/office/powerpoint/2010/main" val="2489375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80</TotalTime>
  <Words>721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Artifakt Element Black</vt:lpstr>
      <vt:lpstr>Century Gothic</vt:lpstr>
      <vt:lpstr>ff2</vt:lpstr>
      <vt:lpstr>Times New Roman</vt:lpstr>
      <vt:lpstr>Wingdings</vt:lpstr>
      <vt:lpstr>Wingdings 3</vt:lpstr>
      <vt:lpstr>Ion Boardroom</vt:lpstr>
      <vt:lpstr>Housing Price     Prediction</vt:lpstr>
      <vt:lpstr>OUTLINE</vt:lpstr>
      <vt:lpstr>INTRODUCTION</vt:lpstr>
      <vt:lpstr>      </vt:lpstr>
      <vt:lpstr>PowerPoint Presentation</vt:lpstr>
      <vt:lpstr>Software Used</vt:lpstr>
      <vt:lpstr>PSEUDO CODE </vt:lpstr>
      <vt:lpstr>Linear Regression Machine Learning for the Project</vt:lpstr>
      <vt:lpstr>Key Features of the Project</vt:lpstr>
      <vt:lpstr>How it works ?</vt:lpstr>
      <vt:lpstr>RESULT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Bhuvireddi@hotmail.com</dc:creator>
  <cp:lastModifiedBy>Mahak Garg</cp:lastModifiedBy>
  <cp:revision>3</cp:revision>
  <dcterms:created xsi:type="dcterms:W3CDTF">2022-11-27T05:22:20Z</dcterms:created>
  <dcterms:modified xsi:type="dcterms:W3CDTF">2023-11-04T18:09:43Z</dcterms:modified>
</cp:coreProperties>
</file>