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5" r:id="rId9"/>
    <p:sldId id="266" r:id="rId10"/>
    <p:sldId id="263" r:id="rId11"/>
    <p:sldId id="264"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B13631-2F00-4814-9F59-BD38A10DA0E9}">
  <a:tblStyle styleId="{6EB13631-2F00-4814-9F59-BD38A10DA0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3T07:51:11.288"/>
    </inkml:context>
    <inkml:brush xml:id="br0">
      <inkml:brushProperty name="width" value="0.35" units="cm"/>
      <inkml:brushProperty name="height" value="0.35" units="cm"/>
      <inkml:brushProperty name="color" value="#FFFFFF"/>
    </inkml:brush>
  </inkml:definitions>
  <inkml:trace contextRef="#ctx0" brushRef="#br0">1 88 24575,'610'0'0,"-592"-2"0,-1 1 0,23-7 0,3 1 0,-2-1 0,20-1 0,4 0 0,5 1 0,320 8 0,-374-1 0,-1 0 0,22-5 0,30-3 0,16 0 0,-59 6 0,38-2 0,44 3 0,110 5 0,-146 12-1365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6d114a5e16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26d114a5e16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0" name="Google Shape;27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890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2622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7" name="Google Shape;17;p2"/>
          <p:cNvGrpSpPr/>
          <p:nvPr/>
        </p:nvGrpSpPr>
        <p:grpSpPr>
          <a:xfrm>
            <a:off x="1" y="758752"/>
            <a:ext cx="6099248" cy="6099248"/>
            <a:chOff x="0" y="12289"/>
            <a:chExt cx="3550" cy="3551"/>
          </a:xfrm>
        </p:grpSpPr>
        <p:sp>
          <p:nvSpPr>
            <p:cNvPr id="18" name="Google Shape;18;p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9" name="Google Shape;19;p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 name="Google Shape;20;p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1" name="Google Shape;21;p2"/>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2"/>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1"/>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1"/>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1"/>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1"/>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1"/>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1"/>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1"/>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1"/>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1"/>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1"/>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1"/>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1"/>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1"/>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1"/>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1"/>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7" name="Google Shape;157;p11"/>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8" name="Google Shape;158;p11"/>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9" name="Google Shape;159;p11"/>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0" name="Google Shape;160;p11"/>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1"/>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2"/>
          <p:cNvGrpSpPr/>
          <p:nvPr/>
        </p:nvGrpSpPr>
        <p:grpSpPr>
          <a:xfrm rot="5400000" flipH="1">
            <a:off x="0" y="3900132"/>
            <a:ext cx="2959226" cy="2959226"/>
            <a:chOff x="0" y="12289"/>
            <a:chExt cx="3550" cy="3551"/>
          </a:xfrm>
        </p:grpSpPr>
        <p:sp>
          <p:nvSpPr>
            <p:cNvPr id="165" name="Google Shape;165;p1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6" name="Google Shape;166;p1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7" name="Google Shape;167;p1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68" name="Google Shape;168;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9" name="Google Shape;169;p12"/>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2"/>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2"/>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2"/>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2"/>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2"/>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3"/>
          <p:cNvGrpSpPr/>
          <p:nvPr/>
        </p:nvGrpSpPr>
        <p:grpSpPr>
          <a:xfrm rot="5400000" flipH="1">
            <a:off x="0" y="3900132"/>
            <a:ext cx="2959226" cy="2959226"/>
            <a:chOff x="0" y="12289"/>
            <a:chExt cx="3550" cy="3551"/>
          </a:xfrm>
        </p:grpSpPr>
        <p:sp>
          <p:nvSpPr>
            <p:cNvPr id="180" name="Google Shape;180;p1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1" name="Google Shape;181;p1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2" name="Google Shape;182;p1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83" name="Google Shape;183;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84" name="Google Shape;184;p13"/>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3"/>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3"/>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3"/>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3"/>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3"/>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3"/>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3"/>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3"/>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4"/>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4"/>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4"/>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00" name="Google Shape;200;p14"/>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4"/>
          <p:cNvSpPr>
            <a:spLocks noGrp="1"/>
          </p:cNvSpPr>
          <p:nvPr>
            <p:ph type="pic" idx="3"/>
          </p:nvPr>
        </p:nvSpPr>
        <p:spPr>
          <a:xfrm>
            <a:off x="0" y="0"/>
            <a:ext cx="6096000" cy="6858000"/>
          </a:xfrm>
          <a:prstGeom prst="rect">
            <a:avLst/>
          </a:prstGeom>
          <a:noFill/>
          <a:ln>
            <a:noFill/>
          </a:ln>
        </p:spPr>
      </p:sp>
      <p:grpSp>
        <p:nvGrpSpPr>
          <p:cNvPr id="202" name="Google Shape;202;p14"/>
          <p:cNvGrpSpPr/>
          <p:nvPr/>
        </p:nvGrpSpPr>
        <p:grpSpPr>
          <a:xfrm rot="10800000">
            <a:off x="8870040" y="0"/>
            <a:ext cx="3325208" cy="3325208"/>
            <a:chOff x="0" y="12289"/>
            <a:chExt cx="3550" cy="3551"/>
          </a:xfrm>
        </p:grpSpPr>
        <p:sp>
          <p:nvSpPr>
            <p:cNvPr id="203" name="Google Shape;203;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4" name="Google Shape;204;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5" name="Google Shape;205;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3"/>
          <p:cNvGrpSpPr/>
          <p:nvPr/>
        </p:nvGrpSpPr>
        <p:grpSpPr>
          <a:xfrm rot="5400000" flipH="1">
            <a:off x="0" y="3900132"/>
            <a:ext cx="2959226" cy="2959226"/>
            <a:chOff x="0" y="12289"/>
            <a:chExt cx="3550" cy="3551"/>
          </a:xfrm>
        </p:grpSpPr>
        <p:sp>
          <p:nvSpPr>
            <p:cNvPr id="25" name="Google Shape;25;p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6" name="Google Shape;26;p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7" name="Google Shape;27;p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8" name="Google Shape;28;p3"/>
          <p:cNvSpPr>
            <a:spLocks noGrp="1"/>
          </p:cNvSpPr>
          <p:nvPr>
            <p:ph type="pic" idx="2"/>
          </p:nvPr>
        </p:nvSpPr>
        <p:spPr>
          <a:xfrm>
            <a:off x="6096000" y="-22543"/>
            <a:ext cx="6096000" cy="6903086"/>
          </a:xfrm>
          <a:prstGeom prst="rect">
            <a:avLst/>
          </a:prstGeom>
          <a:noFill/>
          <a:ln>
            <a:noFill/>
          </a:ln>
        </p:spPr>
      </p:sp>
      <p:sp>
        <p:nvSpPr>
          <p:cNvPr id="29" name="Google Shape;29;p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0" name="Google Shape;30;p3"/>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3"/>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7" name="Google Shape;37;p4"/>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4"/>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4"/>
          <p:cNvGrpSpPr/>
          <p:nvPr/>
        </p:nvGrpSpPr>
        <p:grpSpPr>
          <a:xfrm rot="10800000">
            <a:off x="8870040" y="0"/>
            <a:ext cx="3325208" cy="3325208"/>
            <a:chOff x="0" y="12289"/>
            <a:chExt cx="3550" cy="3551"/>
          </a:xfrm>
        </p:grpSpPr>
        <p:sp>
          <p:nvSpPr>
            <p:cNvPr id="40" name="Google Shape;40;p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1" name="Google Shape;41;p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2" name="Google Shape;42;p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43" name="Google Shape;43;p4"/>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4"/>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4"/>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4"/>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4"/>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4"/>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4"/>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4"/>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4"/>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4"/>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5"/>
          <p:cNvGrpSpPr/>
          <p:nvPr/>
        </p:nvGrpSpPr>
        <p:grpSpPr>
          <a:xfrm>
            <a:off x="6362700" y="0"/>
            <a:ext cx="5829298" cy="3235602"/>
            <a:chOff x="5612972" y="1"/>
            <a:chExt cx="6615961" cy="3672246"/>
          </a:xfrm>
        </p:grpSpPr>
        <p:sp>
          <p:nvSpPr>
            <p:cNvPr id="57" name="Google Shape;57;p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8" name="Google Shape;58;p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9" name="Google Shape;59;p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0" name="Google Shape;60;p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1" name="Google Shape;61;p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62" name="Google Shape;62;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3" name="Google Shape;63;p5"/>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5"/>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5"/>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5"/>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5"/>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5"/>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5"/>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5"/>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5"/>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5"/>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5"/>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5"/>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5"/>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5"/>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5"/>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6"/>
          <p:cNvSpPr>
            <a:spLocks noGrp="1"/>
          </p:cNvSpPr>
          <p:nvPr>
            <p:ph type="pic" idx="2"/>
          </p:nvPr>
        </p:nvSpPr>
        <p:spPr>
          <a:xfrm>
            <a:off x="0" y="0"/>
            <a:ext cx="12191998" cy="6858000"/>
          </a:xfrm>
          <a:prstGeom prst="rect">
            <a:avLst/>
          </a:prstGeom>
          <a:solidFill>
            <a:schemeClr val="accent2"/>
          </a:solidFill>
          <a:ln>
            <a:noFill/>
          </a:ln>
        </p:spPr>
      </p:sp>
      <p:sp>
        <p:nvSpPr>
          <p:cNvPr id="83" name="Google Shape;83;p6"/>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84" name="Google Shape;84;p6"/>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6"/>
          <p:cNvGrpSpPr/>
          <p:nvPr/>
        </p:nvGrpSpPr>
        <p:grpSpPr>
          <a:xfrm rot="10800000">
            <a:off x="9509760" y="-3"/>
            <a:ext cx="2682238" cy="2682238"/>
            <a:chOff x="0" y="12289"/>
            <a:chExt cx="3550" cy="3551"/>
          </a:xfrm>
        </p:grpSpPr>
        <p:sp>
          <p:nvSpPr>
            <p:cNvPr id="86" name="Google Shape;86;p6"/>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7" name="Google Shape;87;p6"/>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8" name="Google Shape;88;p6"/>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7"/>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9"/>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0"/>
              <a:buFont typeface="Arial"/>
              <a:buNone/>
            </a:pPr>
            <a:r>
              <a:rPr lang="en-US" sz="20000" b="1" i="0" u="none" strike="noStrike" cap="none">
                <a:solidFill>
                  <a:schemeClr val="dk1"/>
                </a:solidFill>
                <a:latin typeface="Libre Franklin"/>
                <a:ea typeface="Libre Franklin"/>
                <a:cs typeface="Libre Franklin"/>
                <a:sym typeface="Libre Franklin"/>
              </a:rPr>
              <a:t>“</a:t>
            </a:r>
            <a:endParaRPr sz="1400" b="0" i="0" u="none" strike="noStrike" cap="none">
              <a:solidFill>
                <a:srgbClr val="000000"/>
              </a:solidFill>
              <a:latin typeface="Arial"/>
              <a:ea typeface="Arial"/>
              <a:cs typeface="Arial"/>
              <a:sym typeface="Arial"/>
            </a:endParaRPr>
          </a:p>
        </p:txBody>
      </p:sp>
      <p:grpSp>
        <p:nvGrpSpPr>
          <p:cNvPr id="103" name="Google Shape;103;p9"/>
          <p:cNvGrpSpPr/>
          <p:nvPr/>
        </p:nvGrpSpPr>
        <p:grpSpPr>
          <a:xfrm>
            <a:off x="6362700" y="0"/>
            <a:ext cx="5829298" cy="3235602"/>
            <a:chOff x="5612972" y="1"/>
            <a:chExt cx="6615961" cy="3672246"/>
          </a:xfrm>
        </p:grpSpPr>
        <p:sp>
          <p:nvSpPr>
            <p:cNvPr id="104" name="Google Shape;104;p9"/>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5" name="Google Shape;105;p9"/>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6" name="Google Shape;106;p9"/>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7" name="Google Shape;107;p9"/>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8" name="Google Shape;108;p9"/>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grpSp>
        <p:nvGrpSpPr>
          <p:cNvPr id="109" name="Google Shape;109;p9"/>
          <p:cNvGrpSpPr/>
          <p:nvPr/>
        </p:nvGrpSpPr>
        <p:grpSpPr>
          <a:xfrm rot="5400000" flipH="1">
            <a:off x="0" y="3900132"/>
            <a:ext cx="2959226" cy="2959226"/>
            <a:chOff x="0" y="12289"/>
            <a:chExt cx="3550" cy="3551"/>
          </a:xfrm>
        </p:grpSpPr>
        <p:sp>
          <p:nvSpPr>
            <p:cNvPr id="110" name="Google Shape;11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1" name="Google Shape;11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2" name="Google Shape;11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0"/>
          <p:cNvGrpSpPr/>
          <p:nvPr/>
        </p:nvGrpSpPr>
        <p:grpSpPr>
          <a:xfrm rot="5400000" flipH="1">
            <a:off x="0" y="3900132"/>
            <a:ext cx="2959226" cy="2959226"/>
            <a:chOff x="0" y="12289"/>
            <a:chExt cx="3550" cy="3551"/>
          </a:xfrm>
        </p:grpSpPr>
        <p:sp>
          <p:nvSpPr>
            <p:cNvPr id="115" name="Google Shape;115;p10"/>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6" name="Google Shape;116;p10"/>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7" name="Google Shape;117;p10"/>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18" name="Google Shape;118;p10"/>
          <p:cNvSpPr>
            <a:spLocks noGrp="1"/>
          </p:cNvSpPr>
          <p:nvPr>
            <p:ph type="pic" idx="2"/>
          </p:nvPr>
        </p:nvSpPr>
        <p:spPr>
          <a:xfrm>
            <a:off x="954268" y="2572883"/>
            <a:ext cx="2118245" cy="2037217"/>
          </a:xfrm>
          <a:prstGeom prst="rect">
            <a:avLst/>
          </a:prstGeom>
          <a:noFill/>
          <a:ln>
            <a:noFill/>
          </a:ln>
        </p:spPr>
      </p:sp>
      <p:sp>
        <p:nvSpPr>
          <p:cNvPr id="119" name="Google Shape;119;p10"/>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20" name="Google Shape;120;p10"/>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0"/>
          <p:cNvSpPr>
            <a:spLocks noGrp="1"/>
          </p:cNvSpPr>
          <p:nvPr>
            <p:ph type="pic" idx="3"/>
          </p:nvPr>
        </p:nvSpPr>
        <p:spPr>
          <a:xfrm>
            <a:off x="3658280" y="2572883"/>
            <a:ext cx="2118245" cy="2037217"/>
          </a:xfrm>
          <a:prstGeom prst="rect">
            <a:avLst/>
          </a:prstGeom>
          <a:noFill/>
          <a:ln>
            <a:noFill/>
          </a:ln>
        </p:spPr>
      </p:sp>
      <p:sp>
        <p:nvSpPr>
          <p:cNvPr id="122" name="Google Shape;122;p10"/>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0"/>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0"/>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0"/>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0"/>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0"/>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0"/>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0"/>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0"/>
          <p:cNvGrpSpPr/>
          <p:nvPr/>
        </p:nvGrpSpPr>
        <p:grpSpPr>
          <a:xfrm>
            <a:off x="6362700" y="0"/>
            <a:ext cx="5829298" cy="3235602"/>
            <a:chOff x="5612972" y="1"/>
            <a:chExt cx="6615961" cy="3672246"/>
          </a:xfrm>
        </p:grpSpPr>
        <p:sp>
          <p:nvSpPr>
            <p:cNvPr id="131" name="Google Shape;131;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2" name="Google Shape;132;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3" name="Google Shape;133;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4" name="Google Shape;134;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5" name="Google Shape;135;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36" name="Google Shape;136;p10"/>
          <p:cNvSpPr>
            <a:spLocks noGrp="1"/>
          </p:cNvSpPr>
          <p:nvPr>
            <p:ph type="pic" idx="14"/>
          </p:nvPr>
        </p:nvSpPr>
        <p:spPr>
          <a:xfrm>
            <a:off x="6362292" y="2572883"/>
            <a:ext cx="2118245" cy="2037217"/>
          </a:xfrm>
          <a:prstGeom prst="rect">
            <a:avLst/>
          </a:prstGeom>
          <a:noFill/>
          <a:ln>
            <a:noFill/>
          </a:ln>
        </p:spPr>
      </p:sp>
      <p:sp>
        <p:nvSpPr>
          <p:cNvPr id="137" name="Google Shape;137;p10"/>
          <p:cNvSpPr>
            <a:spLocks noGrp="1"/>
          </p:cNvSpPr>
          <p:nvPr>
            <p:ph type="pic" idx="15"/>
          </p:nvPr>
        </p:nvSpPr>
        <p:spPr>
          <a:xfrm>
            <a:off x="9112023" y="2572883"/>
            <a:ext cx="2118245" cy="2037217"/>
          </a:xfrm>
          <a:prstGeom prst="rect">
            <a:avLst/>
          </a:prstGeom>
          <a:noFill/>
          <a:ln>
            <a:noFill/>
          </a:ln>
        </p:spPr>
      </p:sp>
      <p:sp>
        <p:nvSpPr>
          <p:cNvPr id="138" name="Google Shape;13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1"/>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0.png"/><Relationship Id="rId5" Type="http://schemas.openxmlformats.org/officeDocument/2006/relationships/customXml" Target="../ink/ink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5"/>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Project Title</a:t>
            </a:r>
            <a:endParaRPr/>
          </a:p>
        </p:txBody>
      </p:sp>
      <p:sp>
        <p:nvSpPr>
          <p:cNvPr id="211" name="Google Shape;211;p15"/>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Clr>
                <a:schemeClr val="lt2"/>
              </a:buClr>
              <a:buSzPts val="1800"/>
              <a:buNone/>
            </a:pPr>
            <a:r>
              <a:rPr lang="en-US" b="1" dirty="0">
                <a:latin typeface="Franklin Gothic"/>
                <a:ea typeface="Franklin Gothic"/>
                <a:cs typeface="Franklin Gothic"/>
                <a:sym typeface="Franklin Gothic"/>
              </a:rPr>
              <a:t>  Problem Statement:</a:t>
            </a:r>
            <a:r>
              <a:rPr lang="en-US" dirty="0">
                <a:latin typeface="Franklin Gothic"/>
                <a:ea typeface="Franklin Gothic"/>
                <a:cs typeface="Franklin Gothic"/>
                <a:sym typeface="Franklin Gothic"/>
              </a:rPr>
              <a:t> </a:t>
            </a:r>
            <a:r>
              <a:rPr lang="en-US" b="1" dirty="0">
                <a:solidFill>
                  <a:srgbClr val="1F1F1F"/>
                </a:solidFill>
                <a:highlight>
                  <a:srgbClr val="FFFFFF"/>
                </a:highlight>
                <a:latin typeface="Franklin Gothic"/>
                <a:ea typeface="Franklin Gothic"/>
                <a:cs typeface="Franklin Gothic"/>
                <a:sym typeface="Franklin Gothic"/>
              </a:rPr>
              <a:t>Emotion Recognition</a:t>
            </a:r>
            <a:r>
              <a:rPr lang="en-US" dirty="0">
                <a:solidFill>
                  <a:srgbClr val="1F1F1F"/>
                </a:solidFill>
                <a:highlight>
                  <a:srgbClr val="FFFFFF"/>
                </a:highlight>
                <a:latin typeface="Franklin Gothic"/>
                <a:ea typeface="Franklin Gothic"/>
                <a:cs typeface="Franklin Gothic"/>
                <a:sym typeface="Franklin Gothic"/>
              </a:rPr>
              <a:t>: Can machines truly read our minds (and emotions) without getting lost in translation</a:t>
            </a:r>
            <a:endParaRPr sz="2400"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  </a:t>
            </a:r>
            <a:r>
              <a:rPr lang="en-US" b="1" dirty="0">
                <a:latin typeface="Franklin Gothic"/>
                <a:ea typeface="Franklin Gothic"/>
                <a:cs typeface="Franklin Gothic"/>
                <a:sym typeface="Franklin Gothic"/>
              </a:rPr>
              <a:t>Project Group Number:  </a:t>
            </a:r>
            <a:r>
              <a:rPr lang="en-US" b="1" dirty="0">
                <a:solidFill>
                  <a:schemeClr val="dk1"/>
                </a:solidFill>
                <a:latin typeface="Franklin Gothic"/>
                <a:ea typeface="Franklin Gothic"/>
                <a:cs typeface="Franklin Gothic"/>
                <a:sym typeface="Franklin Gothic"/>
              </a:rPr>
              <a:t>07</a:t>
            </a:r>
            <a:endParaRPr b="1" dirty="0">
              <a:solidFill>
                <a:schemeClr val="dk1"/>
              </a:solidFill>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  </a:t>
            </a:r>
            <a:r>
              <a:rPr lang="en-US" b="1" dirty="0">
                <a:latin typeface="Franklin Gothic"/>
                <a:ea typeface="Franklin Gothic"/>
                <a:cs typeface="Franklin Gothic"/>
                <a:sym typeface="Franklin Gothic"/>
              </a:rPr>
              <a:t>Group Member Details:</a:t>
            </a:r>
            <a:r>
              <a:rPr lang="en-US" dirty="0">
                <a:latin typeface="Franklin Gothic"/>
                <a:ea typeface="Franklin Gothic"/>
                <a:cs typeface="Franklin Gothic"/>
                <a:sym typeface="Franklin Gothic"/>
              </a:rPr>
              <a:t> </a:t>
            </a: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SzPts val="1800"/>
              <a:buNone/>
            </a:pPr>
            <a:br>
              <a:rPr lang="en-US" b="1" dirty="0">
                <a:latin typeface="Franklin Gothic"/>
                <a:ea typeface="Franklin Gothic"/>
                <a:cs typeface="Franklin Gothic"/>
                <a:sym typeface="Franklin Gothic"/>
              </a:rPr>
            </a:br>
            <a:r>
              <a:rPr lang="en-US" b="1" dirty="0">
                <a:latin typeface="Franklin Gothic"/>
                <a:ea typeface="Franklin Gothic"/>
                <a:cs typeface="Franklin Gothic"/>
                <a:sym typeface="Franklin Gothic"/>
              </a:rPr>
              <a:t>  Guide Details:</a:t>
            </a:r>
            <a:r>
              <a:rPr lang="en-US" dirty="0">
                <a:latin typeface="Franklin Gothic"/>
                <a:ea typeface="Franklin Gothic"/>
                <a:cs typeface="Franklin Gothic"/>
                <a:sym typeface="Franklin Gothic"/>
              </a:rPr>
              <a:t> </a:t>
            </a:r>
            <a:r>
              <a:rPr lang="en-US" dirty="0">
                <a:solidFill>
                  <a:schemeClr val="dk1"/>
                </a:solidFill>
                <a:latin typeface="Franklin Gothic"/>
                <a:ea typeface="Franklin Gothic"/>
                <a:cs typeface="Franklin Gothic"/>
                <a:sym typeface="Franklin Gothic"/>
              </a:rPr>
              <a:t>Dr. </a:t>
            </a:r>
            <a:r>
              <a:rPr lang="en-US" dirty="0" err="1">
                <a:solidFill>
                  <a:schemeClr val="dk1"/>
                </a:solidFill>
                <a:latin typeface="Franklin Gothic"/>
                <a:ea typeface="Franklin Gothic"/>
                <a:cs typeface="Franklin Gothic"/>
                <a:sym typeface="Franklin Gothic"/>
              </a:rPr>
              <a:t>Vasima</a:t>
            </a:r>
            <a:r>
              <a:rPr lang="en-US" dirty="0">
                <a:solidFill>
                  <a:schemeClr val="dk1"/>
                </a:solidFill>
                <a:latin typeface="Franklin Gothic"/>
                <a:ea typeface="Franklin Gothic"/>
                <a:cs typeface="Franklin Gothic"/>
                <a:sym typeface="Franklin Gothic"/>
              </a:rPr>
              <a:t> Khan</a:t>
            </a:r>
            <a:endParaRPr dirty="0">
              <a:solidFill>
                <a:schemeClr val="dk1"/>
              </a:solidFill>
              <a:latin typeface="Franklin Gothic"/>
              <a:ea typeface="Franklin Gothic"/>
              <a:cs typeface="Franklin Gothic"/>
              <a:sym typeface="Franklin Gothic"/>
            </a:endParaRPr>
          </a:p>
          <a:p>
            <a:pPr marL="0" lvl="0" indent="0" algn="l" rtl="0">
              <a:lnSpc>
                <a:spcPct val="90000"/>
              </a:lnSpc>
              <a:spcBef>
                <a:spcPts val="1000"/>
              </a:spcBef>
              <a:spcAft>
                <a:spcPts val="0"/>
              </a:spcAft>
              <a:buSzPts val="1800"/>
              <a:buNone/>
            </a:pPr>
            <a:r>
              <a:rPr lang="en-US" dirty="0">
                <a:solidFill>
                  <a:schemeClr val="dk1"/>
                </a:solidFill>
                <a:latin typeface="Franklin Gothic"/>
                <a:ea typeface="Franklin Gothic"/>
                <a:cs typeface="Franklin Gothic"/>
                <a:sym typeface="Franklin Gothic"/>
              </a:rPr>
              <a:t>			( HOD, Dept. of CSE-AI&amp;DS )</a:t>
            </a:r>
            <a:endParaRPr dirty="0">
              <a:solidFill>
                <a:schemeClr val="dk1"/>
              </a:solidFill>
              <a:latin typeface="Franklin Gothic"/>
              <a:ea typeface="Franklin Gothic"/>
              <a:cs typeface="Franklin Gothic"/>
              <a:sym typeface="Franklin Gothic"/>
            </a:endParaRPr>
          </a:p>
          <a:p>
            <a:pPr marL="0" lvl="0" indent="0" algn="l" rtl="0">
              <a:lnSpc>
                <a:spcPct val="90000"/>
              </a:lnSpc>
              <a:spcBef>
                <a:spcPts val="1000"/>
              </a:spcBef>
              <a:spcAft>
                <a:spcPts val="0"/>
              </a:spcAft>
              <a:buSzPts val="1800"/>
              <a:buNone/>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t>  </a:t>
            </a:r>
            <a:endParaRPr dirty="0"/>
          </a:p>
        </p:txBody>
      </p:sp>
      <p:sp>
        <p:nvSpPr>
          <p:cNvPr id="212" name="Google Shape;212;p15"/>
          <p:cNvSpPr txBox="1"/>
          <p:nvPr/>
        </p:nvSpPr>
        <p:spPr>
          <a:xfrm>
            <a:off x="1937981" y="389719"/>
            <a:ext cx="3237523"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Times New Roman"/>
                <a:ea typeface="Times New Roman"/>
                <a:cs typeface="Times New Roman"/>
                <a:sym typeface="Times New Roman"/>
              </a:rPr>
              <a:t>MINOR PROJECT-II</a:t>
            </a:r>
            <a:endParaRPr dirty="0"/>
          </a:p>
          <a:p>
            <a:pPr marL="0" marR="0" lvl="0" indent="0" algn="l" rtl="0">
              <a:lnSpc>
                <a:spcPct val="100000"/>
              </a:lnSpc>
              <a:spcBef>
                <a:spcPts val="0"/>
              </a:spcBef>
              <a:spcAft>
                <a:spcPts val="0"/>
              </a:spcAft>
              <a:buNone/>
            </a:pPr>
            <a:r>
              <a:rPr lang="en-US" sz="2400" b="1" i="0" u="none" strike="noStrike" cap="none" dirty="0">
                <a:solidFill>
                  <a:srgbClr val="000000"/>
                </a:solidFill>
                <a:latin typeface="Times New Roman"/>
                <a:ea typeface="Times New Roman"/>
                <a:cs typeface="Times New Roman"/>
                <a:sym typeface="Times New Roman"/>
              </a:rPr>
              <a:t>          AD-608</a:t>
            </a:r>
            <a:endParaRPr sz="2400" b="1" i="0" u="none" strike="noStrike" cap="none" dirty="0">
              <a:solidFill>
                <a:srgbClr val="000000"/>
              </a:solidFill>
              <a:latin typeface="Times New Roman"/>
              <a:ea typeface="Times New Roman"/>
              <a:cs typeface="Times New Roman"/>
              <a:sym typeface="Times New Roman"/>
            </a:endParaRPr>
          </a:p>
        </p:txBody>
      </p:sp>
      <p:pic>
        <p:nvPicPr>
          <p:cNvPr id="213" name="Google Shape;213;p15"/>
          <p:cNvPicPr preferRelativeResize="0"/>
          <p:nvPr/>
        </p:nvPicPr>
        <p:blipFill rotWithShape="1">
          <a:blip r:embed="rId3">
            <a:alphaModFix/>
          </a:blip>
          <a:srcRect/>
          <a:stretch/>
        </p:blipFill>
        <p:spPr>
          <a:xfrm>
            <a:off x="830240" y="86012"/>
            <a:ext cx="1107741" cy="1438409"/>
          </a:xfrm>
          <a:prstGeom prst="rect">
            <a:avLst/>
          </a:prstGeom>
          <a:noFill/>
          <a:ln>
            <a:noFill/>
          </a:ln>
        </p:spPr>
      </p:pic>
      <p:graphicFrame>
        <p:nvGraphicFramePr>
          <p:cNvPr id="214" name="Google Shape;214;p15"/>
          <p:cNvGraphicFramePr/>
          <p:nvPr>
            <p:extLst>
              <p:ext uri="{D42A27DB-BD31-4B8C-83A1-F6EECF244321}">
                <p14:modId xmlns:p14="http://schemas.microsoft.com/office/powerpoint/2010/main" val="2241184698"/>
              </p:ext>
            </p:extLst>
          </p:nvPr>
        </p:nvGraphicFramePr>
        <p:xfrm>
          <a:off x="5823750" y="3719379"/>
          <a:ext cx="5744700" cy="1371510"/>
        </p:xfrm>
        <a:graphic>
          <a:graphicData uri="http://schemas.openxmlformats.org/drawingml/2006/table">
            <a:tbl>
              <a:tblPr>
                <a:noFill/>
                <a:effectLst/>
                <a:tableStyleId>{6EB13631-2F00-4814-9F59-BD38A10DA0E9}</a:tableStyleId>
              </a:tblPr>
              <a:tblGrid>
                <a:gridCol w="2872350">
                  <a:extLst>
                    <a:ext uri="{9D8B030D-6E8A-4147-A177-3AD203B41FA5}">
                      <a16:colId xmlns:a16="http://schemas.microsoft.com/office/drawing/2014/main" val="20000"/>
                    </a:ext>
                  </a:extLst>
                </a:gridCol>
                <a:gridCol w="2872350">
                  <a:extLst>
                    <a:ext uri="{9D8B030D-6E8A-4147-A177-3AD203B41FA5}">
                      <a16:colId xmlns:a16="http://schemas.microsoft.com/office/drawing/2014/main" val="20001"/>
                    </a:ext>
                  </a:extLst>
                </a:gridCol>
              </a:tblGrid>
              <a:tr h="441500">
                <a:tc>
                  <a:txBody>
                    <a:bodyPr/>
                    <a:lstStyle/>
                    <a:p>
                      <a:pPr marL="0" lvl="0" indent="0" algn="l" rtl="0">
                        <a:spcBef>
                          <a:spcPts val="0"/>
                        </a:spcBef>
                        <a:spcAft>
                          <a:spcPts val="0"/>
                        </a:spcAft>
                        <a:buNone/>
                      </a:pPr>
                      <a:r>
                        <a:rPr lang="en-US" sz="1800" dirty="0">
                          <a:latin typeface="Franklin Gothic"/>
                          <a:ea typeface="Franklin Gothic"/>
                          <a:cs typeface="Franklin Gothic"/>
                          <a:sym typeface="Franklin Gothic"/>
                        </a:rPr>
                        <a:t>Mahak Mirza</a:t>
                      </a:r>
                      <a:endParaRPr sz="1800" dirty="0">
                        <a:latin typeface="Franklin Gothic"/>
                        <a:ea typeface="Franklin Gothic"/>
                        <a:cs typeface="Franklin Gothic"/>
                        <a:sym typeface="Frankli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noFill/>
                      <a:prstDash val="solid"/>
                      <a:round/>
                      <a:headEnd type="none" w="sm" len="sm"/>
                      <a:tailEnd type="none" w="sm" len="sm"/>
                    </a:lnB>
                    <a:noFill/>
                  </a:tcPr>
                </a:tc>
                <a:tc>
                  <a:txBody>
                    <a:bodyPr/>
                    <a:lstStyle/>
                    <a:p>
                      <a:pPr marL="0" lvl="0" indent="0" algn="l" rtl="0">
                        <a:spcBef>
                          <a:spcPts val="0"/>
                        </a:spcBef>
                        <a:spcAft>
                          <a:spcPts val="0"/>
                        </a:spcAft>
                        <a:buNone/>
                      </a:pPr>
                      <a:r>
                        <a:rPr lang="en-US" sz="1800">
                          <a:latin typeface="Franklin Gothic"/>
                          <a:ea typeface="Franklin Gothic"/>
                          <a:cs typeface="Franklin Gothic"/>
                          <a:sym typeface="Franklin Gothic"/>
                        </a:rPr>
                        <a:t>0187AD211020</a:t>
                      </a:r>
                      <a:endParaRPr sz="1800">
                        <a:latin typeface="Franklin Gothic"/>
                        <a:ea typeface="Franklin Gothic"/>
                        <a:cs typeface="Franklin Gothic"/>
                        <a:sym typeface="Frankli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noFill/>
                  </a:tcPr>
                </a:tc>
                <a:extLst>
                  <a:ext uri="{0D108BD9-81ED-4DB2-BD59-A6C34878D82A}">
                    <a16:rowId xmlns:a16="http://schemas.microsoft.com/office/drawing/2014/main" val="10000"/>
                  </a:ext>
                </a:extLst>
              </a:tr>
              <a:tr h="441500">
                <a:tc>
                  <a:txBody>
                    <a:bodyPr/>
                    <a:lstStyle/>
                    <a:p>
                      <a:pPr marL="0" lvl="0" indent="0" algn="l" rtl="0">
                        <a:spcBef>
                          <a:spcPts val="0"/>
                        </a:spcBef>
                        <a:spcAft>
                          <a:spcPts val="0"/>
                        </a:spcAft>
                        <a:buNone/>
                      </a:pPr>
                      <a:r>
                        <a:rPr lang="en-US" sz="1800" dirty="0">
                          <a:latin typeface="Franklin Gothic"/>
                          <a:ea typeface="Franklin Gothic"/>
                          <a:cs typeface="Franklin Gothic"/>
                          <a:sym typeface="Franklin Gothic"/>
                        </a:rPr>
                        <a:t>Sparsh Sahu</a:t>
                      </a:r>
                      <a:endParaRPr sz="1800" dirty="0">
                        <a:latin typeface="Franklin Gothic"/>
                        <a:ea typeface="Franklin Gothic"/>
                        <a:cs typeface="Franklin Gothic"/>
                        <a:sym typeface="Franklin Gothic"/>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r>
                        <a:rPr lang="en-US" sz="1800" dirty="0">
                          <a:latin typeface="Franklin Gothic"/>
                          <a:ea typeface="Franklin Gothic"/>
                          <a:cs typeface="Franklin Gothic"/>
                          <a:sym typeface="Franklin Gothic"/>
                        </a:rPr>
                        <a:t>0187AD211039</a:t>
                      </a:r>
                      <a:endParaRPr sz="1800" dirty="0">
                        <a:latin typeface="Franklin Gothic"/>
                        <a:ea typeface="Franklin Gothic"/>
                        <a:cs typeface="Franklin Gothic"/>
                        <a:sym typeface="Franklin Gothic"/>
                      </a:endParaRPr>
                    </a:p>
                  </a:txBody>
                  <a:tcPr marL="91425" marR="91425" marT="91425" marB="91425">
                    <a:lnL w="9525" cap="flat" cmpd="sng">
                      <a:no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noFill/>
                  </a:tcPr>
                </a:tc>
                <a:extLst>
                  <a:ext uri="{0D108BD9-81ED-4DB2-BD59-A6C34878D82A}">
                    <a16:rowId xmlns:a16="http://schemas.microsoft.com/office/drawing/2014/main" val="10001"/>
                  </a:ext>
                </a:extLst>
              </a:tr>
              <a:tr h="441500">
                <a:tc>
                  <a:txBody>
                    <a:bodyPr/>
                    <a:lstStyle/>
                    <a:p>
                      <a:pPr marL="0" lvl="0" indent="0" algn="l" rtl="0">
                        <a:spcBef>
                          <a:spcPts val="0"/>
                        </a:spcBef>
                        <a:spcAft>
                          <a:spcPts val="0"/>
                        </a:spcAft>
                        <a:buNone/>
                      </a:pPr>
                      <a:r>
                        <a:rPr lang="en-US" sz="1800">
                          <a:latin typeface="Franklin Gothic"/>
                          <a:ea typeface="Franklin Gothic"/>
                          <a:cs typeface="Franklin Gothic"/>
                          <a:sym typeface="Franklin Gothic"/>
                        </a:rPr>
                        <a:t>Eashan Tiwari</a:t>
                      </a:r>
                      <a:endParaRPr sz="1800">
                        <a:latin typeface="Franklin Gothic"/>
                        <a:ea typeface="Franklin Gothic"/>
                        <a:cs typeface="Franklin Gothic"/>
                        <a:sym typeface="Frankli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noFill/>
                      <a:prstDash val="solid"/>
                      <a:round/>
                      <a:headEnd type="none" w="sm" len="sm"/>
                      <a:tailEnd type="none" w="sm" len="sm"/>
                    </a:lnT>
                    <a:lnB w="9525" cap="flat" cmpd="sng">
                      <a:solidFill>
                        <a:schemeClr val="lt1"/>
                      </a:solidFill>
                      <a:prstDash val="solid"/>
                      <a:round/>
                      <a:headEnd type="none" w="sm" len="sm"/>
                      <a:tailEnd type="none" w="sm" len="sm"/>
                    </a:lnB>
                    <a:noFill/>
                  </a:tcPr>
                </a:tc>
                <a:tc>
                  <a:txBody>
                    <a:bodyPr/>
                    <a:lstStyle/>
                    <a:p>
                      <a:pPr marL="0" lvl="0" indent="0" algn="l" rtl="0">
                        <a:spcBef>
                          <a:spcPts val="0"/>
                        </a:spcBef>
                        <a:spcAft>
                          <a:spcPts val="0"/>
                        </a:spcAft>
                        <a:buNone/>
                      </a:pPr>
                      <a:r>
                        <a:rPr lang="en-US" sz="1800" dirty="0">
                          <a:latin typeface="Franklin Gothic"/>
                          <a:ea typeface="Franklin Gothic"/>
                          <a:cs typeface="Franklin Gothic"/>
                          <a:sym typeface="Franklin Gothic"/>
                        </a:rPr>
                        <a:t>0187AD211015</a:t>
                      </a:r>
                      <a:endParaRPr sz="1800" dirty="0">
                        <a:latin typeface="Franklin Gothic"/>
                        <a:ea typeface="Franklin Gothic"/>
                        <a:cs typeface="Franklin Gothic"/>
                        <a:sym typeface="Frankli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2"/>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Project Screenshots</a:t>
            </a:r>
            <a:endParaRPr dirty="0"/>
          </a:p>
        </p:txBody>
      </p:sp>
      <p:sp>
        <p:nvSpPr>
          <p:cNvPr id="284" name="Google Shape;284;p2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10</a:t>
            </a:fld>
            <a:endParaRPr/>
          </a:p>
        </p:txBody>
      </p:sp>
      <p:pic>
        <p:nvPicPr>
          <p:cNvPr id="285" name="Google Shape;285;p22"/>
          <p:cNvPicPr preferRelativeResize="0"/>
          <p:nvPr/>
        </p:nvPicPr>
        <p:blipFill rotWithShape="1">
          <a:blip r:embed="rId3">
            <a:alphaModFix/>
          </a:blip>
          <a:srcRect/>
          <a:stretch/>
        </p:blipFill>
        <p:spPr>
          <a:xfrm>
            <a:off x="34878" y="117497"/>
            <a:ext cx="697550" cy="699021"/>
          </a:xfrm>
          <a:prstGeom prst="rect">
            <a:avLst/>
          </a:prstGeom>
          <a:noFill/>
          <a:ln>
            <a:noFill/>
          </a:ln>
        </p:spPr>
      </p:pic>
      <p:pic>
        <p:nvPicPr>
          <p:cNvPr id="7" name="Picture 6">
            <a:extLst>
              <a:ext uri="{FF2B5EF4-FFF2-40B4-BE49-F238E27FC236}">
                <a16:creationId xmlns:a16="http://schemas.microsoft.com/office/drawing/2014/main" id="{6F5DE5B4-5859-A3C7-180C-80C5A1613C40}"/>
              </a:ext>
            </a:extLst>
          </p:cNvPr>
          <p:cNvPicPr>
            <a:picLocks noChangeAspect="1"/>
          </p:cNvPicPr>
          <p:nvPr/>
        </p:nvPicPr>
        <p:blipFill>
          <a:blip r:embed="rId4"/>
          <a:stretch>
            <a:fillRect/>
          </a:stretch>
        </p:blipFill>
        <p:spPr>
          <a:xfrm>
            <a:off x="2286000" y="2012060"/>
            <a:ext cx="5435600" cy="4845940"/>
          </a:xfrm>
          <a:prstGeom prst="rect">
            <a:avLst/>
          </a:prstGeom>
        </p:spPr>
      </p:pic>
      <p:sp>
        <p:nvSpPr>
          <p:cNvPr id="8" name="TextBox 7">
            <a:extLst>
              <a:ext uri="{FF2B5EF4-FFF2-40B4-BE49-F238E27FC236}">
                <a16:creationId xmlns:a16="http://schemas.microsoft.com/office/drawing/2014/main" id="{452C9043-608E-6A01-C5A6-617F6CD18EC6}"/>
              </a:ext>
            </a:extLst>
          </p:cNvPr>
          <p:cNvSpPr txBox="1"/>
          <p:nvPr/>
        </p:nvSpPr>
        <p:spPr>
          <a:xfrm>
            <a:off x="3728212" y="2231136"/>
            <a:ext cx="2551176" cy="307777"/>
          </a:xfrm>
          <a:prstGeom prst="rect">
            <a:avLst/>
          </a:prstGeom>
          <a:noFill/>
        </p:spPr>
        <p:txBody>
          <a:bodyPr wrap="square" rtlCol="0">
            <a:spAutoFit/>
          </a:bodyPr>
          <a:lstStyle/>
          <a:p>
            <a:r>
              <a:rPr lang="en-IN" dirty="0"/>
              <a:t>Table:- Confusion Matrix</a:t>
            </a:r>
          </a:p>
        </p:txBody>
      </p:sp>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55B2CCE0-4CF2-DB74-6B6C-D2FB3F5809D8}"/>
                  </a:ext>
                </a:extLst>
              </p14:cNvPr>
              <p14:cNvContentPartPr/>
              <p14:nvPr/>
            </p14:nvContentPartPr>
            <p14:xfrm>
              <a:off x="4516920" y="2535000"/>
              <a:ext cx="738720" cy="31680"/>
            </p14:xfrm>
          </p:contentPart>
        </mc:Choice>
        <mc:Fallback xmlns="">
          <p:pic>
            <p:nvPicPr>
              <p:cNvPr id="13" name="Ink 12">
                <a:extLst>
                  <a:ext uri="{FF2B5EF4-FFF2-40B4-BE49-F238E27FC236}">
                    <a16:creationId xmlns:a16="http://schemas.microsoft.com/office/drawing/2014/main" id="{55B2CCE0-4CF2-DB74-6B6C-D2FB3F5809D8}"/>
                  </a:ext>
                </a:extLst>
              </p:cNvPr>
              <p:cNvPicPr/>
              <p:nvPr/>
            </p:nvPicPr>
            <p:blipFill>
              <a:blip r:embed="rId6"/>
              <a:stretch>
                <a:fillRect/>
              </a:stretch>
            </p:blipFill>
            <p:spPr>
              <a:xfrm>
                <a:off x="4454280" y="2472000"/>
                <a:ext cx="864360" cy="15732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11</a:t>
            </a:fld>
            <a:endParaRPr/>
          </a:p>
        </p:txBody>
      </p:sp>
      <p:pic>
        <p:nvPicPr>
          <p:cNvPr id="291" name="Google Shape;291;p23"/>
          <p:cNvPicPr preferRelativeResize="0"/>
          <p:nvPr/>
        </p:nvPicPr>
        <p:blipFill rotWithShape="1">
          <a:blip r:embed="rId3">
            <a:alphaModFix/>
          </a:blip>
          <a:srcRect/>
          <a:stretch/>
        </p:blipFill>
        <p:spPr>
          <a:xfrm>
            <a:off x="34878" y="117497"/>
            <a:ext cx="697550" cy="699021"/>
          </a:xfrm>
          <a:prstGeom prst="rect">
            <a:avLst/>
          </a:prstGeom>
          <a:noFill/>
          <a:ln>
            <a:noFill/>
          </a:ln>
        </p:spPr>
      </p:pic>
      <p:pic>
        <p:nvPicPr>
          <p:cNvPr id="292" name="Google Shape;292;p23"/>
          <p:cNvPicPr preferRelativeResize="0"/>
          <p:nvPr/>
        </p:nvPicPr>
        <p:blipFill rotWithShape="1">
          <a:blip r:embed="rId4">
            <a:alphaModFix/>
          </a:blip>
          <a:srcRect/>
          <a:stretch/>
        </p:blipFill>
        <p:spPr>
          <a:xfrm>
            <a:off x="495171" y="1173708"/>
            <a:ext cx="9276625" cy="4775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6"/>
          <p:cNvSpPr txBox="1">
            <a:spLocks noGrp="1"/>
          </p:cNvSpPr>
          <p:nvPr>
            <p:ph type="title"/>
          </p:nvPr>
        </p:nvSpPr>
        <p:spPr>
          <a:xfrm>
            <a:off x="964023" y="879063"/>
            <a:ext cx="55344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Idea/Approach Details</a:t>
            </a:r>
            <a:endParaRPr/>
          </a:p>
        </p:txBody>
      </p:sp>
      <p:sp>
        <p:nvSpPr>
          <p:cNvPr id="220" name="Google Shape;220;p16"/>
          <p:cNvSpPr txBox="1">
            <a:spLocks noGrp="1"/>
          </p:cNvSpPr>
          <p:nvPr>
            <p:ph type="body" idx="1"/>
          </p:nvPr>
        </p:nvSpPr>
        <p:spPr>
          <a:xfrm>
            <a:off x="676400" y="2289375"/>
            <a:ext cx="6319200" cy="28773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457200" lvl="0" indent="0" algn="l" rtl="0">
              <a:lnSpc>
                <a:spcPct val="100000"/>
              </a:lnSpc>
              <a:spcBef>
                <a:spcPts val="0"/>
              </a:spcBef>
              <a:spcAft>
                <a:spcPts val="0"/>
              </a:spcAft>
              <a:buClr>
                <a:schemeClr val="lt2"/>
              </a:buClr>
              <a:buSzPts val="1800"/>
              <a:buNone/>
            </a:pPr>
            <a:endParaRPr sz="1800" dirty="0">
              <a:solidFill>
                <a:schemeClr val="lt2"/>
              </a:solidFill>
              <a:latin typeface="Franklin Gothic"/>
              <a:ea typeface="Franklin Gothic"/>
              <a:cs typeface="Franklin Gothic"/>
              <a:sym typeface="Franklin Gothic"/>
            </a:endParaRPr>
          </a:p>
          <a:p>
            <a:pPr marL="457200" lvl="0" indent="0" algn="l" rtl="0">
              <a:lnSpc>
                <a:spcPct val="100000"/>
              </a:lnSpc>
              <a:spcBef>
                <a:spcPts val="0"/>
              </a:spcBef>
              <a:spcAft>
                <a:spcPts val="0"/>
              </a:spcAft>
              <a:buClr>
                <a:schemeClr val="lt2"/>
              </a:buClr>
              <a:buSzPts val="1800"/>
              <a:buNone/>
            </a:pPr>
            <a:r>
              <a:rPr lang="en-US" sz="1800" b="1" dirty="0">
                <a:solidFill>
                  <a:schemeClr val="lt2"/>
                </a:solidFill>
                <a:latin typeface="Franklin Gothic"/>
                <a:ea typeface="Franklin Gothic"/>
                <a:cs typeface="Franklin Gothic"/>
                <a:sym typeface="Franklin Gothic"/>
              </a:rPr>
              <a:t>Describe your idea Solution/Prototype here:</a:t>
            </a:r>
            <a:endParaRPr b="1" dirty="0"/>
          </a:p>
          <a:p>
            <a:pPr marL="457200" lvl="0" indent="0" algn="l" rtl="0">
              <a:lnSpc>
                <a:spcPct val="100000"/>
              </a:lnSpc>
              <a:spcBef>
                <a:spcPts val="1000"/>
              </a:spcBef>
              <a:spcAft>
                <a:spcPts val="0"/>
              </a:spcAft>
              <a:buNone/>
            </a:pPr>
            <a:r>
              <a:rPr lang="en-US" dirty="0"/>
              <a:t> </a:t>
            </a:r>
            <a:r>
              <a:rPr lang="en-US" sz="1800" dirty="0">
                <a:solidFill>
                  <a:srgbClr val="0D0D0D"/>
                </a:solidFill>
                <a:highlight>
                  <a:srgbClr val="FFFFFF"/>
                </a:highlight>
                <a:latin typeface="Roboto"/>
                <a:ea typeface="Roboto"/>
                <a:cs typeface="Roboto"/>
                <a:sym typeface="Roboto"/>
              </a:rPr>
              <a:t>The proposed solution is a real-time emotion recognition system that leverages machine learning, including deep learning models, and OpenCV for processing and analyzing facial expressions and voice tone. This combination enhances the accuracy and reliability of emotion detection, making it suitable for applications in healthcare, customer service, education, and more</a:t>
            </a:r>
            <a:r>
              <a:rPr lang="en-US" sz="1200" dirty="0">
                <a:solidFill>
                  <a:srgbClr val="0D0D0D"/>
                </a:solidFill>
                <a:highlight>
                  <a:srgbClr val="FFFFFF"/>
                </a:highlight>
                <a:latin typeface="Roboto"/>
                <a:ea typeface="Roboto"/>
                <a:cs typeface="Roboto"/>
                <a:sym typeface="Roboto"/>
              </a:rPr>
              <a:t>.</a:t>
            </a:r>
            <a:endParaRPr dirty="0">
              <a:latin typeface="Roboto"/>
              <a:ea typeface="Roboto"/>
              <a:cs typeface="Roboto"/>
              <a:sym typeface="Roboto"/>
            </a:endParaRPr>
          </a:p>
          <a:p>
            <a:pPr marL="285750" lvl="0" indent="-184150" algn="l" rtl="0">
              <a:lnSpc>
                <a:spcPct val="100000"/>
              </a:lnSpc>
              <a:spcBef>
                <a:spcPts val="1000"/>
              </a:spcBef>
              <a:spcAft>
                <a:spcPts val="0"/>
              </a:spcAft>
              <a:buClr>
                <a:schemeClr val="dk1"/>
              </a:buClr>
              <a:buSzPts val="1600"/>
              <a:buFont typeface="Noto Sans Symbols"/>
              <a:buNone/>
            </a:pPr>
            <a:endParaRPr dirty="0"/>
          </a:p>
        </p:txBody>
      </p:sp>
      <p:sp>
        <p:nvSpPr>
          <p:cNvPr id="221" name="Google Shape;221;p16"/>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2</a:t>
            </a:fld>
            <a:endParaRPr/>
          </a:p>
        </p:txBody>
      </p:sp>
      <p:sp>
        <p:nvSpPr>
          <p:cNvPr id="222" name="Google Shape;222;p16"/>
          <p:cNvSpPr txBox="1"/>
          <p:nvPr/>
        </p:nvSpPr>
        <p:spPr>
          <a:xfrm>
            <a:off x="7378575" y="489875"/>
            <a:ext cx="4649400" cy="59871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a:solidFill>
                  <a:schemeClr val="lt2"/>
                </a:solidFill>
                <a:latin typeface="Franklin Gothic"/>
                <a:ea typeface="Franklin Gothic"/>
                <a:cs typeface="Franklin Gothic"/>
                <a:sym typeface="Franklin Gothic"/>
              </a:rPr>
              <a:t>      </a:t>
            </a:r>
            <a:r>
              <a:rPr lang="en-US" sz="1800" b="1" i="0" u="none" strike="noStrike" cap="none">
                <a:solidFill>
                  <a:schemeClr val="lt2"/>
                </a:solidFill>
                <a:latin typeface="Franklin Gothic"/>
                <a:ea typeface="Franklin Gothic"/>
                <a:cs typeface="Franklin Gothic"/>
                <a:sym typeface="Franklin Gothic"/>
              </a:rPr>
              <a:t>Abstract</a:t>
            </a:r>
            <a:r>
              <a:rPr lang="en-US" sz="1600" b="1" i="0" u="none" strike="noStrike" cap="none">
                <a:solidFill>
                  <a:schemeClr val="dk1"/>
                </a:solidFill>
                <a:latin typeface="Libre Franklin"/>
                <a:ea typeface="Libre Franklin"/>
                <a:cs typeface="Libre Franklin"/>
                <a:sym typeface="Libre Franklin"/>
              </a:rPr>
              <a:t>:</a:t>
            </a:r>
            <a:r>
              <a:rPr lang="en-US" sz="1600" b="0" i="0" u="none" strike="noStrike" cap="none">
                <a:solidFill>
                  <a:schemeClr val="dk1"/>
                </a:solidFill>
                <a:latin typeface="Libre Franklin"/>
                <a:ea typeface="Libre Franklin"/>
                <a:cs typeface="Libre Franklin"/>
                <a:sym typeface="Libre Franklin"/>
              </a:rPr>
              <a:t>  </a:t>
            </a:r>
            <a:endParaRPr sz="1600" b="0" i="0" u="none" strike="noStrike" cap="none">
              <a:solidFill>
                <a:schemeClr val="dk1"/>
              </a:solidFill>
              <a:latin typeface="Libre Franklin"/>
              <a:ea typeface="Libre Franklin"/>
              <a:cs typeface="Libre Franklin"/>
              <a:sym typeface="Libre Franklin"/>
            </a:endParaRPr>
          </a:p>
          <a:p>
            <a:pPr marL="457200" lvl="0" indent="-368300" algn="l" rtl="0">
              <a:lnSpc>
                <a:spcPct val="115000"/>
              </a:lnSpc>
              <a:spcBef>
                <a:spcPts val="0"/>
              </a:spcBef>
              <a:spcAft>
                <a:spcPts val="0"/>
              </a:spcAft>
              <a:buClr>
                <a:schemeClr val="dk1"/>
              </a:buClr>
              <a:buSzPts val="2200"/>
              <a:buFont typeface="Roboto"/>
              <a:buChar char="⮚"/>
            </a:pPr>
            <a:r>
              <a:rPr lang="en-US" sz="1800">
                <a:solidFill>
                  <a:srgbClr val="0D0D0D"/>
                </a:solidFill>
                <a:highlight>
                  <a:srgbClr val="FFFFFF"/>
                </a:highlight>
                <a:latin typeface="Roboto"/>
                <a:ea typeface="Roboto"/>
                <a:cs typeface="Roboto"/>
                <a:sym typeface="Roboto"/>
              </a:rPr>
              <a:t>Our project introduces an emotion recognition system that merges machine learning methods, particularly deep learning models, with OpenCV for real-time analysis of facial expressions and voice tone.</a:t>
            </a:r>
            <a:endParaRPr sz="1800">
              <a:solidFill>
                <a:srgbClr val="0D0D0D"/>
              </a:solidFill>
              <a:highlight>
                <a:srgbClr val="FFFFFF"/>
              </a:highlight>
              <a:latin typeface="Roboto"/>
              <a:ea typeface="Roboto"/>
              <a:cs typeface="Roboto"/>
              <a:sym typeface="Roboto"/>
            </a:endParaRPr>
          </a:p>
          <a:p>
            <a:pPr marL="457200" lvl="0" indent="-368300" algn="l" rtl="0">
              <a:lnSpc>
                <a:spcPct val="115000"/>
              </a:lnSpc>
              <a:spcBef>
                <a:spcPts val="0"/>
              </a:spcBef>
              <a:spcAft>
                <a:spcPts val="0"/>
              </a:spcAft>
              <a:buClr>
                <a:schemeClr val="dk1"/>
              </a:buClr>
              <a:buSzPts val="2200"/>
              <a:buFont typeface="Roboto"/>
              <a:buChar char="⮚"/>
            </a:pPr>
            <a:r>
              <a:rPr lang="en-US" sz="1800">
                <a:solidFill>
                  <a:srgbClr val="0D0D0D"/>
                </a:solidFill>
                <a:highlight>
                  <a:srgbClr val="FFFFFF"/>
                </a:highlight>
                <a:latin typeface="Roboto"/>
                <a:ea typeface="Roboto"/>
                <a:cs typeface="Roboto"/>
                <a:sym typeface="Roboto"/>
              </a:rPr>
              <a:t>The system's objective is to accurately detect and categorize emotions such as happiness, sadness, and anger, providing valuable insights for applications in healthcare, customer service, education, and more.</a:t>
            </a:r>
            <a:endParaRPr sz="1800">
              <a:solidFill>
                <a:srgbClr val="0D0D0D"/>
              </a:solidFill>
              <a:highlight>
                <a:srgbClr val="FFFFFF"/>
              </a:highlight>
              <a:latin typeface="Roboto"/>
              <a:ea typeface="Roboto"/>
              <a:cs typeface="Roboto"/>
              <a:sym typeface="Roboto"/>
            </a:endParaRPr>
          </a:p>
          <a:p>
            <a:pPr marL="457200" lvl="0" indent="-368300" algn="l" rtl="0">
              <a:lnSpc>
                <a:spcPct val="115000"/>
              </a:lnSpc>
              <a:spcBef>
                <a:spcPts val="0"/>
              </a:spcBef>
              <a:spcAft>
                <a:spcPts val="0"/>
              </a:spcAft>
              <a:buClr>
                <a:schemeClr val="dk1"/>
              </a:buClr>
              <a:buSzPts val="2200"/>
              <a:buFont typeface="Roboto"/>
              <a:buChar char="⮚"/>
            </a:pPr>
            <a:r>
              <a:rPr lang="en-US" sz="1800">
                <a:solidFill>
                  <a:srgbClr val="0D0D0D"/>
                </a:solidFill>
                <a:highlight>
                  <a:srgbClr val="FFFFFF"/>
                </a:highlight>
                <a:latin typeface="Roboto"/>
                <a:ea typeface="Roboto"/>
                <a:cs typeface="Roboto"/>
                <a:sym typeface="Roboto"/>
              </a:rPr>
              <a:t>By combining advanced algorithms and computer vision capabilities, our solution offers a reliable and efficient approach to understanding and responding to human emotions in diverse scenarios.</a:t>
            </a:r>
            <a:endParaRPr sz="1800">
              <a:solidFill>
                <a:srgbClr val="0D0D0D"/>
              </a:solidFill>
              <a:highlight>
                <a:srgbClr val="FFFFFF"/>
              </a:highlight>
              <a:latin typeface="Roboto"/>
              <a:ea typeface="Roboto"/>
              <a:cs typeface="Roboto"/>
              <a:sym typeface="Roboto"/>
            </a:endParaRPr>
          </a:p>
          <a:p>
            <a:pPr marL="457200" marR="0" lvl="0" indent="0" algn="l" rtl="0">
              <a:lnSpc>
                <a:spcPct val="100000"/>
              </a:lnSpc>
              <a:spcBef>
                <a:spcPts val="1000"/>
              </a:spcBef>
              <a:spcAft>
                <a:spcPts val="0"/>
              </a:spcAft>
              <a:buNone/>
            </a:pPr>
            <a:endParaRPr sz="1600">
              <a:solidFill>
                <a:schemeClr val="dk1"/>
              </a:solidFill>
              <a:latin typeface="Libre Franklin"/>
              <a:ea typeface="Libre Franklin"/>
              <a:cs typeface="Libre Franklin"/>
              <a:sym typeface="Libre Franklin"/>
            </a:endParaRPr>
          </a:p>
          <a:p>
            <a:pPr marL="0" marR="0" lvl="0" indent="0" algn="l" rtl="0">
              <a:lnSpc>
                <a:spcPct val="100000"/>
              </a:lnSpc>
              <a:spcBef>
                <a:spcPts val="1000"/>
              </a:spcBef>
              <a:spcAft>
                <a:spcPts val="0"/>
              </a:spcAft>
              <a:buClr>
                <a:schemeClr val="dk1"/>
              </a:buClr>
              <a:buSzPts val="1600"/>
              <a:buFont typeface="Arial"/>
              <a:buNone/>
            </a:pPr>
            <a:endParaRPr sz="1600" b="0" i="0" u="none" strike="noStrike" cap="none">
              <a:solidFill>
                <a:schemeClr val="dk1"/>
              </a:solidFill>
              <a:latin typeface="Libre Franklin"/>
              <a:ea typeface="Libre Franklin"/>
              <a:cs typeface="Libre Franklin"/>
              <a:sym typeface="Libre Franklin"/>
            </a:endParaRPr>
          </a:p>
        </p:txBody>
      </p:sp>
      <p:pic>
        <p:nvPicPr>
          <p:cNvPr id="223" name="Google Shape;223;p16"/>
          <p:cNvPicPr preferRelativeResize="0"/>
          <p:nvPr/>
        </p:nvPicPr>
        <p:blipFill rotWithShape="1">
          <a:blip r:embed="rId3">
            <a:alphaModFix/>
          </a:blip>
          <a:srcRect/>
          <a:stretch/>
        </p:blipFill>
        <p:spPr>
          <a:xfrm>
            <a:off x="73545" y="140367"/>
            <a:ext cx="538327" cy="6990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7"/>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Idea/Approach Details</a:t>
            </a:r>
            <a:endParaRPr/>
          </a:p>
        </p:txBody>
      </p:sp>
      <p:sp>
        <p:nvSpPr>
          <p:cNvPr id="229" name="Google Shape;229;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3</a:t>
            </a:fld>
            <a:endParaRPr/>
          </a:p>
        </p:txBody>
      </p:sp>
      <p:sp>
        <p:nvSpPr>
          <p:cNvPr id="230" name="Google Shape;230;p17"/>
          <p:cNvSpPr txBox="1"/>
          <p:nvPr/>
        </p:nvSpPr>
        <p:spPr>
          <a:xfrm>
            <a:off x="1671969" y="2286000"/>
            <a:ext cx="10053000" cy="4260300"/>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dirty="0">
                <a:solidFill>
                  <a:schemeClr val="lt2"/>
                </a:solidFill>
                <a:latin typeface="Franklin Gothic"/>
                <a:ea typeface="Franklin Gothic"/>
                <a:cs typeface="Franklin Gothic"/>
                <a:sym typeface="Franklin Gothic"/>
              </a:rPr>
              <a:t>     </a:t>
            </a:r>
            <a:r>
              <a:rPr lang="en-US" sz="1800" b="1" i="0" u="none" strike="noStrike" cap="none" dirty="0">
                <a:solidFill>
                  <a:schemeClr val="lt2"/>
                </a:solidFill>
                <a:latin typeface="Franklin Gothic"/>
                <a:ea typeface="Franklin Gothic"/>
                <a:cs typeface="Franklin Gothic"/>
                <a:sym typeface="Franklin Gothic"/>
              </a:rPr>
              <a:t>Technology Used </a:t>
            </a:r>
            <a:r>
              <a:rPr lang="en-US" sz="1800" b="1" i="0" u="none" strike="noStrike" cap="none" dirty="0">
                <a:solidFill>
                  <a:schemeClr val="dk1"/>
                </a:solidFill>
                <a:latin typeface="Libre Franklin"/>
                <a:ea typeface="Libre Franklin"/>
                <a:cs typeface="Libre Franklin"/>
                <a:sym typeface="Libre Franklin"/>
              </a:rPr>
              <a:t>:</a:t>
            </a:r>
            <a:endParaRPr sz="1800" b="1" i="0" u="none" strike="noStrike" cap="none" dirty="0">
              <a:solidFill>
                <a:srgbClr val="000000"/>
              </a:solidFill>
            </a:endParaRPr>
          </a:p>
          <a:p>
            <a:pPr marL="457200" marR="0" lvl="0" indent="0" algn="l" rtl="0">
              <a:lnSpc>
                <a:spcPct val="100000"/>
              </a:lnSpc>
              <a:spcBef>
                <a:spcPts val="1000"/>
              </a:spcBef>
              <a:spcAft>
                <a:spcPts val="0"/>
              </a:spcAft>
              <a:buNone/>
            </a:pPr>
            <a:r>
              <a:rPr lang="en-US" sz="1800" b="0" i="0" u="none" strike="noStrike" cap="none" dirty="0">
                <a:solidFill>
                  <a:schemeClr val="dk1"/>
                </a:solidFill>
                <a:latin typeface="Libre Franklin"/>
                <a:ea typeface="Libre Franklin"/>
                <a:cs typeface="Libre Franklin"/>
                <a:sym typeface="Libre Franklin"/>
              </a:rPr>
              <a:t>  </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000"/>
              </a:spcBef>
              <a:spcAft>
                <a:spcPts val="0"/>
              </a:spcAft>
              <a:buClr>
                <a:schemeClr val="dk1"/>
              </a:buClr>
              <a:buSzPts val="1600"/>
              <a:buFont typeface="Arial"/>
              <a:buNone/>
            </a:pPr>
            <a:endParaRPr sz="1800" b="0" i="0" u="none" strike="noStrike" cap="none" dirty="0">
              <a:solidFill>
                <a:schemeClr val="dk1"/>
              </a:solidFill>
              <a:latin typeface="Libre Franklin"/>
              <a:ea typeface="Libre Franklin"/>
              <a:cs typeface="Libre Franklin"/>
              <a:sym typeface="Libre Franklin"/>
            </a:endParaRPr>
          </a:p>
        </p:txBody>
      </p:sp>
      <p:pic>
        <p:nvPicPr>
          <p:cNvPr id="231" name="Google Shape;231;p17"/>
          <p:cNvPicPr preferRelativeResize="0"/>
          <p:nvPr/>
        </p:nvPicPr>
        <p:blipFill rotWithShape="1">
          <a:blip r:embed="rId3">
            <a:alphaModFix/>
          </a:blip>
          <a:srcRect/>
          <a:stretch/>
        </p:blipFill>
        <p:spPr>
          <a:xfrm>
            <a:off x="73545" y="140367"/>
            <a:ext cx="538327" cy="699021"/>
          </a:xfrm>
          <a:prstGeom prst="rect">
            <a:avLst/>
          </a:prstGeom>
          <a:noFill/>
          <a:ln>
            <a:noFill/>
          </a:ln>
        </p:spPr>
      </p:pic>
      <p:pic>
        <p:nvPicPr>
          <p:cNvPr id="232" name="Google Shape;232;p17"/>
          <p:cNvPicPr preferRelativeResize="0"/>
          <p:nvPr/>
        </p:nvPicPr>
        <p:blipFill rotWithShape="1">
          <a:blip r:embed="rId4">
            <a:alphaModFix/>
          </a:blip>
          <a:srcRect l="49283" r="11752"/>
          <a:stretch/>
        </p:blipFill>
        <p:spPr>
          <a:xfrm>
            <a:off x="8241614" y="2706624"/>
            <a:ext cx="1369198" cy="2064738"/>
          </a:xfrm>
          <a:prstGeom prst="rect">
            <a:avLst/>
          </a:prstGeom>
          <a:noFill/>
          <a:ln>
            <a:noFill/>
          </a:ln>
        </p:spPr>
      </p:pic>
      <p:pic>
        <p:nvPicPr>
          <p:cNvPr id="233" name="Google Shape;233;p17"/>
          <p:cNvPicPr preferRelativeResize="0"/>
          <p:nvPr/>
        </p:nvPicPr>
        <p:blipFill>
          <a:blip r:embed="rId5">
            <a:alphaModFix/>
          </a:blip>
          <a:stretch>
            <a:fillRect/>
          </a:stretch>
        </p:blipFill>
        <p:spPr>
          <a:xfrm>
            <a:off x="6498454" y="4597626"/>
            <a:ext cx="3112358" cy="1744661"/>
          </a:xfrm>
          <a:prstGeom prst="rect">
            <a:avLst/>
          </a:prstGeom>
          <a:noFill/>
          <a:ln>
            <a:noFill/>
          </a:ln>
        </p:spPr>
      </p:pic>
      <p:pic>
        <p:nvPicPr>
          <p:cNvPr id="234" name="Google Shape;234;p17"/>
          <p:cNvPicPr preferRelativeResize="0"/>
          <p:nvPr/>
        </p:nvPicPr>
        <p:blipFill>
          <a:blip r:embed="rId6">
            <a:alphaModFix/>
          </a:blip>
          <a:stretch>
            <a:fillRect/>
          </a:stretch>
        </p:blipFill>
        <p:spPr>
          <a:xfrm>
            <a:off x="2783454" y="4351025"/>
            <a:ext cx="2584074" cy="1981202"/>
          </a:xfrm>
          <a:prstGeom prst="rect">
            <a:avLst/>
          </a:prstGeom>
          <a:noFill/>
          <a:ln>
            <a:noFill/>
          </a:ln>
        </p:spPr>
      </p:pic>
      <p:pic>
        <p:nvPicPr>
          <p:cNvPr id="235" name="Google Shape;235;p17"/>
          <p:cNvPicPr preferRelativeResize="0"/>
          <p:nvPr/>
        </p:nvPicPr>
        <p:blipFill>
          <a:blip r:embed="rId7">
            <a:alphaModFix/>
          </a:blip>
          <a:stretch>
            <a:fillRect/>
          </a:stretch>
        </p:blipFill>
        <p:spPr>
          <a:xfrm>
            <a:off x="6272459" y="2880360"/>
            <a:ext cx="1782174" cy="1717266"/>
          </a:xfrm>
          <a:prstGeom prst="rect">
            <a:avLst/>
          </a:prstGeom>
          <a:noFill/>
          <a:ln>
            <a:noFill/>
          </a:ln>
        </p:spPr>
      </p:pic>
      <p:pic>
        <p:nvPicPr>
          <p:cNvPr id="3" name="Picture 2">
            <a:extLst>
              <a:ext uri="{FF2B5EF4-FFF2-40B4-BE49-F238E27FC236}">
                <a16:creationId xmlns:a16="http://schemas.microsoft.com/office/drawing/2014/main" id="{47E75053-26F2-BF23-43E4-B80CE6F0523B}"/>
              </a:ext>
            </a:extLst>
          </p:cNvPr>
          <p:cNvPicPr>
            <a:picLocks noChangeAspect="1"/>
          </p:cNvPicPr>
          <p:nvPr/>
        </p:nvPicPr>
        <p:blipFill rotWithShape="1">
          <a:blip r:embed="rId8"/>
          <a:srcRect t="3926"/>
          <a:stretch/>
        </p:blipFill>
        <p:spPr>
          <a:xfrm>
            <a:off x="2238127" y="2655839"/>
            <a:ext cx="3857873" cy="211552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8"/>
          <p:cNvSpPr txBox="1">
            <a:spLocks noGrp="1"/>
          </p:cNvSpPr>
          <p:nvPr>
            <p:ph type="title"/>
          </p:nvPr>
        </p:nvSpPr>
        <p:spPr>
          <a:xfrm>
            <a:off x="952500" y="1305100"/>
            <a:ext cx="5780700" cy="426300"/>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a:t>Project Requirements </a:t>
            </a:r>
            <a:endParaRPr/>
          </a:p>
        </p:txBody>
      </p:sp>
      <p:sp>
        <p:nvSpPr>
          <p:cNvPr id="241" name="Google Shape;241;p18"/>
          <p:cNvSpPr txBox="1">
            <a:spLocks noGrp="1"/>
          </p:cNvSpPr>
          <p:nvPr>
            <p:ph type="body" idx="2"/>
          </p:nvPr>
        </p:nvSpPr>
        <p:spPr>
          <a:xfrm>
            <a:off x="970788" y="2128038"/>
            <a:ext cx="4838700" cy="3159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1800"/>
              <a:buNone/>
            </a:pPr>
            <a:r>
              <a:rPr lang="en-US" b="1" dirty="0"/>
              <a:t>Functional Requirements</a:t>
            </a:r>
            <a:endParaRPr b="1" dirty="0"/>
          </a:p>
        </p:txBody>
      </p:sp>
      <p:sp>
        <p:nvSpPr>
          <p:cNvPr id="242" name="Google Shape;242;p18"/>
          <p:cNvSpPr txBox="1">
            <a:spLocks noGrp="1"/>
          </p:cNvSpPr>
          <p:nvPr>
            <p:ph type="body" idx="1"/>
          </p:nvPr>
        </p:nvSpPr>
        <p:spPr>
          <a:xfrm>
            <a:off x="1021650" y="2553900"/>
            <a:ext cx="5642400" cy="397112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457200" lvl="0" indent="-304800" algn="l" rtl="0">
              <a:lnSpc>
                <a:spcPct val="115000"/>
              </a:lnSpc>
              <a:spcBef>
                <a:spcPts val="1500"/>
              </a:spcBef>
              <a:spcAft>
                <a:spcPts val="0"/>
              </a:spcAft>
              <a:buClr>
                <a:srgbClr val="0D0D0D"/>
              </a:buClr>
              <a:buSzPts val="1200"/>
              <a:buFont typeface="Franklin Gothic"/>
              <a:buChar char="⮚"/>
            </a:pPr>
            <a:r>
              <a:rPr lang="en-US" b="1" dirty="0">
                <a:solidFill>
                  <a:srgbClr val="0D0D0D"/>
                </a:solidFill>
                <a:highlight>
                  <a:srgbClr val="FFFFFF"/>
                </a:highlight>
                <a:latin typeface="Franklin Gothic"/>
                <a:ea typeface="Franklin Gothic"/>
                <a:cs typeface="Franklin Gothic"/>
                <a:sym typeface="Franklin Gothic"/>
              </a:rPr>
              <a:t>P</a:t>
            </a:r>
            <a:r>
              <a:rPr lang="en-US" b="1" dirty="0">
                <a:solidFill>
                  <a:srgbClr val="0D0D0D"/>
                </a:solidFill>
                <a:highlight>
                  <a:srgbClr val="FFFFFF"/>
                </a:highlight>
                <a:latin typeface="Roboto"/>
                <a:ea typeface="Roboto"/>
                <a:cs typeface="Roboto"/>
                <a:sym typeface="Roboto"/>
              </a:rPr>
              <a:t>reprocessing for Prediction:</a:t>
            </a:r>
            <a:endParaRPr b="1" dirty="0">
              <a:solidFill>
                <a:srgbClr val="0D0D0D"/>
              </a:solidFill>
              <a:highlight>
                <a:srgbClr val="FFFFFF"/>
              </a:highlight>
              <a:latin typeface="Roboto"/>
              <a:ea typeface="Roboto"/>
              <a:cs typeface="Roboto"/>
              <a:sym typeface="Roboto"/>
            </a:endParaRPr>
          </a:p>
          <a:p>
            <a:pPr marL="914400" lvl="1" indent="-330200" algn="l" rtl="0">
              <a:lnSpc>
                <a:spcPct val="115000"/>
              </a:lnSpc>
              <a:spcBef>
                <a:spcPts val="0"/>
              </a:spcBef>
              <a:spcAft>
                <a:spcPts val="0"/>
              </a:spcAft>
              <a:buClr>
                <a:srgbClr val="0D0D0D"/>
              </a:buClr>
              <a:buSzPts val="1600"/>
              <a:buFont typeface="Roboto"/>
              <a:buChar char="•"/>
            </a:pPr>
            <a:r>
              <a:rPr lang="en-US" sz="1600" dirty="0">
                <a:solidFill>
                  <a:srgbClr val="0D0D0D"/>
                </a:solidFill>
                <a:highlight>
                  <a:srgbClr val="FFFFFF"/>
                </a:highlight>
                <a:latin typeface="Roboto"/>
                <a:ea typeface="Roboto"/>
                <a:cs typeface="Roboto"/>
                <a:sym typeface="Roboto"/>
              </a:rPr>
              <a:t>The system should preprocess input images as required by the model for accurate emotion prediction.</a:t>
            </a:r>
            <a:endParaRPr sz="1600" dirty="0">
              <a:solidFill>
                <a:srgbClr val="0D0D0D"/>
              </a:solidFill>
              <a:highlight>
                <a:srgbClr val="FFFFFF"/>
              </a:highlight>
              <a:latin typeface="Roboto"/>
              <a:ea typeface="Roboto"/>
              <a:cs typeface="Roboto"/>
              <a:sym typeface="Roboto"/>
            </a:endParaRPr>
          </a:p>
          <a:p>
            <a:pPr marL="457200" lvl="0" indent="-330200" algn="l" rtl="0">
              <a:lnSpc>
                <a:spcPct val="115000"/>
              </a:lnSpc>
              <a:spcBef>
                <a:spcPts val="0"/>
              </a:spcBef>
              <a:spcAft>
                <a:spcPts val="0"/>
              </a:spcAft>
              <a:buClr>
                <a:srgbClr val="0D0D0D"/>
              </a:buClr>
              <a:buSzPts val="1600"/>
              <a:buFont typeface="Roboto"/>
              <a:buChar char="⮚"/>
            </a:pPr>
            <a:r>
              <a:rPr lang="en-US" b="1" dirty="0">
                <a:solidFill>
                  <a:srgbClr val="0D0D0D"/>
                </a:solidFill>
                <a:highlight>
                  <a:srgbClr val="FFFFFF"/>
                </a:highlight>
                <a:latin typeface="Roboto"/>
                <a:ea typeface="Roboto"/>
                <a:cs typeface="Roboto"/>
                <a:sym typeface="Roboto"/>
              </a:rPr>
              <a:t>Emotion Classes for Prediction:</a:t>
            </a:r>
            <a:endParaRPr b="1" dirty="0">
              <a:solidFill>
                <a:srgbClr val="0D0D0D"/>
              </a:solidFill>
              <a:highlight>
                <a:srgbClr val="FFFFFF"/>
              </a:highlight>
              <a:latin typeface="Roboto"/>
              <a:ea typeface="Roboto"/>
              <a:cs typeface="Roboto"/>
              <a:sym typeface="Roboto"/>
            </a:endParaRPr>
          </a:p>
          <a:p>
            <a:pPr marL="914400" lvl="1" indent="-330200" algn="l" rtl="0">
              <a:lnSpc>
                <a:spcPct val="115000"/>
              </a:lnSpc>
              <a:spcBef>
                <a:spcPts val="0"/>
              </a:spcBef>
              <a:spcAft>
                <a:spcPts val="0"/>
              </a:spcAft>
              <a:buClr>
                <a:srgbClr val="0D0D0D"/>
              </a:buClr>
              <a:buSzPts val="1600"/>
              <a:buFont typeface="Roboto"/>
              <a:buChar char="•"/>
            </a:pPr>
            <a:r>
              <a:rPr lang="en-US" sz="1600" dirty="0">
                <a:solidFill>
                  <a:srgbClr val="0D0D0D"/>
                </a:solidFill>
                <a:highlight>
                  <a:srgbClr val="FFFFFF"/>
                </a:highlight>
                <a:latin typeface="Roboto"/>
                <a:ea typeface="Roboto"/>
                <a:cs typeface="Roboto"/>
                <a:sym typeface="Roboto"/>
              </a:rPr>
              <a:t>The model should predict emotions from seven predefined classes during evaluation, including happiness, sadness, anger, surprise, fear, neutrality, and disgust.</a:t>
            </a:r>
            <a:endParaRPr sz="1600" dirty="0">
              <a:solidFill>
                <a:srgbClr val="0D0D0D"/>
              </a:solidFill>
              <a:highlight>
                <a:srgbClr val="FFFFFF"/>
              </a:highlight>
              <a:latin typeface="Roboto"/>
              <a:ea typeface="Roboto"/>
              <a:cs typeface="Roboto"/>
              <a:sym typeface="Roboto"/>
            </a:endParaRPr>
          </a:p>
          <a:p>
            <a:pPr marL="457200" lvl="0" indent="-330200" algn="l" rtl="0">
              <a:lnSpc>
                <a:spcPct val="115000"/>
              </a:lnSpc>
              <a:spcBef>
                <a:spcPts val="0"/>
              </a:spcBef>
              <a:spcAft>
                <a:spcPts val="0"/>
              </a:spcAft>
              <a:buClr>
                <a:srgbClr val="0D0D0D"/>
              </a:buClr>
              <a:buSzPts val="1600"/>
              <a:buFont typeface="Roboto"/>
              <a:buChar char="⮚"/>
            </a:pPr>
            <a:r>
              <a:rPr lang="en-US" b="1" dirty="0">
                <a:solidFill>
                  <a:srgbClr val="0D0D0D"/>
                </a:solidFill>
                <a:highlight>
                  <a:srgbClr val="FFFFFF"/>
                </a:highlight>
                <a:latin typeface="Roboto"/>
                <a:ea typeface="Roboto"/>
                <a:cs typeface="Roboto"/>
                <a:sym typeface="Roboto"/>
              </a:rPr>
              <a:t>Real-time Emotion Capture and Prediction:</a:t>
            </a:r>
            <a:endParaRPr b="1" dirty="0">
              <a:solidFill>
                <a:srgbClr val="0D0D0D"/>
              </a:solidFill>
              <a:highlight>
                <a:srgbClr val="FFFFFF"/>
              </a:highlight>
              <a:latin typeface="Roboto"/>
              <a:ea typeface="Roboto"/>
              <a:cs typeface="Roboto"/>
              <a:sym typeface="Roboto"/>
            </a:endParaRPr>
          </a:p>
          <a:p>
            <a:pPr marL="914400" lvl="1" indent="-330200" algn="l" rtl="0">
              <a:lnSpc>
                <a:spcPct val="115000"/>
              </a:lnSpc>
              <a:spcBef>
                <a:spcPts val="0"/>
              </a:spcBef>
              <a:spcAft>
                <a:spcPts val="0"/>
              </a:spcAft>
              <a:buClr>
                <a:srgbClr val="0D0D0D"/>
              </a:buClr>
              <a:buSzPts val="1600"/>
              <a:buFont typeface="Roboto"/>
              <a:buChar char="•"/>
            </a:pPr>
            <a:r>
              <a:rPr lang="en-US" sz="1600" dirty="0">
                <a:solidFill>
                  <a:srgbClr val="0D0D0D"/>
                </a:solidFill>
                <a:highlight>
                  <a:srgbClr val="FFFFFF"/>
                </a:highlight>
                <a:latin typeface="Roboto"/>
                <a:ea typeface="Roboto"/>
                <a:cs typeface="Roboto"/>
                <a:sym typeface="Roboto"/>
              </a:rPr>
              <a:t>The system should capture real-time facial expressions and voice tone to perform emotion prediction instantly and accurately.</a:t>
            </a:r>
            <a:endParaRPr sz="1600" dirty="0">
              <a:solidFill>
                <a:srgbClr val="0D0D0D"/>
              </a:solidFill>
              <a:highlight>
                <a:srgbClr val="FFFFFF"/>
              </a:highlight>
              <a:latin typeface="Roboto"/>
              <a:ea typeface="Roboto"/>
              <a:cs typeface="Roboto"/>
              <a:sym typeface="Roboto"/>
            </a:endParaRPr>
          </a:p>
          <a:p>
            <a:pPr marL="457200" lvl="0" indent="0" algn="l" rtl="0">
              <a:lnSpc>
                <a:spcPct val="115000"/>
              </a:lnSpc>
              <a:spcBef>
                <a:spcPts val="1500"/>
              </a:spcBef>
              <a:spcAft>
                <a:spcPts val="1500"/>
              </a:spcAft>
              <a:buNone/>
            </a:pPr>
            <a:endParaRPr dirty="0"/>
          </a:p>
        </p:txBody>
      </p:sp>
      <p:sp>
        <p:nvSpPr>
          <p:cNvPr id="243" name="Google Shape;243;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4</a:t>
            </a:fld>
            <a:endParaRPr/>
          </a:p>
        </p:txBody>
      </p:sp>
      <p:sp>
        <p:nvSpPr>
          <p:cNvPr id="244" name="Google Shape;244;p18"/>
          <p:cNvSpPr txBox="1"/>
          <p:nvPr/>
        </p:nvSpPr>
        <p:spPr>
          <a:xfrm>
            <a:off x="6904200" y="2128038"/>
            <a:ext cx="5143500" cy="315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None/>
            </a:pPr>
            <a:r>
              <a:rPr lang="en-US" sz="1800" b="1">
                <a:solidFill>
                  <a:schemeClr val="lt2"/>
                </a:solidFill>
                <a:latin typeface="Franklin Gothic"/>
                <a:ea typeface="Franklin Gothic"/>
                <a:cs typeface="Franklin Gothic"/>
                <a:sym typeface="Franklin Gothic"/>
              </a:rPr>
              <a:t>No</a:t>
            </a:r>
            <a:r>
              <a:rPr lang="en-US" sz="1800" b="1" i="0" u="none" strike="noStrike" cap="none">
                <a:solidFill>
                  <a:schemeClr val="lt2"/>
                </a:solidFill>
                <a:latin typeface="Franklin Gothic"/>
                <a:ea typeface="Franklin Gothic"/>
                <a:cs typeface="Franklin Gothic"/>
                <a:sym typeface="Franklin Gothic"/>
              </a:rPr>
              <a:t>n</a:t>
            </a:r>
            <a:r>
              <a:rPr lang="en-US" sz="1800" b="1">
                <a:solidFill>
                  <a:schemeClr val="lt2"/>
                </a:solidFill>
                <a:latin typeface="Franklin Gothic"/>
                <a:ea typeface="Franklin Gothic"/>
                <a:cs typeface="Franklin Gothic"/>
                <a:sym typeface="Franklin Gothic"/>
              </a:rPr>
              <a:t>-F</a:t>
            </a:r>
            <a:r>
              <a:rPr lang="en-US" sz="1800" b="1" i="0" u="none" strike="noStrike" cap="none">
                <a:solidFill>
                  <a:schemeClr val="lt2"/>
                </a:solidFill>
                <a:latin typeface="Franklin Gothic"/>
                <a:ea typeface="Franklin Gothic"/>
                <a:cs typeface="Franklin Gothic"/>
                <a:sym typeface="Franklin Gothic"/>
              </a:rPr>
              <a:t>unctional </a:t>
            </a:r>
            <a:r>
              <a:rPr lang="en-US" sz="1800" b="1">
                <a:solidFill>
                  <a:schemeClr val="lt2"/>
                </a:solidFill>
                <a:latin typeface="Franklin Gothic"/>
                <a:ea typeface="Franklin Gothic"/>
                <a:cs typeface="Franklin Gothic"/>
                <a:sym typeface="Franklin Gothic"/>
              </a:rPr>
              <a:t>Re</a:t>
            </a:r>
            <a:r>
              <a:rPr lang="en-US" sz="1800" b="1" i="0" u="none" strike="noStrike" cap="none">
                <a:solidFill>
                  <a:schemeClr val="lt2"/>
                </a:solidFill>
                <a:latin typeface="Franklin Gothic"/>
                <a:ea typeface="Franklin Gothic"/>
                <a:cs typeface="Franklin Gothic"/>
                <a:sym typeface="Franklin Gothic"/>
              </a:rPr>
              <a:t>quirements</a:t>
            </a:r>
            <a:endParaRPr b="1"/>
          </a:p>
          <a:p>
            <a:pPr marL="228600" marR="0" lvl="0" indent="-228600" algn="l" rtl="0">
              <a:lnSpc>
                <a:spcPct val="90000"/>
              </a:lnSpc>
              <a:spcBef>
                <a:spcPts val="0"/>
              </a:spcBef>
              <a:spcAft>
                <a:spcPts val="0"/>
              </a:spcAft>
              <a:buClr>
                <a:schemeClr val="lt2"/>
              </a:buClr>
              <a:buSzPts val="18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8"/>
          <p:cNvSpPr txBox="1"/>
          <p:nvPr/>
        </p:nvSpPr>
        <p:spPr>
          <a:xfrm>
            <a:off x="6986400" y="2553900"/>
            <a:ext cx="4979100" cy="3923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457200" lvl="0" indent="-336550" algn="l" rtl="0">
              <a:lnSpc>
                <a:spcPct val="115000"/>
              </a:lnSpc>
              <a:spcBef>
                <a:spcPts val="1500"/>
              </a:spcBef>
              <a:spcAft>
                <a:spcPts val="0"/>
              </a:spcAft>
              <a:buClr>
                <a:srgbClr val="0D0D0D"/>
              </a:buClr>
              <a:buSzPts val="1700"/>
              <a:buFont typeface="Roboto"/>
              <a:buChar char="⮚"/>
            </a:pPr>
            <a:r>
              <a:rPr lang="en-US" sz="1700" b="1">
                <a:solidFill>
                  <a:srgbClr val="0D0D0D"/>
                </a:solidFill>
                <a:highlight>
                  <a:srgbClr val="FFFFFF"/>
                </a:highlight>
                <a:latin typeface="Roboto"/>
                <a:ea typeface="Roboto"/>
                <a:cs typeface="Roboto"/>
                <a:sym typeface="Roboto"/>
              </a:rPr>
              <a:t>Performance:</a:t>
            </a:r>
            <a:endParaRPr sz="1700" b="1">
              <a:solidFill>
                <a:srgbClr val="0D0D0D"/>
              </a:solidFill>
              <a:highlight>
                <a:srgbClr val="FFFFFF"/>
              </a:highlight>
              <a:latin typeface="Roboto"/>
              <a:ea typeface="Roboto"/>
              <a:cs typeface="Roboto"/>
              <a:sym typeface="Roboto"/>
            </a:endParaRPr>
          </a:p>
          <a:p>
            <a:pPr marL="914400" lvl="1" indent="-336550" algn="l" rtl="0">
              <a:lnSpc>
                <a:spcPct val="115000"/>
              </a:lnSpc>
              <a:spcBef>
                <a:spcPts val="0"/>
              </a:spcBef>
              <a:spcAft>
                <a:spcPts val="0"/>
              </a:spcAft>
              <a:buClr>
                <a:srgbClr val="0D0D0D"/>
              </a:buClr>
              <a:buSzPts val="1700"/>
              <a:buFont typeface="Roboto"/>
              <a:buChar char="○"/>
            </a:pPr>
            <a:r>
              <a:rPr lang="en-US" sz="1700">
                <a:solidFill>
                  <a:srgbClr val="0D0D0D"/>
                </a:solidFill>
                <a:highlight>
                  <a:srgbClr val="FFFFFF"/>
                </a:highlight>
                <a:latin typeface="Roboto"/>
                <a:ea typeface="Roboto"/>
                <a:cs typeface="Roboto"/>
                <a:sym typeface="Roboto"/>
              </a:rPr>
              <a:t>Real-time emotion detection with high accuracy.</a:t>
            </a:r>
            <a:endParaRPr sz="1700">
              <a:solidFill>
                <a:srgbClr val="0D0D0D"/>
              </a:solidFill>
              <a:highlight>
                <a:srgbClr val="FFFFFF"/>
              </a:highlight>
              <a:latin typeface="Roboto"/>
              <a:ea typeface="Roboto"/>
              <a:cs typeface="Roboto"/>
              <a:sym typeface="Roboto"/>
            </a:endParaRPr>
          </a:p>
          <a:p>
            <a:pPr marL="457200" lvl="0" indent="-336550" algn="l" rtl="0">
              <a:lnSpc>
                <a:spcPct val="115000"/>
              </a:lnSpc>
              <a:spcBef>
                <a:spcPts val="0"/>
              </a:spcBef>
              <a:spcAft>
                <a:spcPts val="0"/>
              </a:spcAft>
              <a:buClr>
                <a:srgbClr val="0D0D0D"/>
              </a:buClr>
              <a:buSzPts val="1700"/>
              <a:buFont typeface="Roboto"/>
              <a:buChar char="⮚"/>
            </a:pPr>
            <a:r>
              <a:rPr lang="en-US" sz="1700" b="1">
                <a:solidFill>
                  <a:srgbClr val="0D0D0D"/>
                </a:solidFill>
                <a:highlight>
                  <a:srgbClr val="FFFFFF"/>
                </a:highlight>
                <a:latin typeface="Roboto"/>
                <a:ea typeface="Roboto"/>
                <a:cs typeface="Roboto"/>
                <a:sym typeface="Roboto"/>
              </a:rPr>
              <a:t>User-friendly Interface:</a:t>
            </a:r>
            <a:endParaRPr sz="1700" b="1">
              <a:solidFill>
                <a:srgbClr val="0D0D0D"/>
              </a:solidFill>
              <a:highlight>
                <a:srgbClr val="FFFFFF"/>
              </a:highlight>
              <a:latin typeface="Roboto"/>
              <a:ea typeface="Roboto"/>
              <a:cs typeface="Roboto"/>
              <a:sym typeface="Roboto"/>
            </a:endParaRPr>
          </a:p>
          <a:p>
            <a:pPr marL="914400" lvl="1" indent="-336550" algn="l" rtl="0">
              <a:lnSpc>
                <a:spcPct val="115000"/>
              </a:lnSpc>
              <a:spcBef>
                <a:spcPts val="0"/>
              </a:spcBef>
              <a:spcAft>
                <a:spcPts val="0"/>
              </a:spcAft>
              <a:buClr>
                <a:srgbClr val="0D0D0D"/>
              </a:buClr>
              <a:buSzPts val="1700"/>
              <a:buFont typeface="Roboto"/>
              <a:buChar char="○"/>
            </a:pPr>
            <a:r>
              <a:rPr lang="en-US" sz="1700">
                <a:solidFill>
                  <a:srgbClr val="0D0D0D"/>
                </a:solidFill>
                <a:highlight>
                  <a:srgbClr val="FFFFFF"/>
                </a:highlight>
                <a:latin typeface="Roboto"/>
                <a:ea typeface="Roboto"/>
                <a:cs typeface="Roboto"/>
                <a:sym typeface="Roboto"/>
              </a:rPr>
              <a:t>Intuitive design for easy navigation and understanding of emotion prediction results.</a:t>
            </a:r>
            <a:endParaRPr sz="1700">
              <a:solidFill>
                <a:srgbClr val="0D0D0D"/>
              </a:solidFill>
              <a:highlight>
                <a:srgbClr val="FFFFFF"/>
              </a:highlight>
              <a:latin typeface="Roboto"/>
              <a:ea typeface="Roboto"/>
              <a:cs typeface="Roboto"/>
              <a:sym typeface="Roboto"/>
            </a:endParaRPr>
          </a:p>
          <a:p>
            <a:pPr marL="457200" lvl="0" indent="-336550" algn="l" rtl="0">
              <a:lnSpc>
                <a:spcPct val="115000"/>
              </a:lnSpc>
              <a:spcBef>
                <a:spcPts val="0"/>
              </a:spcBef>
              <a:spcAft>
                <a:spcPts val="0"/>
              </a:spcAft>
              <a:buClr>
                <a:srgbClr val="0D0D0D"/>
              </a:buClr>
              <a:buSzPts val="1700"/>
              <a:buFont typeface="Roboto"/>
              <a:buChar char="⮚"/>
            </a:pPr>
            <a:r>
              <a:rPr lang="en-US" sz="1700" b="1">
                <a:solidFill>
                  <a:srgbClr val="0D0D0D"/>
                </a:solidFill>
                <a:highlight>
                  <a:srgbClr val="FFFFFF"/>
                </a:highlight>
                <a:latin typeface="Roboto"/>
                <a:ea typeface="Roboto"/>
                <a:cs typeface="Roboto"/>
                <a:sym typeface="Roboto"/>
              </a:rPr>
              <a:t>Maintainability:</a:t>
            </a:r>
            <a:endParaRPr sz="1700" b="1">
              <a:solidFill>
                <a:srgbClr val="0D0D0D"/>
              </a:solidFill>
              <a:highlight>
                <a:srgbClr val="FFFFFF"/>
              </a:highlight>
              <a:latin typeface="Roboto"/>
              <a:ea typeface="Roboto"/>
              <a:cs typeface="Roboto"/>
              <a:sym typeface="Roboto"/>
            </a:endParaRPr>
          </a:p>
          <a:p>
            <a:pPr marL="914400" lvl="1" indent="-336550" algn="l" rtl="0">
              <a:lnSpc>
                <a:spcPct val="115000"/>
              </a:lnSpc>
              <a:spcBef>
                <a:spcPts val="0"/>
              </a:spcBef>
              <a:spcAft>
                <a:spcPts val="0"/>
              </a:spcAft>
              <a:buClr>
                <a:srgbClr val="0D0D0D"/>
              </a:buClr>
              <a:buSzPts val="1700"/>
              <a:buFont typeface="Roboto"/>
              <a:buChar char="○"/>
            </a:pPr>
            <a:r>
              <a:rPr lang="en-US" sz="1700">
                <a:solidFill>
                  <a:srgbClr val="0D0D0D"/>
                </a:solidFill>
                <a:highlight>
                  <a:srgbClr val="FFFFFF"/>
                </a:highlight>
                <a:latin typeface="Roboto"/>
                <a:ea typeface="Roboto"/>
                <a:cs typeface="Roboto"/>
                <a:sym typeface="Roboto"/>
              </a:rPr>
              <a:t>Clear documentation, modular design, and coding standards for easy updates and maintenance.</a:t>
            </a:r>
            <a:endParaRPr sz="17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457200" marR="0" lvl="0" indent="0" algn="l" rtl="0">
              <a:lnSpc>
                <a:spcPct val="90000"/>
              </a:lnSpc>
              <a:spcBef>
                <a:spcPts val="1500"/>
              </a:spcBef>
              <a:spcAft>
                <a:spcPts val="0"/>
              </a:spcAft>
              <a:buNone/>
            </a:pPr>
            <a:r>
              <a:rPr lang="en-US" sz="1600" b="0" i="0" u="none" strike="noStrike" cap="none">
                <a:solidFill>
                  <a:schemeClr val="dk1"/>
                </a:solidFill>
                <a:latin typeface="Libre Franklin"/>
                <a:ea typeface="Libre Franklin"/>
                <a:cs typeface="Libre Franklin"/>
                <a:sym typeface="Libre Franklin"/>
              </a:rPr>
              <a:t>  </a:t>
            </a:r>
            <a:endParaRPr sz="1400" b="0" i="0" u="none" strike="noStrike" cap="none">
              <a:solidFill>
                <a:srgbClr val="000000"/>
              </a:solidFill>
              <a:latin typeface="Arial"/>
              <a:ea typeface="Arial"/>
              <a:cs typeface="Arial"/>
              <a:sym typeface="Arial"/>
            </a:endParaRPr>
          </a:p>
        </p:txBody>
      </p:sp>
      <p:pic>
        <p:nvPicPr>
          <p:cNvPr id="246" name="Google Shape;246;p18"/>
          <p:cNvPicPr preferRelativeResize="0"/>
          <p:nvPr/>
        </p:nvPicPr>
        <p:blipFill rotWithShape="1">
          <a:blip r:embed="rId3">
            <a:alphaModFix/>
          </a:blip>
          <a:srcRect/>
          <a:stretch/>
        </p:blipFill>
        <p:spPr>
          <a:xfrm>
            <a:off x="147845" y="84871"/>
            <a:ext cx="538327" cy="6990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9"/>
          <p:cNvSpPr txBox="1">
            <a:spLocks noGrp="1"/>
          </p:cNvSpPr>
          <p:nvPr>
            <p:ph type="title"/>
          </p:nvPr>
        </p:nvSpPr>
        <p:spPr>
          <a:xfrm>
            <a:off x="952499" y="1096346"/>
            <a:ext cx="5780809" cy="43220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SzPct val="100000"/>
              <a:buNone/>
            </a:pPr>
            <a:r>
              <a:rPr lang="en-US"/>
              <a:t>Project Requirements </a:t>
            </a:r>
            <a:endParaRPr/>
          </a:p>
        </p:txBody>
      </p:sp>
      <p:sp>
        <p:nvSpPr>
          <p:cNvPr id="252" name="Google Shape;252;p1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1800"/>
              <a:buNone/>
            </a:pPr>
            <a:r>
              <a:rPr lang="en-US" b="1"/>
              <a:t>Hardware Requirements</a:t>
            </a:r>
            <a:endParaRPr b="1"/>
          </a:p>
        </p:txBody>
      </p:sp>
      <p:sp>
        <p:nvSpPr>
          <p:cNvPr id="253" name="Google Shape;253;p19"/>
          <p:cNvSpPr txBox="1">
            <a:spLocks noGrp="1"/>
          </p:cNvSpPr>
          <p:nvPr>
            <p:ph type="body" idx="1"/>
          </p:nvPr>
        </p:nvSpPr>
        <p:spPr>
          <a:xfrm>
            <a:off x="952500" y="2601924"/>
            <a:ext cx="6707100" cy="4091483"/>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Autofit/>
          </a:bodyPr>
          <a:lstStyle/>
          <a:p>
            <a:pPr marL="457200" lvl="0" indent="-342900" algn="l" rtl="0">
              <a:lnSpc>
                <a:spcPct val="115000"/>
              </a:lnSpc>
              <a:spcBef>
                <a:spcPts val="150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Graphics Processing Unit (GPU)</a:t>
            </a:r>
            <a:endParaRPr sz="1800" dirty="0">
              <a:solidFill>
                <a:srgbClr val="0D0D0D"/>
              </a:solidFill>
              <a:highlight>
                <a:srgbClr val="FFFFFF"/>
              </a:highlight>
              <a:latin typeface="Franklin Gothic"/>
              <a:ea typeface="Franklin Gothic"/>
              <a:cs typeface="Franklin Gothic"/>
              <a:sym typeface="Franklin Gothic"/>
            </a:endParaRPr>
          </a:p>
          <a:p>
            <a:pPr marL="914400" lvl="1"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At least a 4GB </a:t>
            </a:r>
          </a:p>
          <a:p>
            <a:pPr marL="914400" lvl="1"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Enables faster training and GPU-accelerated computations.</a:t>
            </a:r>
            <a:endParaRPr sz="1800" dirty="0">
              <a:solidFill>
                <a:srgbClr val="0D0D0D"/>
              </a:solidFill>
              <a:highlight>
                <a:srgbClr val="FFFFFF"/>
              </a:highlight>
              <a:latin typeface="Franklin Gothic"/>
              <a:ea typeface="Franklin Gothic"/>
              <a:cs typeface="Franklin Gothic"/>
              <a:sym typeface="Franklin Gothic"/>
            </a:endParaRPr>
          </a:p>
          <a:p>
            <a:pPr marL="457200" lvl="0"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Random Access Memory (RAM)</a:t>
            </a:r>
            <a:endParaRPr sz="1800" dirty="0">
              <a:solidFill>
                <a:srgbClr val="0D0D0D"/>
              </a:solidFill>
              <a:highlight>
                <a:srgbClr val="FFFFFF"/>
              </a:highlight>
              <a:latin typeface="Franklin Gothic"/>
              <a:ea typeface="Franklin Gothic"/>
              <a:cs typeface="Franklin Gothic"/>
              <a:sym typeface="Franklin Gothic"/>
            </a:endParaRPr>
          </a:p>
          <a:p>
            <a:pPr marL="914400" lvl="1"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Minimum 8 GB RAM </a:t>
            </a:r>
          </a:p>
          <a:p>
            <a:pPr marL="914400" lvl="1"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Handles large datasets and trains complex models efficiently.</a:t>
            </a:r>
            <a:endParaRPr sz="1800" dirty="0">
              <a:solidFill>
                <a:srgbClr val="0D0D0D"/>
              </a:solidFill>
              <a:highlight>
                <a:srgbClr val="FFFFFF"/>
              </a:highlight>
              <a:latin typeface="Franklin Gothic"/>
              <a:ea typeface="Franklin Gothic"/>
              <a:cs typeface="Franklin Gothic"/>
              <a:sym typeface="Franklin Gothic"/>
            </a:endParaRPr>
          </a:p>
          <a:p>
            <a:pPr marL="457200" lvl="0"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Operating System (OS)</a:t>
            </a:r>
            <a:endParaRPr sz="1800" dirty="0">
              <a:solidFill>
                <a:srgbClr val="0D0D0D"/>
              </a:solidFill>
              <a:highlight>
                <a:srgbClr val="FFFFFF"/>
              </a:highlight>
              <a:latin typeface="Franklin Gothic"/>
              <a:ea typeface="Franklin Gothic"/>
              <a:cs typeface="Franklin Gothic"/>
              <a:sym typeface="Franklin Gothic"/>
            </a:endParaRPr>
          </a:p>
          <a:p>
            <a:pPr marL="914400" lvl="1"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System compatible with TensorFlow libraries</a:t>
            </a:r>
            <a:endParaRPr sz="1800" dirty="0">
              <a:solidFill>
                <a:srgbClr val="0D0D0D"/>
              </a:solidFill>
              <a:highlight>
                <a:srgbClr val="FFFFFF"/>
              </a:highlight>
              <a:latin typeface="Franklin Gothic"/>
              <a:ea typeface="Franklin Gothic"/>
              <a:cs typeface="Franklin Gothic"/>
              <a:sym typeface="Franklin Gothic"/>
            </a:endParaRPr>
          </a:p>
          <a:p>
            <a:pPr marL="914400" lvl="1"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Ensures compatibility with machine learning frameworks and seamless development.</a:t>
            </a:r>
            <a:endParaRPr sz="1800" dirty="0">
              <a:solidFill>
                <a:srgbClr val="0D0D0D"/>
              </a:solidFill>
              <a:highlight>
                <a:srgbClr val="FFFFFF"/>
              </a:highlight>
              <a:latin typeface="Franklin Gothic"/>
              <a:ea typeface="Franklin Gothic"/>
              <a:cs typeface="Franklin Gothic"/>
              <a:sym typeface="Franklin Gothic"/>
            </a:endParaRPr>
          </a:p>
          <a:p>
            <a:pPr marL="457200" lvl="0" indent="0" algn="l" rtl="0">
              <a:lnSpc>
                <a:spcPct val="90000"/>
              </a:lnSpc>
              <a:spcBef>
                <a:spcPts val="1500"/>
              </a:spcBef>
              <a:spcAft>
                <a:spcPts val="0"/>
              </a:spcAft>
              <a:buNone/>
            </a:pPr>
            <a:r>
              <a:rPr lang="en-US" dirty="0"/>
              <a:t> </a:t>
            </a:r>
            <a:endParaRPr dirty="0"/>
          </a:p>
        </p:txBody>
      </p:sp>
      <p:pic>
        <p:nvPicPr>
          <p:cNvPr id="254" name="Google Shape;254;p19"/>
          <p:cNvPicPr preferRelativeResize="0"/>
          <p:nvPr/>
        </p:nvPicPr>
        <p:blipFill rotWithShape="1">
          <a:blip r:embed="rId3">
            <a:alphaModFix/>
          </a:blip>
          <a:srcRect/>
          <a:stretch/>
        </p:blipFill>
        <p:spPr>
          <a:xfrm>
            <a:off x="118280" y="35612"/>
            <a:ext cx="538327" cy="699021"/>
          </a:xfrm>
          <a:prstGeom prst="rect">
            <a:avLst/>
          </a:prstGeom>
          <a:noFill/>
          <a:ln>
            <a:noFill/>
          </a:ln>
        </p:spPr>
      </p:pic>
      <p:sp>
        <p:nvSpPr>
          <p:cNvPr id="255" name="Google Shape;255;p19"/>
          <p:cNvSpPr txBox="1">
            <a:spLocks noGrp="1"/>
          </p:cNvSpPr>
          <p:nvPr>
            <p:ph type="body" idx="2"/>
          </p:nvPr>
        </p:nvSpPr>
        <p:spPr>
          <a:xfrm>
            <a:off x="7886700" y="2360100"/>
            <a:ext cx="4838700" cy="3159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1800"/>
              <a:buNone/>
            </a:pPr>
            <a:r>
              <a:rPr lang="en-US" b="1"/>
              <a:t>Software Requirements</a:t>
            </a:r>
            <a:endParaRPr b="1"/>
          </a:p>
        </p:txBody>
      </p:sp>
      <p:sp>
        <p:nvSpPr>
          <p:cNvPr id="256" name="Google Shape;256;p19"/>
          <p:cNvSpPr txBox="1"/>
          <p:nvPr/>
        </p:nvSpPr>
        <p:spPr>
          <a:xfrm>
            <a:off x="8361125" y="2676000"/>
            <a:ext cx="3000000" cy="196974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Python</a:t>
            </a:r>
            <a:endParaRPr sz="1800" dirty="0">
              <a:solidFill>
                <a:srgbClr val="0D0D0D"/>
              </a:solidFill>
              <a:highlight>
                <a:srgbClr val="FFFFFF"/>
              </a:highlight>
              <a:latin typeface="Franklin Gothic"/>
              <a:ea typeface="Franklin Gothic"/>
              <a:cs typeface="Franklin Gothic"/>
              <a:sym typeface="Franklin Gothic"/>
            </a:endParaRPr>
          </a:p>
          <a:p>
            <a:pPr marL="457200" lvl="0"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Open CV</a:t>
            </a:r>
          </a:p>
          <a:p>
            <a:pPr marL="457200" lvl="0" indent="-342900" algn="l" rtl="0">
              <a:lnSpc>
                <a:spcPct val="115000"/>
              </a:lnSpc>
              <a:spcBef>
                <a:spcPts val="0"/>
              </a:spcBef>
              <a:spcAft>
                <a:spcPts val="0"/>
              </a:spcAft>
              <a:buClr>
                <a:srgbClr val="0D0D0D"/>
              </a:buClr>
              <a:buSzPts val="1800"/>
              <a:buFont typeface="Franklin Gothic"/>
              <a:buChar char="➢"/>
            </a:pPr>
            <a:r>
              <a:rPr lang="en-US" sz="1800" dirty="0" err="1">
                <a:solidFill>
                  <a:srgbClr val="0D0D0D"/>
                </a:solidFill>
                <a:highlight>
                  <a:srgbClr val="FFFFFF"/>
                </a:highlight>
                <a:latin typeface="Franklin Gothic"/>
                <a:ea typeface="Franklin Gothic"/>
                <a:cs typeface="Franklin Gothic"/>
                <a:sym typeface="Franklin Gothic"/>
              </a:rPr>
              <a:t>Tensorflow</a:t>
            </a:r>
            <a:endParaRPr sz="1800" dirty="0">
              <a:solidFill>
                <a:srgbClr val="0D0D0D"/>
              </a:solidFill>
              <a:highlight>
                <a:srgbClr val="FFFFFF"/>
              </a:highlight>
              <a:latin typeface="Franklin Gothic"/>
              <a:ea typeface="Franklin Gothic"/>
              <a:cs typeface="Franklin Gothic"/>
              <a:sym typeface="Franklin Gothic"/>
            </a:endParaRPr>
          </a:p>
          <a:p>
            <a:pPr marL="457200" lvl="0" indent="-342900" algn="l" rtl="0">
              <a:lnSpc>
                <a:spcPct val="115000"/>
              </a:lnSpc>
              <a:spcBef>
                <a:spcPts val="0"/>
              </a:spcBef>
              <a:spcAft>
                <a:spcPts val="0"/>
              </a:spcAft>
              <a:buClr>
                <a:srgbClr val="0D0D0D"/>
              </a:buClr>
              <a:buSzPts val="1800"/>
              <a:buFont typeface="Franklin Gothic"/>
              <a:buChar char="➢"/>
            </a:pPr>
            <a:r>
              <a:rPr lang="en-US" sz="1800" dirty="0" err="1">
                <a:solidFill>
                  <a:srgbClr val="0D0D0D"/>
                </a:solidFill>
                <a:highlight>
                  <a:srgbClr val="FFFFFF"/>
                </a:highlight>
                <a:latin typeface="Franklin Gothic"/>
                <a:ea typeface="Franklin Gothic"/>
                <a:cs typeface="Franklin Gothic"/>
                <a:sym typeface="Franklin Gothic"/>
              </a:rPr>
              <a:t>Keras</a:t>
            </a:r>
            <a:endParaRPr sz="1800" dirty="0">
              <a:solidFill>
                <a:srgbClr val="0D0D0D"/>
              </a:solidFill>
              <a:highlight>
                <a:srgbClr val="FFFFFF"/>
              </a:highlight>
              <a:latin typeface="Franklin Gothic"/>
              <a:ea typeface="Franklin Gothic"/>
              <a:cs typeface="Franklin Gothic"/>
              <a:sym typeface="Franklin Gothic"/>
            </a:endParaRPr>
          </a:p>
          <a:p>
            <a:pPr marL="457200" lvl="0" indent="-342900" algn="l" rtl="0">
              <a:lnSpc>
                <a:spcPct val="115000"/>
              </a:lnSpc>
              <a:spcBef>
                <a:spcPts val="0"/>
              </a:spcBef>
              <a:spcAft>
                <a:spcPts val="0"/>
              </a:spcAft>
              <a:buClr>
                <a:srgbClr val="0D0D0D"/>
              </a:buClr>
              <a:buSzPts val="1800"/>
              <a:buFont typeface="Franklin Gothic"/>
              <a:buChar char="➢"/>
            </a:pPr>
            <a:r>
              <a:rPr lang="en-US" sz="1800" dirty="0">
                <a:solidFill>
                  <a:srgbClr val="0D0D0D"/>
                </a:solidFill>
                <a:highlight>
                  <a:srgbClr val="FFFFFF"/>
                </a:highlight>
                <a:latin typeface="Franklin Gothic"/>
                <a:ea typeface="Franklin Gothic"/>
                <a:cs typeface="Franklin Gothic"/>
                <a:sym typeface="Franklin Gothic"/>
              </a:rPr>
              <a:t>VS Code</a:t>
            </a:r>
            <a:endParaRPr sz="1800" dirty="0">
              <a:solidFill>
                <a:srgbClr val="0D0D0D"/>
              </a:solidFill>
              <a:highlight>
                <a:srgbClr val="FFFFFF"/>
              </a:highlight>
              <a:latin typeface="Franklin Gothic"/>
              <a:ea typeface="Franklin Gothic"/>
              <a:cs typeface="Franklin Gothic"/>
              <a:sym typeface="Frankli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0"/>
          <p:cNvSpPr txBox="1">
            <a:spLocks noGrp="1"/>
          </p:cNvSpPr>
          <p:nvPr>
            <p:ph type="title"/>
          </p:nvPr>
        </p:nvSpPr>
        <p:spPr>
          <a:xfrm>
            <a:off x="952499" y="1096346"/>
            <a:ext cx="5780809" cy="43220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Design </a:t>
            </a:r>
            <a:endParaRPr dirty="0"/>
          </a:p>
        </p:txBody>
      </p:sp>
      <p:sp>
        <p:nvSpPr>
          <p:cNvPr id="262" name="Google Shape;262;p20"/>
          <p:cNvSpPr txBox="1">
            <a:spLocks noGrp="1"/>
          </p:cNvSpPr>
          <p:nvPr>
            <p:ph type="body" idx="2"/>
          </p:nvPr>
        </p:nvSpPr>
        <p:spPr>
          <a:xfrm>
            <a:off x="820419" y="2133871"/>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1800"/>
              <a:buNone/>
            </a:pPr>
            <a:r>
              <a:rPr lang="en-US" b="1" dirty="0"/>
              <a:t>Data flow diagram :-</a:t>
            </a:r>
          </a:p>
        </p:txBody>
      </p:sp>
      <p:sp>
        <p:nvSpPr>
          <p:cNvPr id="263" name="Google Shape;263;p20"/>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a:t>  </a:t>
            </a:r>
            <a:endParaRPr/>
          </a:p>
        </p:txBody>
      </p:sp>
      <p:sp>
        <p:nvSpPr>
          <p:cNvPr id="264" name="Google Shape;264;p2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6</a:t>
            </a:fld>
            <a:endParaRPr/>
          </a:p>
        </p:txBody>
      </p:sp>
      <p:pic>
        <p:nvPicPr>
          <p:cNvPr id="267" name="Google Shape;267;p20"/>
          <p:cNvPicPr preferRelativeResize="0"/>
          <p:nvPr/>
        </p:nvPicPr>
        <p:blipFill rotWithShape="1">
          <a:blip r:embed="rId3">
            <a:alphaModFix/>
          </a:blip>
          <a:srcRect/>
          <a:stretch/>
        </p:blipFill>
        <p:spPr>
          <a:xfrm>
            <a:off x="87193" y="122830"/>
            <a:ext cx="538327" cy="699021"/>
          </a:xfrm>
          <a:prstGeom prst="rect">
            <a:avLst/>
          </a:prstGeom>
          <a:noFill/>
          <a:ln>
            <a:noFill/>
          </a:ln>
        </p:spPr>
      </p:pic>
      <p:pic>
        <p:nvPicPr>
          <p:cNvPr id="3" name="Picture 2">
            <a:extLst>
              <a:ext uri="{FF2B5EF4-FFF2-40B4-BE49-F238E27FC236}">
                <a16:creationId xmlns:a16="http://schemas.microsoft.com/office/drawing/2014/main" id="{8ACC621F-1F05-31B7-7E23-9949AC1961A1}"/>
              </a:ext>
            </a:extLst>
          </p:cNvPr>
          <p:cNvPicPr>
            <a:picLocks noChangeAspect="1"/>
          </p:cNvPicPr>
          <p:nvPr/>
        </p:nvPicPr>
        <p:blipFill>
          <a:blip r:embed="rId4"/>
          <a:stretch>
            <a:fillRect/>
          </a:stretch>
        </p:blipFill>
        <p:spPr>
          <a:xfrm>
            <a:off x="820419" y="2601914"/>
            <a:ext cx="7112509" cy="4130085"/>
          </a:xfrm>
          <a:prstGeom prst="rect">
            <a:avLst/>
          </a:prstGeom>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1"/>
          <p:cNvSpPr txBox="1">
            <a:spLocks noGrp="1"/>
          </p:cNvSpPr>
          <p:nvPr>
            <p:ph type="title"/>
          </p:nvPr>
        </p:nvSpPr>
        <p:spPr>
          <a:xfrm>
            <a:off x="938851" y="1069051"/>
            <a:ext cx="5780809" cy="610863"/>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4400"/>
              <a:buNone/>
            </a:pPr>
            <a:r>
              <a:rPr lang="en-US"/>
              <a:t>Design </a:t>
            </a:r>
            <a:endParaRPr/>
          </a:p>
        </p:txBody>
      </p:sp>
      <p:sp>
        <p:nvSpPr>
          <p:cNvPr id="273" name="Google Shape;273;p21"/>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98450" algn="l" rtl="0">
              <a:lnSpc>
                <a:spcPct val="115000"/>
              </a:lnSpc>
              <a:spcBef>
                <a:spcPts val="0"/>
              </a:spcBef>
              <a:spcAft>
                <a:spcPts val="0"/>
              </a:spcAft>
              <a:buClr>
                <a:schemeClr val="dk1"/>
              </a:buClr>
              <a:buSzPts val="1800"/>
              <a:buFont typeface="Roboto"/>
              <a:buChar char="⮚"/>
            </a:pPr>
            <a:r>
              <a:rPr lang="en-US" sz="1800">
                <a:solidFill>
                  <a:srgbClr val="0D0D0D"/>
                </a:solidFill>
                <a:highlight>
                  <a:srgbClr val="FFFFFF"/>
                </a:highlight>
                <a:latin typeface="Roboto"/>
                <a:ea typeface="Roboto"/>
                <a:cs typeface="Roboto"/>
                <a:sym typeface="Roboto"/>
              </a:rPr>
              <a:t>Customer Service Enhancement</a:t>
            </a:r>
            <a:endParaRPr sz="1800">
              <a:solidFill>
                <a:srgbClr val="0D0D0D"/>
              </a:solidFill>
              <a:highlight>
                <a:srgbClr val="FFFFFF"/>
              </a:highlight>
              <a:latin typeface="Roboto"/>
              <a:ea typeface="Roboto"/>
              <a:cs typeface="Roboto"/>
              <a:sym typeface="Roboto"/>
            </a:endParaRPr>
          </a:p>
          <a:p>
            <a:pPr marL="285750" lvl="0" indent="-298450" algn="l" rtl="0">
              <a:lnSpc>
                <a:spcPct val="115000"/>
              </a:lnSpc>
              <a:spcBef>
                <a:spcPts val="0"/>
              </a:spcBef>
              <a:spcAft>
                <a:spcPts val="0"/>
              </a:spcAft>
              <a:buClr>
                <a:schemeClr val="dk1"/>
              </a:buClr>
              <a:buSzPts val="1800"/>
              <a:buFont typeface="Roboto"/>
              <a:buChar char="⮚"/>
            </a:pPr>
            <a:r>
              <a:rPr lang="en-US" sz="1800">
                <a:solidFill>
                  <a:srgbClr val="0D0D0D"/>
                </a:solidFill>
                <a:highlight>
                  <a:srgbClr val="FFFFFF"/>
                </a:highlight>
                <a:latin typeface="Roboto"/>
                <a:ea typeface="Roboto"/>
                <a:cs typeface="Roboto"/>
                <a:sym typeface="Roboto"/>
              </a:rPr>
              <a:t>Healthcare Application</a:t>
            </a:r>
            <a:endParaRPr sz="1800">
              <a:solidFill>
                <a:srgbClr val="0D0D0D"/>
              </a:solidFill>
              <a:highlight>
                <a:srgbClr val="FFFFFF"/>
              </a:highlight>
              <a:latin typeface="Roboto"/>
              <a:ea typeface="Roboto"/>
              <a:cs typeface="Roboto"/>
              <a:sym typeface="Roboto"/>
            </a:endParaRPr>
          </a:p>
          <a:p>
            <a:pPr marL="285750" lvl="0" indent="-298450" algn="l" rtl="0">
              <a:lnSpc>
                <a:spcPct val="115000"/>
              </a:lnSpc>
              <a:spcBef>
                <a:spcPts val="0"/>
              </a:spcBef>
              <a:spcAft>
                <a:spcPts val="0"/>
              </a:spcAft>
              <a:buClr>
                <a:schemeClr val="dk1"/>
              </a:buClr>
              <a:buSzPts val="1800"/>
              <a:buFont typeface="Roboto"/>
              <a:buChar char="⮚"/>
            </a:pPr>
            <a:r>
              <a:rPr lang="en-US" sz="1800">
                <a:solidFill>
                  <a:srgbClr val="0D0D0D"/>
                </a:solidFill>
                <a:highlight>
                  <a:srgbClr val="FFFFFF"/>
                </a:highlight>
                <a:latin typeface="Roboto"/>
                <a:ea typeface="Roboto"/>
                <a:cs typeface="Roboto"/>
                <a:sym typeface="Roboto"/>
              </a:rPr>
              <a:t>Education and Learning</a:t>
            </a:r>
            <a:endParaRPr sz="1800">
              <a:solidFill>
                <a:srgbClr val="0D0D0D"/>
              </a:solidFill>
              <a:highlight>
                <a:srgbClr val="FFFFFF"/>
              </a:highlight>
              <a:latin typeface="Roboto"/>
              <a:ea typeface="Roboto"/>
              <a:cs typeface="Roboto"/>
              <a:sym typeface="Roboto"/>
            </a:endParaRPr>
          </a:p>
          <a:p>
            <a:pPr marL="285750" lvl="0" indent="-298450" algn="l" rtl="0">
              <a:lnSpc>
                <a:spcPct val="115000"/>
              </a:lnSpc>
              <a:spcBef>
                <a:spcPts val="0"/>
              </a:spcBef>
              <a:spcAft>
                <a:spcPts val="0"/>
              </a:spcAft>
              <a:buClr>
                <a:schemeClr val="dk1"/>
              </a:buClr>
              <a:buSzPts val="1800"/>
              <a:buFont typeface="Roboto"/>
              <a:buChar char="⮚"/>
            </a:pPr>
            <a:r>
              <a:rPr lang="en-US" sz="1800">
                <a:solidFill>
                  <a:srgbClr val="0D0D0D"/>
                </a:solidFill>
                <a:highlight>
                  <a:srgbClr val="FFFFFF"/>
                </a:highlight>
                <a:latin typeface="Roboto"/>
                <a:ea typeface="Roboto"/>
                <a:cs typeface="Roboto"/>
                <a:sym typeface="Roboto"/>
              </a:rPr>
              <a:t>Entertainment and Gaming</a:t>
            </a:r>
            <a:endParaRPr sz="1800">
              <a:solidFill>
                <a:srgbClr val="0D0D0D"/>
              </a:solidFill>
              <a:highlight>
                <a:srgbClr val="FFFFFF"/>
              </a:highlight>
              <a:latin typeface="Roboto"/>
              <a:ea typeface="Roboto"/>
              <a:cs typeface="Roboto"/>
              <a:sym typeface="Roboto"/>
            </a:endParaRPr>
          </a:p>
          <a:p>
            <a:pPr marL="285750" lvl="0" indent="-298450" algn="l" rtl="0">
              <a:lnSpc>
                <a:spcPct val="115000"/>
              </a:lnSpc>
              <a:spcBef>
                <a:spcPts val="0"/>
              </a:spcBef>
              <a:spcAft>
                <a:spcPts val="0"/>
              </a:spcAft>
              <a:buClr>
                <a:schemeClr val="dk1"/>
              </a:buClr>
              <a:buSzPts val="1800"/>
              <a:buFont typeface="Roboto"/>
              <a:buChar char="⮚"/>
            </a:pPr>
            <a:r>
              <a:rPr lang="en-US" sz="1800">
                <a:solidFill>
                  <a:srgbClr val="0D0D0D"/>
                </a:solidFill>
                <a:highlight>
                  <a:srgbClr val="FFFFFF"/>
                </a:highlight>
                <a:latin typeface="Roboto"/>
                <a:ea typeface="Roboto"/>
                <a:cs typeface="Roboto"/>
                <a:sym typeface="Roboto"/>
              </a:rPr>
              <a:t>Market Research and Advertising</a:t>
            </a:r>
            <a:endParaRPr sz="1800">
              <a:solidFill>
                <a:srgbClr val="0D0D0D"/>
              </a:solidFill>
              <a:highlight>
                <a:srgbClr val="FFFFFF"/>
              </a:highlight>
              <a:latin typeface="Roboto"/>
              <a:ea typeface="Roboto"/>
              <a:cs typeface="Roboto"/>
              <a:sym typeface="Roboto"/>
            </a:endParaRPr>
          </a:p>
          <a:p>
            <a:pPr marL="285750" lvl="0" indent="-298450" algn="l" rtl="0">
              <a:lnSpc>
                <a:spcPct val="115000"/>
              </a:lnSpc>
              <a:spcBef>
                <a:spcPts val="0"/>
              </a:spcBef>
              <a:spcAft>
                <a:spcPts val="0"/>
              </a:spcAft>
              <a:buClr>
                <a:schemeClr val="dk1"/>
              </a:buClr>
              <a:buSzPts val="1800"/>
              <a:buFont typeface="Noto Sans Symbols"/>
              <a:buChar char="⮚"/>
            </a:pPr>
            <a:r>
              <a:rPr lang="en-US" sz="1800">
                <a:solidFill>
                  <a:srgbClr val="0D0D0D"/>
                </a:solidFill>
                <a:highlight>
                  <a:srgbClr val="FFFFFF"/>
                </a:highlight>
                <a:latin typeface="Roboto"/>
                <a:ea typeface="Roboto"/>
                <a:cs typeface="Roboto"/>
                <a:sym typeface="Roboto"/>
              </a:rPr>
              <a:t>Human-Computer Interaction</a:t>
            </a:r>
            <a:r>
              <a:rPr lang="en-US" sz="1800">
                <a:latin typeface="Roboto"/>
                <a:ea typeface="Roboto"/>
                <a:cs typeface="Roboto"/>
                <a:sym typeface="Roboto"/>
              </a:rPr>
              <a:t>  </a:t>
            </a:r>
            <a:endParaRPr sz="1800">
              <a:latin typeface="Roboto"/>
              <a:ea typeface="Roboto"/>
              <a:cs typeface="Roboto"/>
              <a:sym typeface="Roboto"/>
            </a:endParaRPr>
          </a:p>
        </p:txBody>
      </p:sp>
      <p:sp>
        <p:nvSpPr>
          <p:cNvPr id="274" name="Google Shape;274;p2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7</a:t>
            </a:fld>
            <a:endParaRPr/>
          </a:p>
        </p:txBody>
      </p:sp>
      <p:sp>
        <p:nvSpPr>
          <p:cNvPr id="275" name="Google Shape;275;p21"/>
          <p:cNvSpPr txBox="1"/>
          <p:nvPr/>
        </p:nvSpPr>
        <p:spPr>
          <a:xfrm>
            <a:off x="6267450" y="1943088"/>
            <a:ext cx="5143500" cy="315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1" i="0" u="none" strike="noStrike" cap="none" dirty="0">
                <a:solidFill>
                  <a:schemeClr val="lt2"/>
                </a:solidFill>
                <a:latin typeface="Franklin Gothic"/>
                <a:ea typeface="Franklin Gothic"/>
                <a:cs typeface="Franklin Gothic"/>
                <a:sym typeface="Franklin Gothic"/>
              </a:rPr>
              <a:t>Dependencies / Show stopper :</a:t>
            </a:r>
            <a:endParaRPr sz="1400" b="1" i="0" u="none" strike="noStrike" cap="none" dirty="0">
              <a:solidFill>
                <a:srgbClr val="000000"/>
              </a:solidFill>
            </a:endParaRPr>
          </a:p>
        </p:txBody>
      </p:sp>
      <p:sp>
        <p:nvSpPr>
          <p:cNvPr id="276" name="Google Shape;276;p21"/>
          <p:cNvSpPr txBox="1"/>
          <p:nvPr/>
        </p:nvSpPr>
        <p:spPr>
          <a:xfrm>
            <a:off x="6254750" y="2326350"/>
            <a:ext cx="4838700" cy="42537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b="1">
                <a:solidFill>
                  <a:srgbClr val="0D0D0D"/>
                </a:solidFill>
                <a:highlight>
                  <a:srgbClr val="FFFFFF"/>
                </a:highlight>
                <a:latin typeface="Roboto"/>
                <a:ea typeface="Roboto"/>
                <a:cs typeface="Roboto"/>
                <a:sym typeface="Roboto"/>
              </a:rPr>
              <a:t>Dependencies:</a:t>
            </a:r>
            <a:endParaRPr sz="1800" b="1">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Availability of labeled emotion data for training machine learning models.</a:t>
            </a:r>
            <a:endParaRPr sz="1800">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Compatibility with hardware and software requirements, such as GPU support for deep learning computations.</a:t>
            </a:r>
            <a:endParaRPr sz="1800">
              <a:solidFill>
                <a:srgbClr val="0D0D0D"/>
              </a:solidFill>
              <a:highlight>
                <a:srgbClr val="FFFFFF"/>
              </a:highlight>
              <a:latin typeface="Roboto"/>
              <a:ea typeface="Roboto"/>
              <a:cs typeface="Roboto"/>
              <a:sym typeface="Roboto"/>
            </a:endParaRPr>
          </a:p>
          <a:p>
            <a:pPr marL="0" marR="0" lvl="0" indent="0" algn="l" rtl="0">
              <a:lnSpc>
                <a:spcPct val="90000"/>
              </a:lnSpc>
              <a:spcBef>
                <a:spcPts val="0"/>
              </a:spcBef>
              <a:spcAft>
                <a:spcPts val="0"/>
              </a:spcAft>
              <a:buNone/>
            </a:pPr>
            <a:r>
              <a:rPr lang="en-US" sz="1800" b="1" i="0" u="none" strike="noStrike" cap="none">
                <a:solidFill>
                  <a:schemeClr val="dk1"/>
                </a:solidFill>
                <a:latin typeface="Roboto"/>
                <a:ea typeface="Roboto"/>
                <a:cs typeface="Roboto"/>
                <a:sym typeface="Roboto"/>
              </a:rPr>
              <a:t>  </a:t>
            </a:r>
            <a:r>
              <a:rPr lang="en-US" sz="1800" b="1">
                <a:solidFill>
                  <a:srgbClr val="0D0D0D"/>
                </a:solidFill>
                <a:highlight>
                  <a:srgbClr val="FFFFFF"/>
                </a:highlight>
                <a:latin typeface="Roboto"/>
                <a:ea typeface="Roboto"/>
                <a:cs typeface="Roboto"/>
                <a:sym typeface="Roboto"/>
              </a:rPr>
              <a:t>Showstoppers:</a:t>
            </a:r>
            <a:endParaRPr sz="1800" b="1">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Inaccurate or unreliable emotion prediction results, leading to poor user experience and system usability.</a:t>
            </a:r>
            <a:endParaRPr sz="1800">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Lack of user acceptance or adoption due to complex user interface or inadequate accessibility features.</a:t>
            </a:r>
            <a:endParaRPr sz="1800">
              <a:solidFill>
                <a:srgbClr val="0D0D0D"/>
              </a:solidFill>
              <a:highlight>
                <a:srgbClr val="FFFFFF"/>
              </a:highlight>
              <a:latin typeface="Roboto"/>
              <a:ea typeface="Roboto"/>
              <a:cs typeface="Roboto"/>
              <a:sym typeface="Roboto"/>
            </a:endParaRPr>
          </a:p>
          <a:p>
            <a:pPr marL="0" marR="0" lvl="0" indent="0" algn="l" rtl="0">
              <a:lnSpc>
                <a:spcPct val="90000"/>
              </a:lnSpc>
              <a:spcBef>
                <a:spcPts val="0"/>
              </a:spcBef>
              <a:spcAft>
                <a:spcPts val="0"/>
              </a:spcAft>
              <a:buNone/>
            </a:pPr>
            <a:endParaRPr sz="1600">
              <a:solidFill>
                <a:schemeClr val="dk1"/>
              </a:solidFill>
              <a:latin typeface="Libre Franklin"/>
              <a:ea typeface="Libre Franklin"/>
              <a:cs typeface="Libre Franklin"/>
              <a:sym typeface="Libre Franklin"/>
            </a:endParaRPr>
          </a:p>
        </p:txBody>
      </p:sp>
      <p:pic>
        <p:nvPicPr>
          <p:cNvPr id="277" name="Google Shape;277;p21"/>
          <p:cNvPicPr preferRelativeResize="0"/>
          <p:nvPr/>
        </p:nvPicPr>
        <p:blipFill rotWithShape="1">
          <a:blip r:embed="rId3">
            <a:alphaModFix/>
          </a:blip>
          <a:srcRect/>
          <a:stretch/>
        </p:blipFill>
        <p:spPr>
          <a:xfrm>
            <a:off x="54590" y="90203"/>
            <a:ext cx="700585" cy="699021"/>
          </a:xfrm>
          <a:prstGeom prst="rect">
            <a:avLst/>
          </a:prstGeom>
          <a:noFill/>
          <a:ln>
            <a:noFill/>
          </a:ln>
        </p:spPr>
      </p:pic>
      <p:sp>
        <p:nvSpPr>
          <p:cNvPr id="278" name="Google Shape;278;p21"/>
          <p:cNvSpPr txBox="1"/>
          <p:nvPr/>
        </p:nvSpPr>
        <p:spPr>
          <a:xfrm>
            <a:off x="952500" y="2219200"/>
            <a:ext cx="5143500" cy="315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1">
                <a:solidFill>
                  <a:schemeClr val="lt2"/>
                </a:solidFill>
                <a:latin typeface="Franklin Gothic"/>
                <a:ea typeface="Franklin Gothic"/>
                <a:cs typeface="Franklin Gothic"/>
                <a:sym typeface="Franklin Gothic"/>
              </a:rPr>
              <a:t>Use Cases :</a:t>
            </a:r>
            <a:endParaRPr sz="1400" b="1" i="0" u="none" strike="noStrike" cap="none">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2"/>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Project Screenshots</a:t>
            </a:r>
            <a:endParaRPr dirty="0"/>
          </a:p>
        </p:txBody>
      </p:sp>
      <p:sp>
        <p:nvSpPr>
          <p:cNvPr id="284" name="Google Shape;284;p2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8</a:t>
            </a:fld>
            <a:endParaRPr/>
          </a:p>
        </p:txBody>
      </p:sp>
      <p:pic>
        <p:nvPicPr>
          <p:cNvPr id="285" name="Google Shape;285;p22"/>
          <p:cNvPicPr preferRelativeResize="0"/>
          <p:nvPr/>
        </p:nvPicPr>
        <p:blipFill rotWithShape="1">
          <a:blip r:embed="rId3">
            <a:alphaModFix/>
          </a:blip>
          <a:srcRect/>
          <a:stretch/>
        </p:blipFill>
        <p:spPr>
          <a:xfrm>
            <a:off x="34878" y="117497"/>
            <a:ext cx="697550" cy="699021"/>
          </a:xfrm>
          <a:prstGeom prst="rect">
            <a:avLst/>
          </a:prstGeom>
          <a:noFill/>
          <a:ln>
            <a:noFill/>
          </a:ln>
        </p:spPr>
      </p:pic>
      <p:pic>
        <p:nvPicPr>
          <p:cNvPr id="5" name="Picture 4">
            <a:extLst>
              <a:ext uri="{FF2B5EF4-FFF2-40B4-BE49-F238E27FC236}">
                <a16:creationId xmlns:a16="http://schemas.microsoft.com/office/drawing/2014/main" id="{4721DAB1-B438-DA89-A37C-882B7DF699C4}"/>
              </a:ext>
            </a:extLst>
          </p:cNvPr>
          <p:cNvPicPr>
            <a:picLocks noChangeAspect="1"/>
          </p:cNvPicPr>
          <p:nvPr/>
        </p:nvPicPr>
        <p:blipFill>
          <a:blip r:embed="rId4"/>
          <a:stretch>
            <a:fillRect/>
          </a:stretch>
        </p:blipFill>
        <p:spPr>
          <a:xfrm>
            <a:off x="3454644" y="2368362"/>
            <a:ext cx="4165355" cy="3963858"/>
          </a:xfrm>
          <a:prstGeom prst="rect">
            <a:avLst/>
          </a:prstGeom>
        </p:spPr>
      </p:pic>
      <p:sp>
        <p:nvSpPr>
          <p:cNvPr id="2" name="TextBox 1">
            <a:extLst>
              <a:ext uri="{FF2B5EF4-FFF2-40B4-BE49-F238E27FC236}">
                <a16:creationId xmlns:a16="http://schemas.microsoft.com/office/drawing/2014/main" id="{D14DEAED-D0FC-81BE-78B2-8BF2566875FA}"/>
              </a:ext>
            </a:extLst>
          </p:cNvPr>
          <p:cNvSpPr txBox="1"/>
          <p:nvPr/>
        </p:nvSpPr>
        <p:spPr>
          <a:xfrm>
            <a:off x="3454644" y="6385560"/>
            <a:ext cx="4206240" cy="307777"/>
          </a:xfrm>
          <a:prstGeom prst="rect">
            <a:avLst/>
          </a:prstGeom>
          <a:noFill/>
        </p:spPr>
        <p:txBody>
          <a:bodyPr wrap="square" rtlCol="0">
            <a:spAutoFit/>
          </a:bodyPr>
          <a:lstStyle/>
          <a:p>
            <a:pPr algn="ctr"/>
            <a:r>
              <a:rPr lang="en-IN" dirty="0"/>
              <a:t>Fig:- Dataset Images</a:t>
            </a:r>
          </a:p>
        </p:txBody>
      </p:sp>
    </p:spTree>
    <p:extLst>
      <p:ext uri="{BB962C8B-B14F-4D97-AF65-F5344CB8AC3E}">
        <p14:creationId xmlns:p14="http://schemas.microsoft.com/office/powerpoint/2010/main" val="2536773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2"/>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Project Screenshots</a:t>
            </a:r>
            <a:endParaRPr dirty="0"/>
          </a:p>
        </p:txBody>
      </p:sp>
      <p:sp>
        <p:nvSpPr>
          <p:cNvPr id="284" name="Google Shape;284;p2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9</a:t>
            </a:fld>
            <a:endParaRPr/>
          </a:p>
        </p:txBody>
      </p:sp>
      <p:pic>
        <p:nvPicPr>
          <p:cNvPr id="285" name="Google Shape;285;p22"/>
          <p:cNvPicPr preferRelativeResize="0"/>
          <p:nvPr/>
        </p:nvPicPr>
        <p:blipFill rotWithShape="1">
          <a:blip r:embed="rId3">
            <a:alphaModFix/>
          </a:blip>
          <a:srcRect/>
          <a:stretch/>
        </p:blipFill>
        <p:spPr>
          <a:xfrm>
            <a:off x="34878" y="117497"/>
            <a:ext cx="697550" cy="699021"/>
          </a:xfrm>
          <a:prstGeom prst="rect">
            <a:avLst/>
          </a:prstGeom>
          <a:noFill/>
          <a:ln>
            <a:noFill/>
          </a:ln>
        </p:spPr>
      </p:pic>
      <p:sp>
        <p:nvSpPr>
          <p:cNvPr id="2" name="TextBox 1">
            <a:extLst>
              <a:ext uri="{FF2B5EF4-FFF2-40B4-BE49-F238E27FC236}">
                <a16:creationId xmlns:a16="http://schemas.microsoft.com/office/drawing/2014/main" id="{D14DEAED-D0FC-81BE-78B2-8BF2566875FA}"/>
              </a:ext>
            </a:extLst>
          </p:cNvPr>
          <p:cNvSpPr txBox="1"/>
          <p:nvPr/>
        </p:nvSpPr>
        <p:spPr>
          <a:xfrm>
            <a:off x="3454644" y="6385560"/>
            <a:ext cx="4206240" cy="307777"/>
          </a:xfrm>
          <a:prstGeom prst="rect">
            <a:avLst/>
          </a:prstGeom>
          <a:noFill/>
        </p:spPr>
        <p:txBody>
          <a:bodyPr wrap="square" rtlCol="0">
            <a:spAutoFit/>
          </a:bodyPr>
          <a:lstStyle/>
          <a:p>
            <a:pPr algn="ctr"/>
            <a:r>
              <a:rPr lang="en-IN" dirty="0"/>
              <a:t>Fig:- Training And Validation Accuracy</a:t>
            </a:r>
          </a:p>
        </p:txBody>
      </p:sp>
      <p:pic>
        <p:nvPicPr>
          <p:cNvPr id="4" name="Picture 3">
            <a:extLst>
              <a:ext uri="{FF2B5EF4-FFF2-40B4-BE49-F238E27FC236}">
                <a16:creationId xmlns:a16="http://schemas.microsoft.com/office/drawing/2014/main" id="{2D417217-632A-01BD-F18A-B056EAB607C3}"/>
              </a:ext>
            </a:extLst>
          </p:cNvPr>
          <p:cNvPicPr>
            <a:picLocks noChangeAspect="1"/>
          </p:cNvPicPr>
          <p:nvPr/>
        </p:nvPicPr>
        <p:blipFill>
          <a:blip r:embed="rId4"/>
          <a:stretch>
            <a:fillRect/>
          </a:stretch>
        </p:blipFill>
        <p:spPr>
          <a:xfrm>
            <a:off x="2931794" y="2516829"/>
            <a:ext cx="5780808" cy="3244825"/>
          </a:xfrm>
          <a:prstGeom prst="rect">
            <a:avLst/>
          </a:prstGeom>
        </p:spPr>
      </p:pic>
    </p:spTree>
    <p:extLst>
      <p:ext uri="{BB962C8B-B14F-4D97-AF65-F5344CB8AC3E}">
        <p14:creationId xmlns:p14="http://schemas.microsoft.com/office/powerpoint/2010/main" val="1168650048"/>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569</Words>
  <Application>Microsoft Office PowerPoint</Application>
  <PresentationFormat>Widescreen</PresentationFormat>
  <Paragraphs>98</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vt:lpstr>
      <vt:lpstr>Libre Franklin</vt:lpstr>
      <vt:lpstr>Noto Sans Symbols</vt:lpstr>
      <vt:lpstr>Roboto</vt:lpstr>
      <vt:lpstr>Times New Roman</vt:lpstr>
      <vt:lpstr>Theme1</vt:lpstr>
      <vt:lpstr>Project Title</vt:lpstr>
      <vt:lpstr>Idea/Approach Details</vt:lpstr>
      <vt:lpstr>Idea/Approach Details</vt:lpstr>
      <vt:lpstr>Project Requirements </vt:lpstr>
      <vt:lpstr>Project Requirements </vt:lpstr>
      <vt:lpstr>Design </vt:lpstr>
      <vt:lpstr>Design </vt:lpstr>
      <vt:lpstr>Project Screenshots</vt:lpstr>
      <vt:lpstr>Project Screenshots</vt:lpstr>
      <vt:lpstr>Project Screenshots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Sparsh Sahu</dc:creator>
  <cp:lastModifiedBy>Sparsh Sahu</cp:lastModifiedBy>
  <cp:revision>9</cp:revision>
  <dcterms:modified xsi:type="dcterms:W3CDTF">2024-04-04T06:51:28Z</dcterms:modified>
</cp:coreProperties>
</file>