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58"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806"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4510C-18F6-4B12-910F-8F5961EF0C59}" type="doc">
      <dgm:prSet loTypeId="urn:microsoft.com/office/officeart/2005/8/layout/pyramid2" loCatId="list" qsTypeId="urn:microsoft.com/office/officeart/2005/8/quickstyle/simple1" qsCatId="simple" csTypeId="urn:microsoft.com/office/officeart/2005/8/colors/accent1_4" csCatId="accent1" phldr="1"/>
      <dgm:spPr/>
      <dgm:t>
        <a:bodyPr/>
        <a:lstStyle/>
        <a:p>
          <a:endParaRPr lang="en-US"/>
        </a:p>
      </dgm:t>
    </dgm:pt>
    <dgm:pt modelId="{D1DECCE9-F5EE-4C34-8DDD-B8AE35B98480}">
      <dgm:prSet custT="1"/>
      <dgm:spPr/>
      <dgm:t>
        <a:bodyPr/>
        <a:lstStyle/>
        <a:p>
          <a:pPr rtl="0"/>
          <a:r>
            <a:rPr lang="en-US" sz="2000" b="1" dirty="0" smtClean="0">
              <a:latin typeface="Times New Roman" pitchFamily="18" charset="0"/>
              <a:cs typeface="Times New Roman" pitchFamily="18" charset="0"/>
            </a:rPr>
            <a:t>Visuals</a:t>
          </a:r>
          <a:r>
            <a:rPr lang="en-US" sz="1200" b="1" dirty="0" smtClean="0"/>
            <a:t>:</a:t>
          </a:r>
          <a:endParaRPr lang="en-US" sz="1200" dirty="0"/>
        </a:p>
      </dgm:t>
    </dgm:pt>
    <dgm:pt modelId="{EC501DD5-10D3-4E9B-B9C4-BB04C37AA593}" type="parTrans" cxnId="{912D8745-8B71-4CCB-AD7F-8AA4CFACD747}">
      <dgm:prSet/>
      <dgm:spPr/>
      <dgm:t>
        <a:bodyPr/>
        <a:lstStyle/>
        <a:p>
          <a:endParaRPr lang="en-US"/>
        </a:p>
      </dgm:t>
    </dgm:pt>
    <dgm:pt modelId="{4D070241-1F4F-47B9-BD23-BB65F21EA4BD}" type="sibTrans" cxnId="{912D8745-8B71-4CCB-AD7F-8AA4CFACD747}">
      <dgm:prSet/>
      <dgm:spPr/>
      <dgm:t>
        <a:bodyPr/>
        <a:lstStyle/>
        <a:p>
          <a:endParaRPr lang="en-US"/>
        </a:p>
      </dgm:t>
    </dgm:pt>
    <dgm:pt modelId="{FB13F7AD-67B0-445F-A29D-FB9492A0C901}">
      <dgm:prSet/>
      <dgm:spPr/>
      <dgm:t>
        <a:bodyPr/>
        <a:lstStyle/>
        <a:p>
          <a:pPr rtl="0"/>
          <a:r>
            <a:rPr lang="en-US" b="1" dirty="0" smtClean="0"/>
            <a:t>1.Histogram  Plot</a:t>
          </a:r>
          <a:endParaRPr lang="en-US" dirty="0"/>
        </a:p>
      </dgm:t>
    </dgm:pt>
    <dgm:pt modelId="{C271BF85-FA4E-439E-BACD-E2037D032547}" type="parTrans" cxnId="{3C941CFB-B8E9-496B-9F5D-8D022C9AC818}">
      <dgm:prSet/>
      <dgm:spPr/>
      <dgm:t>
        <a:bodyPr/>
        <a:lstStyle/>
        <a:p>
          <a:endParaRPr lang="en-US"/>
        </a:p>
      </dgm:t>
    </dgm:pt>
    <dgm:pt modelId="{8B10EEBE-4D61-4B8A-A572-595BD3C773F8}" type="sibTrans" cxnId="{3C941CFB-B8E9-496B-9F5D-8D022C9AC818}">
      <dgm:prSet/>
      <dgm:spPr/>
      <dgm:t>
        <a:bodyPr/>
        <a:lstStyle/>
        <a:p>
          <a:endParaRPr lang="en-US"/>
        </a:p>
      </dgm:t>
    </dgm:pt>
    <dgm:pt modelId="{BBAD2C3C-1F6B-4E55-89FB-A769831CE1F4}">
      <dgm:prSet/>
      <dgm:spPr/>
      <dgm:t>
        <a:bodyPr/>
        <a:lstStyle/>
        <a:p>
          <a:pPr rtl="0"/>
          <a:r>
            <a:rPr lang="en-US" b="1" smtClean="0"/>
            <a:t>2. Violin Plot</a:t>
          </a:r>
          <a:endParaRPr lang="en-US"/>
        </a:p>
      </dgm:t>
    </dgm:pt>
    <dgm:pt modelId="{A35FD114-35D6-4510-9106-F18F1A33896D}" type="parTrans" cxnId="{E2CBD09C-1E79-4A17-A80D-14FF02560CB5}">
      <dgm:prSet/>
      <dgm:spPr/>
      <dgm:t>
        <a:bodyPr/>
        <a:lstStyle/>
        <a:p>
          <a:endParaRPr lang="en-US"/>
        </a:p>
      </dgm:t>
    </dgm:pt>
    <dgm:pt modelId="{6B09D0C2-3F33-469C-B676-45714703629B}" type="sibTrans" cxnId="{E2CBD09C-1E79-4A17-A80D-14FF02560CB5}">
      <dgm:prSet/>
      <dgm:spPr/>
      <dgm:t>
        <a:bodyPr/>
        <a:lstStyle/>
        <a:p>
          <a:endParaRPr lang="en-US"/>
        </a:p>
      </dgm:t>
    </dgm:pt>
    <dgm:pt modelId="{3E51E67A-0B3C-43C6-8AAC-325FAE4AA8A2}">
      <dgm:prSet/>
      <dgm:spPr/>
      <dgm:t>
        <a:bodyPr/>
        <a:lstStyle/>
        <a:p>
          <a:pPr rtl="0"/>
          <a:r>
            <a:rPr lang="en-US" b="1" smtClean="0"/>
            <a:t>3. Bar Plot</a:t>
          </a:r>
          <a:endParaRPr lang="en-US"/>
        </a:p>
      </dgm:t>
    </dgm:pt>
    <dgm:pt modelId="{E044908C-A578-4CB2-9AD7-7F62366E1A79}" type="parTrans" cxnId="{3CF6B3A1-C2DE-4DEE-A936-67EB0DA74DD9}">
      <dgm:prSet/>
      <dgm:spPr/>
      <dgm:t>
        <a:bodyPr/>
        <a:lstStyle/>
        <a:p>
          <a:endParaRPr lang="en-US"/>
        </a:p>
      </dgm:t>
    </dgm:pt>
    <dgm:pt modelId="{8EFB253A-7DDD-48F5-AFBD-D7615ED245A2}" type="sibTrans" cxnId="{3CF6B3A1-C2DE-4DEE-A936-67EB0DA74DD9}">
      <dgm:prSet/>
      <dgm:spPr/>
      <dgm:t>
        <a:bodyPr/>
        <a:lstStyle/>
        <a:p>
          <a:endParaRPr lang="en-US"/>
        </a:p>
      </dgm:t>
    </dgm:pt>
    <dgm:pt modelId="{5C66CF65-535B-4D20-A6F6-2F66643B39D1}">
      <dgm:prSet/>
      <dgm:spPr/>
      <dgm:t>
        <a:bodyPr/>
        <a:lstStyle/>
        <a:p>
          <a:pPr rtl="0"/>
          <a:r>
            <a:rPr lang="en-US" b="1" smtClean="0"/>
            <a:t>4. Scatter Plot </a:t>
          </a:r>
          <a:endParaRPr lang="en-US"/>
        </a:p>
      </dgm:t>
    </dgm:pt>
    <dgm:pt modelId="{6859062E-E906-4898-9A53-8408EDA97882}" type="parTrans" cxnId="{964B5FF3-F150-40E7-9E17-298DDECADB34}">
      <dgm:prSet/>
      <dgm:spPr/>
      <dgm:t>
        <a:bodyPr/>
        <a:lstStyle/>
        <a:p>
          <a:endParaRPr lang="en-US"/>
        </a:p>
      </dgm:t>
    </dgm:pt>
    <dgm:pt modelId="{B27CDDEC-CE7A-47F2-9B5C-8EFCEDC85F88}" type="sibTrans" cxnId="{964B5FF3-F150-40E7-9E17-298DDECADB34}">
      <dgm:prSet/>
      <dgm:spPr/>
      <dgm:t>
        <a:bodyPr/>
        <a:lstStyle/>
        <a:p>
          <a:endParaRPr lang="en-US"/>
        </a:p>
      </dgm:t>
    </dgm:pt>
    <dgm:pt modelId="{2C55B22D-CCF6-4C17-BEEE-E443D10F0B98}">
      <dgm:prSet/>
      <dgm:spPr/>
      <dgm:t>
        <a:bodyPr/>
        <a:lstStyle/>
        <a:p>
          <a:pPr rtl="0"/>
          <a:r>
            <a:rPr lang="en-US" b="1" smtClean="0"/>
            <a:t>5. KDE Plot</a:t>
          </a:r>
          <a:endParaRPr lang="en-US"/>
        </a:p>
      </dgm:t>
    </dgm:pt>
    <dgm:pt modelId="{AF5B1EC5-5485-4284-A9A3-25CA4A3F94AD}" type="parTrans" cxnId="{10F658ED-965E-4385-A08A-3C9091FDD350}">
      <dgm:prSet/>
      <dgm:spPr/>
      <dgm:t>
        <a:bodyPr/>
        <a:lstStyle/>
        <a:p>
          <a:endParaRPr lang="en-US"/>
        </a:p>
      </dgm:t>
    </dgm:pt>
    <dgm:pt modelId="{C4F0374F-9383-4861-AC8D-5A085C396265}" type="sibTrans" cxnId="{10F658ED-965E-4385-A08A-3C9091FDD350}">
      <dgm:prSet/>
      <dgm:spPr/>
      <dgm:t>
        <a:bodyPr/>
        <a:lstStyle/>
        <a:p>
          <a:endParaRPr lang="en-US"/>
        </a:p>
      </dgm:t>
    </dgm:pt>
    <dgm:pt modelId="{0CD7CE3D-32F7-47F5-9AFC-61005CE6AFA6}">
      <dgm:prSet/>
      <dgm:spPr/>
      <dgm:t>
        <a:bodyPr/>
        <a:lstStyle/>
        <a:p>
          <a:pPr rtl="0"/>
          <a:r>
            <a:rPr lang="en-US" b="1" smtClean="0"/>
            <a:t>6. Open GL Surface Plot</a:t>
          </a:r>
          <a:endParaRPr lang="en-US"/>
        </a:p>
      </dgm:t>
    </dgm:pt>
    <dgm:pt modelId="{502FF507-603F-49FD-9A1E-2965A758D449}" type="parTrans" cxnId="{7E27BA84-5A68-48E2-8481-53E682AB2E86}">
      <dgm:prSet/>
      <dgm:spPr/>
      <dgm:t>
        <a:bodyPr/>
        <a:lstStyle/>
        <a:p>
          <a:endParaRPr lang="en-US"/>
        </a:p>
      </dgm:t>
    </dgm:pt>
    <dgm:pt modelId="{4B25ADC0-E78B-4F24-B3C9-9DD3276B4CD2}" type="sibTrans" cxnId="{7E27BA84-5A68-48E2-8481-53E682AB2E86}">
      <dgm:prSet/>
      <dgm:spPr/>
      <dgm:t>
        <a:bodyPr/>
        <a:lstStyle/>
        <a:p>
          <a:endParaRPr lang="en-US"/>
        </a:p>
      </dgm:t>
    </dgm:pt>
    <dgm:pt modelId="{5C5499AC-652B-40C5-9FA6-18D3ABD50935}">
      <dgm:prSet/>
      <dgm:spPr/>
      <dgm:t>
        <a:bodyPr/>
        <a:lstStyle/>
        <a:p>
          <a:pPr rtl="0"/>
          <a:r>
            <a:rPr lang="en-US" b="1" smtClean="0"/>
            <a:t>7. Glyph Plot</a:t>
          </a:r>
          <a:endParaRPr lang="en-US"/>
        </a:p>
      </dgm:t>
    </dgm:pt>
    <dgm:pt modelId="{8614AD9A-18F7-45C4-B7E9-02753DED7C59}" type="parTrans" cxnId="{03D8DE40-1AB6-4E66-B065-E60CB3BA99CA}">
      <dgm:prSet/>
      <dgm:spPr/>
      <dgm:t>
        <a:bodyPr/>
        <a:lstStyle/>
        <a:p>
          <a:endParaRPr lang="en-US"/>
        </a:p>
      </dgm:t>
    </dgm:pt>
    <dgm:pt modelId="{A135A810-94FF-4CCC-83AD-C4F69EDD2AF1}" type="sibTrans" cxnId="{03D8DE40-1AB6-4E66-B065-E60CB3BA99CA}">
      <dgm:prSet/>
      <dgm:spPr/>
      <dgm:t>
        <a:bodyPr/>
        <a:lstStyle/>
        <a:p>
          <a:endParaRPr lang="en-US"/>
        </a:p>
      </dgm:t>
    </dgm:pt>
    <dgm:pt modelId="{1061DF17-2549-4199-818E-9E071359C6E3}">
      <dgm:prSet/>
      <dgm:spPr/>
      <dgm:t>
        <a:bodyPr/>
        <a:lstStyle/>
        <a:p>
          <a:pPr rtl="0"/>
          <a:r>
            <a:rPr lang="en-US" b="1" smtClean="0"/>
            <a:t>8. Box plot</a:t>
          </a:r>
          <a:endParaRPr lang="en-US"/>
        </a:p>
      </dgm:t>
    </dgm:pt>
    <dgm:pt modelId="{36DD3583-B72B-46C0-A689-6DB513825375}" type="parTrans" cxnId="{2CF8726E-1640-4F94-844B-E19ABE141D5E}">
      <dgm:prSet/>
      <dgm:spPr/>
      <dgm:t>
        <a:bodyPr/>
        <a:lstStyle/>
        <a:p>
          <a:endParaRPr lang="en-US"/>
        </a:p>
      </dgm:t>
    </dgm:pt>
    <dgm:pt modelId="{1C3847C4-3D2A-4BA9-9119-C0BC0D1B888D}" type="sibTrans" cxnId="{2CF8726E-1640-4F94-844B-E19ABE141D5E}">
      <dgm:prSet/>
      <dgm:spPr/>
      <dgm:t>
        <a:bodyPr/>
        <a:lstStyle/>
        <a:p>
          <a:endParaRPr lang="en-US"/>
        </a:p>
      </dgm:t>
    </dgm:pt>
    <dgm:pt modelId="{9AE3E995-EE9E-4624-9204-3AEAF98CFFDE}">
      <dgm:prSet/>
      <dgm:spPr/>
      <dgm:t>
        <a:bodyPr/>
        <a:lstStyle/>
        <a:p>
          <a:pPr rtl="0"/>
          <a:r>
            <a:rPr lang="en-US" b="1" smtClean="0"/>
            <a:t>9. Parallel Coordinates Plot</a:t>
          </a:r>
          <a:endParaRPr lang="en-US"/>
        </a:p>
      </dgm:t>
    </dgm:pt>
    <dgm:pt modelId="{BAD7D606-D4EA-4E8B-8686-AB21B7F87FA5}" type="parTrans" cxnId="{E721780D-5F21-48F9-AAEC-42143D7194E5}">
      <dgm:prSet/>
      <dgm:spPr/>
      <dgm:t>
        <a:bodyPr/>
        <a:lstStyle/>
        <a:p>
          <a:endParaRPr lang="en-US"/>
        </a:p>
      </dgm:t>
    </dgm:pt>
    <dgm:pt modelId="{89BD8D5E-0D0B-4405-B874-004B75075773}" type="sibTrans" cxnId="{E721780D-5F21-48F9-AAEC-42143D7194E5}">
      <dgm:prSet/>
      <dgm:spPr/>
      <dgm:t>
        <a:bodyPr/>
        <a:lstStyle/>
        <a:p>
          <a:endParaRPr lang="en-US"/>
        </a:p>
      </dgm:t>
    </dgm:pt>
    <dgm:pt modelId="{55451FA1-EA9C-45E8-A2EF-C613C3279087}">
      <dgm:prSet/>
      <dgm:spPr/>
      <dgm:t>
        <a:bodyPr/>
        <a:lstStyle/>
        <a:p>
          <a:pPr rtl="0"/>
          <a:r>
            <a:rPr lang="en-US" b="1" smtClean="0"/>
            <a:t>10. Stacked Bar Plot</a:t>
          </a:r>
          <a:endParaRPr lang="en-US"/>
        </a:p>
      </dgm:t>
    </dgm:pt>
    <dgm:pt modelId="{4CD36A53-66F1-4ED8-83E3-2E6EFFF7307A}" type="parTrans" cxnId="{4460FF53-78CA-43F8-B14E-B3B8E7BD8050}">
      <dgm:prSet/>
      <dgm:spPr/>
      <dgm:t>
        <a:bodyPr/>
        <a:lstStyle/>
        <a:p>
          <a:endParaRPr lang="en-US"/>
        </a:p>
      </dgm:t>
    </dgm:pt>
    <dgm:pt modelId="{97012788-F8C8-457B-BA2E-D851F4614AEF}" type="sibTrans" cxnId="{4460FF53-78CA-43F8-B14E-B3B8E7BD8050}">
      <dgm:prSet/>
      <dgm:spPr/>
      <dgm:t>
        <a:bodyPr/>
        <a:lstStyle/>
        <a:p>
          <a:endParaRPr lang="en-US"/>
        </a:p>
      </dgm:t>
    </dgm:pt>
    <dgm:pt modelId="{B3289708-9BCF-49B1-9620-9A633F47ED37}">
      <dgm:prSet/>
      <dgm:spPr/>
      <dgm:t>
        <a:bodyPr/>
        <a:lstStyle/>
        <a:p>
          <a:pPr rtl="0"/>
          <a:r>
            <a:rPr lang="en-US" b="1" smtClean="0"/>
            <a:t>11. Pair plot</a:t>
          </a:r>
          <a:endParaRPr lang="en-US"/>
        </a:p>
      </dgm:t>
    </dgm:pt>
    <dgm:pt modelId="{BDA57DB9-FFB6-420D-BF5E-A66EB5198C2C}" type="parTrans" cxnId="{4D47B36A-D5E5-43D8-8C9A-E2C619073248}">
      <dgm:prSet/>
      <dgm:spPr/>
      <dgm:t>
        <a:bodyPr/>
        <a:lstStyle/>
        <a:p>
          <a:endParaRPr lang="en-US"/>
        </a:p>
      </dgm:t>
    </dgm:pt>
    <dgm:pt modelId="{65532891-8522-470D-8569-118D99648A50}" type="sibTrans" cxnId="{4D47B36A-D5E5-43D8-8C9A-E2C619073248}">
      <dgm:prSet/>
      <dgm:spPr/>
      <dgm:t>
        <a:bodyPr/>
        <a:lstStyle/>
        <a:p>
          <a:endParaRPr lang="en-US"/>
        </a:p>
      </dgm:t>
    </dgm:pt>
    <dgm:pt modelId="{70F62E2A-A97E-4E55-9EB7-E9C5178B2E0B}">
      <dgm:prSet/>
      <dgm:spPr/>
      <dgm:t>
        <a:bodyPr/>
        <a:lstStyle/>
        <a:p>
          <a:pPr rtl="0"/>
          <a:r>
            <a:rPr lang="en-US" b="1" smtClean="0"/>
            <a:t>12. Heatmaps</a:t>
          </a:r>
          <a:endParaRPr lang="en-US"/>
        </a:p>
      </dgm:t>
    </dgm:pt>
    <dgm:pt modelId="{3F02CF79-76C4-4A1A-BD8F-CF6F887555E2}" type="parTrans" cxnId="{C0D93476-F2F3-482D-8057-49D52CDD4C0F}">
      <dgm:prSet/>
      <dgm:spPr/>
      <dgm:t>
        <a:bodyPr/>
        <a:lstStyle/>
        <a:p>
          <a:endParaRPr lang="en-US"/>
        </a:p>
      </dgm:t>
    </dgm:pt>
    <dgm:pt modelId="{D5E0E96C-74E3-4858-85A2-52E4B677382A}" type="sibTrans" cxnId="{C0D93476-F2F3-482D-8057-49D52CDD4C0F}">
      <dgm:prSet/>
      <dgm:spPr/>
      <dgm:t>
        <a:bodyPr/>
        <a:lstStyle/>
        <a:p>
          <a:endParaRPr lang="en-US"/>
        </a:p>
      </dgm:t>
    </dgm:pt>
    <dgm:pt modelId="{F6550DBA-AC0D-47AB-A8E5-0A5F2001CDBD}" type="pres">
      <dgm:prSet presAssocID="{9144510C-18F6-4B12-910F-8F5961EF0C59}" presName="compositeShape" presStyleCnt="0">
        <dgm:presLayoutVars>
          <dgm:dir/>
          <dgm:resizeHandles/>
        </dgm:presLayoutVars>
      </dgm:prSet>
      <dgm:spPr/>
    </dgm:pt>
    <dgm:pt modelId="{86982946-9776-4837-A7E5-8AF6E911D9C0}" type="pres">
      <dgm:prSet presAssocID="{9144510C-18F6-4B12-910F-8F5961EF0C59}" presName="pyramid" presStyleLbl="node1" presStyleIdx="0" presStyleCnt="1"/>
      <dgm:spPr/>
    </dgm:pt>
    <dgm:pt modelId="{7347FCA2-091A-4BE4-95F9-C1BD0992339B}" type="pres">
      <dgm:prSet presAssocID="{9144510C-18F6-4B12-910F-8F5961EF0C59}" presName="theList" presStyleCnt="0"/>
      <dgm:spPr/>
    </dgm:pt>
    <dgm:pt modelId="{15611E45-7F10-47B8-BA34-82B72E719E46}" type="pres">
      <dgm:prSet presAssocID="{D1DECCE9-F5EE-4C34-8DDD-B8AE35B98480}" presName="aNode" presStyleLbl="fgAcc1" presStyleIdx="0" presStyleCnt="13">
        <dgm:presLayoutVars>
          <dgm:bulletEnabled val="1"/>
        </dgm:presLayoutVars>
      </dgm:prSet>
      <dgm:spPr/>
    </dgm:pt>
    <dgm:pt modelId="{59EDC864-4D92-417E-AA56-6F0190472892}" type="pres">
      <dgm:prSet presAssocID="{D1DECCE9-F5EE-4C34-8DDD-B8AE35B98480}" presName="aSpace" presStyleCnt="0"/>
      <dgm:spPr/>
    </dgm:pt>
    <dgm:pt modelId="{EE7D0737-B5E8-4B01-A25E-EE16C4A6964A}" type="pres">
      <dgm:prSet presAssocID="{FB13F7AD-67B0-445F-A29D-FB9492A0C901}" presName="aNode" presStyleLbl="fgAcc1" presStyleIdx="1" presStyleCnt="13">
        <dgm:presLayoutVars>
          <dgm:bulletEnabled val="1"/>
        </dgm:presLayoutVars>
      </dgm:prSet>
      <dgm:spPr/>
    </dgm:pt>
    <dgm:pt modelId="{39399580-9D5E-4746-910A-83B9C9675E2A}" type="pres">
      <dgm:prSet presAssocID="{FB13F7AD-67B0-445F-A29D-FB9492A0C901}" presName="aSpace" presStyleCnt="0"/>
      <dgm:spPr/>
    </dgm:pt>
    <dgm:pt modelId="{641E7A3B-4359-4EBD-8AA9-DE2FBBB0A978}" type="pres">
      <dgm:prSet presAssocID="{BBAD2C3C-1F6B-4E55-89FB-A769831CE1F4}" presName="aNode" presStyleLbl="fgAcc1" presStyleIdx="2" presStyleCnt="13">
        <dgm:presLayoutVars>
          <dgm:bulletEnabled val="1"/>
        </dgm:presLayoutVars>
      </dgm:prSet>
      <dgm:spPr/>
    </dgm:pt>
    <dgm:pt modelId="{CF296AB4-8709-4A4E-81B6-AA123F1D3F92}" type="pres">
      <dgm:prSet presAssocID="{BBAD2C3C-1F6B-4E55-89FB-A769831CE1F4}" presName="aSpace" presStyleCnt="0"/>
      <dgm:spPr/>
    </dgm:pt>
    <dgm:pt modelId="{0F878205-3793-4F8D-AFD4-F85DCC9E1118}" type="pres">
      <dgm:prSet presAssocID="{3E51E67A-0B3C-43C6-8AAC-325FAE4AA8A2}" presName="aNode" presStyleLbl="fgAcc1" presStyleIdx="3" presStyleCnt="13">
        <dgm:presLayoutVars>
          <dgm:bulletEnabled val="1"/>
        </dgm:presLayoutVars>
      </dgm:prSet>
      <dgm:spPr/>
    </dgm:pt>
    <dgm:pt modelId="{A08E2C57-50F0-4F29-923E-FAB0DC0EC1A9}" type="pres">
      <dgm:prSet presAssocID="{3E51E67A-0B3C-43C6-8AAC-325FAE4AA8A2}" presName="aSpace" presStyleCnt="0"/>
      <dgm:spPr/>
    </dgm:pt>
    <dgm:pt modelId="{5B28D838-A0A9-43CF-86E7-394EC0BDB4F0}" type="pres">
      <dgm:prSet presAssocID="{5C66CF65-535B-4D20-A6F6-2F66643B39D1}" presName="aNode" presStyleLbl="fgAcc1" presStyleIdx="4" presStyleCnt="13">
        <dgm:presLayoutVars>
          <dgm:bulletEnabled val="1"/>
        </dgm:presLayoutVars>
      </dgm:prSet>
      <dgm:spPr/>
    </dgm:pt>
    <dgm:pt modelId="{2940F652-DB97-4473-BD00-BD37BD35B5F1}" type="pres">
      <dgm:prSet presAssocID="{5C66CF65-535B-4D20-A6F6-2F66643B39D1}" presName="aSpace" presStyleCnt="0"/>
      <dgm:spPr/>
    </dgm:pt>
    <dgm:pt modelId="{1516BA24-9326-48FE-AEDB-38D89737F37F}" type="pres">
      <dgm:prSet presAssocID="{2C55B22D-CCF6-4C17-BEEE-E443D10F0B98}" presName="aNode" presStyleLbl="fgAcc1" presStyleIdx="5" presStyleCnt="13">
        <dgm:presLayoutVars>
          <dgm:bulletEnabled val="1"/>
        </dgm:presLayoutVars>
      </dgm:prSet>
      <dgm:spPr/>
    </dgm:pt>
    <dgm:pt modelId="{72142CC3-ADFB-4882-ACF8-1AF937BAE589}" type="pres">
      <dgm:prSet presAssocID="{2C55B22D-CCF6-4C17-BEEE-E443D10F0B98}" presName="aSpace" presStyleCnt="0"/>
      <dgm:spPr/>
    </dgm:pt>
    <dgm:pt modelId="{478BE054-FEA6-4D77-8AC6-E849D6D676C8}" type="pres">
      <dgm:prSet presAssocID="{0CD7CE3D-32F7-47F5-9AFC-61005CE6AFA6}" presName="aNode" presStyleLbl="fgAcc1" presStyleIdx="6" presStyleCnt="13">
        <dgm:presLayoutVars>
          <dgm:bulletEnabled val="1"/>
        </dgm:presLayoutVars>
      </dgm:prSet>
      <dgm:spPr/>
    </dgm:pt>
    <dgm:pt modelId="{6DB6F2FC-C3FA-4B9E-8584-BF65C9441BB7}" type="pres">
      <dgm:prSet presAssocID="{0CD7CE3D-32F7-47F5-9AFC-61005CE6AFA6}" presName="aSpace" presStyleCnt="0"/>
      <dgm:spPr/>
    </dgm:pt>
    <dgm:pt modelId="{D6F4488D-8EAE-4410-B5C5-0313075B538B}" type="pres">
      <dgm:prSet presAssocID="{5C5499AC-652B-40C5-9FA6-18D3ABD50935}" presName="aNode" presStyleLbl="fgAcc1" presStyleIdx="7" presStyleCnt="13">
        <dgm:presLayoutVars>
          <dgm:bulletEnabled val="1"/>
        </dgm:presLayoutVars>
      </dgm:prSet>
      <dgm:spPr/>
    </dgm:pt>
    <dgm:pt modelId="{4392B92C-7E07-42FB-B19F-B4EA83769D5E}" type="pres">
      <dgm:prSet presAssocID="{5C5499AC-652B-40C5-9FA6-18D3ABD50935}" presName="aSpace" presStyleCnt="0"/>
      <dgm:spPr/>
    </dgm:pt>
    <dgm:pt modelId="{6C887A53-7755-48DE-A4B9-5077AC6E7DA1}" type="pres">
      <dgm:prSet presAssocID="{1061DF17-2549-4199-818E-9E071359C6E3}" presName="aNode" presStyleLbl="fgAcc1" presStyleIdx="8" presStyleCnt="13">
        <dgm:presLayoutVars>
          <dgm:bulletEnabled val="1"/>
        </dgm:presLayoutVars>
      </dgm:prSet>
      <dgm:spPr/>
    </dgm:pt>
    <dgm:pt modelId="{CA85A1E2-A461-4331-9E54-FD6405D8B199}" type="pres">
      <dgm:prSet presAssocID="{1061DF17-2549-4199-818E-9E071359C6E3}" presName="aSpace" presStyleCnt="0"/>
      <dgm:spPr/>
    </dgm:pt>
    <dgm:pt modelId="{9098CEFF-7D0A-47E6-A6FD-BAB9C77EDE78}" type="pres">
      <dgm:prSet presAssocID="{9AE3E995-EE9E-4624-9204-3AEAF98CFFDE}" presName="aNode" presStyleLbl="fgAcc1" presStyleIdx="9" presStyleCnt="13">
        <dgm:presLayoutVars>
          <dgm:bulletEnabled val="1"/>
        </dgm:presLayoutVars>
      </dgm:prSet>
      <dgm:spPr/>
    </dgm:pt>
    <dgm:pt modelId="{7C8AEDB0-A0CE-472D-8432-1C385CD5E61D}" type="pres">
      <dgm:prSet presAssocID="{9AE3E995-EE9E-4624-9204-3AEAF98CFFDE}" presName="aSpace" presStyleCnt="0"/>
      <dgm:spPr/>
    </dgm:pt>
    <dgm:pt modelId="{AC90B076-B25E-46B4-AB65-AA12E8751E75}" type="pres">
      <dgm:prSet presAssocID="{55451FA1-EA9C-45E8-A2EF-C613C3279087}" presName="aNode" presStyleLbl="fgAcc1" presStyleIdx="10" presStyleCnt="13">
        <dgm:presLayoutVars>
          <dgm:bulletEnabled val="1"/>
        </dgm:presLayoutVars>
      </dgm:prSet>
      <dgm:spPr/>
    </dgm:pt>
    <dgm:pt modelId="{D33F804D-4D19-4443-9CCF-33AEDD96ACCC}" type="pres">
      <dgm:prSet presAssocID="{55451FA1-EA9C-45E8-A2EF-C613C3279087}" presName="aSpace" presStyleCnt="0"/>
      <dgm:spPr/>
    </dgm:pt>
    <dgm:pt modelId="{33A4262A-BC14-4505-B857-CCC623303B1A}" type="pres">
      <dgm:prSet presAssocID="{B3289708-9BCF-49B1-9620-9A633F47ED37}" presName="aNode" presStyleLbl="fgAcc1" presStyleIdx="11" presStyleCnt="13">
        <dgm:presLayoutVars>
          <dgm:bulletEnabled val="1"/>
        </dgm:presLayoutVars>
      </dgm:prSet>
      <dgm:spPr/>
    </dgm:pt>
    <dgm:pt modelId="{B7E9449B-CBA5-4A4F-977B-BD2D99C58DF6}" type="pres">
      <dgm:prSet presAssocID="{B3289708-9BCF-49B1-9620-9A633F47ED37}" presName="aSpace" presStyleCnt="0"/>
      <dgm:spPr/>
    </dgm:pt>
    <dgm:pt modelId="{A043C12F-D0CF-45A0-8130-18EC3AC9B509}" type="pres">
      <dgm:prSet presAssocID="{70F62E2A-A97E-4E55-9EB7-E9C5178B2E0B}" presName="aNode" presStyleLbl="fgAcc1" presStyleIdx="12" presStyleCnt="13">
        <dgm:presLayoutVars>
          <dgm:bulletEnabled val="1"/>
        </dgm:presLayoutVars>
      </dgm:prSet>
      <dgm:spPr/>
    </dgm:pt>
    <dgm:pt modelId="{E0746892-FD12-4894-B015-7524B5200EA4}" type="pres">
      <dgm:prSet presAssocID="{70F62E2A-A97E-4E55-9EB7-E9C5178B2E0B}" presName="aSpace" presStyleCnt="0"/>
      <dgm:spPr/>
    </dgm:pt>
  </dgm:ptLst>
  <dgm:cxnLst>
    <dgm:cxn modelId="{03D8DE40-1AB6-4E66-B065-E60CB3BA99CA}" srcId="{9144510C-18F6-4B12-910F-8F5961EF0C59}" destId="{5C5499AC-652B-40C5-9FA6-18D3ABD50935}" srcOrd="7" destOrd="0" parTransId="{8614AD9A-18F7-45C4-B7E9-02753DED7C59}" sibTransId="{A135A810-94FF-4CCC-83AD-C4F69EDD2AF1}"/>
    <dgm:cxn modelId="{4460FF53-78CA-43F8-B14E-B3B8E7BD8050}" srcId="{9144510C-18F6-4B12-910F-8F5961EF0C59}" destId="{55451FA1-EA9C-45E8-A2EF-C613C3279087}" srcOrd="10" destOrd="0" parTransId="{4CD36A53-66F1-4ED8-83E3-2E6EFFF7307A}" sibTransId="{97012788-F8C8-457B-BA2E-D851F4614AEF}"/>
    <dgm:cxn modelId="{0545497D-5E4F-45B3-B5DF-2A3A80A9BE6E}" type="presOf" srcId="{2C55B22D-CCF6-4C17-BEEE-E443D10F0B98}" destId="{1516BA24-9326-48FE-AEDB-38D89737F37F}" srcOrd="0" destOrd="0" presId="urn:microsoft.com/office/officeart/2005/8/layout/pyramid2"/>
    <dgm:cxn modelId="{964B5FF3-F150-40E7-9E17-298DDECADB34}" srcId="{9144510C-18F6-4B12-910F-8F5961EF0C59}" destId="{5C66CF65-535B-4D20-A6F6-2F66643B39D1}" srcOrd="4" destOrd="0" parTransId="{6859062E-E906-4898-9A53-8408EDA97882}" sibTransId="{B27CDDEC-CE7A-47F2-9B5C-8EFCEDC85F88}"/>
    <dgm:cxn modelId="{935AB348-7A50-4352-AE86-073DA7B7E8D9}" type="presOf" srcId="{B3289708-9BCF-49B1-9620-9A633F47ED37}" destId="{33A4262A-BC14-4505-B857-CCC623303B1A}" srcOrd="0" destOrd="0" presId="urn:microsoft.com/office/officeart/2005/8/layout/pyramid2"/>
    <dgm:cxn modelId="{4D47B36A-D5E5-43D8-8C9A-E2C619073248}" srcId="{9144510C-18F6-4B12-910F-8F5961EF0C59}" destId="{B3289708-9BCF-49B1-9620-9A633F47ED37}" srcOrd="11" destOrd="0" parTransId="{BDA57DB9-FFB6-420D-BF5E-A66EB5198C2C}" sibTransId="{65532891-8522-470D-8569-118D99648A50}"/>
    <dgm:cxn modelId="{09F03EAF-FF21-4A27-9915-4A0241812473}" type="presOf" srcId="{D1DECCE9-F5EE-4C34-8DDD-B8AE35B98480}" destId="{15611E45-7F10-47B8-BA34-82B72E719E46}" srcOrd="0" destOrd="0" presId="urn:microsoft.com/office/officeart/2005/8/layout/pyramid2"/>
    <dgm:cxn modelId="{E3649745-4A3F-4EFC-9E98-3FD9A9555E11}" type="presOf" srcId="{55451FA1-EA9C-45E8-A2EF-C613C3279087}" destId="{AC90B076-B25E-46B4-AB65-AA12E8751E75}" srcOrd="0" destOrd="0" presId="urn:microsoft.com/office/officeart/2005/8/layout/pyramid2"/>
    <dgm:cxn modelId="{3C941CFB-B8E9-496B-9F5D-8D022C9AC818}" srcId="{9144510C-18F6-4B12-910F-8F5961EF0C59}" destId="{FB13F7AD-67B0-445F-A29D-FB9492A0C901}" srcOrd="1" destOrd="0" parTransId="{C271BF85-FA4E-439E-BACD-E2037D032547}" sibTransId="{8B10EEBE-4D61-4B8A-A572-595BD3C773F8}"/>
    <dgm:cxn modelId="{8514574F-4B31-490A-A5E0-B0E34CFE6C27}" type="presOf" srcId="{9144510C-18F6-4B12-910F-8F5961EF0C59}" destId="{F6550DBA-AC0D-47AB-A8E5-0A5F2001CDBD}" srcOrd="0" destOrd="0" presId="urn:microsoft.com/office/officeart/2005/8/layout/pyramid2"/>
    <dgm:cxn modelId="{2CF8726E-1640-4F94-844B-E19ABE141D5E}" srcId="{9144510C-18F6-4B12-910F-8F5961EF0C59}" destId="{1061DF17-2549-4199-818E-9E071359C6E3}" srcOrd="8" destOrd="0" parTransId="{36DD3583-B72B-46C0-A689-6DB513825375}" sibTransId="{1C3847C4-3D2A-4BA9-9119-C0BC0D1B888D}"/>
    <dgm:cxn modelId="{C50E346C-BC2B-474F-AFB2-9929229958DE}" type="presOf" srcId="{1061DF17-2549-4199-818E-9E071359C6E3}" destId="{6C887A53-7755-48DE-A4B9-5077AC6E7DA1}" srcOrd="0" destOrd="0" presId="urn:microsoft.com/office/officeart/2005/8/layout/pyramid2"/>
    <dgm:cxn modelId="{3CF6B3A1-C2DE-4DEE-A936-67EB0DA74DD9}" srcId="{9144510C-18F6-4B12-910F-8F5961EF0C59}" destId="{3E51E67A-0B3C-43C6-8AAC-325FAE4AA8A2}" srcOrd="3" destOrd="0" parTransId="{E044908C-A578-4CB2-9AD7-7F62366E1A79}" sibTransId="{8EFB253A-7DDD-48F5-AFBD-D7615ED245A2}"/>
    <dgm:cxn modelId="{7FDE21BE-C136-4968-86FB-0ABB4FD87FB7}" type="presOf" srcId="{5C5499AC-652B-40C5-9FA6-18D3ABD50935}" destId="{D6F4488D-8EAE-4410-B5C5-0313075B538B}" srcOrd="0" destOrd="0" presId="urn:microsoft.com/office/officeart/2005/8/layout/pyramid2"/>
    <dgm:cxn modelId="{E2CBD09C-1E79-4A17-A80D-14FF02560CB5}" srcId="{9144510C-18F6-4B12-910F-8F5961EF0C59}" destId="{BBAD2C3C-1F6B-4E55-89FB-A769831CE1F4}" srcOrd="2" destOrd="0" parTransId="{A35FD114-35D6-4510-9106-F18F1A33896D}" sibTransId="{6B09D0C2-3F33-469C-B676-45714703629B}"/>
    <dgm:cxn modelId="{D0D05AD8-3307-44C6-8277-3CE6247F7719}" type="presOf" srcId="{9AE3E995-EE9E-4624-9204-3AEAF98CFFDE}" destId="{9098CEFF-7D0A-47E6-A6FD-BAB9C77EDE78}" srcOrd="0" destOrd="0" presId="urn:microsoft.com/office/officeart/2005/8/layout/pyramid2"/>
    <dgm:cxn modelId="{BC1FB9BF-77BE-49D2-A539-71519A021227}" type="presOf" srcId="{5C66CF65-535B-4D20-A6F6-2F66643B39D1}" destId="{5B28D838-A0A9-43CF-86E7-394EC0BDB4F0}" srcOrd="0" destOrd="0" presId="urn:microsoft.com/office/officeart/2005/8/layout/pyramid2"/>
    <dgm:cxn modelId="{04DBE164-939C-4CC8-815E-CE2DB64DC3C4}" type="presOf" srcId="{0CD7CE3D-32F7-47F5-9AFC-61005CE6AFA6}" destId="{478BE054-FEA6-4D77-8AC6-E849D6D676C8}" srcOrd="0" destOrd="0" presId="urn:microsoft.com/office/officeart/2005/8/layout/pyramid2"/>
    <dgm:cxn modelId="{6288EEF0-1741-400B-B571-91F135C8FB65}" type="presOf" srcId="{70F62E2A-A97E-4E55-9EB7-E9C5178B2E0B}" destId="{A043C12F-D0CF-45A0-8130-18EC3AC9B509}" srcOrd="0" destOrd="0" presId="urn:microsoft.com/office/officeart/2005/8/layout/pyramid2"/>
    <dgm:cxn modelId="{C7624473-8522-4D94-BB17-12CBEB81F452}" type="presOf" srcId="{FB13F7AD-67B0-445F-A29D-FB9492A0C901}" destId="{EE7D0737-B5E8-4B01-A25E-EE16C4A6964A}" srcOrd="0" destOrd="0" presId="urn:microsoft.com/office/officeart/2005/8/layout/pyramid2"/>
    <dgm:cxn modelId="{7E27BA84-5A68-48E2-8481-53E682AB2E86}" srcId="{9144510C-18F6-4B12-910F-8F5961EF0C59}" destId="{0CD7CE3D-32F7-47F5-9AFC-61005CE6AFA6}" srcOrd="6" destOrd="0" parTransId="{502FF507-603F-49FD-9A1E-2965A758D449}" sibTransId="{4B25ADC0-E78B-4F24-B3C9-9DD3276B4CD2}"/>
    <dgm:cxn modelId="{10F658ED-965E-4385-A08A-3C9091FDD350}" srcId="{9144510C-18F6-4B12-910F-8F5961EF0C59}" destId="{2C55B22D-CCF6-4C17-BEEE-E443D10F0B98}" srcOrd="5" destOrd="0" parTransId="{AF5B1EC5-5485-4284-A9A3-25CA4A3F94AD}" sibTransId="{C4F0374F-9383-4861-AC8D-5A085C396265}"/>
    <dgm:cxn modelId="{912D8745-8B71-4CCB-AD7F-8AA4CFACD747}" srcId="{9144510C-18F6-4B12-910F-8F5961EF0C59}" destId="{D1DECCE9-F5EE-4C34-8DDD-B8AE35B98480}" srcOrd="0" destOrd="0" parTransId="{EC501DD5-10D3-4E9B-B9C4-BB04C37AA593}" sibTransId="{4D070241-1F4F-47B9-BD23-BB65F21EA4BD}"/>
    <dgm:cxn modelId="{0CA483E2-39AE-4CC4-963C-832A276C93FC}" type="presOf" srcId="{BBAD2C3C-1F6B-4E55-89FB-A769831CE1F4}" destId="{641E7A3B-4359-4EBD-8AA9-DE2FBBB0A978}" srcOrd="0" destOrd="0" presId="urn:microsoft.com/office/officeart/2005/8/layout/pyramid2"/>
    <dgm:cxn modelId="{E721780D-5F21-48F9-AAEC-42143D7194E5}" srcId="{9144510C-18F6-4B12-910F-8F5961EF0C59}" destId="{9AE3E995-EE9E-4624-9204-3AEAF98CFFDE}" srcOrd="9" destOrd="0" parTransId="{BAD7D606-D4EA-4E8B-8686-AB21B7F87FA5}" sibTransId="{89BD8D5E-0D0B-4405-B874-004B75075773}"/>
    <dgm:cxn modelId="{C0D93476-F2F3-482D-8057-49D52CDD4C0F}" srcId="{9144510C-18F6-4B12-910F-8F5961EF0C59}" destId="{70F62E2A-A97E-4E55-9EB7-E9C5178B2E0B}" srcOrd="12" destOrd="0" parTransId="{3F02CF79-76C4-4A1A-BD8F-CF6F887555E2}" sibTransId="{D5E0E96C-74E3-4858-85A2-52E4B677382A}"/>
    <dgm:cxn modelId="{8A8493BA-8F46-4915-BBCB-27FA5A0AE881}" type="presOf" srcId="{3E51E67A-0B3C-43C6-8AAC-325FAE4AA8A2}" destId="{0F878205-3793-4F8D-AFD4-F85DCC9E1118}" srcOrd="0" destOrd="0" presId="urn:microsoft.com/office/officeart/2005/8/layout/pyramid2"/>
    <dgm:cxn modelId="{41370229-ABFA-497E-B77C-098B9DB3355C}" type="presParOf" srcId="{F6550DBA-AC0D-47AB-A8E5-0A5F2001CDBD}" destId="{86982946-9776-4837-A7E5-8AF6E911D9C0}" srcOrd="0" destOrd="0" presId="urn:microsoft.com/office/officeart/2005/8/layout/pyramid2"/>
    <dgm:cxn modelId="{A7B629D1-FF49-49FB-A853-DBD75B3AA209}" type="presParOf" srcId="{F6550DBA-AC0D-47AB-A8E5-0A5F2001CDBD}" destId="{7347FCA2-091A-4BE4-95F9-C1BD0992339B}" srcOrd="1" destOrd="0" presId="urn:microsoft.com/office/officeart/2005/8/layout/pyramid2"/>
    <dgm:cxn modelId="{B52E0F62-E13E-4E49-A3E6-B2BDAB2F7DF0}" type="presParOf" srcId="{7347FCA2-091A-4BE4-95F9-C1BD0992339B}" destId="{15611E45-7F10-47B8-BA34-82B72E719E46}" srcOrd="0" destOrd="0" presId="urn:microsoft.com/office/officeart/2005/8/layout/pyramid2"/>
    <dgm:cxn modelId="{58AE5819-155D-4C81-B912-81D36CB812EE}" type="presParOf" srcId="{7347FCA2-091A-4BE4-95F9-C1BD0992339B}" destId="{59EDC864-4D92-417E-AA56-6F0190472892}" srcOrd="1" destOrd="0" presId="urn:microsoft.com/office/officeart/2005/8/layout/pyramid2"/>
    <dgm:cxn modelId="{2865F574-C115-40FA-A9BF-38A7A003D995}" type="presParOf" srcId="{7347FCA2-091A-4BE4-95F9-C1BD0992339B}" destId="{EE7D0737-B5E8-4B01-A25E-EE16C4A6964A}" srcOrd="2" destOrd="0" presId="urn:microsoft.com/office/officeart/2005/8/layout/pyramid2"/>
    <dgm:cxn modelId="{625D38D8-16C9-4F85-8AA9-102E387E0D14}" type="presParOf" srcId="{7347FCA2-091A-4BE4-95F9-C1BD0992339B}" destId="{39399580-9D5E-4746-910A-83B9C9675E2A}" srcOrd="3" destOrd="0" presId="urn:microsoft.com/office/officeart/2005/8/layout/pyramid2"/>
    <dgm:cxn modelId="{AFF1A1CC-C95E-4635-8729-3B835E109244}" type="presParOf" srcId="{7347FCA2-091A-4BE4-95F9-C1BD0992339B}" destId="{641E7A3B-4359-4EBD-8AA9-DE2FBBB0A978}" srcOrd="4" destOrd="0" presId="urn:microsoft.com/office/officeart/2005/8/layout/pyramid2"/>
    <dgm:cxn modelId="{917C107B-13F6-40F9-864A-AEC9A25EC1BF}" type="presParOf" srcId="{7347FCA2-091A-4BE4-95F9-C1BD0992339B}" destId="{CF296AB4-8709-4A4E-81B6-AA123F1D3F92}" srcOrd="5" destOrd="0" presId="urn:microsoft.com/office/officeart/2005/8/layout/pyramid2"/>
    <dgm:cxn modelId="{B8957FF5-3C6D-4040-ACE8-E06C7CE79E18}" type="presParOf" srcId="{7347FCA2-091A-4BE4-95F9-C1BD0992339B}" destId="{0F878205-3793-4F8D-AFD4-F85DCC9E1118}" srcOrd="6" destOrd="0" presId="urn:microsoft.com/office/officeart/2005/8/layout/pyramid2"/>
    <dgm:cxn modelId="{AAEFB47C-C2A1-4F1F-8976-A86F60C1FAA6}" type="presParOf" srcId="{7347FCA2-091A-4BE4-95F9-C1BD0992339B}" destId="{A08E2C57-50F0-4F29-923E-FAB0DC0EC1A9}" srcOrd="7" destOrd="0" presId="urn:microsoft.com/office/officeart/2005/8/layout/pyramid2"/>
    <dgm:cxn modelId="{5BB3C18C-C6A7-417D-B5F3-81C69D543733}" type="presParOf" srcId="{7347FCA2-091A-4BE4-95F9-C1BD0992339B}" destId="{5B28D838-A0A9-43CF-86E7-394EC0BDB4F0}" srcOrd="8" destOrd="0" presId="urn:microsoft.com/office/officeart/2005/8/layout/pyramid2"/>
    <dgm:cxn modelId="{5704C26E-225C-489A-8EF1-188869C47710}" type="presParOf" srcId="{7347FCA2-091A-4BE4-95F9-C1BD0992339B}" destId="{2940F652-DB97-4473-BD00-BD37BD35B5F1}" srcOrd="9" destOrd="0" presId="urn:microsoft.com/office/officeart/2005/8/layout/pyramid2"/>
    <dgm:cxn modelId="{C7C54A8A-6B22-4BDF-94EA-412EACD156FB}" type="presParOf" srcId="{7347FCA2-091A-4BE4-95F9-C1BD0992339B}" destId="{1516BA24-9326-48FE-AEDB-38D89737F37F}" srcOrd="10" destOrd="0" presId="urn:microsoft.com/office/officeart/2005/8/layout/pyramid2"/>
    <dgm:cxn modelId="{EC5E7162-6472-4A0F-986E-2EC932BF6845}" type="presParOf" srcId="{7347FCA2-091A-4BE4-95F9-C1BD0992339B}" destId="{72142CC3-ADFB-4882-ACF8-1AF937BAE589}" srcOrd="11" destOrd="0" presId="urn:microsoft.com/office/officeart/2005/8/layout/pyramid2"/>
    <dgm:cxn modelId="{F6349863-190B-4922-9DB9-0233E4E982E0}" type="presParOf" srcId="{7347FCA2-091A-4BE4-95F9-C1BD0992339B}" destId="{478BE054-FEA6-4D77-8AC6-E849D6D676C8}" srcOrd="12" destOrd="0" presId="urn:microsoft.com/office/officeart/2005/8/layout/pyramid2"/>
    <dgm:cxn modelId="{5B22F191-0C0B-4E76-8B1F-7557CC8CF124}" type="presParOf" srcId="{7347FCA2-091A-4BE4-95F9-C1BD0992339B}" destId="{6DB6F2FC-C3FA-4B9E-8584-BF65C9441BB7}" srcOrd="13" destOrd="0" presId="urn:microsoft.com/office/officeart/2005/8/layout/pyramid2"/>
    <dgm:cxn modelId="{0A12480F-B2E0-4EEC-AB8A-90B93CD39F92}" type="presParOf" srcId="{7347FCA2-091A-4BE4-95F9-C1BD0992339B}" destId="{D6F4488D-8EAE-4410-B5C5-0313075B538B}" srcOrd="14" destOrd="0" presId="urn:microsoft.com/office/officeart/2005/8/layout/pyramid2"/>
    <dgm:cxn modelId="{4C5D697B-D427-4F8C-8F31-8EB2068656A1}" type="presParOf" srcId="{7347FCA2-091A-4BE4-95F9-C1BD0992339B}" destId="{4392B92C-7E07-42FB-B19F-B4EA83769D5E}" srcOrd="15" destOrd="0" presId="urn:microsoft.com/office/officeart/2005/8/layout/pyramid2"/>
    <dgm:cxn modelId="{003DE507-AD0B-4EDB-8E12-A61E9717CB51}" type="presParOf" srcId="{7347FCA2-091A-4BE4-95F9-C1BD0992339B}" destId="{6C887A53-7755-48DE-A4B9-5077AC6E7DA1}" srcOrd="16" destOrd="0" presId="urn:microsoft.com/office/officeart/2005/8/layout/pyramid2"/>
    <dgm:cxn modelId="{867C59EF-4483-42A2-BFC9-06DDE503849F}" type="presParOf" srcId="{7347FCA2-091A-4BE4-95F9-C1BD0992339B}" destId="{CA85A1E2-A461-4331-9E54-FD6405D8B199}" srcOrd="17" destOrd="0" presId="urn:microsoft.com/office/officeart/2005/8/layout/pyramid2"/>
    <dgm:cxn modelId="{C860B296-7328-4BD1-837A-CC970F42E4DA}" type="presParOf" srcId="{7347FCA2-091A-4BE4-95F9-C1BD0992339B}" destId="{9098CEFF-7D0A-47E6-A6FD-BAB9C77EDE78}" srcOrd="18" destOrd="0" presId="urn:microsoft.com/office/officeart/2005/8/layout/pyramid2"/>
    <dgm:cxn modelId="{429CEA2B-C8D7-48AE-ACF0-17E28EB35276}" type="presParOf" srcId="{7347FCA2-091A-4BE4-95F9-C1BD0992339B}" destId="{7C8AEDB0-A0CE-472D-8432-1C385CD5E61D}" srcOrd="19" destOrd="0" presId="urn:microsoft.com/office/officeart/2005/8/layout/pyramid2"/>
    <dgm:cxn modelId="{3033F31A-1E36-460A-B9AE-AA897316B918}" type="presParOf" srcId="{7347FCA2-091A-4BE4-95F9-C1BD0992339B}" destId="{AC90B076-B25E-46B4-AB65-AA12E8751E75}" srcOrd="20" destOrd="0" presId="urn:microsoft.com/office/officeart/2005/8/layout/pyramid2"/>
    <dgm:cxn modelId="{1EA94BF3-A42B-485D-A7FC-7FDBFB9C5C7F}" type="presParOf" srcId="{7347FCA2-091A-4BE4-95F9-C1BD0992339B}" destId="{D33F804D-4D19-4443-9CCF-33AEDD96ACCC}" srcOrd="21" destOrd="0" presId="urn:microsoft.com/office/officeart/2005/8/layout/pyramid2"/>
    <dgm:cxn modelId="{E7B124F0-1FA3-416E-9BD7-155291EDF0EB}" type="presParOf" srcId="{7347FCA2-091A-4BE4-95F9-C1BD0992339B}" destId="{33A4262A-BC14-4505-B857-CCC623303B1A}" srcOrd="22" destOrd="0" presId="urn:microsoft.com/office/officeart/2005/8/layout/pyramid2"/>
    <dgm:cxn modelId="{74DA7D22-4C72-41D1-BF79-EAB12FC00C3D}" type="presParOf" srcId="{7347FCA2-091A-4BE4-95F9-C1BD0992339B}" destId="{B7E9449B-CBA5-4A4F-977B-BD2D99C58DF6}" srcOrd="23" destOrd="0" presId="urn:microsoft.com/office/officeart/2005/8/layout/pyramid2"/>
    <dgm:cxn modelId="{EC7A2F99-3DF2-455B-A20D-621E72AB998E}" type="presParOf" srcId="{7347FCA2-091A-4BE4-95F9-C1BD0992339B}" destId="{A043C12F-D0CF-45A0-8130-18EC3AC9B509}" srcOrd="24" destOrd="0" presId="urn:microsoft.com/office/officeart/2005/8/layout/pyramid2"/>
    <dgm:cxn modelId="{707F0EF3-3C46-40B4-B59A-C39201F3D108}" type="presParOf" srcId="{7347FCA2-091A-4BE4-95F9-C1BD0992339B}" destId="{E0746892-FD12-4894-B015-7524B5200EA4}" srcOrd="2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2946-9776-4837-A7E5-8AF6E911D9C0}">
      <dsp:nvSpPr>
        <dsp:cNvPr id="0" name=""/>
        <dsp:cNvSpPr/>
      </dsp:nvSpPr>
      <dsp:spPr>
        <a:xfrm>
          <a:off x="1370278" y="0"/>
          <a:ext cx="5170646" cy="5170646"/>
        </a:xfrm>
        <a:prstGeom prst="triangle">
          <a:avLst/>
        </a:prstGeom>
        <a:solidFill>
          <a:schemeClr val="accent1">
            <a:shade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611E45-7F10-47B8-BA34-82B72E719E46}">
      <dsp:nvSpPr>
        <dsp:cNvPr id="0" name=""/>
        <dsp:cNvSpPr/>
      </dsp:nvSpPr>
      <dsp:spPr>
        <a:xfrm>
          <a:off x="3955601" y="517569"/>
          <a:ext cx="3360919" cy="282769"/>
        </a:xfrm>
        <a:prstGeom prst="roundRect">
          <a:avLst/>
        </a:prstGeom>
        <a:solidFill>
          <a:schemeClr val="lt1">
            <a:alpha val="90000"/>
            <a:hueOff val="0"/>
            <a:satOff val="0"/>
            <a:lumOff val="0"/>
            <a:alphaOff val="0"/>
          </a:schemeClr>
        </a:solidFill>
        <a:ln w="10795"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b="1" kern="1200" dirty="0" smtClean="0">
              <a:latin typeface="Times New Roman" pitchFamily="18" charset="0"/>
              <a:cs typeface="Times New Roman" pitchFamily="18" charset="0"/>
            </a:rPr>
            <a:t>Visuals</a:t>
          </a:r>
          <a:r>
            <a:rPr lang="en-US" sz="1200" b="1" kern="1200" dirty="0" smtClean="0"/>
            <a:t>:</a:t>
          </a:r>
          <a:endParaRPr lang="en-US" sz="1200" kern="1200" dirty="0"/>
        </a:p>
      </dsp:txBody>
      <dsp:txXfrm>
        <a:off x="3969405" y="531373"/>
        <a:ext cx="3333311" cy="255161"/>
      </dsp:txXfrm>
    </dsp:sp>
    <dsp:sp modelId="{EE7D0737-B5E8-4B01-A25E-EE16C4A6964A}">
      <dsp:nvSpPr>
        <dsp:cNvPr id="0" name=""/>
        <dsp:cNvSpPr/>
      </dsp:nvSpPr>
      <dsp:spPr>
        <a:xfrm>
          <a:off x="3955601" y="835685"/>
          <a:ext cx="3360919" cy="282769"/>
        </a:xfrm>
        <a:prstGeom prst="roundRect">
          <a:avLst/>
        </a:prstGeom>
        <a:solidFill>
          <a:schemeClr val="lt1">
            <a:alpha val="90000"/>
            <a:hueOff val="0"/>
            <a:satOff val="0"/>
            <a:lumOff val="0"/>
            <a:alphaOff val="0"/>
          </a:schemeClr>
        </a:solidFill>
        <a:ln w="10795" cap="flat" cmpd="sng" algn="ctr">
          <a:solidFill>
            <a:schemeClr val="accent1">
              <a:shade val="50000"/>
              <a:hueOff val="20180"/>
              <a:satOff val="206"/>
              <a:lumOff val="5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t>1.Histogram  Plot</a:t>
          </a:r>
          <a:endParaRPr lang="en-US" sz="1200" kern="1200" dirty="0"/>
        </a:p>
      </dsp:txBody>
      <dsp:txXfrm>
        <a:off x="3969405" y="849489"/>
        <a:ext cx="3333311" cy="255161"/>
      </dsp:txXfrm>
    </dsp:sp>
    <dsp:sp modelId="{641E7A3B-4359-4EBD-8AA9-DE2FBBB0A978}">
      <dsp:nvSpPr>
        <dsp:cNvPr id="0" name=""/>
        <dsp:cNvSpPr/>
      </dsp:nvSpPr>
      <dsp:spPr>
        <a:xfrm>
          <a:off x="3955601" y="1153801"/>
          <a:ext cx="3360919" cy="282769"/>
        </a:xfrm>
        <a:prstGeom prst="roundRect">
          <a:avLst/>
        </a:prstGeom>
        <a:solidFill>
          <a:schemeClr val="lt1">
            <a:alpha val="90000"/>
            <a:hueOff val="0"/>
            <a:satOff val="0"/>
            <a:lumOff val="0"/>
            <a:alphaOff val="0"/>
          </a:schemeClr>
        </a:solidFill>
        <a:ln w="10795" cap="flat" cmpd="sng" algn="ctr">
          <a:solidFill>
            <a:schemeClr val="accent1">
              <a:shade val="50000"/>
              <a:hueOff val="40360"/>
              <a:satOff val="413"/>
              <a:lumOff val="118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2. Violin Plot</a:t>
          </a:r>
          <a:endParaRPr lang="en-US" sz="1200" kern="1200"/>
        </a:p>
      </dsp:txBody>
      <dsp:txXfrm>
        <a:off x="3969405" y="1167605"/>
        <a:ext cx="3333311" cy="255161"/>
      </dsp:txXfrm>
    </dsp:sp>
    <dsp:sp modelId="{0F878205-3793-4F8D-AFD4-F85DCC9E1118}">
      <dsp:nvSpPr>
        <dsp:cNvPr id="0" name=""/>
        <dsp:cNvSpPr/>
      </dsp:nvSpPr>
      <dsp:spPr>
        <a:xfrm>
          <a:off x="3955601" y="1471917"/>
          <a:ext cx="3360919" cy="282769"/>
        </a:xfrm>
        <a:prstGeom prst="roundRect">
          <a:avLst/>
        </a:prstGeom>
        <a:solidFill>
          <a:schemeClr val="lt1">
            <a:alpha val="90000"/>
            <a:hueOff val="0"/>
            <a:satOff val="0"/>
            <a:lumOff val="0"/>
            <a:alphaOff val="0"/>
          </a:schemeClr>
        </a:solidFill>
        <a:ln w="10795" cap="flat" cmpd="sng" algn="ctr">
          <a:solidFill>
            <a:schemeClr val="accent1">
              <a:shade val="50000"/>
              <a:hueOff val="60539"/>
              <a:satOff val="619"/>
              <a:lumOff val="17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3. Bar Plot</a:t>
          </a:r>
          <a:endParaRPr lang="en-US" sz="1200" kern="1200"/>
        </a:p>
      </dsp:txBody>
      <dsp:txXfrm>
        <a:off x="3969405" y="1485721"/>
        <a:ext cx="3333311" cy="255161"/>
      </dsp:txXfrm>
    </dsp:sp>
    <dsp:sp modelId="{5B28D838-A0A9-43CF-86E7-394EC0BDB4F0}">
      <dsp:nvSpPr>
        <dsp:cNvPr id="0" name=""/>
        <dsp:cNvSpPr/>
      </dsp:nvSpPr>
      <dsp:spPr>
        <a:xfrm>
          <a:off x="3955601" y="1790033"/>
          <a:ext cx="3360919" cy="282769"/>
        </a:xfrm>
        <a:prstGeom prst="roundRect">
          <a:avLst/>
        </a:prstGeom>
        <a:solidFill>
          <a:schemeClr val="lt1">
            <a:alpha val="90000"/>
            <a:hueOff val="0"/>
            <a:satOff val="0"/>
            <a:lumOff val="0"/>
            <a:alphaOff val="0"/>
          </a:schemeClr>
        </a:solidFill>
        <a:ln w="10795" cap="flat" cmpd="sng" algn="ctr">
          <a:solidFill>
            <a:schemeClr val="accent1">
              <a:shade val="50000"/>
              <a:hueOff val="80719"/>
              <a:satOff val="826"/>
              <a:lumOff val="236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4. Scatter Plot </a:t>
          </a:r>
          <a:endParaRPr lang="en-US" sz="1200" kern="1200"/>
        </a:p>
      </dsp:txBody>
      <dsp:txXfrm>
        <a:off x="3969405" y="1803837"/>
        <a:ext cx="3333311" cy="255161"/>
      </dsp:txXfrm>
    </dsp:sp>
    <dsp:sp modelId="{1516BA24-9326-48FE-AEDB-38D89737F37F}">
      <dsp:nvSpPr>
        <dsp:cNvPr id="0" name=""/>
        <dsp:cNvSpPr/>
      </dsp:nvSpPr>
      <dsp:spPr>
        <a:xfrm>
          <a:off x="3955601" y="2108149"/>
          <a:ext cx="3360919" cy="282769"/>
        </a:xfrm>
        <a:prstGeom prst="roundRect">
          <a:avLst/>
        </a:prstGeom>
        <a:solidFill>
          <a:schemeClr val="lt1">
            <a:alpha val="90000"/>
            <a:hueOff val="0"/>
            <a:satOff val="0"/>
            <a:lumOff val="0"/>
            <a:alphaOff val="0"/>
          </a:schemeClr>
        </a:solidFill>
        <a:ln w="10795" cap="flat" cmpd="sng" algn="ctr">
          <a:solidFill>
            <a:schemeClr val="accent1">
              <a:shade val="50000"/>
              <a:hueOff val="100899"/>
              <a:satOff val="1032"/>
              <a:lumOff val="29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5. KDE Plot</a:t>
          </a:r>
          <a:endParaRPr lang="en-US" sz="1200" kern="1200"/>
        </a:p>
      </dsp:txBody>
      <dsp:txXfrm>
        <a:off x="3969405" y="2121953"/>
        <a:ext cx="3333311" cy="255161"/>
      </dsp:txXfrm>
    </dsp:sp>
    <dsp:sp modelId="{478BE054-FEA6-4D77-8AC6-E849D6D676C8}">
      <dsp:nvSpPr>
        <dsp:cNvPr id="0" name=""/>
        <dsp:cNvSpPr/>
      </dsp:nvSpPr>
      <dsp:spPr>
        <a:xfrm>
          <a:off x="3955601" y="2426265"/>
          <a:ext cx="3360919" cy="282769"/>
        </a:xfrm>
        <a:prstGeom prst="roundRect">
          <a:avLst/>
        </a:prstGeom>
        <a:solidFill>
          <a:schemeClr val="lt1">
            <a:alpha val="90000"/>
            <a:hueOff val="0"/>
            <a:satOff val="0"/>
            <a:lumOff val="0"/>
            <a:alphaOff val="0"/>
          </a:schemeClr>
        </a:solidFill>
        <a:ln w="10795" cap="flat" cmpd="sng" algn="ctr">
          <a:solidFill>
            <a:schemeClr val="accent1">
              <a:shade val="50000"/>
              <a:hueOff val="121079"/>
              <a:satOff val="1239"/>
              <a:lumOff val="354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6. Open GL Surface Plot</a:t>
          </a:r>
          <a:endParaRPr lang="en-US" sz="1200" kern="1200"/>
        </a:p>
      </dsp:txBody>
      <dsp:txXfrm>
        <a:off x="3969405" y="2440069"/>
        <a:ext cx="3333311" cy="255161"/>
      </dsp:txXfrm>
    </dsp:sp>
    <dsp:sp modelId="{D6F4488D-8EAE-4410-B5C5-0313075B538B}">
      <dsp:nvSpPr>
        <dsp:cNvPr id="0" name=""/>
        <dsp:cNvSpPr/>
      </dsp:nvSpPr>
      <dsp:spPr>
        <a:xfrm>
          <a:off x="3955601" y="2744380"/>
          <a:ext cx="3360919" cy="282769"/>
        </a:xfrm>
        <a:prstGeom prst="roundRect">
          <a:avLst/>
        </a:prstGeom>
        <a:solidFill>
          <a:schemeClr val="lt1">
            <a:alpha val="90000"/>
            <a:hueOff val="0"/>
            <a:satOff val="0"/>
            <a:lumOff val="0"/>
            <a:alphaOff val="0"/>
          </a:schemeClr>
        </a:solidFill>
        <a:ln w="10795" cap="flat" cmpd="sng" algn="ctr">
          <a:solidFill>
            <a:schemeClr val="accent1">
              <a:shade val="50000"/>
              <a:hueOff val="121079"/>
              <a:satOff val="1239"/>
              <a:lumOff val="354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7. Glyph Plot</a:t>
          </a:r>
          <a:endParaRPr lang="en-US" sz="1200" kern="1200"/>
        </a:p>
      </dsp:txBody>
      <dsp:txXfrm>
        <a:off x="3969405" y="2758184"/>
        <a:ext cx="3333311" cy="255161"/>
      </dsp:txXfrm>
    </dsp:sp>
    <dsp:sp modelId="{6C887A53-7755-48DE-A4B9-5077AC6E7DA1}">
      <dsp:nvSpPr>
        <dsp:cNvPr id="0" name=""/>
        <dsp:cNvSpPr/>
      </dsp:nvSpPr>
      <dsp:spPr>
        <a:xfrm>
          <a:off x="3955601" y="3062496"/>
          <a:ext cx="3360919" cy="282769"/>
        </a:xfrm>
        <a:prstGeom prst="roundRect">
          <a:avLst/>
        </a:prstGeom>
        <a:solidFill>
          <a:schemeClr val="lt1">
            <a:alpha val="90000"/>
            <a:hueOff val="0"/>
            <a:satOff val="0"/>
            <a:lumOff val="0"/>
            <a:alphaOff val="0"/>
          </a:schemeClr>
        </a:solidFill>
        <a:ln w="10795" cap="flat" cmpd="sng" algn="ctr">
          <a:solidFill>
            <a:schemeClr val="accent1">
              <a:shade val="50000"/>
              <a:hueOff val="100899"/>
              <a:satOff val="1032"/>
              <a:lumOff val="29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8. Box plot</a:t>
          </a:r>
          <a:endParaRPr lang="en-US" sz="1200" kern="1200"/>
        </a:p>
      </dsp:txBody>
      <dsp:txXfrm>
        <a:off x="3969405" y="3076300"/>
        <a:ext cx="3333311" cy="255161"/>
      </dsp:txXfrm>
    </dsp:sp>
    <dsp:sp modelId="{9098CEFF-7D0A-47E6-A6FD-BAB9C77EDE78}">
      <dsp:nvSpPr>
        <dsp:cNvPr id="0" name=""/>
        <dsp:cNvSpPr/>
      </dsp:nvSpPr>
      <dsp:spPr>
        <a:xfrm>
          <a:off x="3955601" y="3380612"/>
          <a:ext cx="3360919" cy="282769"/>
        </a:xfrm>
        <a:prstGeom prst="roundRect">
          <a:avLst/>
        </a:prstGeom>
        <a:solidFill>
          <a:schemeClr val="lt1">
            <a:alpha val="90000"/>
            <a:hueOff val="0"/>
            <a:satOff val="0"/>
            <a:lumOff val="0"/>
            <a:alphaOff val="0"/>
          </a:schemeClr>
        </a:solidFill>
        <a:ln w="10795" cap="flat" cmpd="sng" algn="ctr">
          <a:solidFill>
            <a:schemeClr val="accent1">
              <a:shade val="50000"/>
              <a:hueOff val="80719"/>
              <a:satOff val="826"/>
              <a:lumOff val="236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9. Parallel Coordinates Plot</a:t>
          </a:r>
          <a:endParaRPr lang="en-US" sz="1200" kern="1200"/>
        </a:p>
      </dsp:txBody>
      <dsp:txXfrm>
        <a:off x="3969405" y="3394416"/>
        <a:ext cx="3333311" cy="255161"/>
      </dsp:txXfrm>
    </dsp:sp>
    <dsp:sp modelId="{AC90B076-B25E-46B4-AB65-AA12E8751E75}">
      <dsp:nvSpPr>
        <dsp:cNvPr id="0" name=""/>
        <dsp:cNvSpPr/>
      </dsp:nvSpPr>
      <dsp:spPr>
        <a:xfrm>
          <a:off x="3955601" y="3698728"/>
          <a:ext cx="3360919" cy="282769"/>
        </a:xfrm>
        <a:prstGeom prst="roundRect">
          <a:avLst/>
        </a:prstGeom>
        <a:solidFill>
          <a:schemeClr val="lt1">
            <a:alpha val="90000"/>
            <a:hueOff val="0"/>
            <a:satOff val="0"/>
            <a:lumOff val="0"/>
            <a:alphaOff val="0"/>
          </a:schemeClr>
        </a:solidFill>
        <a:ln w="10795" cap="flat" cmpd="sng" algn="ctr">
          <a:solidFill>
            <a:schemeClr val="accent1">
              <a:shade val="50000"/>
              <a:hueOff val="60539"/>
              <a:satOff val="619"/>
              <a:lumOff val="177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10. Stacked Bar Plot</a:t>
          </a:r>
          <a:endParaRPr lang="en-US" sz="1200" kern="1200"/>
        </a:p>
      </dsp:txBody>
      <dsp:txXfrm>
        <a:off x="3969405" y="3712532"/>
        <a:ext cx="3333311" cy="255161"/>
      </dsp:txXfrm>
    </dsp:sp>
    <dsp:sp modelId="{33A4262A-BC14-4505-B857-CCC623303B1A}">
      <dsp:nvSpPr>
        <dsp:cNvPr id="0" name=""/>
        <dsp:cNvSpPr/>
      </dsp:nvSpPr>
      <dsp:spPr>
        <a:xfrm>
          <a:off x="3955601" y="4016844"/>
          <a:ext cx="3360919" cy="282769"/>
        </a:xfrm>
        <a:prstGeom prst="roundRect">
          <a:avLst/>
        </a:prstGeom>
        <a:solidFill>
          <a:schemeClr val="lt1">
            <a:alpha val="90000"/>
            <a:hueOff val="0"/>
            <a:satOff val="0"/>
            <a:lumOff val="0"/>
            <a:alphaOff val="0"/>
          </a:schemeClr>
        </a:solidFill>
        <a:ln w="10795" cap="flat" cmpd="sng" algn="ctr">
          <a:solidFill>
            <a:schemeClr val="accent1">
              <a:shade val="50000"/>
              <a:hueOff val="40360"/>
              <a:satOff val="413"/>
              <a:lumOff val="1183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11. Pair plot</a:t>
          </a:r>
          <a:endParaRPr lang="en-US" sz="1200" kern="1200"/>
        </a:p>
      </dsp:txBody>
      <dsp:txXfrm>
        <a:off x="3969405" y="4030648"/>
        <a:ext cx="3333311" cy="255161"/>
      </dsp:txXfrm>
    </dsp:sp>
    <dsp:sp modelId="{A043C12F-D0CF-45A0-8130-18EC3AC9B509}">
      <dsp:nvSpPr>
        <dsp:cNvPr id="0" name=""/>
        <dsp:cNvSpPr/>
      </dsp:nvSpPr>
      <dsp:spPr>
        <a:xfrm>
          <a:off x="3955601" y="4334960"/>
          <a:ext cx="3360919" cy="282769"/>
        </a:xfrm>
        <a:prstGeom prst="roundRect">
          <a:avLst/>
        </a:prstGeom>
        <a:solidFill>
          <a:schemeClr val="lt1">
            <a:alpha val="90000"/>
            <a:hueOff val="0"/>
            <a:satOff val="0"/>
            <a:lumOff val="0"/>
            <a:alphaOff val="0"/>
          </a:schemeClr>
        </a:solidFill>
        <a:ln w="10795" cap="flat" cmpd="sng" algn="ctr">
          <a:solidFill>
            <a:schemeClr val="accent1">
              <a:shade val="50000"/>
              <a:hueOff val="20180"/>
              <a:satOff val="206"/>
              <a:lumOff val="5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12. Heatmaps</a:t>
          </a:r>
          <a:endParaRPr lang="en-US" sz="1200" kern="1200"/>
        </a:p>
      </dsp:txBody>
      <dsp:txXfrm>
        <a:off x="3969405" y="4348764"/>
        <a:ext cx="3333311" cy="255161"/>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DDBA416-584F-4CEA-AC75-9898AE2568D7}"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D223B-A954-466E-9331-75655899CE13}"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DBA416-584F-4CEA-AC75-9898AE2568D7}"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D223B-A954-466E-9331-75655899CE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DBA416-584F-4CEA-AC75-9898AE2568D7}"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D223B-A954-466E-9331-75655899CE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DDBA416-584F-4CEA-AC75-9898AE2568D7}"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D223B-A954-466E-9331-75655899CE13}"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DBA416-584F-4CEA-AC75-9898AE2568D7}"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BD223B-A954-466E-9331-75655899CE1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DDBA416-584F-4CEA-AC75-9898AE2568D7}"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D223B-A954-466E-9331-75655899CE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DDBA416-584F-4CEA-AC75-9898AE2568D7}" type="datetimeFigureOut">
              <a:rPr lang="en-US" smtClean="0"/>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BD223B-A954-466E-9331-75655899CE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DBA416-584F-4CEA-AC75-9898AE2568D7}" type="datetimeFigureOut">
              <a:rPr lang="en-US" smtClean="0"/>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BD223B-A954-466E-9331-75655899CE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BA416-584F-4CEA-AC75-9898AE2568D7}" type="datetimeFigureOut">
              <a:rPr lang="en-US" smtClean="0"/>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BD223B-A954-466E-9331-75655899CE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DBA416-584F-4CEA-AC75-9898AE2568D7}"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D223B-A954-466E-9331-75655899CE1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DBA416-584F-4CEA-AC75-9898AE2568D7}"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BD223B-A954-466E-9331-75655899CE1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DDBA416-584F-4CEA-AC75-9898AE2568D7}" type="datetimeFigureOut">
              <a:rPr lang="en-US" smtClean="0"/>
              <a:t>2/13/2025</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AFBD223B-A954-466E-9331-75655899CE13}"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analyticslearn.com/exploratory-data-analysis-eda-in-python-ultimate-guide" TargetMode="External"/><Relationship Id="rId2" Type="http://schemas.openxmlformats.org/officeDocument/2006/relationships/hyperlink" Target="https://www.geeksforgeeks.org/exploratory-data-analysis-in-python-set-1/" TargetMode="External"/><Relationship Id="rId1" Type="http://schemas.openxmlformats.org/officeDocument/2006/relationships/slideLayout" Target="../slideLayouts/slideLayout7.xml"/><Relationship Id="rId5" Type="http://schemas.openxmlformats.org/officeDocument/2006/relationships/hyperlink" Target="https://www.upskillcampus.com/blog/exploratory-data-analysis" TargetMode="External"/><Relationship Id="rId4" Type="http://schemas.openxmlformats.org/officeDocument/2006/relationships/hyperlink" Target="https://www.machinelearningplus.com/machine-learning/exploratory-data-analysis-eda/"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9200" y="1016827"/>
            <a:ext cx="7391400" cy="1200329"/>
          </a:xfrm>
          <a:prstGeom prst="rect">
            <a:avLst/>
          </a:prstGeom>
          <a:noFill/>
        </p:spPr>
        <p:txBody>
          <a:bodyPr wrap="square" rtlCol="0">
            <a:spAutoFit/>
          </a:bodyPr>
          <a:lstStyle/>
          <a:p>
            <a:r>
              <a:rPr lang="en-US" sz="3600" dirty="0" smtClean="0">
                <a:latin typeface="Times New Roman" pitchFamily="18" charset="0"/>
                <a:cs typeface="Times New Roman" pitchFamily="18" charset="0"/>
              </a:rPr>
              <a:t>  </a:t>
            </a:r>
            <a:r>
              <a:rPr lang="en-US" sz="3600" b="1" i="1" dirty="0" smtClean="0">
                <a:solidFill>
                  <a:srgbClr val="FF0000"/>
                </a:solidFill>
                <a:latin typeface="Times New Roman" pitchFamily="18" charset="0"/>
                <a:cs typeface="Times New Roman" pitchFamily="18" charset="0"/>
              </a:rPr>
              <a:t>NEXTHIKES IT SOLUTION</a:t>
            </a:r>
          </a:p>
          <a:p>
            <a:r>
              <a:rPr lang="en-US" sz="3600" b="1" i="1" dirty="0" smtClean="0">
                <a:solidFill>
                  <a:srgbClr val="FF0000"/>
                </a:solidFill>
                <a:latin typeface="Times New Roman" pitchFamily="18" charset="0"/>
                <a:cs typeface="Times New Roman" pitchFamily="18" charset="0"/>
              </a:rPr>
              <a:t>            PROJECT – 3</a:t>
            </a:r>
            <a:endParaRPr lang="en-US" sz="3600" dirty="0">
              <a:solidFill>
                <a:srgbClr val="FF0000"/>
              </a:solidFill>
              <a:latin typeface="Times New Roman" pitchFamily="18" charset="0"/>
              <a:cs typeface="Times New Roman" pitchFamily="18" charset="0"/>
            </a:endParaRPr>
          </a:p>
        </p:txBody>
      </p:sp>
      <p:sp>
        <p:nvSpPr>
          <p:cNvPr id="5" name="TextBox 4"/>
          <p:cNvSpPr txBox="1"/>
          <p:nvPr/>
        </p:nvSpPr>
        <p:spPr>
          <a:xfrm>
            <a:off x="685800" y="3136040"/>
            <a:ext cx="8305800" cy="1815882"/>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“Exploratory Data Analysis (EDA) for Real Estate</a:t>
            </a:r>
          </a:p>
          <a:p>
            <a:r>
              <a:rPr lang="en-US" sz="2800" b="1" dirty="0" smtClean="0">
                <a:latin typeface="Times New Roman" pitchFamily="18" charset="0"/>
                <a:cs typeface="Times New Roman" pitchFamily="18" charset="0"/>
              </a:rPr>
              <a:t>                                    pricing”</a:t>
            </a:r>
          </a:p>
          <a:p>
            <a:r>
              <a:rPr lang="en-US" sz="2800" b="1" dirty="0" smtClean="0">
                <a:latin typeface="Times New Roman" pitchFamily="18" charset="0"/>
                <a:cs typeface="Times New Roman" pitchFamily="18" charset="0"/>
              </a:rPr>
              <a:t>“Unveiling the Dynamics of House Valuation in a</a:t>
            </a:r>
          </a:p>
          <a:p>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Dynamic Market</a:t>
            </a: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
        <p:nvSpPr>
          <p:cNvPr id="6" name="TextBox 5"/>
          <p:cNvSpPr txBox="1"/>
          <p:nvPr/>
        </p:nvSpPr>
        <p:spPr>
          <a:xfrm>
            <a:off x="6705600" y="5334000"/>
            <a:ext cx="3098704" cy="523220"/>
          </a:xfrm>
          <a:prstGeom prst="rect">
            <a:avLst/>
          </a:prstGeom>
          <a:noFill/>
        </p:spPr>
        <p:txBody>
          <a:bodyPr wrap="square" rtlCol="0">
            <a:spAutoFit/>
          </a:bodyPr>
          <a:lstStyle/>
          <a:p>
            <a:r>
              <a:rPr lang="en-US" sz="2800" b="1" i="1" u="sng" dirty="0" smtClean="0">
                <a:latin typeface="Times New Roman" pitchFamily="18" charset="0"/>
                <a:cs typeface="Times New Roman" pitchFamily="18" charset="0"/>
              </a:rPr>
              <a:t>Mahak Goyal</a:t>
            </a:r>
            <a:endParaRPr lang="en-US" sz="2800" b="1" i="1" u="sng" dirty="0">
              <a:latin typeface="Times New Roman" pitchFamily="18" charset="0"/>
              <a:cs typeface="Times New Roman" pitchFamily="18" charset="0"/>
            </a:endParaRPr>
          </a:p>
        </p:txBody>
      </p:sp>
    </p:spTree>
    <p:extLst>
      <p:ext uri="{BB962C8B-B14F-4D97-AF65-F5344CB8AC3E}">
        <p14:creationId xmlns:p14="http://schemas.microsoft.com/office/powerpoint/2010/main" val="2609638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849" y="152400"/>
            <a:ext cx="8763000" cy="2862322"/>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Multivariate</a:t>
            </a:r>
            <a:r>
              <a:rPr lang="en-US" sz="2400" dirty="0" smtClean="0">
                <a:latin typeface="Times New Roman" pitchFamily="18" charset="0"/>
                <a:cs typeface="Times New Roman" pitchFamily="18" charset="0"/>
              </a:rPr>
              <a:t> Analysis: Insights into House Price Determinants</a:t>
            </a:r>
          </a:p>
          <a:p>
            <a:endParaRPr lang="en-US" dirty="0" smtClean="0"/>
          </a:p>
          <a:p>
            <a:r>
              <a:rPr lang="en-US" dirty="0" smtClean="0">
                <a:latin typeface="Times New Roman" pitchFamily="18" charset="0"/>
                <a:cs typeface="Times New Roman" pitchFamily="18" charset="0"/>
              </a:rPr>
              <a:t>Multivariate analysis explores the combined effects of multiple features on </a:t>
            </a:r>
            <a:r>
              <a:rPr lang="en-US" b="1" dirty="0" smtClean="0">
                <a:latin typeface="Times New Roman" pitchFamily="18" charset="0"/>
                <a:cs typeface="Times New Roman" pitchFamily="18" charset="0"/>
              </a:rPr>
              <a:t>SalePrice</a:t>
            </a:r>
            <a:r>
              <a:rPr lang="en-US" dirty="0" smtClean="0">
                <a:latin typeface="Times New Roman" pitchFamily="18" charset="0"/>
                <a:cs typeface="Times New Roman" pitchFamily="18" charset="0"/>
              </a:rPr>
              <a:t>. It helps to identify which variables interact with each other and how they collectively influence the price of a house. This analysis reveals the relative importance of various factors and how they work together.</a:t>
            </a:r>
          </a:p>
          <a:p>
            <a:endParaRPr lang="en-US"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Visuals:</a:t>
            </a:r>
          </a:p>
          <a:p>
            <a:r>
              <a:rPr lang="en-US" sz="2400" b="1" dirty="0" smtClean="0">
                <a:latin typeface="Times New Roman" pitchFamily="18" charset="0"/>
                <a:cs typeface="Times New Roman" pitchFamily="18" charset="0"/>
              </a:rPr>
              <a:t>Open GL Surface Plots                                   Glyph Plot</a:t>
            </a:r>
            <a:endParaRPr lang="en-US" sz="2400" b="1" dirty="0">
              <a:latin typeface="Times New Roman" pitchFamily="18" charset="0"/>
              <a:cs typeface="Times New Roman"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751" y="3124199"/>
            <a:ext cx="3657600" cy="255583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1486" y="3124200"/>
            <a:ext cx="4088363" cy="2433488"/>
          </a:xfrm>
          <a:prstGeom prst="rect">
            <a:avLst/>
          </a:prstGeom>
        </p:spPr>
      </p:pic>
    </p:spTree>
    <p:extLst>
      <p:ext uri="{BB962C8B-B14F-4D97-AF65-F5344CB8AC3E}">
        <p14:creationId xmlns:p14="http://schemas.microsoft.com/office/powerpoint/2010/main" val="1046962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52400"/>
            <a:ext cx="8839200" cy="6832640"/>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        </a:t>
            </a:r>
            <a:r>
              <a:rPr lang="en-US" sz="2400" b="1" dirty="0" smtClean="0">
                <a:solidFill>
                  <a:srgbClr val="FFFF00"/>
                </a:solidFill>
                <a:latin typeface="Times New Roman" pitchFamily="18" charset="0"/>
                <a:cs typeface="Times New Roman" pitchFamily="18" charset="0"/>
              </a:rPr>
              <a:t>Feature Engineering: Enhancing House Price Analysis</a:t>
            </a:r>
          </a:p>
          <a:p>
            <a:r>
              <a:rPr lang="en-US" dirty="0" smtClean="0">
                <a:latin typeface="Times New Roman" pitchFamily="18" charset="0"/>
                <a:cs typeface="Times New Roman" pitchFamily="18" charset="0"/>
              </a:rPr>
              <a:t>Feature engineering involves creating new variables that can better capture important patterns in the data. Two key new features that can enhance the analysis of house prices are:</a:t>
            </a:r>
          </a:p>
          <a:p>
            <a:endParaRPr lang="en-US" b="1"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Age-related features</a:t>
            </a:r>
            <a:r>
              <a:rPr lang="en-US" dirty="0" smtClean="0">
                <a:latin typeface="Times New Roman" pitchFamily="18" charset="0"/>
                <a:cs typeface="Times New Roman" pitchFamily="18" charset="0"/>
              </a:rPr>
              <a:t>:</a:t>
            </a:r>
          </a:p>
          <a:p>
            <a:pPr marL="285750" indent="-285750">
              <a:buFont typeface="Arial" pitchFamily="34" charset="0"/>
              <a:buChar char="•"/>
            </a:pPr>
            <a:r>
              <a:rPr lang="en-US" dirty="0" smtClean="0">
                <a:latin typeface="Times New Roman" pitchFamily="18" charset="0"/>
                <a:cs typeface="Times New Roman" pitchFamily="18" charset="0"/>
              </a:rPr>
              <a:t>AgeOfHouse: The age of the house calculated as the difference between the current year and the year the house was built (YearBuilt).</a:t>
            </a:r>
          </a:p>
          <a:p>
            <a:pPr marL="285750" indent="-285750">
              <a:buFont typeface="Arial" pitchFamily="34" charset="0"/>
              <a:buChar char="•"/>
            </a:pPr>
            <a:r>
              <a:rPr lang="en-US" dirty="0" smtClean="0">
                <a:latin typeface="Times New Roman" pitchFamily="18" charset="0"/>
                <a:cs typeface="Times New Roman" pitchFamily="18" charset="0"/>
              </a:rPr>
              <a:t>RenovationAge: The age of the renovation calculated as the difference between the current year and the year the house was remodeled (YearRemodAdd).</a:t>
            </a:r>
          </a:p>
          <a:p>
            <a:pPr marL="285750" indent="-285750">
              <a:buFont typeface="Arial" pitchFamily="34" charset="0"/>
              <a:buChar char="•"/>
            </a:pPr>
            <a:endParaRPr lang="en-US" dirty="0">
              <a:latin typeface="Times New Roman" pitchFamily="18" charset="0"/>
              <a:cs typeface="Times New Roman" pitchFamily="18" charset="0"/>
            </a:endParaRPr>
          </a:p>
          <a:p>
            <a:r>
              <a:rPr lang="en-US" b="1" dirty="0" smtClean="0"/>
              <a:t>Basement-related features</a:t>
            </a:r>
            <a:r>
              <a:rPr lang="en-US" dirty="0" smtClean="0"/>
              <a:t>:</a:t>
            </a:r>
          </a:p>
          <a:p>
            <a:pPr marL="285750" indent="-285750">
              <a:buFont typeface="Arial" pitchFamily="34" charset="0"/>
              <a:buChar char="•"/>
            </a:pPr>
            <a:r>
              <a:rPr lang="en-US" dirty="0" smtClean="0"/>
              <a:t>TotalBasementArea: Sum of the finished and unfinished basement areas, providing a more comprehensive measure of the total basement size.</a:t>
            </a:r>
          </a:p>
          <a:p>
            <a:pPr marL="285750" indent="-285750">
              <a:buFont typeface="Arial" pitchFamily="34" charset="0"/>
              <a:buChar char="•"/>
            </a:pPr>
            <a:r>
              <a:rPr lang="en-US" dirty="0" smtClean="0"/>
              <a:t>HasBasement: A boolean feature indicating whether the house has a basement. It’s True (1) if the BsmtQual (basement quality) is not null.</a:t>
            </a:r>
          </a:p>
          <a:p>
            <a:endParaRPr lang="en-US" dirty="0"/>
          </a:p>
          <a:p>
            <a:r>
              <a:rPr lang="en-US" b="1" dirty="0" smtClean="0">
                <a:latin typeface="Times New Roman" pitchFamily="18" charset="0"/>
                <a:cs typeface="Times New Roman" pitchFamily="18" charset="0"/>
              </a:rPr>
              <a:t>Interaction features</a:t>
            </a:r>
            <a:r>
              <a:rPr lang="en-US" dirty="0" smtClean="0">
                <a:latin typeface="Times New Roman" pitchFamily="18" charset="0"/>
                <a:cs typeface="Times New Roman" pitchFamily="18" charset="0"/>
              </a:rPr>
              <a:t>:</a:t>
            </a:r>
          </a:p>
          <a:p>
            <a:pPr marL="285750" indent="-285750">
              <a:buFont typeface="Arial" pitchFamily="34" charset="0"/>
              <a:buChar char="•"/>
            </a:pPr>
            <a:r>
              <a:rPr lang="en-US" dirty="0" smtClean="0">
                <a:latin typeface="Times New Roman" pitchFamily="18" charset="0"/>
                <a:cs typeface="Times New Roman" pitchFamily="18" charset="0"/>
              </a:rPr>
              <a:t>LotFrontage_LotArea: Interaction between LotFrontage (the length of the property’s frontage) and LotArea (the size of the lot). This interaction can help capture how lot dimensions impact house pricing.</a:t>
            </a:r>
          </a:p>
          <a:p>
            <a:endParaRPr lang="en-US" dirty="0" smtClean="0">
              <a:latin typeface="Times New Roman" pitchFamily="18" charset="0"/>
              <a:cs typeface="Times New Roman" pitchFamily="18" charset="0"/>
            </a:endParaRPr>
          </a:p>
          <a:p>
            <a:pPr marL="285750" indent="-285750">
              <a:buFont typeface="Arial" pitchFamily="34" charset="0"/>
              <a:buChar char="•"/>
            </a:pPr>
            <a:endParaRPr lang="en-US" dirty="0" smtClean="0"/>
          </a:p>
          <a:p>
            <a:pPr marL="285750" indent="-285750">
              <a:buFont typeface="Arial" pitchFamily="34" charset="0"/>
              <a:buChar char="•"/>
            </a:pPr>
            <a:endParaRPr lang="en-US" dirty="0" smtClean="0">
              <a:latin typeface="Times New Roman" pitchFamily="18" charset="0"/>
              <a:cs typeface="Times New Roman" pitchFamily="18" charset="0"/>
            </a:endParaRPr>
          </a:p>
          <a:p>
            <a:pPr marL="285750" indent="-285750">
              <a:buFont typeface="Arial" pitchFamily="34" charset="0"/>
              <a:buChar char="•"/>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944564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839200" cy="5262979"/>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                </a:t>
            </a:r>
            <a:r>
              <a:rPr lang="en-US" sz="2400" b="1" dirty="0" smtClean="0">
                <a:solidFill>
                  <a:srgbClr val="FFFF00"/>
                </a:solidFill>
                <a:latin typeface="Times New Roman" pitchFamily="18" charset="0"/>
                <a:cs typeface="Times New Roman" pitchFamily="18" charset="0"/>
              </a:rPr>
              <a:t>Impact of Features and Size on House Prices</a:t>
            </a:r>
          </a:p>
          <a:p>
            <a:r>
              <a:rPr lang="en-US" dirty="0" smtClean="0">
                <a:latin typeface="Times New Roman" pitchFamily="18" charset="0"/>
                <a:cs typeface="Times New Roman" pitchFamily="18" charset="0"/>
              </a:rPr>
              <a:t>When analyzing house prices, certain features like the number of </a:t>
            </a:r>
            <a:r>
              <a:rPr lang="en-US" b="1" dirty="0" smtClean="0">
                <a:latin typeface="Times New Roman" pitchFamily="18" charset="0"/>
                <a:cs typeface="Times New Roman" pitchFamily="18" charset="0"/>
              </a:rPr>
              <a:t>bedrooms</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bathrooms</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square footage</a:t>
            </a:r>
            <a:r>
              <a:rPr lang="en-US" dirty="0" smtClean="0">
                <a:latin typeface="Times New Roman" pitchFamily="18" charset="0"/>
                <a:cs typeface="Times New Roman" pitchFamily="18" charset="0"/>
              </a:rPr>
              <a:t> (both living area and basement area) have a direct impact on the value of a property. The following features are often key indicators of house price:</a:t>
            </a:r>
          </a:p>
          <a:p>
            <a:pPr marL="285750" indent="-285750">
              <a:buFont typeface="Arial" pitchFamily="34" charset="0"/>
              <a:buChar char="•"/>
            </a:pPr>
            <a:r>
              <a:rPr lang="en-US" b="1" dirty="0" smtClean="0">
                <a:latin typeface="Times New Roman" pitchFamily="18" charset="0"/>
                <a:cs typeface="Times New Roman" pitchFamily="18" charset="0"/>
              </a:rPr>
              <a:t>Number of Bedrooms</a:t>
            </a:r>
            <a:r>
              <a:rPr lang="en-US" dirty="0" smtClean="0">
                <a:latin typeface="Times New Roman" pitchFamily="18" charset="0"/>
                <a:cs typeface="Times New Roman" pitchFamily="18" charset="0"/>
              </a:rPr>
              <a:t>: More bedrooms generally increase the property's value as they provide more living space.</a:t>
            </a:r>
          </a:p>
          <a:p>
            <a:pPr marL="285750" indent="-285750">
              <a:buFont typeface="Arial" pitchFamily="34" charset="0"/>
              <a:buChar char="•"/>
            </a:pPr>
            <a:r>
              <a:rPr lang="en-US" b="1" dirty="0" smtClean="0">
                <a:latin typeface="Times New Roman" pitchFamily="18" charset="0"/>
                <a:cs typeface="Times New Roman" pitchFamily="18" charset="0"/>
              </a:rPr>
              <a:t>Number of Bathrooms</a:t>
            </a:r>
            <a:r>
              <a:rPr lang="en-US" dirty="0" smtClean="0">
                <a:latin typeface="Times New Roman" pitchFamily="18" charset="0"/>
                <a:cs typeface="Times New Roman" pitchFamily="18" charset="0"/>
              </a:rPr>
              <a:t>: A higher number of bathrooms often increases the convenience and appeal of the house, thereby raising its value.</a:t>
            </a:r>
          </a:p>
          <a:p>
            <a:pPr marL="285750" indent="-285750">
              <a:buFont typeface="Arial" pitchFamily="34" charset="0"/>
              <a:buChar char="•"/>
            </a:pPr>
            <a:r>
              <a:rPr lang="en-US" b="1" dirty="0" smtClean="0">
                <a:latin typeface="Times New Roman" pitchFamily="18" charset="0"/>
                <a:cs typeface="Times New Roman" pitchFamily="18" charset="0"/>
              </a:rPr>
              <a:t>Square Footage</a:t>
            </a:r>
            <a:r>
              <a:rPr lang="en-US" dirty="0" smtClean="0">
                <a:latin typeface="Times New Roman" pitchFamily="18" charset="0"/>
                <a:cs typeface="Times New Roman" pitchFamily="18" charset="0"/>
              </a:rPr>
              <a:t>: Larger properties tend to have higher values, as more space correlates with a higher price.</a:t>
            </a:r>
          </a:p>
          <a:p>
            <a:pPr marL="285750" indent="-285750">
              <a:buFont typeface="Arial" pitchFamily="34" charset="0"/>
              <a:buChar char="•"/>
            </a:pPr>
            <a:r>
              <a:rPr lang="en-US" b="1" dirty="0" smtClean="0">
                <a:latin typeface="Times New Roman" pitchFamily="18" charset="0"/>
                <a:cs typeface="Times New Roman" pitchFamily="18" charset="0"/>
              </a:rPr>
              <a:t>Basement Area</a:t>
            </a:r>
            <a:r>
              <a:rPr lang="en-US" dirty="0" smtClean="0">
                <a:latin typeface="Times New Roman" pitchFamily="18" charset="0"/>
                <a:cs typeface="Times New Roman" pitchFamily="18" charset="0"/>
              </a:rPr>
              <a:t>: Larger basements may also increase a house’s value, especially if the basement is finished or usable.</a:t>
            </a:r>
          </a:p>
          <a:p>
            <a:endParaRPr lang="en-US"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Visuals:</a:t>
            </a:r>
          </a:p>
          <a:p>
            <a:r>
              <a:rPr lang="en-US" b="1" dirty="0" smtClean="0">
                <a:latin typeface="Times New Roman" pitchFamily="18" charset="0"/>
                <a:cs typeface="Times New Roman" pitchFamily="18" charset="0"/>
              </a:rPr>
              <a:t>Scatter plot: </a:t>
            </a:r>
            <a:r>
              <a:rPr lang="en-US" dirty="0" smtClean="0">
                <a:latin typeface="Times New Roman" pitchFamily="18" charset="0"/>
                <a:cs typeface="Times New Roman" pitchFamily="18" charset="0"/>
              </a:rPr>
              <a:t>This plot will show how</a:t>
            </a:r>
          </a:p>
          <a:p>
            <a:r>
              <a:rPr lang="en-US" dirty="0" smtClean="0">
                <a:latin typeface="Times New Roman" pitchFamily="18" charset="0"/>
                <a:cs typeface="Times New Roman" pitchFamily="18" charset="0"/>
              </a:rPr>
              <a:t> the combined square footage (living </a:t>
            </a:r>
          </a:p>
          <a:p>
            <a:r>
              <a:rPr lang="en-US" dirty="0" smtClean="0">
                <a:latin typeface="Times New Roman" pitchFamily="18" charset="0"/>
                <a:cs typeface="Times New Roman" pitchFamily="18" charset="0"/>
              </a:rPr>
              <a:t>area + basement area) correlates</a:t>
            </a:r>
          </a:p>
          <a:p>
            <a:r>
              <a:rPr lang="en-US" dirty="0" smtClean="0">
                <a:latin typeface="Times New Roman" pitchFamily="18" charset="0"/>
                <a:cs typeface="Times New Roman" pitchFamily="18" charset="0"/>
              </a:rPr>
              <a:t>with the house price.</a:t>
            </a:r>
            <a:endParaRPr lang="en-US"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3429000"/>
            <a:ext cx="4572000" cy="2362200"/>
          </a:xfrm>
          <a:prstGeom prst="rect">
            <a:avLst/>
          </a:prstGeom>
        </p:spPr>
      </p:pic>
    </p:spTree>
    <p:extLst>
      <p:ext uri="{BB962C8B-B14F-4D97-AF65-F5344CB8AC3E}">
        <p14:creationId xmlns:p14="http://schemas.microsoft.com/office/powerpoint/2010/main" val="1147558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763000" cy="5170646"/>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Market Trends and Historical Pricing :</a:t>
            </a:r>
          </a:p>
          <a:p>
            <a:endParaRPr lang="en-US" dirty="0" smtClean="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Understanding how house prices have evolved over time is crucial for assessing the overall health of the real estate market. By examining historical trends, we can gain insights into:</a:t>
            </a:r>
          </a:p>
          <a:p>
            <a:pPr marL="285750" indent="-285750">
              <a:buFont typeface="Arial" pitchFamily="34" charset="0"/>
              <a:buChar char="•"/>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overall market growth</a:t>
            </a:r>
            <a:r>
              <a:rPr lang="en-US" dirty="0" smtClean="0">
                <a:latin typeface="Times New Roman" pitchFamily="18" charset="0"/>
                <a:cs typeface="Times New Roman" pitchFamily="18" charset="0"/>
              </a:rPr>
              <a:t> and fluctuations in property values.</a:t>
            </a:r>
          </a:p>
          <a:p>
            <a:pPr marL="285750" indent="-285750">
              <a:buFont typeface="Arial" pitchFamily="34" charset="0"/>
              <a:buChar char="•"/>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impact of economic factors</a:t>
            </a:r>
            <a:r>
              <a:rPr lang="en-US" dirty="0" smtClean="0">
                <a:latin typeface="Times New Roman" pitchFamily="18" charset="0"/>
                <a:cs typeface="Times New Roman" pitchFamily="18" charset="0"/>
              </a:rPr>
              <a:t> such as inflation, interest rates, and external events.</a:t>
            </a:r>
          </a:p>
          <a:p>
            <a:pPr marL="285750" indent="-285750">
              <a:buFont typeface="Arial" pitchFamily="34" charset="0"/>
              <a:buChar char="•"/>
            </a:pPr>
            <a:r>
              <a:rPr lang="en-US" b="1" dirty="0" smtClean="0">
                <a:latin typeface="Times New Roman" pitchFamily="18" charset="0"/>
                <a:cs typeface="Times New Roman" pitchFamily="18" charset="0"/>
              </a:rPr>
              <a:t>Price stability</a:t>
            </a:r>
            <a:r>
              <a:rPr lang="en-US" dirty="0" smtClean="0">
                <a:latin typeface="Times New Roman" pitchFamily="18" charset="0"/>
                <a:cs typeface="Times New Roman" pitchFamily="18" charset="0"/>
              </a:rPr>
              <a:t> or volatility over the years, helping predict future trends</a:t>
            </a:r>
            <a:r>
              <a:rPr lang="en-US" sz="2400" dirty="0" smtClean="0"/>
              <a:t>.</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Visuals:</a:t>
            </a:r>
          </a:p>
          <a:p>
            <a:pPr marL="285750" indent="-285750">
              <a:buFont typeface="Arial" pitchFamily="34" charset="0"/>
              <a:buChar char="•"/>
            </a:pPr>
            <a:r>
              <a:rPr lang="en-US" b="1" dirty="0" smtClean="0">
                <a:latin typeface="Times New Roman" pitchFamily="18" charset="0"/>
                <a:cs typeface="Times New Roman" pitchFamily="18" charset="0"/>
              </a:rPr>
              <a:t>Line plot of Average Sale Price by Year Built:</a:t>
            </a:r>
            <a:r>
              <a:rPr lang="en-US" dirty="0" smtClean="0">
                <a:latin typeface="Times New Roman" pitchFamily="18" charset="0"/>
                <a:cs typeface="Times New Roman" pitchFamily="18" charset="0"/>
              </a:rPr>
              <a:t> This plot will help you see if the prices of houses built in different years show an increasing or decreasing trend.</a:t>
            </a:r>
          </a:p>
          <a:p>
            <a:pPr marL="285750" indent="-285750">
              <a:buFont typeface="Arial" pitchFamily="34" charset="0"/>
              <a:buChar char="•"/>
            </a:pPr>
            <a:r>
              <a:rPr lang="en-US" b="1" dirty="0" smtClean="0">
                <a:latin typeface="Times New Roman" pitchFamily="18" charset="0"/>
                <a:cs typeface="Times New Roman" pitchFamily="18" charset="0"/>
              </a:rPr>
              <a:t>Line plot of Average Sale Price by Year of Renovation:</a:t>
            </a:r>
            <a:r>
              <a:rPr lang="en-US" dirty="0" smtClean="0">
                <a:latin typeface="Times New Roman" pitchFamily="18" charset="0"/>
                <a:cs typeface="Times New Roman" pitchFamily="18" charset="0"/>
              </a:rPr>
              <a:t> This will provide insights into how the renovation of homes influences the pricing trend over the years.</a:t>
            </a:r>
          </a:p>
          <a:p>
            <a:pPr marL="285750" indent="-285750">
              <a:buFont typeface="Arial" pitchFamily="34" charset="0"/>
              <a:buChar char="•"/>
            </a:pPr>
            <a:r>
              <a:rPr lang="en-US" b="1" dirty="0" smtClean="0">
                <a:latin typeface="Times New Roman" pitchFamily="18" charset="0"/>
                <a:cs typeface="Times New Roman" pitchFamily="18" charset="0"/>
              </a:rPr>
              <a:t>Bar plot of Average Sale Price for Remodeled </a:t>
            </a:r>
            <a:r>
              <a:rPr lang="en-US" b="1" dirty="0" err="1" smtClean="0">
                <a:latin typeface="Times New Roman" pitchFamily="18" charset="0"/>
                <a:cs typeface="Times New Roman" pitchFamily="18" charset="0"/>
              </a:rPr>
              <a:t>vs</a:t>
            </a:r>
            <a:r>
              <a:rPr lang="en-US" b="1" dirty="0" smtClean="0">
                <a:latin typeface="Times New Roman" pitchFamily="18" charset="0"/>
                <a:cs typeface="Times New Roman" pitchFamily="18" charset="0"/>
              </a:rPr>
              <a:t> Non-Remodeled Houses:</a:t>
            </a:r>
            <a:r>
              <a:rPr lang="en-US" dirty="0" smtClean="0">
                <a:latin typeface="Times New Roman" pitchFamily="18" charset="0"/>
                <a:cs typeface="Times New Roman" pitchFamily="18" charset="0"/>
              </a:rPr>
              <a:t> This shows how remodeling impacts house prices, likely showing higher prices for remodeled homes.</a:t>
            </a:r>
          </a:p>
          <a:p>
            <a:endParaRPr lang="en-US" dirty="0" smtClean="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54854"/>
            <a:ext cx="2070378" cy="12895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5218808"/>
            <a:ext cx="2057400" cy="136165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4600" y="5208120"/>
            <a:ext cx="2057400" cy="1372339"/>
          </a:xfrm>
          <a:prstGeom prst="rect">
            <a:avLst/>
          </a:prstGeom>
        </p:spPr>
      </p:pic>
    </p:spTree>
    <p:extLst>
      <p:ext uri="{BB962C8B-B14F-4D97-AF65-F5344CB8AC3E}">
        <p14:creationId xmlns:p14="http://schemas.microsoft.com/office/powerpoint/2010/main" val="256999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52400"/>
            <a:ext cx="8763000" cy="5078313"/>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Impact of Customer Preferences and Amenities on House Prices:</a:t>
            </a:r>
          </a:p>
          <a:p>
            <a:endParaRPr lang="en-US" sz="2400" b="1"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Key Points </a:t>
            </a:r>
            <a:r>
              <a:rPr lang="en-US" dirty="0" smtClean="0">
                <a:latin typeface="Times New Roman" pitchFamily="18" charset="0"/>
                <a:cs typeface="Times New Roman" pitchFamily="18" charset="0"/>
              </a:rPr>
              <a:t>:</a:t>
            </a:r>
          </a:p>
          <a:p>
            <a:pPr marL="285750" indent="-285750">
              <a:buFont typeface="Arial" pitchFamily="34" charset="0"/>
              <a:buChar char="•"/>
            </a:pPr>
            <a:r>
              <a:rPr lang="en-US" dirty="0" smtClean="0">
                <a:latin typeface="Times New Roman" pitchFamily="18" charset="0"/>
                <a:cs typeface="Times New Roman" pitchFamily="18" charset="0"/>
              </a:rPr>
              <a:t> Features such as garages, fireplaces, and basements are essential in determining the price of a home.</a:t>
            </a:r>
          </a:p>
          <a:p>
            <a:pPr marL="285750" indent="-285750">
              <a:buFont typeface="Arial" pitchFamily="34" charset="0"/>
              <a:buChar char="•"/>
            </a:pPr>
            <a:r>
              <a:rPr lang="en-US" dirty="0" smtClean="0">
                <a:latin typeface="Times New Roman" pitchFamily="18" charset="0"/>
                <a:cs typeface="Times New Roman" pitchFamily="18" charset="0"/>
              </a:rPr>
              <a:t>We will explore the price difference between homes with and without these amenities.</a:t>
            </a:r>
          </a:p>
          <a:p>
            <a:pPr marL="285750" indent="-285750">
              <a:buFont typeface="Arial" pitchFamily="34" charset="0"/>
              <a:buChar char="•"/>
            </a:pPr>
            <a:r>
              <a:rPr lang="en-US" dirty="0" smtClean="0">
                <a:latin typeface="Times New Roman" pitchFamily="18" charset="0"/>
                <a:cs typeface="Times New Roman" pitchFamily="18" charset="0"/>
              </a:rPr>
              <a:t>Understanding these impacts can help target specific amenities to enhance pricing strategies.</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Visualization</a:t>
            </a: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final part of your code creates a </a:t>
            </a:r>
            <a:r>
              <a:rPr lang="en-US" b="1" dirty="0" smtClean="0">
                <a:latin typeface="Times New Roman" pitchFamily="18" charset="0"/>
                <a:cs typeface="Times New Roman" pitchFamily="18" charset="0"/>
              </a:rPr>
              <a:t>bar plot</a:t>
            </a:r>
          </a:p>
          <a:p>
            <a:r>
              <a:rPr lang="en-US" dirty="0" smtClean="0">
                <a:latin typeface="Times New Roman" pitchFamily="18" charset="0"/>
                <a:cs typeface="Times New Roman" pitchFamily="18" charset="0"/>
              </a:rPr>
              <a:t> that compares the sale prices for homes </a:t>
            </a:r>
            <a:r>
              <a:rPr lang="en-US" b="1" dirty="0" smtClean="0">
                <a:latin typeface="Times New Roman" pitchFamily="18" charset="0"/>
                <a:cs typeface="Times New Roman" pitchFamily="18" charset="0"/>
              </a:rPr>
              <a:t>with</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without</a:t>
            </a:r>
            <a:r>
              <a:rPr lang="en-US" dirty="0" smtClean="0">
                <a:latin typeface="Times New Roman" pitchFamily="18" charset="0"/>
                <a:cs typeface="Times New Roman" pitchFamily="18" charset="0"/>
              </a:rPr>
              <a:t> each amenity. You color the bars</a:t>
            </a:r>
          </a:p>
          <a:p>
            <a:r>
              <a:rPr lang="en-US" dirty="0" smtClean="0">
                <a:latin typeface="Times New Roman" pitchFamily="18" charset="0"/>
                <a:cs typeface="Times New Roman" pitchFamily="18" charset="0"/>
              </a:rPr>
              <a:t> differently for a clear comparison.</a:t>
            </a:r>
          </a:p>
          <a:p>
            <a:endParaRPr lang="en-US" sz="2400"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2438400"/>
            <a:ext cx="3657600" cy="3352800"/>
          </a:xfrm>
          <a:prstGeom prst="rect">
            <a:avLst/>
          </a:prstGeom>
        </p:spPr>
      </p:pic>
    </p:spTree>
    <p:extLst>
      <p:ext uri="{BB962C8B-B14F-4D97-AF65-F5344CB8AC3E}">
        <p14:creationId xmlns:p14="http://schemas.microsoft.com/office/powerpoint/2010/main" val="1420079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686800" cy="5078313"/>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Reference:</a:t>
            </a: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342900" indent="-342900">
              <a:buFont typeface="Arial" pitchFamily="34" charset="0"/>
              <a:buChar char="•"/>
            </a:pPr>
            <a:r>
              <a:rPr lang="en-US" sz="2400" dirty="0" smtClean="0">
                <a:hlinkClick r:id="rId2"/>
              </a:rPr>
              <a:t>Exploratory Data Analysis in Python | Set 1 – </a:t>
            </a:r>
            <a:r>
              <a:rPr lang="en-US" sz="2400" dirty="0" err="1" smtClean="0">
                <a:hlinkClick r:id="rId2"/>
              </a:rPr>
              <a:t>GeeksforGeeks</a:t>
            </a:r>
            <a:endParaRPr lang="en-US" sz="2400" dirty="0" smtClean="0"/>
          </a:p>
          <a:p>
            <a:pPr marL="342900" indent="-342900">
              <a:buFont typeface="Arial" pitchFamily="34" charset="0"/>
              <a:buChar char="•"/>
            </a:pPr>
            <a:endParaRPr lang="en-US" sz="2400" dirty="0">
              <a:latin typeface="Times New Roman" pitchFamily="18" charset="0"/>
              <a:cs typeface="Times New Roman" pitchFamily="18" charset="0"/>
            </a:endParaRPr>
          </a:p>
          <a:p>
            <a:pPr marL="342900" indent="-342900">
              <a:buFont typeface="Arial" pitchFamily="34" charset="0"/>
              <a:buChar char="•"/>
            </a:pPr>
            <a:r>
              <a:rPr lang="en-US" sz="2400" dirty="0" smtClean="0">
                <a:latin typeface="Times New Roman" pitchFamily="18" charset="0"/>
                <a:cs typeface="Times New Roman" pitchFamily="18" charset="0"/>
                <a:hlinkClick r:id="rId3"/>
              </a:rPr>
              <a:t>https://analyticslearn.com/exploratory-data-analysis-eda-in-python-ultimate-guide</a:t>
            </a:r>
            <a:endParaRPr lang="en-US" sz="2400" dirty="0" smtClean="0">
              <a:latin typeface="Times New Roman" pitchFamily="18" charset="0"/>
              <a:cs typeface="Times New Roman" pitchFamily="18" charset="0"/>
            </a:endParaRPr>
          </a:p>
          <a:p>
            <a:pPr marL="342900" indent="-342900">
              <a:buFont typeface="Arial" pitchFamily="34" charset="0"/>
              <a:buChar char="•"/>
            </a:pPr>
            <a:endParaRPr lang="en-US" sz="2400" dirty="0">
              <a:latin typeface="Times New Roman" pitchFamily="18" charset="0"/>
              <a:cs typeface="Times New Roman" pitchFamily="18" charset="0"/>
            </a:endParaRPr>
          </a:p>
          <a:p>
            <a:pPr marL="342900" indent="-342900">
              <a:buFont typeface="Arial" pitchFamily="34" charset="0"/>
              <a:buChar char="•"/>
            </a:pPr>
            <a:r>
              <a:rPr lang="en-US" sz="2400" dirty="0" smtClean="0">
                <a:hlinkClick r:id="rId4"/>
              </a:rPr>
              <a:t>Exploratory Data Analysis (EDA) - How to do EDA for Machine Learning Problems using Python – </a:t>
            </a:r>
            <a:r>
              <a:rPr lang="en-US" sz="2400" dirty="0" err="1" smtClean="0">
                <a:hlinkClick r:id="rId4"/>
              </a:rPr>
              <a:t>MLPlus</a:t>
            </a:r>
            <a:endParaRPr lang="en-US" sz="2400" dirty="0" smtClean="0"/>
          </a:p>
          <a:p>
            <a:pPr marL="342900" indent="-342900">
              <a:buFont typeface="Arial" pitchFamily="34" charset="0"/>
              <a:buChar char="•"/>
            </a:pPr>
            <a:endParaRPr lang="en-US" sz="2400" dirty="0">
              <a:latin typeface="Times New Roman" pitchFamily="18" charset="0"/>
              <a:cs typeface="Times New Roman" pitchFamily="18" charset="0"/>
            </a:endParaRPr>
          </a:p>
          <a:p>
            <a:pPr marL="342900" indent="-342900">
              <a:buFont typeface="Arial" pitchFamily="34" charset="0"/>
              <a:buChar char="•"/>
            </a:pPr>
            <a:r>
              <a:rPr lang="en-US" sz="2400" dirty="0" smtClean="0">
                <a:hlinkClick r:id="rId5"/>
              </a:rPr>
              <a:t>Detailed Guide to Exploratory Data Analysis (EDA) in ML | </a:t>
            </a:r>
            <a:r>
              <a:rPr lang="en-US" sz="2400" dirty="0" err="1" smtClean="0">
                <a:hlinkClick r:id="rId5"/>
              </a:rPr>
              <a:t>Upskill</a:t>
            </a:r>
            <a:r>
              <a:rPr lang="en-US" sz="2400" dirty="0" smtClean="0">
                <a:hlinkClick r:id="rId5"/>
              </a:rPr>
              <a:t> Campus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04750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610600" cy="3447098"/>
          </a:xfrm>
          <a:prstGeom prst="rect">
            <a:avLst/>
          </a:prstGeom>
          <a:noFill/>
        </p:spPr>
        <p:txBody>
          <a:bodyPr wrap="square" rtlCol="0">
            <a:spAutoFit/>
          </a:bodyPr>
          <a:lstStyle/>
          <a:p>
            <a:r>
              <a:rPr lang="en-US" sz="2800" b="1" dirty="0" smtClean="0"/>
              <a:t>                                </a:t>
            </a:r>
            <a:r>
              <a:rPr lang="en-US" sz="2800" b="1" dirty="0" smtClean="0">
                <a:solidFill>
                  <a:srgbClr val="FFFF00"/>
                </a:solidFill>
                <a:latin typeface="Times New Roman" pitchFamily="18" charset="0"/>
                <a:cs typeface="Times New Roman" pitchFamily="18" charset="0"/>
              </a:rPr>
              <a:t>Title: Introduction</a:t>
            </a:r>
          </a:p>
          <a:p>
            <a:r>
              <a:rPr lang="en-US" sz="2800" b="1" dirty="0" smtClean="0">
                <a:latin typeface="Times New Roman" pitchFamily="18" charset="0"/>
                <a:cs typeface="Times New Roman" pitchFamily="18" charset="0"/>
              </a:rPr>
              <a:t>Objective:</a:t>
            </a:r>
          </a:p>
          <a:p>
            <a:pPr marL="285750" indent="-285750">
              <a:buFont typeface="Arial" pitchFamily="34" charset="0"/>
              <a:buChar char="•"/>
            </a:pPr>
            <a:endParaRPr lang="en-US" dirty="0" smtClean="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The primary purpose of this Exploratory Data Analysis (EDA) is to uncover valuable insights from the real estate dataset that can significantly inform house pricing strategies.</a:t>
            </a:r>
          </a:p>
          <a:p>
            <a:pPr marL="285750" indent="-285750">
              <a:buFont typeface="Arial" pitchFamily="34" charset="0"/>
              <a:buChar char="•"/>
            </a:pPr>
            <a:endParaRPr lang="en-US" dirty="0" smtClean="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By analyzing and understanding the relationships between various key factors such as location, amenities, size, and market trends, we aim to guide better decision-making in property valuations.</a:t>
            </a:r>
          </a:p>
          <a:p>
            <a:pPr marL="285750" indent="-285750">
              <a:buFont typeface="Arial" pitchFamily="34" charset="0"/>
              <a:buChar char="•"/>
            </a:pPr>
            <a:endParaRPr lang="en-US" dirty="0">
              <a:latin typeface="Times New Roman" pitchFamily="18" charset="0"/>
              <a:cs typeface="Times New Roman" pitchFamily="18" charset="0"/>
            </a:endParaRPr>
          </a:p>
        </p:txBody>
      </p:sp>
      <p:sp>
        <p:nvSpPr>
          <p:cNvPr id="3" name="TextBox 2"/>
          <p:cNvSpPr txBox="1"/>
          <p:nvPr/>
        </p:nvSpPr>
        <p:spPr>
          <a:xfrm>
            <a:off x="265922" y="3505200"/>
            <a:ext cx="8610600" cy="2739211"/>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Goal:</a:t>
            </a:r>
          </a:p>
          <a:p>
            <a:endParaRPr lang="en-US" dirty="0" smtClean="0">
              <a:latin typeface="Tahoma" pitchFamily="34" charset="0"/>
              <a:ea typeface="Tahoma" pitchFamily="34" charset="0"/>
              <a:cs typeface="Tahoma" pitchFamily="34" charset="0"/>
            </a:endParaRPr>
          </a:p>
          <a:p>
            <a:pPr marL="285750" indent="-285750">
              <a:buFont typeface="Arial" pitchFamily="34" charset="0"/>
              <a:buChar char="•"/>
            </a:pPr>
            <a:r>
              <a:rPr lang="en-US" dirty="0" smtClean="0">
                <a:latin typeface="Times New Roman" pitchFamily="18" charset="0"/>
                <a:ea typeface="Tahoma" pitchFamily="34" charset="0"/>
                <a:cs typeface="Times New Roman" pitchFamily="18" charset="0"/>
              </a:rPr>
              <a:t>To systematically explore how different variables (e.g., </a:t>
            </a:r>
            <a:r>
              <a:rPr lang="en-US" b="1" dirty="0" smtClean="0">
                <a:latin typeface="Times New Roman" pitchFamily="18" charset="0"/>
                <a:ea typeface="Tahoma" pitchFamily="34" charset="0"/>
                <a:cs typeface="Times New Roman" pitchFamily="18" charset="0"/>
              </a:rPr>
              <a:t>location</a:t>
            </a:r>
            <a:r>
              <a:rPr lang="en-US" dirty="0" smtClean="0">
                <a:latin typeface="Times New Roman" pitchFamily="18" charset="0"/>
                <a:ea typeface="Tahoma" pitchFamily="34" charset="0"/>
                <a:cs typeface="Times New Roman" pitchFamily="18" charset="0"/>
              </a:rPr>
              <a:t>, </a:t>
            </a:r>
            <a:r>
              <a:rPr lang="en-US" b="1" dirty="0" smtClean="0">
                <a:latin typeface="Times New Roman" pitchFamily="18" charset="0"/>
                <a:ea typeface="Tahoma" pitchFamily="34" charset="0"/>
                <a:cs typeface="Times New Roman" pitchFamily="18" charset="0"/>
              </a:rPr>
              <a:t>square footage</a:t>
            </a:r>
            <a:r>
              <a:rPr lang="en-US" dirty="0" smtClean="0">
                <a:latin typeface="Times New Roman" pitchFamily="18" charset="0"/>
                <a:ea typeface="Tahoma" pitchFamily="34" charset="0"/>
                <a:cs typeface="Times New Roman" pitchFamily="18" charset="0"/>
              </a:rPr>
              <a:t>, </a:t>
            </a:r>
            <a:r>
              <a:rPr lang="en-US" b="1" dirty="0" smtClean="0">
                <a:latin typeface="Times New Roman" pitchFamily="18" charset="0"/>
                <a:ea typeface="Tahoma" pitchFamily="34" charset="0"/>
                <a:cs typeface="Times New Roman" pitchFamily="18" charset="0"/>
              </a:rPr>
              <a:t>number of bedrooms</a:t>
            </a:r>
            <a:r>
              <a:rPr lang="en-US" dirty="0" smtClean="0">
                <a:latin typeface="Times New Roman" pitchFamily="18" charset="0"/>
                <a:ea typeface="Tahoma" pitchFamily="34" charset="0"/>
                <a:cs typeface="Times New Roman" pitchFamily="18" charset="0"/>
              </a:rPr>
              <a:t>, </a:t>
            </a:r>
            <a:r>
              <a:rPr lang="en-US" b="1" dirty="0" smtClean="0">
                <a:latin typeface="Times New Roman" pitchFamily="18" charset="0"/>
                <a:ea typeface="Tahoma" pitchFamily="34" charset="0"/>
                <a:cs typeface="Times New Roman" pitchFamily="18" charset="0"/>
              </a:rPr>
              <a:t>amenities</a:t>
            </a:r>
            <a:r>
              <a:rPr lang="en-US" dirty="0" smtClean="0">
                <a:latin typeface="Times New Roman" pitchFamily="18" charset="0"/>
                <a:ea typeface="Tahoma" pitchFamily="34" charset="0"/>
                <a:cs typeface="Times New Roman" pitchFamily="18" charset="0"/>
              </a:rPr>
              <a:t>, etc.) impact </a:t>
            </a:r>
            <a:r>
              <a:rPr lang="en-US" b="1" dirty="0" smtClean="0">
                <a:latin typeface="Times New Roman" pitchFamily="18" charset="0"/>
                <a:ea typeface="Tahoma" pitchFamily="34" charset="0"/>
                <a:cs typeface="Times New Roman" pitchFamily="18" charset="0"/>
              </a:rPr>
              <a:t>house prices</a:t>
            </a:r>
            <a:r>
              <a:rPr lang="en-US" dirty="0" smtClean="0">
                <a:latin typeface="Times New Roman" pitchFamily="18" charset="0"/>
                <a:ea typeface="Tahoma" pitchFamily="34" charset="0"/>
                <a:cs typeface="Times New Roman" pitchFamily="18" charset="0"/>
              </a:rPr>
              <a:t>.</a:t>
            </a:r>
          </a:p>
          <a:p>
            <a:pPr marL="285750" indent="-285750">
              <a:buFont typeface="Arial" pitchFamily="34" charset="0"/>
              <a:buChar char="•"/>
            </a:pPr>
            <a:endParaRPr lang="en-US" dirty="0" smtClean="0">
              <a:latin typeface="Times New Roman" pitchFamily="18" charset="0"/>
              <a:ea typeface="Tahoma" pitchFamily="34" charset="0"/>
              <a:cs typeface="Times New Roman" pitchFamily="18" charset="0"/>
            </a:endParaRPr>
          </a:p>
          <a:p>
            <a:pPr marL="285750" indent="-285750">
              <a:buFont typeface="Arial" pitchFamily="34" charset="0"/>
              <a:buChar char="•"/>
            </a:pPr>
            <a:r>
              <a:rPr lang="en-US" dirty="0" smtClean="0">
                <a:latin typeface="Times New Roman" pitchFamily="18" charset="0"/>
                <a:ea typeface="Tahoma" pitchFamily="34" charset="0"/>
                <a:cs typeface="Times New Roman" pitchFamily="18" charset="0"/>
              </a:rPr>
              <a:t>The </a:t>
            </a:r>
            <a:r>
              <a:rPr lang="en-US" b="1" dirty="0" smtClean="0">
                <a:latin typeface="Times New Roman" pitchFamily="18" charset="0"/>
                <a:ea typeface="Tahoma" pitchFamily="34" charset="0"/>
                <a:cs typeface="Times New Roman" pitchFamily="18" charset="0"/>
              </a:rPr>
              <a:t>insights</a:t>
            </a:r>
            <a:r>
              <a:rPr lang="en-US" dirty="0" smtClean="0">
                <a:latin typeface="Times New Roman" pitchFamily="18" charset="0"/>
                <a:ea typeface="Tahoma" pitchFamily="34" charset="0"/>
                <a:cs typeface="Times New Roman" pitchFamily="18" charset="0"/>
              </a:rPr>
              <a:t> gained will help adjust pricing strategies, enhance customer satisfaction, and help position properties effectively in the competitive real estate market.</a:t>
            </a:r>
          </a:p>
          <a:p>
            <a:endParaRPr lang="en-US" sz="32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sharpenSoften amount="100000"/>
                    </a14:imgEffect>
                    <a14:imgEffect>
                      <a14:brightnessContrast bright="-56000" contrast="-6000"/>
                    </a14:imgEffect>
                  </a14:imgLayer>
                </a14:imgProps>
              </a:ext>
              <a:ext uri="{28A0092B-C50C-407E-A947-70E740481C1C}">
                <a14:useLocalDpi xmlns:a14="http://schemas.microsoft.com/office/drawing/2010/main" val="0"/>
              </a:ext>
            </a:extLst>
          </a:blip>
          <a:stretch>
            <a:fillRect/>
          </a:stretch>
        </p:blipFill>
        <p:spPr>
          <a:xfrm>
            <a:off x="8341570" y="172616"/>
            <a:ext cx="614264" cy="538930"/>
          </a:xfrm>
          <a:prstGeom prst="rect">
            <a:avLst/>
          </a:prstGeom>
          <a:pattFill prst="pct5">
            <a:fgClr>
              <a:schemeClr val="accent1"/>
            </a:fgClr>
            <a:bgClr>
              <a:schemeClr val="bg1"/>
            </a:bgClr>
          </a:pattFill>
          <a:effectLst>
            <a:glow>
              <a:schemeClr val="bg1">
                <a:lumMod val="85000"/>
                <a:lumOff val="15000"/>
                <a:alpha val="0"/>
              </a:schemeClr>
            </a:glow>
            <a:outerShdw blurRad="50800" dist="50800" dir="5400000" algn="ctr" rotWithShape="0">
              <a:srgbClr val="000000">
                <a:alpha val="0"/>
              </a:srgbClr>
            </a:outerShdw>
            <a:reflection stA="0" endPos="65000" dist="50800" dir="5400000" sy="-100000" algn="bl" rotWithShape="0"/>
            <a:softEdge rad="12700"/>
          </a:effectLst>
        </p:spPr>
      </p:pic>
    </p:spTree>
    <p:extLst>
      <p:ext uri="{BB962C8B-B14F-4D97-AF65-F5344CB8AC3E}">
        <p14:creationId xmlns:p14="http://schemas.microsoft.com/office/powerpoint/2010/main" val="3660395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510" y="228600"/>
            <a:ext cx="8763000" cy="295465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                    </a:t>
            </a:r>
            <a:r>
              <a:rPr lang="en-US" sz="2800" b="1" dirty="0" smtClean="0">
                <a:solidFill>
                  <a:srgbClr val="FFFF00"/>
                </a:solidFill>
                <a:latin typeface="Times New Roman" pitchFamily="18" charset="0"/>
                <a:cs typeface="Times New Roman" pitchFamily="18" charset="0"/>
              </a:rPr>
              <a:t>Title : Dataset Overview</a:t>
            </a:r>
          </a:p>
          <a:p>
            <a:r>
              <a:rPr lang="en-US" sz="2800" b="1" dirty="0" smtClean="0">
                <a:latin typeface="Times New Roman" pitchFamily="18" charset="0"/>
                <a:cs typeface="Times New Roman" pitchFamily="18" charset="0"/>
              </a:rPr>
              <a:t>Content:</a:t>
            </a:r>
          </a:p>
          <a:p>
            <a:pPr marL="285750" indent="-285750">
              <a:buFont typeface="Arial" pitchFamily="34" charset="0"/>
              <a:buChar char="•"/>
            </a:pPr>
            <a:r>
              <a:rPr lang="en-US" b="1" dirty="0" smtClean="0">
                <a:latin typeface="Times New Roman" pitchFamily="18" charset="0"/>
                <a:cs typeface="Times New Roman" pitchFamily="18" charset="0"/>
              </a:rPr>
              <a:t>Source</a:t>
            </a:r>
            <a:r>
              <a:rPr lang="en-US" dirty="0" smtClean="0">
                <a:latin typeface="Times New Roman" pitchFamily="18" charset="0"/>
                <a:cs typeface="Times New Roman" pitchFamily="18" charset="0"/>
              </a:rPr>
              <a:t>: The data has been sourced from real estate transactions and includes various attributes associated with properties sold in the market.</a:t>
            </a:r>
          </a:p>
          <a:p>
            <a:pPr marL="285750" indent="-285750">
              <a:buFont typeface="Arial" pitchFamily="34" charset="0"/>
              <a:buChar char="•"/>
            </a:pPr>
            <a:endParaRPr lang="en-US" b="1"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Scope</a:t>
            </a:r>
            <a:r>
              <a:rPr lang="en-US" dirty="0" smtClean="0">
                <a:latin typeface="Times New Roman" pitchFamily="18" charset="0"/>
                <a:cs typeface="Times New Roman" pitchFamily="18" charset="0"/>
              </a:rPr>
              <a:t>: This dataset is focused on residential real estate and covers a wide range of factors that influence house pricing.</a:t>
            </a:r>
          </a:p>
          <a:p>
            <a:endParaRPr lang="en-US" sz="3200" dirty="0">
              <a:latin typeface="Times New Roman" pitchFamily="18" charset="0"/>
              <a:cs typeface="Times New Roman" pitchFamily="18" charset="0"/>
            </a:endParaRPr>
          </a:p>
        </p:txBody>
      </p:sp>
      <p:sp>
        <p:nvSpPr>
          <p:cNvPr id="4" name="TextBox 3"/>
          <p:cNvSpPr txBox="1"/>
          <p:nvPr/>
        </p:nvSpPr>
        <p:spPr>
          <a:xfrm>
            <a:off x="178837" y="2819400"/>
            <a:ext cx="8763000" cy="3354765"/>
          </a:xfrm>
          <a:prstGeom prst="rect">
            <a:avLst/>
          </a:prstGeom>
          <a:noFill/>
        </p:spPr>
        <p:txBody>
          <a:bodyPr wrap="square" rtlCol="0">
            <a:spAutoFit/>
          </a:bodyPr>
          <a:lstStyle/>
          <a:p>
            <a:r>
              <a:rPr lang="en-US" sz="32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Key</a:t>
            </a:r>
            <a:r>
              <a:rPr lang="en-US" sz="2800" b="1" dirty="0" smtClean="0"/>
              <a:t> Features:</a:t>
            </a:r>
          </a:p>
          <a:p>
            <a:pPr marL="285750" indent="-285750">
              <a:buFont typeface="Arial" pitchFamily="34" charset="0"/>
              <a:buChar char="•"/>
            </a:pPr>
            <a:endParaRPr lang="en-US" b="1"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SalePrice:  </a:t>
            </a:r>
            <a:r>
              <a:rPr lang="en-US" dirty="0" smtClean="0">
                <a:latin typeface="Times New Roman" pitchFamily="18" charset="0"/>
                <a:cs typeface="Times New Roman" pitchFamily="18" charset="0"/>
              </a:rPr>
              <a:t>The target variable representing the house's final sale price.</a:t>
            </a:r>
          </a:p>
          <a:p>
            <a:pPr marL="285750" indent="-285750">
              <a:buFont typeface="Arial" pitchFamily="34" charset="0"/>
              <a:buChar char="•"/>
            </a:pPr>
            <a:r>
              <a:rPr lang="en-US" b="1" dirty="0" smtClean="0">
                <a:latin typeface="Times New Roman" pitchFamily="18" charset="0"/>
                <a:cs typeface="Times New Roman" pitchFamily="18" charset="0"/>
              </a:rPr>
              <a:t>Bedrooms</a:t>
            </a:r>
            <a:r>
              <a:rPr lang="en-US" dirty="0" smtClean="0">
                <a:latin typeface="Times New Roman" pitchFamily="18" charset="0"/>
                <a:cs typeface="Times New Roman" pitchFamily="18" charset="0"/>
              </a:rPr>
              <a:t>:  The number of bedrooms in the house.</a:t>
            </a:r>
          </a:p>
          <a:p>
            <a:pPr marL="285750" indent="-285750">
              <a:buFont typeface="Arial" pitchFamily="34" charset="0"/>
              <a:buChar char="•"/>
            </a:pPr>
            <a:r>
              <a:rPr lang="en-US" b="1" dirty="0" smtClean="0">
                <a:latin typeface="Times New Roman" pitchFamily="18" charset="0"/>
                <a:cs typeface="Times New Roman" pitchFamily="18" charset="0"/>
              </a:rPr>
              <a:t>Bathrooms</a:t>
            </a:r>
            <a:r>
              <a:rPr lang="en-US" dirty="0" smtClean="0">
                <a:latin typeface="Times New Roman" pitchFamily="18" charset="0"/>
                <a:cs typeface="Times New Roman" pitchFamily="18" charset="0"/>
              </a:rPr>
              <a:t>:  The number of bathrooms in the house.</a:t>
            </a:r>
          </a:p>
          <a:p>
            <a:pPr marL="285750" indent="-285750">
              <a:buFont typeface="Arial" pitchFamily="34" charset="0"/>
              <a:buChar char="•"/>
            </a:pPr>
            <a:r>
              <a:rPr lang="en-US" b="1" dirty="0" smtClean="0">
                <a:latin typeface="Times New Roman" pitchFamily="18" charset="0"/>
                <a:cs typeface="Times New Roman" pitchFamily="18" charset="0"/>
              </a:rPr>
              <a:t>SquareFootage</a:t>
            </a:r>
            <a:r>
              <a:rPr lang="en-US" dirty="0" smtClean="0">
                <a:latin typeface="Times New Roman" pitchFamily="18" charset="0"/>
                <a:cs typeface="Times New Roman" pitchFamily="18" charset="0"/>
              </a:rPr>
              <a:t>:  The total area of the house (measured in square feet).</a:t>
            </a:r>
          </a:p>
          <a:p>
            <a:pPr marL="285750" indent="-285750">
              <a:buFont typeface="Arial" pitchFamily="34" charset="0"/>
              <a:buChar char="•"/>
            </a:pPr>
            <a:r>
              <a:rPr lang="en-US" b="1" dirty="0" smtClean="0">
                <a:latin typeface="Times New Roman" pitchFamily="18" charset="0"/>
                <a:cs typeface="Times New Roman" pitchFamily="18" charset="0"/>
              </a:rPr>
              <a:t>Location</a:t>
            </a:r>
            <a:r>
              <a:rPr lang="en-US" dirty="0" smtClean="0">
                <a:latin typeface="Times New Roman" pitchFamily="18" charset="0"/>
                <a:cs typeface="Times New Roman" pitchFamily="18" charset="0"/>
              </a:rPr>
              <a:t>:  The neighborhood or area where the property is situated (could be a </a:t>
            </a:r>
          </a:p>
          <a:p>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categorical variable).</a:t>
            </a:r>
            <a:endParaRPr lang="en-US" b="1" dirty="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LotArea</a:t>
            </a:r>
            <a:r>
              <a:rPr lang="en-US" dirty="0" smtClean="0">
                <a:latin typeface="Times New Roman" pitchFamily="18" charset="0"/>
                <a:cs typeface="Times New Roman" pitchFamily="18" charset="0"/>
              </a:rPr>
              <a:t>:  The size of the property’s lot (in square feet).</a:t>
            </a:r>
          </a:p>
          <a:p>
            <a:pPr marL="285750" indent="-285750">
              <a:buFont typeface="Arial" pitchFamily="34" charset="0"/>
              <a:buChar char="•"/>
            </a:pPr>
            <a:endParaRPr lang="en-US"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52599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2379" y="381000"/>
            <a:ext cx="8686800" cy="4278094"/>
          </a:xfrm>
          <a:prstGeom prst="rect">
            <a:avLst/>
          </a:prstGeom>
          <a:noFill/>
        </p:spPr>
        <p:txBody>
          <a:bodyPr wrap="square" rtlCol="0">
            <a:spAutoFit/>
          </a:bodyPr>
          <a:lstStyle/>
          <a:p>
            <a:r>
              <a:rPr lang="en-US" sz="2800" b="1" dirty="0" smtClean="0">
                <a:solidFill>
                  <a:srgbClr val="FFFF00"/>
                </a:solidFill>
                <a:latin typeface="Times New Roman" pitchFamily="18" charset="0"/>
                <a:cs typeface="Times New Roman" pitchFamily="18" charset="0"/>
              </a:rPr>
              <a:t>                             Title</a:t>
            </a:r>
            <a:r>
              <a:rPr lang="en-US" sz="2800" dirty="0" smtClean="0">
                <a:solidFill>
                  <a:srgbClr val="FFFF00"/>
                </a:solidFill>
                <a:latin typeface="Times New Roman" pitchFamily="18" charset="0"/>
                <a:cs typeface="Times New Roman" pitchFamily="18" charset="0"/>
              </a:rPr>
              <a:t>: </a:t>
            </a:r>
            <a:r>
              <a:rPr lang="en-US" sz="2800" b="1" dirty="0" smtClean="0">
                <a:solidFill>
                  <a:srgbClr val="FFFF00"/>
                </a:solidFill>
                <a:latin typeface="Times New Roman" pitchFamily="18" charset="0"/>
                <a:cs typeface="Times New Roman" pitchFamily="18" charset="0"/>
              </a:rPr>
              <a:t>Data Cleaning</a:t>
            </a:r>
          </a:p>
          <a:p>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Handling Missing Values:</a:t>
            </a:r>
          </a:p>
          <a:p>
            <a:pPr marL="285750" indent="-285750">
              <a:buFont typeface="Arial" pitchFamily="34" charset="0"/>
              <a:buChar char="•"/>
            </a:pPr>
            <a:r>
              <a:rPr lang="en-US" dirty="0" smtClean="0">
                <a:latin typeface="Times New Roman" pitchFamily="18" charset="0"/>
                <a:cs typeface="Times New Roman" pitchFamily="18" charset="0"/>
              </a:rPr>
              <a:t>The dataset had </a:t>
            </a:r>
            <a:r>
              <a:rPr lang="en-US" b="1" dirty="0" smtClean="0">
                <a:latin typeface="Times New Roman" pitchFamily="18" charset="0"/>
                <a:cs typeface="Times New Roman" pitchFamily="18" charset="0"/>
              </a:rPr>
              <a:t>[number of missing values]</a:t>
            </a:r>
            <a:r>
              <a:rPr lang="en-US" dirty="0" smtClean="0">
                <a:latin typeface="Times New Roman" pitchFamily="18" charset="0"/>
                <a:cs typeface="Times New Roman" pitchFamily="18" charset="0"/>
              </a:rPr>
              <a:t> missing entries across different variables.</a:t>
            </a:r>
            <a:endParaRPr lang="en-US" b="1"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Imputation: </a:t>
            </a:r>
            <a:r>
              <a:rPr lang="en-US" dirty="0" smtClean="0">
                <a:latin typeface="Times New Roman" pitchFamily="18" charset="0"/>
                <a:cs typeface="Times New Roman" pitchFamily="18" charset="0"/>
              </a:rPr>
              <a:t>We used techniques such as </a:t>
            </a:r>
            <a:r>
              <a:rPr lang="en-US" b="1" dirty="0" smtClean="0">
                <a:latin typeface="Times New Roman" pitchFamily="18" charset="0"/>
                <a:cs typeface="Times New Roman" pitchFamily="18" charset="0"/>
              </a:rPr>
              <a:t>mean/mode imputation</a:t>
            </a:r>
            <a:r>
              <a:rPr lang="en-US" dirty="0" smtClean="0">
                <a:latin typeface="Times New Roman" pitchFamily="18" charset="0"/>
                <a:cs typeface="Times New Roman" pitchFamily="18" charset="0"/>
              </a:rPr>
              <a:t> for numerical columns and </a:t>
            </a:r>
            <a:r>
              <a:rPr lang="en-US" b="1" dirty="0" smtClean="0">
                <a:latin typeface="Times New Roman" pitchFamily="18" charset="0"/>
                <a:cs typeface="Times New Roman" pitchFamily="18" charset="0"/>
              </a:rPr>
              <a:t>mode imputation</a:t>
            </a:r>
            <a:r>
              <a:rPr lang="en-US" dirty="0" smtClean="0">
                <a:latin typeface="Times New Roman" pitchFamily="18" charset="0"/>
                <a:cs typeface="Times New Roman" pitchFamily="18" charset="0"/>
              </a:rPr>
              <a:t> for categorical columns, where appropriate.</a:t>
            </a:r>
          </a:p>
          <a:p>
            <a:pPr marL="285750" indent="-285750">
              <a:buFont typeface="Arial" pitchFamily="34" charset="0"/>
              <a:buChar char="•"/>
            </a:pPr>
            <a:r>
              <a:rPr lang="en-US" dirty="0" smtClean="0">
                <a:latin typeface="Times New Roman" pitchFamily="18" charset="0"/>
                <a:cs typeface="Times New Roman" pitchFamily="18" charset="0"/>
              </a:rPr>
              <a:t>For certain variables with excessive missing data, we decided to </a:t>
            </a:r>
            <a:r>
              <a:rPr lang="en-US" b="1" dirty="0" smtClean="0">
                <a:latin typeface="Times New Roman" pitchFamily="18" charset="0"/>
                <a:cs typeface="Times New Roman" pitchFamily="18" charset="0"/>
              </a:rPr>
              <a:t>remove</a:t>
            </a:r>
            <a:r>
              <a:rPr lang="en-US" dirty="0" smtClean="0">
                <a:latin typeface="Times New Roman" pitchFamily="18" charset="0"/>
                <a:cs typeface="Times New Roman" pitchFamily="18" charset="0"/>
              </a:rPr>
              <a:t> those columns to prevent bias.</a:t>
            </a:r>
          </a:p>
          <a:p>
            <a:endParaRPr lang="en-US"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Removing Duplicates:</a:t>
            </a:r>
          </a:p>
          <a:p>
            <a:pPr marL="285750" indent="-285750">
              <a:buFont typeface="Arial" pitchFamily="34" charset="0"/>
              <a:buChar char="•"/>
            </a:pPr>
            <a:r>
              <a:rPr lang="en-US" dirty="0" smtClean="0">
                <a:latin typeface="Times New Roman" pitchFamily="18" charset="0"/>
                <a:cs typeface="Times New Roman" pitchFamily="18" charset="0"/>
              </a:rPr>
              <a:t>The dataset contained </a:t>
            </a:r>
            <a:r>
              <a:rPr lang="en-US" b="1" dirty="0" smtClean="0">
                <a:latin typeface="Times New Roman" pitchFamily="18" charset="0"/>
                <a:cs typeface="Times New Roman" pitchFamily="18" charset="0"/>
              </a:rPr>
              <a:t>[number of duplicates]</a:t>
            </a:r>
            <a:r>
              <a:rPr lang="en-US" dirty="0" smtClean="0">
                <a:latin typeface="Times New Roman" pitchFamily="18" charset="0"/>
                <a:cs typeface="Times New Roman" pitchFamily="18" charset="0"/>
              </a:rPr>
              <a:t> duplicate rows.</a:t>
            </a:r>
          </a:p>
          <a:p>
            <a:pPr marL="285750" indent="-285750">
              <a:buFont typeface="Arial" pitchFamily="34" charset="0"/>
              <a:buChar char="•"/>
            </a:pPr>
            <a:r>
              <a:rPr lang="en-US" dirty="0" smtClean="0">
                <a:latin typeface="Times New Roman" pitchFamily="18" charset="0"/>
                <a:cs typeface="Times New Roman" pitchFamily="18" charset="0"/>
              </a:rPr>
              <a:t>We removed duplicates to ensure the integrity of the analysis and avoid skewing results.</a:t>
            </a:r>
          </a:p>
          <a:p>
            <a:endParaRPr lang="en-US" sz="2800"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05470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 14"/>
          <p:cNvGraphicFramePr/>
          <p:nvPr>
            <p:extLst>
              <p:ext uri="{D42A27DB-BD31-4B8C-83A1-F6EECF244321}">
                <p14:modId xmlns:p14="http://schemas.microsoft.com/office/powerpoint/2010/main" val="4020279072"/>
              </p:ext>
            </p:extLst>
          </p:nvPr>
        </p:nvGraphicFramePr>
        <p:xfrm>
          <a:off x="0" y="381000"/>
          <a:ext cx="8686800" cy="5170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998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109838"/>
            <a:ext cx="2792173" cy="176659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20724"/>
            <a:ext cx="3218926" cy="1744824"/>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403" y="1996698"/>
            <a:ext cx="6019894" cy="227050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6985" y="12441"/>
            <a:ext cx="2816346" cy="207025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1840" y="2107573"/>
            <a:ext cx="2861681" cy="2571731"/>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56341" y="4851918"/>
            <a:ext cx="2577633" cy="1926727"/>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6287" y="4343400"/>
            <a:ext cx="3130775" cy="2333201"/>
          </a:xfrm>
          <a:prstGeom prst="rect">
            <a:avLst/>
          </a:prstGeom>
        </p:spPr>
      </p:pic>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81400" y="4286102"/>
            <a:ext cx="2453187" cy="2447795"/>
          </a:xfrm>
          <a:prstGeom prst="rect">
            <a:avLst/>
          </a:prstGeom>
        </p:spPr>
      </p:pic>
    </p:spTree>
    <p:extLst>
      <p:ext uri="{BB962C8B-B14F-4D97-AF65-F5344CB8AC3E}">
        <p14:creationId xmlns:p14="http://schemas.microsoft.com/office/powerpoint/2010/main" val="2769482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6200"/>
            <a:ext cx="8991600" cy="5539978"/>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Univariate Analysis: House Price Distribution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SalePrice</a:t>
            </a:r>
            <a:r>
              <a:rPr lang="en-US" dirty="0" smtClean="0">
                <a:latin typeface="Times New Roman" pitchFamily="18" charset="0"/>
                <a:cs typeface="Times New Roman" pitchFamily="18" charset="0"/>
              </a:rPr>
              <a:t> is one of the most critical variables in real estate analysis. It provides the final valuation of a house, influenced by various factors such as size, quality, location, and amenities. In univariate analysis, we focus on the distribution of this variable to understand its characteristics like skewness, range, and outliers. Understanding this distribution can help in determining the overall trends in house prices and give insights into potential price points in the market.</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Key Insights:</a:t>
            </a:r>
          </a:p>
          <a:p>
            <a:endParaRPr lang="en-US" b="1" dirty="0" smtClean="0"/>
          </a:p>
          <a:p>
            <a:pPr marL="285750" indent="-285750">
              <a:buFont typeface="Arial" pitchFamily="34" charset="0"/>
              <a:buChar char="•"/>
            </a:pPr>
            <a:r>
              <a:rPr lang="en-US" b="1" dirty="0" smtClean="0">
                <a:latin typeface="Times New Roman" pitchFamily="18" charset="0"/>
                <a:cs typeface="Times New Roman" pitchFamily="18" charset="0"/>
              </a:rPr>
              <a:t>Skewness</a:t>
            </a:r>
            <a:r>
              <a:rPr lang="en-US" dirty="0" smtClean="0">
                <a:latin typeface="Times New Roman" pitchFamily="18" charset="0"/>
                <a:cs typeface="Times New Roman" pitchFamily="18" charset="0"/>
              </a:rPr>
              <a:t>: House prices tend to be right-skewed, with more houses having lower prices and a few very high-value properties pulling the average up.</a:t>
            </a:r>
          </a:p>
          <a:p>
            <a:pPr marL="285750" indent="-285750">
              <a:buFont typeface="Arial" pitchFamily="34" charset="0"/>
              <a:buChar char="•"/>
            </a:pPr>
            <a:r>
              <a:rPr lang="en-US" b="1" dirty="0" smtClean="0">
                <a:latin typeface="Times New Roman" pitchFamily="18" charset="0"/>
                <a:cs typeface="Times New Roman" pitchFamily="18" charset="0"/>
              </a:rPr>
              <a:t>Range</a:t>
            </a:r>
            <a:r>
              <a:rPr lang="en-US" dirty="0" smtClean="0">
                <a:latin typeface="Times New Roman" pitchFamily="18" charset="0"/>
                <a:cs typeface="Times New Roman" pitchFamily="18" charset="0"/>
              </a:rPr>
              <a:t>: The house prices vary significantly, with both low-priced homes and high-priced luxury properties in the market.</a:t>
            </a:r>
          </a:p>
          <a:p>
            <a:pPr marL="285750" indent="-285750">
              <a:buFont typeface="Arial" pitchFamily="34" charset="0"/>
              <a:buChar char="•"/>
            </a:pPr>
            <a:r>
              <a:rPr lang="en-US" b="1" dirty="0" smtClean="0">
                <a:latin typeface="Times New Roman" pitchFamily="18" charset="0"/>
                <a:cs typeface="Times New Roman" pitchFamily="18" charset="0"/>
              </a:rPr>
              <a:t>Outliers</a:t>
            </a:r>
            <a:r>
              <a:rPr lang="en-US" dirty="0" smtClean="0">
                <a:latin typeface="Times New Roman" pitchFamily="18" charset="0"/>
                <a:cs typeface="Times New Roman" pitchFamily="18" charset="0"/>
              </a:rPr>
              <a:t>: A few extremely high-priced properties may appear as outliers on the plot, which could represent unique cases or luxury properties.</a:t>
            </a:r>
          </a:p>
          <a:p>
            <a:pPr marL="285750" indent="-285750">
              <a:buFont typeface="Arial"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744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228600"/>
            <a:ext cx="8839200" cy="2185214"/>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Visuals:</a:t>
            </a:r>
          </a:p>
          <a:p>
            <a:endParaRPr lang="en-US" b="1"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Histogram</a:t>
            </a:r>
            <a:r>
              <a:rPr lang="en-US" dirty="0" smtClean="0">
                <a:latin typeface="Times New Roman" pitchFamily="18" charset="0"/>
                <a:cs typeface="Times New Roman" pitchFamily="18" charset="0"/>
              </a:rPr>
              <a:t>: Displays the frequency of house prices in different price ranges, showing how prices are distributed across the dataset.</a:t>
            </a:r>
          </a:p>
          <a:p>
            <a:pPr marL="285750" indent="-285750">
              <a:buFont typeface="Arial" pitchFamily="34" charset="0"/>
              <a:buChar char="•"/>
            </a:pPr>
            <a:endParaRPr lang="en-US" b="1" dirty="0" smtClean="0">
              <a:latin typeface="Times New Roman" pitchFamily="18" charset="0"/>
              <a:cs typeface="Times New Roman" pitchFamily="18" charset="0"/>
            </a:endParaRPr>
          </a:p>
          <a:p>
            <a:pPr marL="285750" indent="-285750">
              <a:buFont typeface="Arial" pitchFamily="34" charset="0"/>
              <a:buChar char="•"/>
            </a:pPr>
            <a:r>
              <a:rPr lang="en-US" b="1" dirty="0" smtClean="0">
                <a:latin typeface="Times New Roman" pitchFamily="18" charset="0"/>
                <a:cs typeface="Times New Roman" pitchFamily="18" charset="0"/>
              </a:rPr>
              <a:t>Boxplot</a:t>
            </a:r>
            <a:r>
              <a:rPr lang="en-US" dirty="0" smtClean="0">
                <a:latin typeface="Times New Roman" pitchFamily="18" charset="0"/>
                <a:cs typeface="Times New Roman" pitchFamily="18" charset="0"/>
              </a:rPr>
              <a:t>: Highlights the distribution, identifying the median, interquartile range (IQR), and potential outliers.</a:t>
            </a:r>
            <a:endParaRPr lang="en-US"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2462929"/>
            <a:ext cx="3352800" cy="238678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485330"/>
            <a:ext cx="4572000" cy="2429874"/>
          </a:xfrm>
          <a:prstGeom prst="rect">
            <a:avLst/>
          </a:prstGeom>
        </p:spPr>
      </p:pic>
      <p:sp>
        <p:nvSpPr>
          <p:cNvPr id="5" name="TextBox 4"/>
          <p:cNvSpPr txBox="1"/>
          <p:nvPr/>
        </p:nvSpPr>
        <p:spPr>
          <a:xfrm>
            <a:off x="228600" y="5105400"/>
            <a:ext cx="4648200" cy="830997"/>
          </a:xfrm>
          <a:prstGeom prst="rect">
            <a:avLst/>
          </a:prstGeom>
          <a:noFill/>
        </p:spPr>
        <p:txBody>
          <a:bodyPr wrap="square" rtlCol="0">
            <a:spAutoFit/>
          </a:bodyPr>
          <a:lstStyle/>
          <a:p>
            <a:r>
              <a:rPr lang="en-US" sz="1200" dirty="0" smtClean="0">
                <a:latin typeface="Times New Roman" pitchFamily="18" charset="0"/>
                <a:cs typeface="Times New Roman" pitchFamily="18" charset="0"/>
              </a:rPr>
              <a:t>The histogram shows how SalePrice is distributed across the dataset.</a:t>
            </a:r>
          </a:p>
          <a:p>
            <a:r>
              <a:rPr lang="en-US" sz="1200" dirty="0" smtClean="0">
                <a:latin typeface="Times New Roman" pitchFamily="18" charset="0"/>
                <a:cs typeface="Times New Roman" pitchFamily="18" charset="0"/>
              </a:rPr>
              <a:t>A right-skewed distribution is typically observed, where most houses fall within a lower price range, while a few properties extend into the higher price range.</a:t>
            </a:r>
            <a:endParaRPr lang="en-US" sz="1200" dirty="0">
              <a:latin typeface="Times New Roman" pitchFamily="18" charset="0"/>
              <a:cs typeface="Times New Roman" pitchFamily="18" charset="0"/>
            </a:endParaRPr>
          </a:p>
        </p:txBody>
      </p:sp>
      <p:sp>
        <p:nvSpPr>
          <p:cNvPr id="7" name="TextBox 6"/>
          <p:cNvSpPr txBox="1"/>
          <p:nvPr/>
        </p:nvSpPr>
        <p:spPr>
          <a:xfrm>
            <a:off x="5334000" y="4920734"/>
            <a:ext cx="3733800" cy="1015663"/>
          </a:xfrm>
          <a:prstGeom prst="rect">
            <a:avLst/>
          </a:prstGeom>
          <a:noFill/>
        </p:spPr>
        <p:txBody>
          <a:bodyPr wrap="square" rtlCol="0">
            <a:spAutoFit/>
          </a:bodyPr>
          <a:lstStyle/>
          <a:p>
            <a:r>
              <a:rPr lang="en-US" sz="1200" dirty="0" smtClean="0">
                <a:latin typeface="Times New Roman" pitchFamily="18" charset="0"/>
                <a:cs typeface="Times New Roman" pitchFamily="18" charset="0"/>
              </a:rPr>
              <a:t>The boxplot gives a summary of the central tendency (median), spread (IQR), and outliers . The "whiskers" extend to the range of the data, and any points outside of the whiskers are considered outliers (potentially high-priced houses).</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243318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289" y="243760"/>
            <a:ext cx="8842311" cy="3416320"/>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Multivariate Analysis: Relationships with House Prices</a:t>
            </a:r>
          </a:p>
          <a:p>
            <a:endParaRPr lang="en-US" sz="2400" b="1" dirty="0">
              <a:latin typeface="Times New Roman" pitchFamily="18" charset="0"/>
              <a:cs typeface="Times New Roman" pitchFamily="18" charset="0"/>
            </a:endParaRPr>
          </a:p>
          <a:p>
            <a:r>
              <a:rPr lang="en-US" dirty="0" smtClean="0"/>
              <a:t>B</a:t>
            </a:r>
            <a:r>
              <a:rPr lang="en-US" dirty="0" smtClean="0">
                <a:latin typeface="Times New Roman" pitchFamily="18" charset="0"/>
                <a:cs typeface="Times New Roman" pitchFamily="18" charset="0"/>
              </a:rPr>
              <a:t>ivariate analysis examines the relationship between </a:t>
            </a:r>
            <a:r>
              <a:rPr lang="en-US" b="1" dirty="0" smtClean="0">
                <a:latin typeface="Times New Roman" pitchFamily="18" charset="0"/>
                <a:cs typeface="Times New Roman" pitchFamily="18" charset="0"/>
              </a:rPr>
              <a:t>SalePrice</a:t>
            </a:r>
            <a:r>
              <a:rPr lang="en-US" dirty="0" smtClean="0">
                <a:latin typeface="Times New Roman" pitchFamily="18" charset="0"/>
                <a:cs typeface="Times New Roman" pitchFamily="18" charset="0"/>
              </a:rPr>
              <a:t> and a single feature at a time, allowing us to identify how each feature individually impacts house prices. By focusing on pairs of variables, we can discern both linear and non-linear patterns that may not be evident in a multivariate context.</a:t>
            </a:r>
          </a:p>
          <a:p>
            <a:endParaRPr lang="en-US" b="1"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Visuals:</a:t>
            </a:r>
          </a:p>
          <a:p>
            <a:r>
              <a:rPr lang="en-US" b="1" dirty="0" smtClean="0">
                <a:latin typeface="Times New Roman" pitchFamily="18" charset="0"/>
                <a:cs typeface="Times New Roman" pitchFamily="18" charset="0"/>
              </a:rPr>
              <a:t>Scatter Plot: </a:t>
            </a:r>
          </a:p>
          <a:p>
            <a:r>
              <a:rPr lang="en-US" b="1" dirty="0" smtClean="0"/>
              <a:t>SalePrice vs. Overall Quality</a:t>
            </a:r>
            <a:r>
              <a:rPr lang="en-US" dirty="0" smtClean="0"/>
              <a:t>:  </a:t>
            </a:r>
            <a:r>
              <a:rPr lang="en-US" dirty="0" smtClean="0">
                <a:latin typeface="Times New Roman" pitchFamily="18" charset="0"/>
                <a:cs typeface="Times New Roman" pitchFamily="18" charset="0"/>
              </a:rPr>
              <a:t>Demonstrates a strong positive correlation.</a:t>
            </a:r>
            <a:endParaRPr lang="en-US" b="1"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505200"/>
            <a:ext cx="7467600" cy="2314628"/>
          </a:xfrm>
          <a:prstGeom prst="rect">
            <a:avLst/>
          </a:prstGeom>
        </p:spPr>
      </p:pic>
    </p:spTree>
    <p:extLst>
      <p:ext uri="{BB962C8B-B14F-4D97-AF65-F5344CB8AC3E}">
        <p14:creationId xmlns:p14="http://schemas.microsoft.com/office/powerpoint/2010/main" val="171949618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221</TotalTime>
  <Words>1531</Words>
  <Application>Microsoft Office PowerPoint</Application>
  <PresentationFormat>On-screen Show (4:3)</PresentationFormat>
  <Paragraphs>148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Horizon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20</cp:revision>
  <dcterms:created xsi:type="dcterms:W3CDTF">2025-02-13T14:18:25Z</dcterms:created>
  <dcterms:modified xsi:type="dcterms:W3CDTF">2025-02-13T18:00:24Z</dcterms:modified>
</cp:coreProperties>
</file>