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2"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161B3B-CE78-4163-BB66-67A164700878}" type="datetimeFigureOut">
              <a:rPr lang="en-US" smtClean="0"/>
              <a:t>16/08/2022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891BC-06CD-47EC-9389-710349643E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61B3B-CE78-4163-BB66-67A164700878}" type="datetimeFigureOut">
              <a:rPr lang="en-US" smtClean="0"/>
              <a:t>16/08/2022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891BC-06CD-47EC-9389-710349643E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61B3B-CE78-4163-BB66-67A164700878}" type="datetimeFigureOut">
              <a:rPr lang="en-US" smtClean="0"/>
              <a:t>16/08/2022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891BC-06CD-47EC-9389-710349643E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61B3B-CE78-4163-BB66-67A164700878}" type="datetimeFigureOut">
              <a:rPr lang="en-US" smtClean="0"/>
              <a:t>16/08/2022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891BC-06CD-47EC-9389-710349643E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161B3B-CE78-4163-BB66-67A164700878}" type="datetimeFigureOut">
              <a:rPr lang="en-US" smtClean="0"/>
              <a:t>16/08/2022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891BC-06CD-47EC-9389-710349643E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161B3B-CE78-4163-BB66-67A164700878}" type="datetimeFigureOut">
              <a:rPr lang="en-US" smtClean="0"/>
              <a:t>16/08/2022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891BC-06CD-47EC-9389-710349643E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161B3B-CE78-4163-BB66-67A164700878}" type="datetimeFigureOut">
              <a:rPr lang="en-US" smtClean="0"/>
              <a:t>16/08/2022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B891BC-06CD-47EC-9389-710349643E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161B3B-CE78-4163-BB66-67A164700878}" type="datetimeFigureOut">
              <a:rPr lang="en-US" smtClean="0"/>
              <a:t>16/08/2022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891BC-06CD-47EC-9389-710349643E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61B3B-CE78-4163-BB66-67A164700878}" type="datetimeFigureOut">
              <a:rPr lang="en-US" smtClean="0"/>
              <a:t>16/08/2022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B891BC-06CD-47EC-9389-710349643E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161B3B-CE78-4163-BB66-67A164700878}" type="datetimeFigureOut">
              <a:rPr lang="en-US" smtClean="0"/>
              <a:t>16/08/2022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891BC-06CD-47EC-9389-710349643EB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2161B3B-CE78-4163-BB66-67A164700878}" type="datetimeFigureOut">
              <a:rPr lang="en-US" smtClean="0"/>
              <a:t>16/08/2022</a:t>
            </a:fld>
            <a:endParaRPr lang="en-US"/>
          </a:p>
        </p:txBody>
      </p:sp>
      <p:sp>
        <p:nvSpPr>
          <p:cNvPr id="9" name="Slide Number Placeholder 8"/>
          <p:cNvSpPr>
            <a:spLocks noGrp="1"/>
          </p:cNvSpPr>
          <p:nvPr>
            <p:ph type="sldNum" sz="quarter" idx="11"/>
          </p:nvPr>
        </p:nvSpPr>
        <p:spPr/>
        <p:txBody>
          <a:bodyPr/>
          <a:lstStyle/>
          <a:p>
            <a:fld id="{DCB891BC-06CD-47EC-9389-710349643EB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CB891BC-06CD-47EC-9389-710349643EB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2161B3B-CE78-4163-BB66-67A164700878}" type="datetimeFigureOut">
              <a:rPr lang="en-US" smtClean="0"/>
              <a:t>16/08/2022</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57200"/>
            <a:ext cx="7543800" cy="2593975"/>
          </a:xfrm>
        </p:spPr>
        <p:txBody>
          <a:bodyPr/>
          <a:lstStyle/>
          <a:p>
            <a:r>
              <a:rPr lang="en-US" sz="4800" dirty="0" smtClean="0">
                <a:latin typeface="Adobe Hebrew" pitchFamily="18" charset="-79"/>
                <a:cs typeface="Adobe Hebrew" pitchFamily="18" charset="-79"/>
              </a:rPr>
              <a:t>Credit Card Fraud Detection</a:t>
            </a:r>
            <a:endParaRPr lang="en-US" sz="4800" dirty="0">
              <a:latin typeface="Adobe Hebrew" pitchFamily="18" charset="-79"/>
              <a:cs typeface="Adobe Hebrew" pitchFamily="18" charset="-79"/>
            </a:endParaRPr>
          </a:p>
        </p:txBody>
      </p:sp>
      <p:sp>
        <p:nvSpPr>
          <p:cNvPr id="3" name="Subtitle 2"/>
          <p:cNvSpPr>
            <a:spLocks noGrp="1"/>
          </p:cNvSpPr>
          <p:nvPr>
            <p:ph type="subTitle" idx="1"/>
          </p:nvPr>
        </p:nvSpPr>
        <p:spPr>
          <a:xfrm>
            <a:off x="1676400" y="3124200"/>
            <a:ext cx="6461760" cy="1066800"/>
          </a:xfrm>
        </p:spPr>
        <p:txBody>
          <a:bodyPr>
            <a:normAutofit/>
          </a:bodyPr>
          <a:lstStyle/>
          <a:p>
            <a:r>
              <a:rPr lang="en-US" sz="3200" dirty="0" smtClean="0">
                <a:solidFill>
                  <a:schemeClr val="accent2">
                    <a:lumMod val="75000"/>
                  </a:schemeClr>
                </a:solidFill>
                <a:latin typeface="Adobe Hebrew" pitchFamily="18" charset="-79"/>
                <a:cs typeface="Adobe Hebrew" pitchFamily="18" charset="-79"/>
              </a:rPr>
              <a:t>Presented By – Mahak Sisodiya</a:t>
            </a:r>
            <a:endParaRPr lang="en-US" sz="3200" dirty="0">
              <a:solidFill>
                <a:schemeClr val="accent2">
                  <a:lumMod val="75000"/>
                </a:schemeClr>
              </a:solidFill>
              <a:latin typeface="Adobe Hebrew" pitchFamily="18" charset="-79"/>
              <a:cs typeface="Adobe Hebrew" pitchFamily="18" charset="-79"/>
            </a:endParaRPr>
          </a:p>
        </p:txBody>
      </p:sp>
    </p:spTree>
    <p:extLst>
      <p:ext uri="{BB962C8B-B14F-4D97-AF65-F5344CB8AC3E}">
        <p14:creationId xmlns:p14="http://schemas.microsoft.com/office/powerpoint/2010/main" val="3554361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
            <a:ext cx="6172200" cy="1069975"/>
          </a:xfrm>
        </p:spPr>
        <p:txBody>
          <a:bodyPr/>
          <a:lstStyle/>
          <a:p>
            <a:pPr algn="ctr"/>
            <a:r>
              <a:rPr lang="en-US" sz="4800" dirty="0" smtClean="0">
                <a:solidFill>
                  <a:schemeClr val="tx1"/>
                </a:solidFill>
                <a:latin typeface="Adobe Hebrew" pitchFamily="18" charset="-79"/>
                <a:cs typeface="Adobe Hebrew" pitchFamily="18" charset="-79"/>
              </a:rPr>
              <a:t>Introduction</a:t>
            </a:r>
            <a:endParaRPr lang="en-US" sz="4800" dirty="0">
              <a:solidFill>
                <a:schemeClr val="tx1"/>
              </a:solidFill>
              <a:latin typeface="Adobe Hebrew" pitchFamily="18" charset="-79"/>
              <a:cs typeface="Adobe Hebrew" pitchFamily="18" charset="-79"/>
            </a:endParaRPr>
          </a:p>
        </p:txBody>
      </p:sp>
      <p:sp>
        <p:nvSpPr>
          <p:cNvPr id="3" name="Subtitle 2"/>
          <p:cNvSpPr>
            <a:spLocks noGrp="1"/>
          </p:cNvSpPr>
          <p:nvPr>
            <p:ph type="subTitle" idx="1"/>
          </p:nvPr>
        </p:nvSpPr>
        <p:spPr>
          <a:xfrm>
            <a:off x="533400" y="1676400"/>
            <a:ext cx="7467600" cy="4876800"/>
          </a:xfrm>
        </p:spPr>
        <p:txBody>
          <a:bodyPr>
            <a:normAutofit fontScale="92500"/>
          </a:bodyPr>
          <a:lstStyle/>
          <a:p>
            <a:r>
              <a:rPr lang="en-US" sz="3200" dirty="0" smtClean="0">
                <a:solidFill>
                  <a:schemeClr val="accent4">
                    <a:lumMod val="50000"/>
                  </a:schemeClr>
                </a:solidFill>
                <a:latin typeface="Adobe Hebrew" pitchFamily="18" charset="-79"/>
                <a:cs typeface="Adobe Hebrew" pitchFamily="18" charset="-79"/>
              </a:rPr>
              <a:t>As we are moving towards the digital world many people use credit cards to pay their bills and use credit card for cashless payment. The number of  fraud transactions has increased drastically due to which credit card companies  are facing a lot of challenges</a:t>
            </a:r>
            <a:r>
              <a:rPr lang="en-US" sz="3200" dirty="0" smtClean="0">
                <a:solidFill>
                  <a:schemeClr val="tx1"/>
                </a:solidFill>
                <a:latin typeface="Adobe Hebrew" pitchFamily="18" charset="-79"/>
                <a:cs typeface="Adobe Hebrew" pitchFamily="18" charset="-79"/>
              </a:rPr>
              <a:t>.</a:t>
            </a:r>
            <a:r>
              <a:rPr lang="en-US" sz="3200" dirty="0">
                <a:solidFill>
                  <a:schemeClr val="tx1"/>
                </a:solidFill>
              </a:rPr>
              <a:t> </a:t>
            </a:r>
            <a:r>
              <a:rPr lang="en-US" sz="3200" dirty="0">
                <a:solidFill>
                  <a:schemeClr val="tx1"/>
                </a:solidFill>
                <a:latin typeface="Adobe Hebrew" pitchFamily="18" charset="-79"/>
                <a:cs typeface="Adobe Hebrew" pitchFamily="18" charset="-79"/>
              </a:rPr>
              <a:t>With the rise in digital payment channels, the number of fraudulent </a:t>
            </a:r>
            <a:r>
              <a:rPr lang="en-US" sz="3200" dirty="0" smtClean="0">
                <a:solidFill>
                  <a:schemeClr val="tx1"/>
                </a:solidFill>
                <a:latin typeface="Adobe Hebrew" pitchFamily="18" charset="-79"/>
                <a:cs typeface="Adobe Hebrew" pitchFamily="18" charset="-79"/>
              </a:rPr>
              <a:t>transactions  is </a:t>
            </a:r>
            <a:r>
              <a:rPr lang="en-US" sz="3200" dirty="0">
                <a:solidFill>
                  <a:schemeClr val="tx1"/>
                </a:solidFill>
                <a:latin typeface="Adobe Hebrew" pitchFamily="18" charset="-79"/>
                <a:cs typeface="Adobe Hebrew" pitchFamily="18" charset="-79"/>
              </a:rPr>
              <a:t>also increasing as fraudsters are finding new and different ways to commit such crimes.</a:t>
            </a:r>
            <a:endParaRPr lang="en-US" sz="3200" dirty="0">
              <a:solidFill>
                <a:schemeClr val="tx1"/>
              </a:solidFill>
              <a:latin typeface="Adobe Hebrew" pitchFamily="18" charset="-79"/>
              <a:cs typeface="Adobe Hebrew" pitchFamily="18" charset="-79"/>
            </a:endParaRPr>
          </a:p>
        </p:txBody>
      </p:sp>
    </p:spTree>
    <p:extLst>
      <p:ext uri="{BB962C8B-B14F-4D97-AF65-F5344CB8AC3E}">
        <p14:creationId xmlns:p14="http://schemas.microsoft.com/office/powerpoint/2010/main" val="383040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6477000" cy="1527175"/>
          </a:xfrm>
        </p:spPr>
        <p:txBody>
          <a:bodyPr/>
          <a:lstStyle/>
          <a:p>
            <a:pPr algn="ctr"/>
            <a:r>
              <a:rPr lang="en-US" sz="4800" dirty="0" smtClean="0">
                <a:latin typeface="Adobe Hebrew" pitchFamily="18" charset="-79"/>
                <a:cs typeface="Adobe Hebrew" pitchFamily="18" charset="-79"/>
              </a:rPr>
              <a:t>Problem Statement</a:t>
            </a:r>
            <a:endParaRPr lang="en-US" sz="4800" dirty="0">
              <a:latin typeface="Adobe Hebrew" pitchFamily="18" charset="-79"/>
              <a:cs typeface="Adobe Hebrew" pitchFamily="18" charset="-79"/>
            </a:endParaRPr>
          </a:p>
        </p:txBody>
      </p:sp>
      <p:sp>
        <p:nvSpPr>
          <p:cNvPr id="3" name="Subtitle 2"/>
          <p:cNvSpPr>
            <a:spLocks noGrp="1"/>
          </p:cNvSpPr>
          <p:nvPr>
            <p:ph type="subTitle" idx="1"/>
          </p:nvPr>
        </p:nvSpPr>
        <p:spPr>
          <a:xfrm>
            <a:off x="609600" y="1905000"/>
            <a:ext cx="7315200" cy="4724400"/>
          </a:xfrm>
        </p:spPr>
        <p:txBody>
          <a:bodyPr>
            <a:normAutofit/>
          </a:bodyPr>
          <a:lstStyle/>
          <a:p>
            <a:r>
              <a:rPr lang="en-US" sz="2800" dirty="0" err="1" smtClean="0">
                <a:solidFill>
                  <a:schemeClr val="tx1"/>
                </a:solidFill>
                <a:latin typeface="Adobe Hebrew" pitchFamily="18" charset="-79"/>
                <a:cs typeface="Adobe Hebrew" pitchFamily="18" charset="-79"/>
              </a:rPr>
              <a:t>Finex</a:t>
            </a:r>
            <a:r>
              <a:rPr lang="en-US" sz="2800" dirty="0" smtClean="0">
                <a:solidFill>
                  <a:schemeClr val="tx1"/>
                </a:solidFill>
                <a:latin typeface="Adobe Hebrew" pitchFamily="18" charset="-79"/>
                <a:cs typeface="Adobe Hebrew" pitchFamily="18" charset="-79"/>
              </a:rPr>
              <a:t> is a leading service provider based out of Florida, US. It offers a wide range of products and business services to the customers through different channels such as in-person banking and ATMs. Over the last few years, </a:t>
            </a:r>
            <a:r>
              <a:rPr lang="en-US" sz="2800" dirty="0" err="1" smtClean="0">
                <a:solidFill>
                  <a:schemeClr val="tx1"/>
                </a:solidFill>
                <a:latin typeface="Adobe Hebrew" pitchFamily="18" charset="-79"/>
                <a:cs typeface="Adobe Hebrew" pitchFamily="18" charset="-79"/>
              </a:rPr>
              <a:t>Finex</a:t>
            </a:r>
            <a:r>
              <a:rPr lang="en-US" sz="2800" dirty="0" smtClean="0">
                <a:solidFill>
                  <a:schemeClr val="tx1"/>
                </a:solidFill>
                <a:latin typeface="Adobe Hebrew" pitchFamily="18" charset="-79"/>
                <a:cs typeface="Adobe Hebrew" pitchFamily="18" charset="-79"/>
              </a:rPr>
              <a:t> has observed that a significantly large number of </a:t>
            </a:r>
            <a:r>
              <a:rPr lang="en-US" sz="2800" dirty="0" err="1" smtClean="0">
                <a:solidFill>
                  <a:schemeClr val="tx1"/>
                </a:solidFill>
                <a:latin typeface="Adobe Hebrew" pitchFamily="18" charset="-79"/>
                <a:cs typeface="Adobe Hebrew" pitchFamily="18" charset="-79"/>
              </a:rPr>
              <a:t>unauthorised</a:t>
            </a:r>
            <a:r>
              <a:rPr lang="en-US" sz="2800" dirty="0" smtClean="0">
                <a:solidFill>
                  <a:schemeClr val="tx1"/>
                </a:solidFill>
                <a:latin typeface="Adobe Hebrew" pitchFamily="18" charset="-79"/>
                <a:cs typeface="Adobe Hebrew" pitchFamily="18" charset="-79"/>
              </a:rPr>
              <a:t> transactions are being made due to which the bank has been facing a huge revenue loss and profitability crisis.</a:t>
            </a:r>
            <a:endParaRPr lang="en-US" sz="2800" dirty="0">
              <a:solidFill>
                <a:schemeClr val="tx1"/>
              </a:solidFill>
              <a:latin typeface="Adobe Hebrew" pitchFamily="18" charset="-79"/>
              <a:cs typeface="Adobe Hebrew" pitchFamily="18" charset="-79"/>
            </a:endParaRPr>
          </a:p>
        </p:txBody>
      </p:sp>
    </p:spTree>
    <p:extLst>
      <p:ext uri="{BB962C8B-B14F-4D97-AF65-F5344CB8AC3E}">
        <p14:creationId xmlns:p14="http://schemas.microsoft.com/office/powerpoint/2010/main" val="2945607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7620000" cy="1143000"/>
          </a:xfrm>
        </p:spPr>
        <p:txBody>
          <a:bodyPr/>
          <a:lstStyle/>
          <a:p>
            <a:r>
              <a:rPr lang="en-US" sz="3200" dirty="0"/>
              <a:t>Many customers have been complaining </a:t>
            </a:r>
            <a:r>
              <a:rPr lang="en-US" sz="3200" dirty="0">
                <a:solidFill>
                  <a:srgbClr val="002060"/>
                </a:solidFill>
              </a:rPr>
              <a:t>about</a:t>
            </a:r>
            <a:r>
              <a:rPr lang="en-US" sz="3200" dirty="0"/>
              <a:t> </a:t>
            </a:r>
            <a:r>
              <a:rPr lang="en-US" sz="3200" dirty="0" err="1"/>
              <a:t>unauthorised</a:t>
            </a:r>
            <a:r>
              <a:rPr lang="en-US" sz="3200" dirty="0"/>
              <a:t> transactions being made through their credit/debit cards. It has been reported that fraudsters use stolen/lost cards and hack private systems to access the personal and sensitive data of many cardholders</a:t>
            </a:r>
            <a:r>
              <a:rPr lang="en-US" sz="3200" dirty="0" smtClean="0"/>
              <a:t>. </a:t>
            </a:r>
            <a:r>
              <a:rPr lang="en-US" sz="3200" dirty="0"/>
              <a:t> They also indulge in ATM skimming at various POS terminals such as gas stations, shopping malls, and ATMs that do not send alerts or do not have OTP systems through banks.</a:t>
            </a:r>
            <a:endParaRPr lang="en-US" sz="3200" dirty="0">
              <a:latin typeface="Adobe Hebrew" pitchFamily="18" charset="-79"/>
              <a:cs typeface="Adobe Hebrew" pitchFamily="18" charset="-79"/>
            </a:endParaRPr>
          </a:p>
        </p:txBody>
      </p:sp>
    </p:spTree>
    <p:extLst>
      <p:ext uri="{BB962C8B-B14F-4D97-AF65-F5344CB8AC3E}">
        <p14:creationId xmlns:p14="http://schemas.microsoft.com/office/powerpoint/2010/main" val="102093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0"/>
            <a:ext cx="7620000" cy="1143000"/>
          </a:xfrm>
        </p:spPr>
        <p:txBody>
          <a:bodyPr/>
          <a:lstStyle/>
          <a:p>
            <a:r>
              <a:rPr lang="en-US" sz="3200" dirty="0">
                <a:solidFill>
                  <a:schemeClr val="tx1">
                    <a:lumMod val="90000"/>
                    <a:lumOff val="10000"/>
                  </a:schemeClr>
                </a:solidFill>
              </a:rPr>
              <a:t>In most cases, customers get to know of such </a:t>
            </a:r>
            <a:r>
              <a:rPr lang="en-US" sz="3200" dirty="0" err="1">
                <a:solidFill>
                  <a:schemeClr val="tx1">
                    <a:lumMod val="90000"/>
                    <a:lumOff val="10000"/>
                  </a:schemeClr>
                </a:solidFill>
              </a:rPr>
              <a:t>unauthorised</a:t>
            </a:r>
            <a:r>
              <a:rPr lang="en-US" sz="3200" dirty="0">
                <a:solidFill>
                  <a:schemeClr val="tx1">
                    <a:lumMod val="90000"/>
                    <a:lumOff val="10000"/>
                  </a:schemeClr>
                </a:solidFill>
              </a:rPr>
              <a:t> transactions happening through their cards quite late as they are unaware of such ongoing credit card frauds or they do not monitor their bank account activities closely. This has led to late complaint registration with </a:t>
            </a:r>
            <a:r>
              <a:rPr lang="en-US" sz="3200" dirty="0" err="1">
                <a:solidFill>
                  <a:schemeClr val="tx1">
                    <a:lumMod val="90000"/>
                    <a:lumOff val="10000"/>
                  </a:schemeClr>
                </a:solidFill>
              </a:rPr>
              <a:t>Finex</a:t>
            </a:r>
            <a:r>
              <a:rPr lang="en-US" sz="3200" dirty="0">
                <a:solidFill>
                  <a:schemeClr val="tx1">
                    <a:lumMod val="90000"/>
                    <a:lumOff val="10000"/>
                  </a:schemeClr>
                </a:solidFill>
              </a:rPr>
              <a:t> and by the time the case is flagged fraudulent, the bank incurs heavy losses and ends up paying the lost amount to the cardholders.</a:t>
            </a:r>
            <a:endParaRPr lang="en-US" sz="3200" dirty="0">
              <a:solidFill>
                <a:schemeClr val="tx1">
                  <a:lumMod val="90000"/>
                  <a:lumOff val="10000"/>
                </a:schemeClr>
              </a:solidFill>
              <a:latin typeface="Adobe Hebrew" pitchFamily="18" charset="-79"/>
              <a:cs typeface="Adobe Hebrew" pitchFamily="18" charset="-79"/>
            </a:endParaRPr>
          </a:p>
        </p:txBody>
      </p:sp>
    </p:spTree>
    <p:extLst>
      <p:ext uri="{BB962C8B-B14F-4D97-AF65-F5344CB8AC3E}">
        <p14:creationId xmlns:p14="http://schemas.microsoft.com/office/powerpoint/2010/main" val="2888960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76600"/>
            <a:ext cx="7620000" cy="1143000"/>
          </a:xfrm>
        </p:spPr>
        <p:txBody>
          <a:bodyPr/>
          <a:lstStyle/>
          <a:p>
            <a:r>
              <a:rPr lang="en-US" sz="3200" dirty="0" smtClean="0">
                <a:solidFill>
                  <a:schemeClr val="accent2">
                    <a:lumMod val="75000"/>
                  </a:schemeClr>
                </a:solidFill>
                <a:latin typeface="Adobe Hebrew" pitchFamily="18" charset="-79"/>
                <a:cs typeface="Adobe Hebrew" pitchFamily="18" charset="-79"/>
              </a:rPr>
              <a:t>About Dataset – </a:t>
            </a:r>
            <a:r>
              <a:rPr lang="en-US" sz="3200" dirty="0" smtClean="0">
                <a:solidFill>
                  <a:schemeClr val="tx2">
                    <a:lumMod val="75000"/>
                  </a:schemeClr>
                </a:solidFill>
                <a:latin typeface="Adobe Hebrew" pitchFamily="18" charset="-79"/>
                <a:cs typeface="Adobe Hebrew" pitchFamily="18" charset="-79"/>
              </a:rPr>
              <a:t>The dataset that is used for credit card fraud detection project is download from the </a:t>
            </a:r>
            <a:r>
              <a:rPr lang="en-US" sz="3200" dirty="0" err="1" smtClean="0">
                <a:solidFill>
                  <a:schemeClr val="tx2">
                    <a:lumMod val="75000"/>
                  </a:schemeClr>
                </a:solidFill>
                <a:latin typeface="Adobe Hebrew" pitchFamily="18" charset="-79"/>
                <a:cs typeface="Adobe Hebrew" pitchFamily="18" charset="-79"/>
              </a:rPr>
              <a:t>Kaggle</a:t>
            </a:r>
            <a:r>
              <a:rPr lang="en-US" sz="3200" dirty="0" smtClean="0">
                <a:solidFill>
                  <a:schemeClr val="tx2">
                    <a:lumMod val="75000"/>
                  </a:schemeClr>
                </a:solidFill>
                <a:latin typeface="Adobe Hebrew" pitchFamily="18" charset="-79"/>
                <a:cs typeface="Adobe Hebrew" pitchFamily="18" charset="-79"/>
              </a:rPr>
              <a:t>.</a:t>
            </a:r>
            <a:br>
              <a:rPr lang="en-US" sz="3200" dirty="0" smtClean="0">
                <a:solidFill>
                  <a:schemeClr val="tx2">
                    <a:lumMod val="75000"/>
                  </a:schemeClr>
                </a:solidFill>
                <a:latin typeface="Adobe Hebrew" pitchFamily="18" charset="-79"/>
                <a:cs typeface="Adobe Hebrew" pitchFamily="18" charset="-79"/>
              </a:rPr>
            </a:br>
            <a:r>
              <a:rPr lang="en-US" sz="3200" dirty="0" err="1" smtClean="0">
                <a:solidFill>
                  <a:schemeClr val="tx2">
                    <a:lumMod val="75000"/>
                  </a:schemeClr>
                </a:solidFill>
                <a:latin typeface="Adobe Hebrew" pitchFamily="18" charset="-79"/>
                <a:cs typeface="Adobe Hebrew" pitchFamily="18" charset="-79"/>
              </a:rPr>
              <a:t>Kaggle</a:t>
            </a:r>
            <a:r>
              <a:rPr lang="en-US" sz="3200" dirty="0" smtClean="0">
                <a:solidFill>
                  <a:schemeClr val="tx2">
                    <a:lumMod val="75000"/>
                  </a:schemeClr>
                </a:solidFill>
                <a:latin typeface="Adobe Hebrew" pitchFamily="18" charset="-79"/>
                <a:cs typeface="Adobe Hebrew" pitchFamily="18" charset="-79"/>
              </a:rPr>
              <a:t> is the community of data scientist and machine learners.</a:t>
            </a:r>
            <a:br>
              <a:rPr lang="en-US" sz="3200" dirty="0" smtClean="0">
                <a:solidFill>
                  <a:schemeClr val="tx2">
                    <a:lumMod val="75000"/>
                  </a:schemeClr>
                </a:solidFill>
                <a:latin typeface="Adobe Hebrew" pitchFamily="18" charset="-79"/>
                <a:cs typeface="Adobe Hebrew" pitchFamily="18" charset="-79"/>
              </a:rPr>
            </a:br>
            <a:r>
              <a:rPr lang="en-US" sz="3200" dirty="0" smtClean="0">
                <a:solidFill>
                  <a:schemeClr val="tx2">
                    <a:lumMod val="75000"/>
                  </a:schemeClr>
                </a:solidFill>
                <a:latin typeface="Adobe Hebrew" pitchFamily="18" charset="-79"/>
                <a:cs typeface="Adobe Hebrew" pitchFamily="18" charset="-79"/>
              </a:rPr>
              <a:t/>
            </a:r>
            <a:br>
              <a:rPr lang="en-US" sz="3200" dirty="0" smtClean="0">
                <a:solidFill>
                  <a:schemeClr val="tx2">
                    <a:lumMod val="75000"/>
                  </a:schemeClr>
                </a:solidFill>
                <a:latin typeface="Adobe Hebrew" pitchFamily="18" charset="-79"/>
                <a:cs typeface="Adobe Hebrew" pitchFamily="18" charset="-79"/>
              </a:rPr>
            </a:br>
            <a:endParaRPr lang="en-US" sz="3200" dirty="0">
              <a:solidFill>
                <a:schemeClr val="accent2">
                  <a:lumMod val="75000"/>
                </a:schemeClr>
              </a:solidFill>
              <a:latin typeface="Adobe Hebrew" pitchFamily="18" charset="-79"/>
              <a:cs typeface="Adobe Hebrew" pitchFamily="18" charset="-79"/>
            </a:endParaRPr>
          </a:p>
        </p:txBody>
      </p:sp>
    </p:spTree>
    <p:extLst>
      <p:ext uri="{BB962C8B-B14F-4D97-AF65-F5344CB8AC3E}">
        <p14:creationId xmlns:p14="http://schemas.microsoft.com/office/powerpoint/2010/main" val="267672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01"/>
            <a:ext cx="7010400" cy="990599"/>
          </a:xfrm>
        </p:spPr>
        <p:txBody>
          <a:bodyPr/>
          <a:lstStyle/>
          <a:p>
            <a:pPr algn="ctr"/>
            <a:r>
              <a:rPr lang="en-US" sz="4800" dirty="0" smtClean="0">
                <a:latin typeface="Adobe Hebrew" pitchFamily="18" charset="-79"/>
                <a:cs typeface="Adobe Hebrew" pitchFamily="18" charset="-79"/>
              </a:rPr>
              <a:t>Process </a:t>
            </a:r>
            <a:endParaRPr lang="en-US" sz="4800" dirty="0">
              <a:latin typeface="Adobe Hebrew" pitchFamily="18" charset="-79"/>
              <a:cs typeface="Adobe Hebrew" pitchFamily="18" charset="-79"/>
            </a:endParaRPr>
          </a:p>
        </p:txBody>
      </p:sp>
      <p:sp>
        <p:nvSpPr>
          <p:cNvPr id="3" name="Subtitle 2"/>
          <p:cNvSpPr>
            <a:spLocks noGrp="1"/>
          </p:cNvSpPr>
          <p:nvPr>
            <p:ph type="subTitle" idx="1"/>
          </p:nvPr>
        </p:nvSpPr>
        <p:spPr>
          <a:xfrm>
            <a:off x="685800" y="1676400"/>
            <a:ext cx="7315200" cy="4800600"/>
          </a:xfrm>
        </p:spPr>
        <p:txBody>
          <a:bodyPr>
            <a:normAutofit/>
          </a:bodyPr>
          <a:lstStyle/>
          <a:p>
            <a:r>
              <a:rPr lang="en-US" sz="3200" dirty="0" smtClean="0">
                <a:solidFill>
                  <a:srgbClr val="002060"/>
                </a:solidFill>
                <a:latin typeface="Adobe Hebrew" pitchFamily="18" charset="-79"/>
                <a:cs typeface="Adobe Hebrew" pitchFamily="18" charset="-79"/>
              </a:rPr>
              <a:t>1. Frame the problem.</a:t>
            </a:r>
          </a:p>
          <a:p>
            <a:r>
              <a:rPr lang="en-US" sz="3200" dirty="0" smtClean="0">
                <a:solidFill>
                  <a:srgbClr val="002060"/>
                </a:solidFill>
                <a:latin typeface="Adobe Hebrew" pitchFamily="18" charset="-79"/>
                <a:cs typeface="Adobe Hebrew" pitchFamily="18" charset="-79"/>
              </a:rPr>
              <a:t>2. Collect the raw data – Download data from </a:t>
            </a:r>
            <a:r>
              <a:rPr lang="en-US" sz="3200" dirty="0" err="1" smtClean="0">
                <a:solidFill>
                  <a:srgbClr val="002060"/>
                </a:solidFill>
                <a:latin typeface="Adobe Hebrew" pitchFamily="18" charset="-79"/>
                <a:cs typeface="Adobe Hebrew" pitchFamily="18" charset="-79"/>
              </a:rPr>
              <a:t>Kaggle</a:t>
            </a:r>
            <a:r>
              <a:rPr lang="en-US" sz="3200" dirty="0" smtClean="0">
                <a:solidFill>
                  <a:srgbClr val="002060"/>
                </a:solidFill>
                <a:latin typeface="Adobe Hebrew" pitchFamily="18" charset="-79"/>
                <a:cs typeface="Adobe Hebrew" pitchFamily="18" charset="-79"/>
              </a:rPr>
              <a:t>.</a:t>
            </a:r>
          </a:p>
          <a:p>
            <a:r>
              <a:rPr lang="en-US" sz="3200" dirty="0" smtClean="0">
                <a:solidFill>
                  <a:srgbClr val="002060"/>
                </a:solidFill>
                <a:latin typeface="Adobe Hebrew" pitchFamily="18" charset="-79"/>
                <a:cs typeface="Adobe Hebrew" pitchFamily="18" charset="-79"/>
              </a:rPr>
              <a:t>3. Import required libraries – Pandas, </a:t>
            </a:r>
            <a:r>
              <a:rPr lang="en-US" sz="3200" dirty="0" err="1" smtClean="0">
                <a:solidFill>
                  <a:srgbClr val="002060"/>
                </a:solidFill>
                <a:latin typeface="Adobe Hebrew" pitchFamily="18" charset="-79"/>
                <a:cs typeface="Adobe Hebrew" pitchFamily="18" charset="-79"/>
              </a:rPr>
              <a:t>Numpy</a:t>
            </a:r>
            <a:r>
              <a:rPr lang="en-US" sz="3200" dirty="0" smtClean="0">
                <a:solidFill>
                  <a:srgbClr val="002060"/>
                </a:solidFill>
                <a:latin typeface="Adobe Hebrew" pitchFamily="18" charset="-79"/>
                <a:cs typeface="Adobe Hebrew" pitchFamily="18" charset="-79"/>
              </a:rPr>
              <a:t>, </a:t>
            </a:r>
            <a:r>
              <a:rPr lang="en-US" sz="3200" dirty="0" err="1" smtClean="0">
                <a:solidFill>
                  <a:srgbClr val="002060"/>
                </a:solidFill>
                <a:latin typeface="Adobe Hebrew" pitchFamily="18" charset="-79"/>
                <a:cs typeface="Adobe Hebrew" pitchFamily="18" charset="-79"/>
              </a:rPr>
              <a:t>sklearn</a:t>
            </a:r>
            <a:r>
              <a:rPr lang="en-US" sz="3200" dirty="0" smtClean="0">
                <a:solidFill>
                  <a:srgbClr val="002060"/>
                </a:solidFill>
                <a:latin typeface="Adobe Hebrew" pitchFamily="18" charset="-79"/>
                <a:cs typeface="Adobe Hebrew" pitchFamily="18" charset="-79"/>
              </a:rPr>
              <a:t> etc.</a:t>
            </a:r>
          </a:p>
          <a:p>
            <a:r>
              <a:rPr lang="en-US" sz="3200" dirty="0" smtClean="0">
                <a:solidFill>
                  <a:srgbClr val="002060"/>
                </a:solidFill>
                <a:latin typeface="Adobe Hebrew" pitchFamily="18" charset="-79"/>
                <a:cs typeface="Adobe Hebrew" pitchFamily="18" charset="-79"/>
              </a:rPr>
              <a:t>4. Process the data for analysis.</a:t>
            </a:r>
          </a:p>
          <a:p>
            <a:r>
              <a:rPr lang="en-US" sz="3200" dirty="0" smtClean="0">
                <a:solidFill>
                  <a:srgbClr val="002060"/>
                </a:solidFill>
                <a:latin typeface="Adobe Hebrew" pitchFamily="18" charset="-79"/>
                <a:cs typeface="Adobe Hebrew" pitchFamily="18" charset="-79"/>
              </a:rPr>
              <a:t>5. Perform in depth analysis.</a:t>
            </a:r>
            <a:endParaRPr lang="en-US" sz="3200" dirty="0">
              <a:solidFill>
                <a:srgbClr val="002060"/>
              </a:solidFill>
              <a:latin typeface="Adobe Hebrew" pitchFamily="18" charset="-79"/>
              <a:cs typeface="Adobe Hebrew" pitchFamily="18" charset="-79"/>
            </a:endParaRPr>
          </a:p>
        </p:txBody>
      </p:sp>
    </p:spTree>
    <p:extLst>
      <p:ext uri="{BB962C8B-B14F-4D97-AF65-F5344CB8AC3E}">
        <p14:creationId xmlns:p14="http://schemas.microsoft.com/office/powerpoint/2010/main" val="318237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9846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80</TotalTime>
  <Words>279</Words>
  <Application>Microsoft Office PowerPoint</Application>
  <PresentationFormat>On-screen Show (4:3)</PresentationFormat>
  <Paragraphs>15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Adjacency</vt:lpstr>
      <vt:lpstr>Credit Card Fraud Detection</vt:lpstr>
      <vt:lpstr>Introduction</vt:lpstr>
      <vt:lpstr>Problem Statement</vt:lpstr>
      <vt:lpstr>Many customers have been complaining about unauthorised transactions being made through their credit/debit cards. It has been reported that fraudsters use stolen/lost cards and hack private systems to access the personal and sensitive data of many cardholders.  They also indulge in ATM skimming at various POS terminals such as gas stations, shopping malls, and ATMs that do not send alerts or do not have OTP systems through banks.</vt:lpstr>
      <vt:lpstr>In most cases, customers get to know of such unauthorised transactions happening through their cards quite late as they are unaware of such ongoing credit card frauds or they do not monitor their bank account activities closely. This has led to late complaint registration with Finex and by the time the case is flagged fraudulent, the bank incurs heavy losses and ends up paying the lost amount to the cardholders.</vt:lpstr>
      <vt:lpstr>About Dataset – The dataset that is used for credit card fraud detection project is download from the Kaggle. Kaggle is the community of data scientist and machine learners.  </vt:lpstr>
      <vt:lpstr>Process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sony</dc:creator>
  <cp:lastModifiedBy>sony</cp:lastModifiedBy>
  <cp:revision>7</cp:revision>
  <dcterms:created xsi:type="dcterms:W3CDTF">2022-08-16T13:07:11Z</dcterms:created>
  <dcterms:modified xsi:type="dcterms:W3CDTF">2022-08-16T14:27:21Z</dcterms:modified>
</cp:coreProperties>
</file>