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77" r:id="rId6"/>
    <p:sldId id="265" r:id="rId7"/>
    <p:sldId id="266" r:id="rId8"/>
    <p:sldId id="267" r:id="rId9"/>
    <p:sldId id="278" r:id="rId10"/>
    <p:sldId id="270" r:id="rId11"/>
    <p:sldId id="271" r:id="rId12"/>
    <p:sldId id="276" r:id="rId13"/>
    <p:sldId id="269" r:id="rId14"/>
    <p:sldId id="273" r:id="rId15"/>
    <p:sldId id="274" r:id="rId16"/>
    <p:sldId id="275" r:id="rId17"/>
    <p:sldId id="268" r:id="rId18"/>
    <p:sldId id="272" r:id="rId19"/>
    <p:sldId id="260" r:id="rId20"/>
    <p:sldId id="261" r:id="rId21"/>
    <p:sldId id="262" r:id="rId22"/>
    <p:sldId id="263" r:id="rId23"/>
    <p:sldId id="264" r:id="rId24"/>
    <p:sldId id="279" r:id="rId25"/>
    <p:sldId id="280" r:id="rId26"/>
    <p:sldId id="282" r:id="rId27"/>
    <p:sldId id="281" r:id="rId2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 pośredni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19.10.2018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19.10.2018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19.10.2018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1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19.10.2018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95536" y="2132856"/>
            <a:ext cx="842493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Programista,</a:t>
            </a:r>
          </a:p>
          <a:p>
            <a:pPr algn="ctr"/>
            <a:r>
              <a:rPr lang="pl-PL" sz="7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Developer,</a:t>
            </a:r>
          </a:p>
          <a:p>
            <a:pPr algn="ctr"/>
            <a:r>
              <a:rPr lang="pl-PL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Koder?</a:t>
            </a:r>
            <a:endParaRPr lang="pl-PL" sz="7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ef" pitchFamily="2" charset="-79"/>
              <a:cs typeface="Alef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899592" y="2420888"/>
            <a:ext cx="7614585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Języki programowania</a:t>
            </a:r>
          </a:p>
          <a:p>
            <a:pPr algn="ctr"/>
            <a:r>
              <a:rPr lang="pl-PL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 niskiego poziomu</a:t>
            </a:r>
          </a:p>
          <a:p>
            <a:pPr algn="ctr"/>
            <a:r>
              <a:rPr lang="pl-PL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-</a:t>
            </a:r>
          </a:p>
          <a:p>
            <a:pPr algn="ctr"/>
            <a:r>
              <a:rPr lang="pl-PL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czyli to co rozumie komputer</a:t>
            </a:r>
            <a:endParaRPr lang="pl-PL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1072717" y="2420888"/>
            <a:ext cx="726833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400" dirty="0" smtClean="0">
                <a:ln w="18415" cmpd="sng">
                  <a:solidFill>
                    <a:srgbClr val="FFFFFF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Języki programowania</a:t>
            </a:r>
          </a:p>
          <a:p>
            <a:pPr algn="ctr"/>
            <a:r>
              <a:rPr lang="pl-PL" sz="4400" dirty="0" smtClean="0">
                <a:ln w="18415" cmpd="sng">
                  <a:solidFill>
                    <a:srgbClr val="FFFFFF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 wysokiego poziomu</a:t>
            </a:r>
          </a:p>
          <a:p>
            <a:pPr algn="ctr"/>
            <a:r>
              <a:rPr lang="pl-PL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-</a:t>
            </a:r>
          </a:p>
          <a:p>
            <a:pPr algn="ctr"/>
            <a:r>
              <a:rPr lang="pl-PL" sz="4400" dirty="0" smtClean="0">
                <a:ln w="18415" cmpd="sng">
                  <a:solidFill>
                    <a:srgbClr val="FFFFFF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czyli to co rozumie człowiek</a:t>
            </a:r>
            <a:endParaRPr lang="pl-PL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</p:nvPr>
        </p:nvGraphicFramePr>
        <p:xfrm>
          <a:off x="827584" y="1916832"/>
          <a:ext cx="7324329" cy="398321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41443"/>
                <a:gridCol w="2441443"/>
                <a:gridCol w="2441443"/>
              </a:tblGrid>
              <a:tr h="47357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FFFF"/>
                          </a:solidFill>
                        </a:rPr>
                        <a:t>Kod maszynowy</a:t>
                      </a:r>
                      <a:endParaRPr lang="pl-PL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FFFF"/>
                          </a:solidFill>
                        </a:rPr>
                        <a:t>C/C++</a:t>
                      </a:r>
                      <a:endParaRPr lang="pl-PL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FFFF"/>
                          </a:solidFill>
                        </a:rPr>
                        <a:t>C#</a:t>
                      </a:r>
                      <a:endParaRPr lang="pl-PL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3575">
                <a:tc>
                  <a:txBody>
                    <a:bodyPr/>
                    <a:lstStyle/>
                    <a:p>
                      <a:r>
                        <a:rPr lang="pl-PL" dirty="0" smtClean="0"/>
                        <a:t>Kod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Kod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Kod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8033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Kompilacja na kod maszynowy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Kompilacja na CIL (</a:t>
                      </a:r>
                      <a:r>
                        <a:rPr lang="pl-PL" dirty="0" err="1" smtClean="0"/>
                        <a:t>Common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Intermediate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Language</a:t>
                      </a:r>
                      <a:r>
                        <a:rPr lang="pl-PL" dirty="0" smtClean="0"/>
                        <a:t>)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8033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CLR (</a:t>
                      </a:r>
                      <a:r>
                        <a:rPr lang="pl-PL" dirty="0" err="1" smtClean="0"/>
                        <a:t>Common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Language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Runtime</a:t>
                      </a:r>
                      <a:r>
                        <a:rPr lang="pl-PL" baseline="0" dirty="0" smtClean="0"/>
                        <a:t>) – kompilacja na kod maszynowy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1916832"/>
            <a:ext cx="9144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7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Języki niskiego poziomu: kod maszynowy, Asembler, C?</a:t>
            </a:r>
          </a:p>
          <a:p>
            <a:pPr>
              <a:lnSpc>
                <a:spcPct val="150000"/>
              </a:lnSpc>
            </a:pPr>
            <a:r>
              <a:rPr lang="pl-PL" sz="27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Języki wysokiego poziomu: Java, C#, C++, </a:t>
            </a:r>
            <a:r>
              <a:rPr lang="pl-PL" sz="2700" dirty="0" err="1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C</a:t>
            </a:r>
            <a:r>
              <a:rPr lang="pl-PL" sz="27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pl-PL" sz="27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Języki skryptowe: Python, PHP, Ruby, JS</a:t>
            </a:r>
          </a:p>
          <a:p>
            <a:pPr>
              <a:lnSpc>
                <a:spcPct val="150000"/>
              </a:lnSpc>
            </a:pPr>
            <a:r>
              <a:rPr lang="pl-PL" sz="27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Języki zapytań: SQL</a:t>
            </a:r>
          </a:p>
          <a:p>
            <a:pPr algn="ctr"/>
            <a:endParaRPr lang="pl-PL" sz="2800" dirty="0" smtClean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  <a:p>
            <a:pPr algn="ctr"/>
            <a:endParaRPr lang="pl-PL" sz="2800" dirty="0" smtClean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  <a:p>
            <a:pPr algn="ctr"/>
            <a:r>
              <a:rPr lang="pl-PL" sz="28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a HTML?</a:t>
            </a:r>
            <a:endParaRPr lang="pl-PL" sz="2800" dirty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htm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268760"/>
            <a:ext cx="4680520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79512" y="1988840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HTML to hipertekstowy język znaczników a nie język programowania.</a:t>
            </a:r>
          </a:p>
          <a:p>
            <a:endParaRPr lang="pl-PL" sz="3600" dirty="0" smtClean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  <a:p>
            <a:r>
              <a:rPr lang="pl-PL" sz="36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Nadal nieprzekonani?</a:t>
            </a:r>
          </a:p>
          <a:p>
            <a:endParaRPr lang="pl-PL" sz="3600" dirty="0" smtClean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  <a:p>
            <a:r>
              <a:rPr lang="pl-PL" sz="36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Napisz w </a:t>
            </a:r>
            <a:r>
              <a:rPr lang="pl-PL" sz="3600" dirty="0" err="1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HTMLu</a:t>
            </a:r>
            <a:r>
              <a:rPr lang="pl-PL" sz="36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 program obliczający 2*2</a:t>
            </a:r>
            <a:endParaRPr lang="pl-PL" sz="3600" dirty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539552" y="1484784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tak więc</a:t>
            </a:r>
            <a:endParaRPr lang="pl-PL" sz="3200" dirty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</p:txBody>
      </p:sp>
      <p:pic>
        <p:nvPicPr>
          <p:cNvPr id="3" name="Obraz 2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060848"/>
            <a:ext cx="4754484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276490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++++++++[&gt;++++[&gt;++&gt;+++&gt;+++&gt;+&lt;&lt;&lt;&lt;-]&gt;+&gt;+&gt;-&gt;&gt;+[&lt;]&lt;-]&gt;&gt;.&gt;—.+++++++..+++.&gt;&gt;.&lt;-.&lt;.+++.——.——--.&gt;&gt;+.&gt;++.</a:t>
            </a:r>
            <a:endParaRPr lang="pl-PL" sz="4400" dirty="0" smtClean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</p:txBody>
      </p:sp>
      <p:pic>
        <p:nvPicPr>
          <p:cNvPr id="4" name="Obraz 3" descr="are-you-kidding-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3861048"/>
            <a:ext cx="2973283" cy="2852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24847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++++++++[&gt;++++[&gt;++&gt;+++&gt;+++&gt;+&lt;&lt;&lt;&lt;-]&gt;+&gt;+&gt;-&gt;&gt;+[&lt;]&lt;-]&gt;&gt;.&gt;—.+++++++..+++.&gt;&gt;.&lt;-.&lt;.+++.——.——--.&gt;&gt;+.&gt;++.</a:t>
            </a:r>
            <a:endParaRPr lang="pl-PL" sz="4400" dirty="0" smtClean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  <a:p>
            <a:pPr algn="ctr">
              <a:buNone/>
            </a:pPr>
            <a:endParaRPr lang="pl-PL" sz="4400" dirty="0" smtClean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  <a:p>
            <a:pPr algn="ctr">
              <a:buNone/>
            </a:pPr>
            <a:r>
              <a:rPr lang="pl-PL" sz="44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„</a:t>
            </a:r>
            <a:r>
              <a:rPr lang="pl-PL" sz="4400" dirty="0" err="1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Hello</a:t>
            </a:r>
            <a:r>
              <a:rPr lang="pl-PL" sz="44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 </a:t>
            </a:r>
            <a:r>
              <a:rPr lang="pl-PL" sz="4400" dirty="0" err="1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world</a:t>
            </a:r>
            <a:r>
              <a:rPr lang="pl-PL" sz="44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!” by brainfuck</a:t>
            </a:r>
          </a:p>
          <a:p>
            <a:pPr algn="ctr">
              <a:buNone/>
            </a:pPr>
            <a:endParaRPr lang="pl-PL" sz="4400" dirty="0" smtClean="0">
              <a:solidFill>
                <a:schemeClr val="bg1">
                  <a:lumMod val="85000"/>
                </a:schemeClr>
              </a:solidFill>
              <a:latin typeface="Alef" pitchFamily="2" charset="-79"/>
              <a:cs typeface="Alef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95536" y="1556792"/>
            <a:ext cx="842493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Jak zaparzyć</a:t>
            </a:r>
          </a:p>
          <a:p>
            <a:pPr algn="ctr"/>
            <a:r>
              <a:rPr lang="pl-PL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h</a:t>
            </a:r>
            <a:r>
              <a:rPr lang="pl-PL" sz="7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erbatkę?</a:t>
            </a:r>
          </a:p>
          <a:p>
            <a:pPr algn="ctr"/>
            <a:endParaRPr lang="pl-PL" sz="7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ef" pitchFamily="2" charset="-79"/>
              <a:cs typeface="Alef" pitchFamily="2" charset="-79"/>
            </a:endParaRPr>
          </a:p>
          <a:p>
            <a:pPr algn="ctr"/>
            <a:r>
              <a:rPr lang="pl-PL" sz="7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Human </a:t>
            </a:r>
            <a:r>
              <a:rPr lang="pl-PL" sz="72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vs</a:t>
            </a:r>
            <a:r>
              <a:rPr lang="pl-PL" sz="7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.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95536" y="2060848"/>
            <a:ext cx="842493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a może tester, Web Developer czy </a:t>
            </a:r>
            <a:r>
              <a:rPr lang="pl-PL" sz="7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DevOps</a:t>
            </a:r>
            <a:endParaRPr lang="pl-PL" sz="7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ef" pitchFamily="2" charset="-79"/>
              <a:cs typeface="Alef" pitchFamily="2" charset="-79"/>
            </a:endParaRPr>
          </a:p>
          <a:p>
            <a:pPr algn="ctr"/>
            <a:endParaRPr lang="pl-PL" sz="7200" b="0" cap="none" spc="0" dirty="0">
              <a:ln w="18415" cmpd="sng">
                <a:solidFill>
                  <a:srgbClr val="FFFFFF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ef" pitchFamily="2" charset="-79"/>
              <a:cs typeface="Alef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Human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Wstaw wodę w czajniku</a:t>
            </a:r>
          </a:p>
          <a:p>
            <a:pPr marL="514350" indent="-514350">
              <a:buAutoNum type="arabicPeriod"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 Do kubka włóż torebkę herbaty</a:t>
            </a:r>
          </a:p>
          <a:p>
            <a:pPr marL="514350" indent="-514350">
              <a:buAutoNum type="arabicPeriod"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Jak woda się zagotuje to zalej herbatę</a:t>
            </a:r>
          </a:p>
          <a:p>
            <a:pPr marL="514350" indent="-514350">
              <a:buAutoNum type="arabicPeriod"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Po kilku minutach wyjmij woreczek</a:t>
            </a:r>
          </a:p>
          <a:p>
            <a:pPr marL="514350" indent="-514350">
              <a:buAutoNum type="arabicPeriod"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Super – udało Ci się zaparzyć herbatę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PC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Wstaw wodę </a:t>
            </a:r>
          </a:p>
          <a:p>
            <a:pPr marL="514350" indent="-514350">
              <a:buNone/>
            </a:pPr>
            <a:endParaRPr lang="pl-PL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None/>
            </a:pPr>
            <a:endParaRPr lang="pl-PL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None/>
            </a:pPr>
            <a:endParaRPr lang="pl-PL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971600" y="2420888"/>
            <a:ext cx="724980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199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ERROR</a:t>
            </a:r>
            <a:endParaRPr lang="pl-PL" sz="199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PC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l-PL" sz="6000" dirty="0" smtClean="0">
                <a:solidFill>
                  <a:schemeClr val="bg1">
                    <a:lumMod val="95000"/>
                  </a:schemeClr>
                </a:solidFill>
              </a:rPr>
              <a:t>Why?</a:t>
            </a:r>
          </a:p>
          <a:p>
            <a:pPr algn="ctr">
              <a:buNone/>
            </a:pPr>
            <a:endParaRPr lang="pl-PL" sz="6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Obraz 3" descr="indek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708920"/>
            <a:ext cx="5380778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PC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ZMIENNE: woda, czajnik, kubek, torebka herbaty</a:t>
            </a:r>
          </a:p>
          <a:p>
            <a:pPr>
              <a:buNone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Czynności: wlewanie, wstawianie, wkładanie, zalewanie, wyjmowanie</a:t>
            </a:r>
          </a:p>
          <a:p>
            <a:pPr>
              <a:buNone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Instrukcje:</a:t>
            </a:r>
          </a:p>
          <a:p>
            <a:pPr marL="514350" indent="-514350">
              <a:buAutoNum type="arabicPeriod"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Weź zmienną wodę, wlej ją do zmiennej czajnik (zmienna czajnik ma nową wartość)</a:t>
            </a:r>
          </a:p>
          <a:p>
            <a:pPr marL="514350" indent="-514350">
              <a:buAutoNum type="arabicPeriod"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 Weź zmienną czajnik i wstaw ją</a:t>
            </a:r>
          </a:p>
          <a:p>
            <a:pPr marL="514350" indent="-514350">
              <a:buAutoNum type="arabicPeriod"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Weź zmienną kubek i włóż do niej zmienną torebka herbaty (zmienna kubek ma nową war …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827584" y="1988840"/>
            <a:ext cx="7632848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3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.NET</a:t>
            </a:r>
            <a:endParaRPr lang="pl-PL" sz="239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899592" y="1772816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.NET is a free, cross-platform, open source developer platform for building many different types of applications.</a:t>
            </a:r>
            <a:endParaRPr lang="pl-PL" sz="2800" dirty="0" smtClean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  <a:p>
            <a:pPr algn="ctr"/>
            <a:endParaRPr lang="en-US" sz="2800" dirty="0" smtClean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With .NET, you can use multiple languages, editors, and libraries to build for web, mobile, desktop, gaming,</a:t>
            </a:r>
            <a:r>
              <a:rPr lang="pl-PL" sz="28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 </a:t>
            </a:r>
            <a:r>
              <a:rPr lang="pl-PL" sz="2800" dirty="0" err="1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ML&amp;AI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 and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IoT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.</a:t>
            </a:r>
            <a:endParaRPr lang="pl-PL" sz="2800" dirty="0" smtClean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  <a:p>
            <a:pPr algn="ctr"/>
            <a:endParaRPr lang="pl-PL" sz="2800" dirty="0" smtClean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  <a:p>
            <a:pPr algn="ctr"/>
            <a:r>
              <a:rPr lang="pl-PL" sz="28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Best </a:t>
            </a:r>
            <a:r>
              <a:rPr lang="pl-PL" sz="2800" dirty="0" err="1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regards</a:t>
            </a:r>
            <a:r>
              <a:rPr lang="pl-PL" sz="28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,</a:t>
            </a:r>
          </a:p>
          <a:p>
            <a:pPr algn="ctr"/>
            <a:r>
              <a:rPr lang="pl-PL" sz="2800" dirty="0" err="1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microsoft.com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899592" y="1772816"/>
            <a:ext cx="7056784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Visual </a:t>
            </a:r>
          </a:p>
          <a:p>
            <a:pPr algn="ctr"/>
            <a:r>
              <a:rPr lang="pl-P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Studio</a:t>
            </a:r>
            <a:endParaRPr lang="pl-PL" sz="239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121750-quote-the-only-way-to-learn-a-new-programming-language-is-by-writing-programs-in-it-dennis-ritchie-72-10-4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16832"/>
            <a:ext cx="9144000" cy="4303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95536" y="2132856"/>
            <a:ext cx="842493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ewentualnie </a:t>
            </a:r>
            <a:r>
              <a:rPr lang="pl-PL" sz="7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Back-end</a:t>
            </a:r>
            <a:r>
              <a:rPr lang="pl-PL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, </a:t>
            </a:r>
            <a:r>
              <a:rPr lang="pl-PL" sz="7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Full</a:t>
            </a:r>
            <a:r>
              <a:rPr lang="pl-PL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 </a:t>
            </a:r>
            <a:r>
              <a:rPr lang="pl-PL" sz="7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Stack</a:t>
            </a:r>
            <a:r>
              <a:rPr lang="pl-PL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 czy</a:t>
            </a:r>
          </a:p>
          <a:p>
            <a:pPr algn="ctr"/>
            <a:r>
              <a:rPr lang="pl-PL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Software </a:t>
            </a:r>
            <a:r>
              <a:rPr lang="pl-PL" sz="7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Engineer</a:t>
            </a:r>
            <a:r>
              <a:rPr lang="pl-PL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395536" y="1556792"/>
            <a:ext cx="842493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czyli po co mi to całe programowanie?</a:t>
            </a:r>
            <a:endParaRPr lang="pl-PL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lef" pitchFamily="2" charset="-79"/>
              <a:cs typeface="Alef" pitchFamily="2" charset="-79"/>
            </a:endParaRPr>
          </a:p>
        </p:txBody>
      </p:sp>
      <p:pic>
        <p:nvPicPr>
          <p:cNvPr id="8" name="Obraz 7" descr="whyineedthi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3789040"/>
            <a:ext cx="3831402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masz-jakis-probl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404664"/>
            <a:ext cx="5976664" cy="5976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95536" y="2780928"/>
            <a:ext cx="858440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Języki programowania</a:t>
            </a:r>
            <a:endParaRPr lang="pl-PL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51520" y="1340768"/>
          <a:ext cx="6960096" cy="50403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80048"/>
                <a:gridCol w="3480048"/>
              </a:tblGrid>
              <a:tr h="503872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l-PL" sz="2400" b="1" dirty="0" smtClean="0"/>
                        <a:t>Java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b="1" dirty="0" smtClean="0"/>
                        <a:t>2. C</a:t>
                      </a:r>
                      <a:endParaRPr lang="pl-PL" sz="2400" b="1" dirty="0"/>
                    </a:p>
                  </a:txBody>
                  <a:tcPr/>
                </a:tc>
              </a:tr>
              <a:tr h="503872">
                <a:tc>
                  <a:txBody>
                    <a:bodyPr/>
                    <a:lstStyle/>
                    <a:p>
                      <a:r>
                        <a:rPr lang="pl-PL" sz="2400" b="1" dirty="0" smtClean="0"/>
                        <a:t>3. C++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b="1" dirty="0" smtClean="0"/>
                        <a:t>4. Python</a:t>
                      </a:r>
                      <a:endParaRPr lang="pl-PL" sz="2400" b="1" dirty="0"/>
                    </a:p>
                  </a:txBody>
                  <a:tcPr/>
                </a:tc>
              </a:tr>
              <a:tr h="503872">
                <a:tc>
                  <a:txBody>
                    <a:bodyPr/>
                    <a:lstStyle/>
                    <a:p>
                      <a:r>
                        <a:rPr lang="pl-PL" sz="2400" b="1" dirty="0" smtClean="0"/>
                        <a:t>5. C#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b="1" dirty="0" smtClean="0"/>
                        <a:t>6. Visual Basic .NET</a:t>
                      </a:r>
                      <a:endParaRPr lang="pl-PL" sz="2400" b="1" dirty="0"/>
                    </a:p>
                  </a:txBody>
                  <a:tcPr/>
                </a:tc>
              </a:tr>
              <a:tr h="503872">
                <a:tc>
                  <a:txBody>
                    <a:bodyPr/>
                    <a:lstStyle/>
                    <a:p>
                      <a:r>
                        <a:rPr lang="pl-PL" sz="2400" b="1" dirty="0" smtClean="0"/>
                        <a:t>7. </a:t>
                      </a:r>
                      <a:r>
                        <a:rPr lang="pl-PL" sz="2400" b="1" dirty="0" err="1" smtClean="0"/>
                        <a:t>JavaScript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b="1" dirty="0" smtClean="0"/>
                        <a:t>8. Asembler</a:t>
                      </a:r>
                      <a:endParaRPr lang="pl-PL" sz="2400" b="1" dirty="0"/>
                    </a:p>
                  </a:txBody>
                  <a:tcPr/>
                </a:tc>
              </a:tr>
              <a:tr h="503872">
                <a:tc>
                  <a:txBody>
                    <a:bodyPr/>
                    <a:lstStyle/>
                    <a:p>
                      <a:r>
                        <a:rPr lang="pl-PL" sz="2400" b="1" dirty="0" smtClean="0"/>
                        <a:t> </a:t>
                      </a:r>
                      <a:r>
                        <a:rPr lang="en-US" sz="2400" b="1" dirty="0" smtClean="0"/>
                        <a:t>9. PHP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10. Perl</a:t>
                      </a:r>
                    </a:p>
                  </a:txBody>
                  <a:tcPr/>
                </a:tc>
              </a:tr>
              <a:tr h="503872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11. Ruby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12. Visual Basic</a:t>
                      </a:r>
                      <a:endParaRPr lang="pl-PL" sz="2400" b="1" dirty="0"/>
                    </a:p>
                  </a:txBody>
                  <a:tcPr/>
                </a:tc>
              </a:tr>
              <a:tr h="503872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13. Swift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14. R</a:t>
                      </a:r>
                      <a:endParaRPr lang="pl-PL" sz="2400" b="1" dirty="0"/>
                    </a:p>
                  </a:txBody>
                  <a:tcPr/>
                </a:tc>
              </a:tr>
              <a:tr h="503872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15. Objective-C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16. Go</a:t>
                      </a:r>
                      <a:endParaRPr lang="pl-PL" sz="2400" b="1" dirty="0"/>
                    </a:p>
                  </a:txBody>
                  <a:tcPr/>
                </a:tc>
              </a:tr>
              <a:tr h="50552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17. MATLAB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18. Delphi/Object Pascal</a:t>
                      </a:r>
                    </a:p>
                  </a:txBody>
                  <a:tcPr/>
                </a:tc>
              </a:tr>
              <a:tr h="503872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19. PL/SQL</a:t>
                      </a:r>
                      <a:endParaRPr lang="pl-P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20. Scratch</a:t>
                      </a:r>
                      <a:endParaRPr lang="pl-PL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ole tekstowe 5"/>
          <p:cNvSpPr txBox="1"/>
          <p:nvPr/>
        </p:nvSpPr>
        <p:spPr>
          <a:xfrm>
            <a:off x="3707904" y="6381328"/>
            <a:ext cx="2885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chemeClr val="bg1">
                    <a:lumMod val="95000"/>
                  </a:schemeClr>
                </a:solidFill>
              </a:rPr>
              <a:t>Źródło Wiki, dane na 05.2017 r.</a:t>
            </a:r>
            <a:endParaRPr lang="pl-PL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popularnosc-jezykow-programowania-wedlug-indeksu-pypl-marzec-20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86588" cy="68580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7308304" y="4869160"/>
            <a:ext cx="1584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PYPL</a:t>
            </a:r>
            <a:endParaRPr lang="pl-PL" sz="1600" dirty="0" smtClean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PopularitY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 </a:t>
            </a:r>
            <a:endParaRPr lang="pl-PL" sz="1600" dirty="0" smtClean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of Programming</a:t>
            </a:r>
            <a:endParaRPr lang="pl-PL" sz="1600" dirty="0" smtClean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 Language </a:t>
            </a:r>
            <a:endParaRPr lang="pl-PL" sz="1600" dirty="0" smtClean="0">
              <a:solidFill>
                <a:schemeClr val="bg1">
                  <a:lumMod val="95000"/>
                </a:schemeClr>
              </a:solidFill>
              <a:latin typeface="Alef" pitchFamily="2" charset="-79"/>
              <a:cs typeface="Alef" pitchFamily="2" charset="-79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Alef" pitchFamily="2" charset="-79"/>
                <a:cs typeface="Alef" pitchFamily="2" charset="-79"/>
              </a:rPr>
              <a:t>March 2018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611560" y="1700808"/>
            <a:ext cx="792088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Java?</a:t>
            </a:r>
          </a:p>
          <a:p>
            <a:pPr algn="ctr"/>
            <a:r>
              <a:rPr lang="pl-PL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Python?</a:t>
            </a:r>
          </a:p>
          <a:p>
            <a:pPr algn="ctr"/>
            <a:r>
              <a:rPr lang="pl-PL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C#?</a:t>
            </a:r>
          </a:p>
          <a:p>
            <a:pPr algn="ctr"/>
            <a:r>
              <a:rPr lang="pl-PL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itchFamily="2" charset="-79"/>
                <a:cs typeface="Alef" pitchFamily="2" charset="-79"/>
              </a:rPr>
              <a:t>A gdzie jest C++?</a:t>
            </a:r>
            <a:endParaRPr lang="pl-PL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416</Words>
  <Application>Microsoft Office PowerPoint</Application>
  <PresentationFormat>Pokaz na ekranie (4:3)</PresentationFormat>
  <Paragraphs>104</Paragraphs>
  <Slides>27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28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Human</vt:lpstr>
      <vt:lpstr>PC</vt:lpstr>
      <vt:lpstr>PC</vt:lpstr>
      <vt:lpstr>PC</vt:lpstr>
      <vt:lpstr>Slajd 24</vt:lpstr>
      <vt:lpstr>Slajd 25</vt:lpstr>
      <vt:lpstr>Slajd 26</vt:lpstr>
      <vt:lpstr>Slajd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rdyck</dc:creator>
  <cp:lastModifiedBy>Użytkownik systemu Windows</cp:lastModifiedBy>
  <cp:revision>35</cp:revision>
  <dcterms:created xsi:type="dcterms:W3CDTF">2018-10-18T15:54:35Z</dcterms:created>
  <dcterms:modified xsi:type="dcterms:W3CDTF">2018-10-19T20:45:27Z</dcterms:modified>
</cp:coreProperties>
</file>