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15"/>
  </p:notesMasterIdLst>
  <p:sldIdLst>
    <p:sldId id="496" r:id="rId2"/>
    <p:sldId id="406" r:id="rId3"/>
    <p:sldId id="257" r:id="rId4"/>
    <p:sldId id="497" r:id="rId5"/>
    <p:sldId id="407" r:id="rId6"/>
    <p:sldId id="302" r:id="rId7"/>
    <p:sldId id="303" r:id="rId8"/>
    <p:sldId id="304" r:id="rId9"/>
    <p:sldId id="305" r:id="rId10"/>
    <p:sldId id="306" r:id="rId11"/>
    <p:sldId id="307" r:id="rId12"/>
    <p:sldId id="312" r:id="rId13"/>
    <p:sldId id="313" r:id="rId14"/>
    <p:sldId id="314" r:id="rId15"/>
    <p:sldId id="315" r:id="rId16"/>
    <p:sldId id="316" r:id="rId17"/>
    <p:sldId id="317" r:id="rId18"/>
    <p:sldId id="318" r:id="rId19"/>
    <p:sldId id="319" r:id="rId20"/>
    <p:sldId id="324" r:id="rId21"/>
    <p:sldId id="456" r:id="rId22"/>
    <p:sldId id="258" r:id="rId23"/>
    <p:sldId id="259" r:id="rId24"/>
    <p:sldId id="260" r:id="rId25"/>
    <p:sldId id="261" r:id="rId26"/>
    <p:sldId id="411" r:id="rId27"/>
    <p:sldId id="412" r:id="rId28"/>
    <p:sldId id="457" r:id="rId29"/>
    <p:sldId id="410" r:id="rId30"/>
    <p:sldId id="409" r:id="rId31"/>
    <p:sldId id="458" r:id="rId32"/>
    <p:sldId id="263" r:id="rId33"/>
    <p:sldId id="459" r:id="rId34"/>
    <p:sldId id="264" r:id="rId35"/>
    <p:sldId id="460" r:id="rId36"/>
    <p:sldId id="461" r:id="rId37"/>
    <p:sldId id="287" r:id="rId38"/>
    <p:sldId id="462" r:id="rId39"/>
    <p:sldId id="416" r:id="rId40"/>
    <p:sldId id="417" r:id="rId41"/>
    <p:sldId id="463" r:id="rId42"/>
    <p:sldId id="418" r:id="rId43"/>
    <p:sldId id="419" r:id="rId44"/>
    <p:sldId id="420" r:id="rId45"/>
    <p:sldId id="464" r:id="rId46"/>
    <p:sldId id="421" r:id="rId47"/>
    <p:sldId id="422" r:id="rId48"/>
    <p:sldId id="465" r:id="rId49"/>
    <p:sldId id="267" r:id="rId50"/>
    <p:sldId id="268" r:id="rId51"/>
    <p:sldId id="269" r:id="rId52"/>
    <p:sldId id="439" r:id="rId53"/>
    <p:sldId id="440" r:id="rId54"/>
    <p:sldId id="270" r:id="rId55"/>
    <p:sldId id="438" r:id="rId56"/>
    <p:sldId id="271" r:id="rId57"/>
    <p:sldId id="429" r:id="rId58"/>
    <p:sldId id="466" r:id="rId59"/>
    <p:sldId id="441" r:id="rId60"/>
    <p:sldId id="442" r:id="rId61"/>
    <p:sldId id="444" r:id="rId62"/>
    <p:sldId id="467" r:id="rId63"/>
    <p:sldId id="445" r:id="rId64"/>
    <p:sldId id="446" r:id="rId65"/>
    <p:sldId id="447" r:id="rId66"/>
    <p:sldId id="468" r:id="rId67"/>
    <p:sldId id="448" r:id="rId68"/>
    <p:sldId id="449" r:id="rId69"/>
    <p:sldId id="469" r:id="rId70"/>
    <p:sldId id="450" r:id="rId71"/>
    <p:sldId id="470" r:id="rId72"/>
    <p:sldId id="288" r:id="rId73"/>
    <p:sldId id="289" r:id="rId74"/>
    <p:sldId id="290" r:id="rId75"/>
    <p:sldId id="291" r:id="rId76"/>
    <p:sldId id="435" r:id="rId77"/>
    <p:sldId id="471" r:id="rId78"/>
    <p:sldId id="415" r:id="rId79"/>
    <p:sldId id="413" r:id="rId80"/>
    <p:sldId id="423" r:id="rId81"/>
    <p:sldId id="424" r:id="rId82"/>
    <p:sldId id="472" r:id="rId83"/>
    <p:sldId id="414" r:id="rId84"/>
    <p:sldId id="473" r:id="rId85"/>
    <p:sldId id="430" r:id="rId86"/>
    <p:sldId id="431" r:id="rId87"/>
    <p:sldId id="432" r:id="rId88"/>
    <p:sldId id="474" r:id="rId89"/>
    <p:sldId id="292" r:id="rId90"/>
    <p:sldId id="293" r:id="rId91"/>
    <p:sldId id="428" r:id="rId92"/>
    <p:sldId id="294" r:id="rId93"/>
    <p:sldId id="295" r:id="rId94"/>
    <p:sldId id="296" r:id="rId95"/>
    <p:sldId id="297" r:id="rId96"/>
    <p:sldId id="436" r:id="rId97"/>
    <p:sldId id="475" r:id="rId98"/>
    <p:sldId id="298" r:id="rId99"/>
    <p:sldId id="299" r:id="rId100"/>
    <p:sldId id="300" r:id="rId101"/>
    <p:sldId id="301" r:id="rId102"/>
    <p:sldId id="476" r:id="rId103"/>
    <p:sldId id="272" r:id="rId104"/>
    <p:sldId id="273" r:id="rId105"/>
    <p:sldId id="275" r:id="rId106"/>
    <p:sldId id="452" r:id="rId107"/>
    <p:sldId id="276" r:id="rId108"/>
    <p:sldId id="455" r:id="rId109"/>
    <p:sldId id="277" r:id="rId110"/>
    <p:sldId id="451" r:id="rId111"/>
    <p:sldId id="477" r:id="rId112"/>
    <p:sldId id="453" r:id="rId113"/>
    <p:sldId id="454" r:id="rId114"/>
    <p:sldId id="478" r:id="rId115"/>
    <p:sldId id="326" r:id="rId116"/>
    <p:sldId id="327" r:id="rId117"/>
    <p:sldId id="328" r:id="rId118"/>
    <p:sldId id="329" r:id="rId119"/>
    <p:sldId id="330" r:id="rId120"/>
    <p:sldId id="331" r:id="rId121"/>
    <p:sldId id="332" r:id="rId122"/>
    <p:sldId id="479" r:id="rId123"/>
    <p:sldId id="333" r:id="rId124"/>
    <p:sldId id="334" r:id="rId125"/>
    <p:sldId id="335" r:id="rId126"/>
    <p:sldId id="336" r:id="rId127"/>
    <p:sldId id="480" r:id="rId128"/>
    <p:sldId id="337" r:id="rId129"/>
    <p:sldId id="338" r:id="rId130"/>
    <p:sldId id="339" r:id="rId131"/>
    <p:sldId id="481" r:id="rId132"/>
    <p:sldId id="437" r:id="rId133"/>
    <p:sldId id="340" r:id="rId134"/>
    <p:sldId id="341" r:id="rId135"/>
    <p:sldId id="482" r:id="rId136"/>
    <p:sldId id="359" r:id="rId137"/>
    <p:sldId id="433" r:id="rId138"/>
    <p:sldId id="434" r:id="rId139"/>
    <p:sldId id="483" r:id="rId140"/>
    <p:sldId id="360" r:id="rId141"/>
    <p:sldId id="361" r:id="rId142"/>
    <p:sldId id="484" r:id="rId143"/>
    <p:sldId id="425" r:id="rId144"/>
    <p:sldId id="485" r:id="rId145"/>
    <p:sldId id="443" r:id="rId146"/>
    <p:sldId id="342" r:id="rId147"/>
    <p:sldId id="343" r:id="rId148"/>
    <p:sldId id="344" r:id="rId149"/>
    <p:sldId id="345" r:id="rId150"/>
    <p:sldId id="346" r:id="rId151"/>
    <p:sldId id="347" r:id="rId152"/>
    <p:sldId id="487" r:id="rId153"/>
    <p:sldId id="348" r:id="rId154"/>
    <p:sldId id="349" r:id="rId155"/>
    <p:sldId id="350" r:id="rId156"/>
    <p:sldId id="351" r:id="rId157"/>
    <p:sldId id="352" r:id="rId158"/>
    <p:sldId id="488" r:id="rId159"/>
    <p:sldId id="353" r:id="rId160"/>
    <p:sldId id="354" r:id="rId161"/>
    <p:sldId id="355" r:id="rId162"/>
    <p:sldId id="356" r:id="rId163"/>
    <p:sldId id="357" r:id="rId164"/>
    <p:sldId id="358" r:id="rId165"/>
    <p:sldId id="489" r:id="rId166"/>
    <p:sldId id="362" r:id="rId167"/>
    <p:sldId id="363" r:id="rId168"/>
    <p:sldId id="364" r:id="rId169"/>
    <p:sldId id="365" r:id="rId170"/>
    <p:sldId id="366" r:id="rId171"/>
    <p:sldId id="367" r:id="rId172"/>
    <p:sldId id="490" r:id="rId173"/>
    <p:sldId id="368" r:id="rId174"/>
    <p:sldId id="369" r:id="rId175"/>
    <p:sldId id="370" r:id="rId176"/>
    <p:sldId id="371" r:id="rId177"/>
    <p:sldId id="372" r:id="rId178"/>
    <p:sldId id="491" r:id="rId179"/>
    <p:sldId id="426" r:id="rId180"/>
    <p:sldId id="373" r:id="rId181"/>
    <p:sldId id="374" r:id="rId182"/>
    <p:sldId id="375" r:id="rId183"/>
    <p:sldId id="376" r:id="rId184"/>
    <p:sldId id="377" r:id="rId185"/>
    <p:sldId id="378" r:id="rId186"/>
    <p:sldId id="379" r:id="rId187"/>
    <p:sldId id="380" r:id="rId188"/>
    <p:sldId id="492" r:id="rId189"/>
    <p:sldId id="383" r:id="rId190"/>
    <p:sldId id="384" r:id="rId191"/>
    <p:sldId id="385" r:id="rId192"/>
    <p:sldId id="386" r:id="rId193"/>
    <p:sldId id="387" r:id="rId194"/>
    <p:sldId id="388" r:id="rId195"/>
    <p:sldId id="493" r:id="rId196"/>
    <p:sldId id="396" r:id="rId197"/>
    <p:sldId id="397" r:id="rId198"/>
    <p:sldId id="398" r:id="rId199"/>
    <p:sldId id="399" r:id="rId200"/>
    <p:sldId id="400" r:id="rId201"/>
    <p:sldId id="401" r:id="rId202"/>
    <p:sldId id="402" r:id="rId203"/>
    <p:sldId id="403" r:id="rId204"/>
    <p:sldId id="404" r:id="rId205"/>
    <p:sldId id="405" r:id="rId206"/>
    <p:sldId id="494" r:id="rId207"/>
    <p:sldId id="389" r:id="rId208"/>
    <p:sldId id="390" r:id="rId209"/>
    <p:sldId id="391" r:id="rId210"/>
    <p:sldId id="393" r:id="rId211"/>
    <p:sldId id="394" r:id="rId212"/>
    <p:sldId id="395" r:id="rId213"/>
    <p:sldId id="495" r:id="rId214"/>
  </p:sldIdLst>
  <p:sldSz cx="9144000" cy="6858000" type="screen4x3"/>
  <p:notesSz cx="6858000" cy="9144000"/>
  <p:embeddedFontLst>
    <p:embeddedFont>
      <p:font typeface="Segoe UI" panose="020B0502040204020203" pitchFamily="34" charset="0"/>
      <p:regular r:id="rId216"/>
      <p:bold r:id="rId217"/>
      <p:italic r:id="rId218"/>
      <p:boldItalic r:id="rId219"/>
    </p:embeddedFont>
    <p:embeddedFont>
      <p:font typeface="Lucida Console" panose="020B0609040504020204" pitchFamily="49" charset="0"/>
      <p:regular r:id="rId220"/>
    </p:embeddedFont>
    <p:embeddedFont>
      <p:font typeface="Segoe" panose="020B0604020202020204" charset="0"/>
      <p:regular r:id="rId221"/>
      <p:bold r:id="rId222"/>
      <p:italic r:id="rId223"/>
      <p:boldItalic r:id="rId224"/>
    </p:embeddedFont>
    <p:embeddedFont>
      <p:font typeface="Lucida Sans Typewriter" panose="020B0602040502020304" pitchFamily="33" charset="0"/>
      <p:regular r:id="rId225"/>
      <p:bold r:id="rId226"/>
    </p:embeddedFont>
    <p:embeddedFont>
      <p:font typeface="Lucida Sans Unicode" panose="020B0602030504020204" pitchFamily="34" charset="0"/>
      <p:regular r:id="rId227"/>
    </p:embeddedFont>
    <p:embeddedFont>
      <p:font typeface="Verdana" panose="020B0604030504040204" pitchFamily="34" charset="0"/>
      <p:regular r:id="rId228"/>
      <p:bold r:id="rId229"/>
      <p:italic r:id="rId230"/>
      <p:boldItalic r:id="rId231"/>
    </p:embeddedFont>
    <p:embeddedFont>
      <p:font typeface="Calibri" panose="020F0502020204030204" pitchFamily="34" charset="0"/>
      <p:regular r:id="rId232"/>
      <p:bold r:id="rId233"/>
      <p:italic r:id="rId234"/>
      <p:boldItalic r:id="rId235"/>
    </p:embeddedFont>
    <p:embeddedFont>
      <p:font typeface="Segoe UI Light" panose="020B0502040204020203" pitchFamily="34" charset="0"/>
      <p:regular r:id="rId236"/>
      <p:italic r:id="rId2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B28D4BB7-8516-49EF-8766-71B6DDAE4481}">
          <p14:sldIdLst>
            <p14:sldId id="496"/>
            <p14:sldId id="406"/>
            <p14:sldId id="257"/>
            <p14:sldId id="497"/>
            <p14:sldId id="407"/>
          </p14:sldIdLst>
        </p14:section>
        <p14:section name="Overview of HTML" id="{53546B87-F35B-4FC3-BD46-664ECA8DD646}">
          <p14:sldIdLst>
            <p14:sldId id="302"/>
            <p14:sldId id="303"/>
            <p14:sldId id="304"/>
            <p14:sldId id="305"/>
            <p14:sldId id="306"/>
            <p14:sldId id="307"/>
            <p14:sldId id="312"/>
          </p14:sldIdLst>
        </p14:section>
        <p14:section name="Overview of CSS" id="{6D93C73D-367C-4413-A8F8-785133E1FC01}">
          <p14:sldIdLst>
            <p14:sldId id="313"/>
            <p14:sldId id="314"/>
            <p14:sldId id="315"/>
            <p14:sldId id="316"/>
            <p14:sldId id="317"/>
          </p14:sldIdLst>
        </p14:section>
        <p14:section name="VS 2013" id="{F0E3D3D3-E1E4-4112-B9E9-5338113AEC2C}">
          <p14:sldIdLst>
            <p14:sldId id="318"/>
            <p14:sldId id="319"/>
            <p14:sldId id="324"/>
            <p14:sldId id="456"/>
          </p14:sldIdLst>
        </p14:section>
        <p14:section name="Overview of JavaScript" id="{0A1291A1-38D3-49A6-986D-2FB807F5278C}">
          <p14:sldIdLst>
            <p14:sldId id="258"/>
            <p14:sldId id="259"/>
            <p14:sldId id="260"/>
            <p14:sldId id="261"/>
            <p14:sldId id="411"/>
            <p14:sldId id="412"/>
            <p14:sldId id="457"/>
            <p14:sldId id="410"/>
            <p14:sldId id="409"/>
            <p14:sldId id="458"/>
            <p14:sldId id="263"/>
            <p14:sldId id="459"/>
            <p14:sldId id="264"/>
            <p14:sldId id="460"/>
            <p14:sldId id="461"/>
            <p14:sldId id="287"/>
            <p14:sldId id="462"/>
            <p14:sldId id="416"/>
            <p14:sldId id="417"/>
            <p14:sldId id="463"/>
            <p14:sldId id="418"/>
            <p14:sldId id="419"/>
            <p14:sldId id="420"/>
            <p14:sldId id="464"/>
            <p14:sldId id="421"/>
            <p14:sldId id="422"/>
            <p14:sldId id="465"/>
          </p14:sldIdLst>
        </p14:section>
        <p14:section name="DOM" id="{F2FFB078-0C57-4685-835D-F5F2A75B95A6}">
          <p14:sldIdLst>
            <p14:sldId id="267"/>
            <p14:sldId id="268"/>
            <p14:sldId id="269"/>
            <p14:sldId id="439"/>
            <p14:sldId id="440"/>
            <p14:sldId id="270"/>
            <p14:sldId id="438"/>
            <p14:sldId id="271"/>
            <p14:sldId id="429"/>
            <p14:sldId id="466"/>
          </p14:sldIdLst>
        </p14:section>
        <p14:section name="BOM" id="{979C3A32-1E8D-4C2C-A73A-1434548D6B2B}">
          <p14:sldIdLst>
            <p14:sldId id="441"/>
            <p14:sldId id="442"/>
            <p14:sldId id="444"/>
            <p14:sldId id="467"/>
            <p14:sldId id="445"/>
            <p14:sldId id="446"/>
            <p14:sldId id="447"/>
            <p14:sldId id="468"/>
            <p14:sldId id="448"/>
            <p14:sldId id="449"/>
            <p14:sldId id="469"/>
            <p14:sldId id="450"/>
            <p14:sldId id="470"/>
          </p14:sldIdLst>
        </p14:section>
        <p14:section name="Writing Well-Structured JavaScript Code" id="{D287DD2B-B875-4A96-8F24-93C587FE7C94}">
          <p14:sldIdLst>
            <p14:sldId id="288"/>
            <p14:sldId id="289"/>
            <p14:sldId id="290"/>
            <p14:sldId id="291"/>
            <p14:sldId id="435"/>
            <p14:sldId id="471"/>
          </p14:sldIdLst>
        </p14:section>
        <p14:section name="Object types" id="{CE12BD2E-8ADF-47EE-BCBA-4B92BDC3CC94}">
          <p14:sldIdLst>
            <p14:sldId id="415"/>
            <p14:sldId id="413"/>
            <p14:sldId id="423"/>
            <p14:sldId id="424"/>
            <p14:sldId id="472"/>
            <p14:sldId id="414"/>
            <p14:sldId id="473"/>
            <p14:sldId id="430"/>
            <p14:sldId id="431"/>
            <p14:sldId id="432"/>
            <p14:sldId id="474"/>
          </p14:sldIdLst>
        </p14:section>
        <p14:section name="Creating custom objects" id="{2C573619-5B52-4861-BD02-0F52C7BEFB12}">
          <p14:sldIdLst>
            <p14:sldId id="292"/>
            <p14:sldId id="293"/>
            <p14:sldId id="428"/>
            <p14:sldId id="294"/>
            <p14:sldId id="295"/>
            <p14:sldId id="296"/>
            <p14:sldId id="297"/>
            <p14:sldId id="436"/>
            <p14:sldId id="475"/>
          </p14:sldIdLst>
        </p14:section>
        <p14:section name="Extending Objects" id="{0326AC49-F71E-4A2D-B351-92AC580241E5}">
          <p14:sldIdLst>
            <p14:sldId id="298"/>
            <p14:sldId id="299"/>
            <p14:sldId id="300"/>
            <p14:sldId id="301"/>
            <p14:sldId id="476"/>
          </p14:sldIdLst>
        </p14:section>
        <p14:section name="Introduction to jQuery" id="{7E1F3062-DFDD-4859-B3A4-4385C8659D7F}">
          <p14:sldIdLst>
            <p14:sldId id="272"/>
            <p14:sldId id="273"/>
            <p14:sldId id="275"/>
            <p14:sldId id="452"/>
            <p14:sldId id="276"/>
            <p14:sldId id="455"/>
            <p14:sldId id="277"/>
            <p14:sldId id="451"/>
            <p14:sldId id="477"/>
            <p14:sldId id="453"/>
            <p14:sldId id="454"/>
            <p14:sldId id="478"/>
          </p14:sldIdLst>
        </p14:section>
        <p14:section name="XMLHttpRequest AJAX" id="{87E80A4F-7201-43F9-B650-FD408F84D606}">
          <p14:sldIdLst>
            <p14:sldId id="326"/>
            <p14:sldId id="327"/>
            <p14:sldId id="328"/>
            <p14:sldId id="329"/>
            <p14:sldId id="330"/>
            <p14:sldId id="331"/>
            <p14:sldId id="332"/>
            <p14:sldId id="479"/>
          </p14:sldIdLst>
        </p14:section>
        <p14:section name="jQuery AJAX" id="{5ECDD882-5507-4B55-85D9-F4DF95EF29A7}">
          <p14:sldIdLst>
            <p14:sldId id="333"/>
            <p14:sldId id="334"/>
            <p14:sldId id="335"/>
            <p14:sldId id="336"/>
            <p14:sldId id="480"/>
          </p14:sldIdLst>
        </p14:section>
        <p14:section name="Validating with JavaScript" id="{30848F07-5C05-429F-A68D-43C7899C508E}">
          <p14:sldIdLst>
            <p14:sldId id="337"/>
            <p14:sldId id="338"/>
            <p14:sldId id="339"/>
            <p14:sldId id="481"/>
            <p14:sldId id="437"/>
            <p14:sldId id="340"/>
            <p14:sldId id="341"/>
            <p14:sldId id="482"/>
          </p14:sldIdLst>
        </p14:section>
        <p14:section name="Exceptions, Debugging and Profiling" id="{65C55C6F-FB26-48F2-8392-F7CAD4304B97}">
          <p14:sldIdLst>
            <p14:sldId id="359"/>
            <p14:sldId id="433"/>
            <p14:sldId id="434"/>
            <p14:sldId id="483"/>
            <p14:sldId id="360"/>
            <p14:sldId id="361"/>
            <p14:sldId id="484"/>
            <p14:sldId id="425"/>
            <p14:sldId id="485"/>
          </p14:sldIdLst>
        </p14:section>
        <p14:section name="Interacting with Files" id="{003050E6-5854-4421-BAE5-5AE59C15B057}">
          <p14:sldIdLst>
            <p14:sldId id="443"/>
            <p14:sldId id="342"/>
            <p14:sldId id="343"/>
            <p14:sldId id="344"/>
            <p14:sldId id="345"/>
            <p14:sldId id="346"/>
            <p14:sldId id="347"/>
            <p14:sldId id="487"/>
          </p14:sldIdLst>
        </p14:section>
        <p14:section name="Incorporating Multimedia" id="{B058ADF5-B227-405B-A6B2-FC2F7645B3E1}">
          <p14:sldIdLst>
            <p14:sldId id="348"/>
            <p14:sldId id="349"/>
            <p14:sldId id="350"/>
            <p14:sldId id="351"/>
            <p14:sldId id="352"/>
            <p14:sldId id="488"/>
          </p14:sldIdLst>
        </p14:section>
        <p14:section name="Geolocation" id="{A898E174-F867-4AB9-B158-B19B197AFEBE}">
          <p14:sldIdLst>
            <p14:sldId id="353"/>
            <p14:sldId id="354"/>
            <p14:sldId id="355"/>
            <p14:sldId id="356"/>
            <p14:sldId id="357"/>
            <p14:sldId id="358"/>
            <p14:sldId id="489"/>
          </p14:sldIdLst>
        </p14:section>
        <p14:section name="Local storage" id="{DF3A791E-A432-43BD-8CC5-51615A98494D}">
          <p14:sldIdLst>
            <p14:sldId id="362"/>
            <p14:sldId id="363"/>
            <p14:sldId id="364"/>
            <p14:sldId id="365"/>
            <p14:sldId id="366"/>
            <p14:sldId id="367"/>
            <p14:sldId id="490"/>
          </p14:sldIdLst>
        </p14:section>
        <p14:section name="Offline Support" id="{180A52F0-5262-4E9A-8A8D-FD64C15BA476}">
          <p14:sldIdLst>
            <p14:sldId id="368"/>
            <p14:sldId id="369"/>
            <p14:sldId id="370"/>
            <p14:sldId id="371"/>
            <p14:sldId id="372"/>
            <p14:sldId id="491"/>
          </p14:sldIdLst>
        </p14:section>
        <p14:section name="SVG" id="{D77CB656-DB7A-4A6E-842C-92F8CE7CBB30}">
          <p14:sldIdLst>
            <p14:sldId id="426"/>
            <p14:sldId id="373"/>
            <p14:sldId id="374"/>
            <p14:sldId id="375"/>
            <p14:sldId id="376"/>
            <p14:sldId id="377"/>
            <p14:sldId id="378"/>
            <p14:sldId id="379"/>
            <p14:sldId id="380"/>
            <p14:sldId id="492"/>
          </p14:sldIdLst>
        </p14:section>
        <p14:section name="Canvas" id="{DB774CAF-6FE9-46F2-92E4-7CEC3504B7D0}">
          <p14:sldIdLst>
            <p14:sldId id="383"/>
            <p14:sldId id="384"/>
            <p14:sldId id="385"/>
            <p14:sldId id="386"/>
            <p14:sldId id="387"/>
            <p14:sldId id="388"/>
            <p14:sldId id="493"/>
          </p14:sldIdLst>
        </p14:section>
        <p14:section name="Web Workers" id="{18AFDCBC-6B4B-4DCB-846C-5FCD52704171}">
          <p14:sldIdLst>
            <p14:sldId id="396"/>
            <p14:sldId id="397"/>
            <p14:sldId id="398"/>
            <p14:sldId id="399"/>
            <p14:sldId id="400"/>
            <p14:sldId id="401"/>
            <p14:sldId id="402"/>
            <p14:sldId id="403"/>
            <p14:sldId id="404"/>
            <p14:sldId id="405"/>
            <p14:sldId id="494"/>
          </p14:sldIdLst>
        </p14:section>
        <p14:section name="Web Sockets" id="{417C1DC6-6200-4BAB-A21F-EC3E571CEC50}">
          <p14:sldIdLst>
            <p14:sldId id="389"/>
            <p14:sldId id="390"/>
            <p14:sldId id="391"/>
            <p14:sldId id="393"/>
            <p14:sldId id="394"/>
            <p14:sldId id="395"/>
            <p14:sldId id="4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46" autoAdjust="0"/>
  </p:normalViewPr>
  <p:slideViewPr>
    <p:cSldViewPr>
      <p:cViewPr varScale="1">
        <p:scale>
          <a:sx n="89" d="100"/>
          <a:sy n="89" d="100"/>
        </p:scale>
        <p:origin x="1434" y="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font" Target="fonts/font11.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font" Target="fonts/font1.fntdata"/><Relationship Id="rId237" Type="http://schemas.openxmlformats.org/officeDocument/2006/relationships/font" Target="fonts/font22.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font" Target="fonts/font12.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font" Target="fonts/font2.fntdata"/><Relationship Id="rId6" Type="http://schemas.openxmlformats.org/officeDocument/2006/relationships/slide" Target="slides/slide5.xml"/><Relationship Id="rId238"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font" Target="fonts/font13.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font" Target="fonts/font3.fntdata"/><Relationship Id="rId239"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font" Target="fonts/font14.fntdata"/><Relationship Id="rId240"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font" Target="fonts/font4.fntdata"/><Relationship Id="rId230" Type="http://schemas.openxmlformats.org/officeDocument/2006/relationships/font" Target="fonts/font15.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font" Target="fonts/font5.fntdata"/><Relationship Id="rId241"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36" Type="http://schemas.openxmlformats.org/officeDocument/2006/relationships/font" Target="fonts/font21.fntdata"/><Relationship Id="rId26" Type="http://schemas.openxmlformats.org/officeDocument/2006/relationships/slide" Target="slides/slide25.xml"/><Relationship Id="rId231" Type="http://schemas.openxmlformats.org/officeDocument/2006/relationships/font" Target="fonts/font16.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font" Target="fonts/font6.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font" Target="fonts/font17.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font" Target="fonts/font7.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font" Target="fonts/font18.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font" Target="fonts/font8.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font" Target="fonts/font9.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font" Target="fonts/font20.fntdata"/><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E73F3-1F3A-4E3B-B32A-01C205E9828C}" type="datetimeFigureOut">
              <a:rPr lang="en-US" smtClean="0"/>
              <a:t>10/3/2016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4080-1E01-49D7-8695-F3A34D1AC800}" type="slidenum">
              <a:rPr lang="en-US" smtClean="0"/>
              <a:t>‹#›</a:t>
            </a:fld>
            <a:endParaRPr lang="en-US" dirty="0"/>
          </a:p>
        </p:txBody>
      </p:sp>
    </p:spTree>
    <p:extLst>
      <p:ext uri="{BB962C8B-B14F-4D97-AF65-F5344CB8AC3E}">
        <p14:creationId xmlns:p14="http://schemas.microsoft.com/office/powerpoint/2010/main" val="95738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4325938" y="73025"/>
            <a:ext cx="2466975" cy="1851025"/>
          </a:xfrm>
        </p:spPr>
      </p:sp>
      <p:sp>
        <p:nvSpPr>
          <p:cNvPr id="3" name="Symbol zastępczy notatek 2"/>
          <p:cNvSpPr>
            <a:spLocks noGrp="1"/>
          </p:cNvSpPr>
          <p:nvPr>
            <p:ph type="body" idx="1"/>
          </p:nvPr>
        </p:nvSpPr>
        <p:spPr/>
        <p:txBody>
          <a:bodyPr/>
          <a:lstStyle/>
          <a:p>
            <a:endParaRPr lang="pl-PL" dirty="0">
              <a:sym typeface="Wingdings" pitchFamily="2" charset="2"/>
            </a:endParaRPr>
          </a:p>
        </p:txBody>
      </p:sp>
      <p:sp>
        <p:nvSpPr>
          <p:cNvPr id="4" name="Symbol zastępczy numeru slajdu 3"/>
          <p:cNvSpPr>
            <a:spLocks noGrp="1"/>
          </p:cNvSpPr>
          <p:nvPr>
            <p:ph type="sldNum" sz="quarter" idx="10"/>
          </p:nvPr>
        </p:nvSpPr>
        <p:spPr/>
        <p:txBody>
          <a:bodyPr/>
          <a:lstStyle/>
          <a:p>
            <a:fld id="{88A2E490-1900-4D0D-AF2B-2C7E5E1E3057}" type="slidenum">
              <a:rPr lang="pl-PL" smtClean="0"/>
              <a:pPr/>
              <a:t>1</a:t>
            </a:fld>
            <a:endParaRPr lang="pl-PL"/>
          </a:p>
        </p:txBody>
      </p:sp>
    </p:spTree>
    <p:extLst>
      <p:ext uri="{BB962C8B-B14F-4D97-AF65-F5344CB8AC3E}">
        <p14:creationId xmlns:p14="http://schemas.microsoft.com/office/powerpoint/2010/main" val="303134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49548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100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63226671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101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58182103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102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5499564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83126801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872202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3282093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5427945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93738274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7549966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109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2324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31557329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727872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20342350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93486884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7916975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993020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58042200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80478766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71595440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19569968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72702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1815466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1648234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76557014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5550902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64512532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74469491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1257458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126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91704101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45528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128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2793201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129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47332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55259207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130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88827933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02788851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132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9031826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133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82716282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134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26866631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8743208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2690834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8311906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8874759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7781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75848828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0440837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08905752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23951857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742950" lvl="1" indent="-285750">
              <a:lnSpc>
                <a:spcPct val="115000"/>
              </a:lnSpc>
              <a:spcAft>
                <a:spcPts val="995"/>
              </a:spcAft>
              <a:buFont typeface="Symbol"/>
              <a:buChar char=""/>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71108463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75058280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145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07620273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8975466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6010687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6905272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72196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70645113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06146042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26828503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152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44165510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24530558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8518984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93491039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79714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4872137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158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3379783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159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48515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65816003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160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90169507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161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820739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162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52577941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163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33439453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164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75551655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165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65755522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166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05493883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167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71022753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168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6737539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169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56987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19796725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20636155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14105303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172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39285316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28823738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6446164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85765081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85144971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75059806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178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9397147"/>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4367CC-88F4-45C3-A14D-66EA2CB66F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a:ea typeface="+mn-ea"/>
                <a:cs typeface="+mn-cs"/>
              </a:rPr>
              <a:t>20480B</a:t>
            </a:r>
            <a:endParaRPr kumimoji="0" lang="en-US" sz="1200" b="1"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36699"/>
                </a:solidFill>
                <a:effectLst/>
                <a:uLnTx/>
                <a:uFillTx/>
                <a:latin typeface="Arial"/>
                <a:ea typeface="+mn-ea"/>
                <a:cs typeface="+mn-cs"/>
              </a:rPr>
              <a:t>11: Creating Advanced Graphics</a:t>
            </a:r>
            <a:endParaRPr kumimoji="0" lang="en-US" sz="1200" b="1" i="0" u="none" strike="noStrike" kern="1200" cap="none" spc="0" normalizeH="0" baseline="0" noProof="0" dirty="0">
              <a:ln>
                <a:noFill/>
              </a:ln>
              <a:solidFill>
                <a:srgbClr val="336699"/>
              </a:solidFill>
              <a:effectLst/>
              <a:uLnTx/>
              <a:uFillTx/>
              <a:latin typeface="Arial"/>
              <a:ea typeface="+mn-ea"/>
              <a:cs typeface="+mn-cs"/>
            </a:endParaRPr>
          </a:p>
        </p:txBody>
      </p:sp>
    </p:spTree>
    <p:extLst>
      <p:ext uri="{BB962C8B-B14F-4D97-AF65-F5344CB8AC3E}">
        <p14:creationId xmlns:p14="http://schemas.microsoft.com/office/powerpoint/2010/main" val="4087162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66877314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69887123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242156531"/>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73158736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98664525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03933148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03419391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75608434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91540299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188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98398479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189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4039321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302882224"/>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190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10576060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191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22460167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192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77784750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193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956996270"/>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194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94772880"/>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195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48768432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196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96409772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197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16006501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198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006513996"/>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199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28568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575038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58944907"/>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200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3918213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201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795266201"/>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202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12368788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203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2301376621"/>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204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704020701"/>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205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216689713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206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49566528"/>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207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87345321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208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897026765"/>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209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355926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881076700"/>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210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4144588743"/>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211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4779674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212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72279227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76497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47819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58270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66878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69150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550776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792915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196467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0483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14646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37449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868937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052207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770952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555282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391251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922944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771819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8025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23101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9914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238731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36381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70548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581561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815866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23059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81972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682802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907362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403464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516654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55302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246689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3449742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70776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259307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738010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1883116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613551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58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61015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59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79277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7419929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905516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6683244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62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3271594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338357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841376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545311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66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412571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7958259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68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243490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69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5097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4598854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70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0319413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71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547427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72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2120940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73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37512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74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1492550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75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3812193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76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7225606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77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7797491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78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9056561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79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403325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603902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80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6910283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81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4011911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82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486001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83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3867857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84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6503763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85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6094924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86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1770136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87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3: Introduction to JavaScript</a:t>
            </a:r>
            <a:endParaRPr lang="en-US" sz="1200" b="1" dirty="0">
              <a:solidFill>
                <a:srgbClr val="336699"/>
              </a:solidFill>
              <a:latin typeface="Arial"/>
            </a:endParaRPr>
          </a:p>
        </p:txBody>
      </p:sp>
    </p:spTree>
    <p:extLst>
      <p:ext uri="{BB962C8B-B14F-4D97-AF65-F5344CB8AC3E}">
        <p14:creationId xmlns:p14="http://schemas.microsoft.com/office/powerpoint/2010/main" val="24260559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88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732032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89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354873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1115551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8572248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1790430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6852068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9689611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6142995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40670947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5103109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97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28827051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3599254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99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819052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482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Slajd tytułow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lvl1pPr>
              <a:defRPr b="1">
                <a:solidFill>
                  <a:srgbClr val="FFC000"/>
                </a:solidFill>
              </a:defRPr>
            </a:lvl1pPr>
          </a:lstStyle>
          <a:p>
            <a:r>
              <a:rPr lang="pl-PL" dirty="0" smtClean="0"/>
              <a:t>Kliknij, aby edytować styl</a:t>
            </a:r>
            <a:endParaRPr lang="pl-PL" dirty="0"/>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Kliknij, aby edytować styl wzorca podtytułu</a:t>
            </a:r>
            <a:endParaRPr lang="pl-PL" dirty="0"/>
          </a:p>
        </p:txBody>
      </p:sp>
      <p:sp>
        <p:nvSpPr>
          <p:cNvPr id="6" name="Symbol zastępczy numeru slajdu 5"/>
          <p:cNvSpPr>
            <a:spLocks noGrp="1"/>
          </p:cNvSpPr>
          <p:nvPr>
            <p:ph type="sldNum" sz="quarter" idx="12"/>
          </p:nvPr>
        </p:nvSpPr>
        <p:spPr>
          <a:xfrm>
            <a:off x="7410456" y="6356350"/>
            <a:ext cx="1304948" cy="365125"/>
          </a:xfrm>
          <a:prstGeom prst="rect">
            <a:avLst/>
          </a:prstGeom>
        </p:spPr>
        <p:txBody>
          <a:bodyPr/>
          <a:lstStyle/>
          <a:p>
            <a:fld id="{5BE6FE46-3B9B-4206-82B5-759EAD36C801}" type="slidenum">
              <a:rPr lang="pl-PL" smtClean="0"/>
              <a:pPr/>
              <a:t>‹#›</a:t>
            </a:fld>
            <a:endParaRPr lang="pl-PL"/>
          </a:p>
        </p:txBody>
      </p:sp>
      <p:sp>
        <p:nvSpPr>
          <p:cNvPr id="4" name="Symbol zastępczy daty 3"/>
          <p:cNvSpPr>
            <a:spLocks noGrp="1"/>
          </p:cNvSpPr>
          <p:nvPr>
            <p:ph type="dt" sz="half" idx="10"/>
          </p:nvPr>
        </p:nvSpPr>
        <p:spPr>
          <a:xfrm>
            <a:off x="457200" y="6356350"/>
            <a:ext cx="1042966" cy="365125"/>
          </a:xfrm>
          <a:prstGeom prst="rect">
            <a:avLst/>
          </a:prstGeom>
        </p:spPr>
        <p:txBody>
          <a:bodyPr/>
          <a:lstStyle/>
          <a:p>
            <a:r>
              <a:rPr lang="pl-PL" dirty="0" smtClean="0"/>
              <a:t>2009-08-24</a:t>
            </a:r>
            <a:endParaRPr lang="pl-PL" dirty="0"/>
          </a:p>
        </p:txBody>
      </p:sp>
      <p:sp>
        <p:nvSpPr>
          <p:cNvPr id="5" name="Symbol zastępczy stopki 4"/>
          <p:cNvSpPr>
            <a:spLocks noGrp="1"/>
          </p:cNvSpPr>
          <p:nvPr>
            <p:ph type="ftr" sz="quarter" idx="11"/>
          </p:nvPr>
        </p:nvSpPr>
        <p:spPr>
          <a:xfrm>
            <a:off x="1714480" y="6356350"/>
            <a:ext cx="5500726" cy="365125"/>
          </a:xfrm>
          <a:prstGeom prst="rect">
            <a:avLst/>
          </a:prstGeom>
        </p:spPr>
        <p:txBody>
          <a:bodyPr/>
          <a:lstStyle>
            <a:lvl1pPr>
              <a:defRPr/>
            </a:lvl1pPr>
          </a:lstStyle>
          <a:p>
            <a:r>
              <a:rPr lang="en-US" b="1" dirty="0" smtClean="0"/>
              <a:t>Department of Business Informatics | University of </a:t>
            </a:r>
            <a:r>
              <a:rPr lang="en-US" b="1" dirty="0" err="1" smtClean="0"/>
              <a:t>Gdańsk</a:t>
            </a:r>
            <a:endParaRPr lang="pl-PL" dirty="0"/>
          </a:p>
        </p:txBody>
      </p:sp>
    </p:spTree>
    <p:extLst>
      <p:ext uri="{BB962C8B-B14F-4D97-AF65-F5344CB8AC3E}">
        <p14:creationId xmlns:p14="http://schemas.microsoft.com/office/powerpoint/2010/main" val="10954950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8" Type="http://schemas.openxmlformats.org/officeDocument/2006/relationships/hyperlink" Target="http://www.w3schools.com/cssref/sel_element_element.asp" TargetMode="External"/><Relationship Id="rId13" Type="http://schemas.openxmlformats.org/officeDocument/2006/relationships/hyperlink" Target="http://www.w3schools.com/cssref/sel_attribute_value.asp" TargetMode="External"/><Relationship Id="rId18" Type="http://schemas.openxmlformats.org/officeDocument/2006/relationships/hyperlink" Target="http://www.w3schools.com/cssref/sel_checked.asp" TargetMode="External"/><Relationship Id="rId26" Type="http://schemas.openxmlformats.org/officeDocument/2006/relationships/hyperlink" Target="http://www.w3schools.com/cssref/sel_nth-of-type.asp" TargetMode="External"/><Relationship Id="rId3" Type="http://schemas.openxmlformats.org/officeDocument/2006/relationships/hyperlink" Target="http://www.w3schools.com/cssref/sel_class.asp" TargetMode="External"/><Relationship Id="rId21" Type="http://schemas.openxmlformats.org/officeDocument/2006/relationships/hyperlink" Target="http://www.w3schools.com/cssref/sel_hover.asp" TargetMode="External"/><Relationship Id="rId7" Type="http://schemas.openxmlformats.org/officeDocument/2006/relationships/hyperlink" Target="http://www.w3schools.com/cssref/sel_element_comma.asp" TargetMode="External"/><Relationship Id="rId12" Type="http://schemas.openxmlformats.org/officeDocument/2006/relationships/hyperlink" Target="http://www.w3schools.com/cssref/sel_attribute.asp" TargetMode="External"/><Relationship Id="rId17" Type="http://schemas.openxmlformats.org/officeDocument/2006/relationships/hyperlink" Target="http://www.w3schools.com/cssref/sel_before.asp" TargetMode="External"/><Relationship Id="rId25" Type="http://schemas.openxmlformats.org/officeDocument/2006/relationships/hyperlink" Target="http://www.w3schools.com/cssref/sel_nth-child.asp" TargetMode="External"/><Relationship Id="rId2" Type="http://schemas.openxmlformats.org/officeDocument/2006/relationships/notesSlide" Target="../notesSlides/notesSlide106.xml"/><Relationship Id="rId16" Type="http://schemas.openxmlformats.org/officeDocument/2006/relationships/hyperlink" Target="http://www.w3schools.com/cssref/sel_after.asp" TargetMode="External"/><Relationship Id="rId20" Type="http://schemas.openxmlformats.org/officeDocument/2006/relationships/hyperlink" Target="http://www.w3schools.com/cssref/sel_first-of-type.asp" TargetMode="External"/><Relationship Id="rId1" Type="http://schemas.openxmlformats.org/officeDocument/2006/relationships/slideLayout" Target="../slideLayouts/slideLayout6.xml"/><Relationship Id="rId6" Type="http://schemas.openxmlformats.org/officeDocument/2006/relationships/hyperlink" Target="http://www.w3schools.com/cssref/sel_element.asp" TargetMode="External"/><Relationship Id="rId11" Type="http://schemas.openxmlformats.org/officeDocument/2006/relationships/hyperlink" Target="http://www.w3schools.com/cssref/sel_gen_sibling.asp" TargetMode="External"/><Relationship Id="rId24" Type="http://schemas.openxmlformats.org/officeDocument/2006/relationships/hyperlink" Target="http://www.w3schools.com/cssref/sel_last-child.asp" TargetMode="External"/><Relationship Id="rId5" Type="http://schemas.openxmlformats.org/officeDocument/2006/relationships/hyperlink" Target="http://www.w3schools.com/cssref/sel_all.asp" TargetMode="External"/><Relationship Id="rId15" Type="http://schemas.openxmlformats.org/officeDocument/2006/relationships/hyperlink" Target="http://www.w3schools.com/cssref/sel_attribute_value_lang.asp" TargetMode="External"/><Relationship Id="rId23" Type="http://schemas.openxmlformats.org/officeDocument/2006/relationships/hyperlink" Target="http://www.w3schools.com/cssref/sel_lang.asp" TargetMode="External"/><Relationship Id="rId10" Type="http://schemas.openxmlformats.org/officeDocument/2006/relationships/hyperlink" Target="http://www.w3schools.com/cssref/sel_element_pluss.asp" TargetMode="External"/><Relationship Id="rId19" Type="http://schemas.openxmlformats.org/officeDocument/2006/relationships/hyperlink" Target="http://www.w3schools.com/cssref/sel_firstchild.asp" TargetMode="External"/><Relationship Id="rId4" Type="http://schemas.openxmlformats.org/officeDocument/2006/relationships/hyperlink" Target="http://www.w3schools.com/cssref/sel_id.asp" TargetMode="External"/><Relationship Id="rId9" Type="http://schemas.openxmlformats.org/officeDocument/2006/relationships/hyperlink" Target="http://www.w3schools.com/cssref/sel_element_gt.asp" TargetMode="External"/><Relationship Id="rId14" Type="http://schemas.openxmlformats.org/officeDocument/2006/relationships/hyperlink" Target="http://www.w3schools.com/cssref/sel_attribute_value_contains.asp" TargetMode="External"/><Relationship Id="rId22" Type="http://schemas.openxmlformats.org/officeDocument/2006/relationships/hyperlink" Target="http://www.w3schools.com/cssref/sel_invalid.asp" TargetMode="Externa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8" Type="http://schemas.openxmlformats.org/officeDocument/2006/relationships/hyperlink" Target="http://www.w3schools.com/jquery/traversing_eq.asp" TargetMode="External"/><Relationship Id="rId13" Type="http://schemas.openxmlformats.org/officeDocument/2006/relationships/hyperlink" Target="http://www.w3schools.com/jquery/traversing_next.asp" TargetMode="External"/><Relationship Id="rId18" Type="http://schemas.openxmlformats.org/officeDocument/2006/relationships/hyperlink" Target="http://www.w3schools.com/jquery/traversing_parent.asp" TargetMode="External"/><Relationship Id="rId3" Type="http://schemas.openxmlformats.org/officeDocument/2006/relationships/hyperlink" Target="http://www.w3schools.com/jquery/traversing_add.asp" TargetMode="External"/><Relationship Id="rId21" Type="http://schemas.openxmlformats.org/officeDocument/2006/relationships/hyperlink" Target="http://www.w3schools.com/jquery/traversing_prev.asp" TargetMode="External"/><Relationship Id="rId7" Type="http://schemas.openxmlformats.org/officeDocument/2006/relationships/hyperlink" Target="http://www.w3schools.com/jquery/traversing_each.asp" TargetMode="External"/><Relationship Id="rId12" Type="http://schemas.openxmlformats.org/officeDocument/2006/relationships/hyperlink" Target="http://www.w3schools.com/jquery/traversing_last.asp" TargetMode="External"/><Relationship Id="rId17" Type="http://schemas.openxmlformats.org/officeDocument/2006/relationships/hyperlink" Target="http://www.w3schools.com/jquery/traversing_offsetparent.asp" TargetMode="External"/><Relationship Id="rId2" Type="http://schemas.openxmlformats.org/officeDocument/2006/relationships/notesSlide" Target="../notesSlides/notesSlide108.xml"/><Relationship Id="rId16" Type="http://schemas.openxmlformats.org/officeDocument/2006/relationships/hyperlink" Target="http://www.w3schools.com/jquery/traversing_not.asp" TargetMode="External"/><Relationship Id="rId20" Type="http://schemas.openxmlformats.org/officeDocument/2006/relationships/hyperlink" Target="http://www.w3schools.com/jquery/traversing_parentsuntil.asp" TargetMode="External"/><Relationship Id="rId1" Type="http://schemas.openxmlformats.org/officeDocument/2006/relationships/slideLayout" Target="../slideLayouts/slideLayout6.xml"/><Relationship Id="rId6" Type="http://schemas.openxmlformats.org/officeDocument/2006/relationships/hyperlink" Target="http://www.w3schools.com/jquery/traversing_contents.asp" TargetMode="External"/><Relationship Id="rId11" Type="http://schemas.openxmlformats.org/officeDocument/2006/relationships/hyperlink" Target="http://www.w3schools.com/jquery/traversing_first.asp" TargetMode="External"/><Relationship Id="rId24" Type="http://schemas.openxmlformats.org/officeDocument/2006/relationships/hyperlink" Target="http://www.w3schools.com/jquery/traversing_siblings.asp" TargetMode="External"/><Relationship Id="rId5" Type="http://schemas.openxmlformats.org/officeDocument/2006/relationships/hyperlink" Target="http://www.w3schools.com/jquery/traversing_closest.asp" TargetMode="External"/><Relationship Id="rId15" Type="http://schemas.openxmlformats.org/officeDocument/2006/relationships/hyperlink" Target="http://www.w3schools.com/jquery/traversing_nextuntil.asp" TargetMode="External"/><Relationship Id="rId23" Type="http://schemas.openxmlformats.org/officeDocument/2006/relationships/hyperlink" Target="http://www.w3schools.com/jquery/traversing_prevuntil.asp" TargetMode="External"/><Relationship Id="rId10" Type="http://schemas.openxmlformats.org/officeDocument/2006/relationships/hyperlink" Target="http://www.w3schools.com/jquery/traversing_find.asp" TargetMode="External"/><Relationship Id="rId19" Type="http://schemas.openxmlformats.org/officeDocument/2006/relationships/hyperlink" Target="http://www.w3schools.com/jquery/traversing_parents.asp" TargetMode="External"/><Relationship Id="rId4" Type="http://schemas.openxmlformats.org/officeDocument/2006/relationships/hyperlink" Target="http://www.w3schools.com/jquery/traversing_children.asp" TargetMode="External"/><Relationship Id="rId9" Type="http://schemas.openxmlformats.org/officeDocument/2006/relationships/hyperlink" Target="http://www.w3schools.com/jquery/traversing_filter.asp" TargetMode="External"/><Relationship Id="rId14" Type="http://schemas.openxmlformats.org/officeDocument/2006/relationships/hyperlink" Target="http://www.w3schools.com/jquery/traversing_nextall.asp" TargetMode="External"/><Relationship Id="rId22" Type="http://schemas.openxmlformats.org/officeDocument/2006/relationships/hyperlink" Target="http://www.w3schools.com/jquery/traversing_prevall.asp"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4.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6.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7.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1.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3.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7.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9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198.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3.png"/></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8.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0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9.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8" Type="http://schemas.openxmlformats.org/officeDocument/2006/relationships/hyperlink" Target="http://www.w3schools.com/jsref/jsref_regexp_0-9.asp" TargetMode="External"/><Relationship Id="rId3" Type="http://schemas.openxmlformats.org/officeDocument/2006/relationships/hyperlink" Target="http://www.w3schools.com/jsref/jsref_regexp_i.asp" TargetMode="External"/><Relationship Id="rId7" Type="http://schemas.openxmlformats.org/officeDocument/2006/relationships/hyperlink" Target="http://www.w3schools.com/jsref/jsref_regexp_charset_not.asp" TargetMode="External"/><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hyperlink" Target="http://www.w3schools.com/jsref/jsref_regexp_charset.asp" TargetMode="External"/><Relationship Id="rId5" Type="http://schemas.openxmlformats.org/officeDocument/2006/relationships/hyperlink" Target="http://www.w3schools.com/jsref/jsref_regexp_m.asp" TargetMode="External"/><Relationship Id="rId10" Type="http://schemas.openxmlformats.org/officeDocument/2006/relationships/hyperlink" Target="http://www.w3schools.com/jsref/jsref_regexp_xy.asp" TargetMode="External"/><Relationship Id="rId4" Type="http://schemas.openxmlformats.org/officeDocument/2006/relationships/hyperlink" Target="http://www.w3schools.com/jsref/jsref_regexp_g.asp" TargetMode="External"/><Relationship Id="rId9" Type="http://schemas.openxmlformats.org/officeDocument/2006/relationships/hyperlink" Target="http://www.w3schools.com/jsref/jsref_regexp_not_0-9.asp" TargetMode="External"/></Relationships>
</file>

<file path=ppt/slides/_rels/slide87.xml.rels><?xml version="1.0" encoding="UTF-8" standalone="yes"?>
<Relationships xmlns="http://schemas.openxmlformats.org/package/2006/relationships"><Relationship Id="rId8" Type="http://schemas.openxmlformats.org/officeDocument/2006/relationships/hyperlink" Target="http://www.w3schools.com/jsref/jsref_regexp_whitespace.asp" TargetMode="External"/><Relationship Id="rId13" Type="http://schemas.openxmlformats.org/officeDocument/2006/relationships/hyperlink" Target="http://www.w3schools.com/jsref/jsref_regexp_nx.asp" TargetMode="External"/><Relationship Id="rId3" Type="http://schemas.openxmlformats.org/officeDocument/2006/relationships/hyperlink" Target="http://www.w3schools.com/jsref/jsref_regexp_dot.asp" TargetMode="External"/><Relationship Id="rId7" Type="http://schemas.openxmlformats.org/officeDocument/2006/relationships/hyperlink" Target="http://www.w3schools.com/jsref/jsref_regexp_digit_non.asp" TargetMode="External"/><Relationship Id="rId12" Type="http://schemas.openxmlformats.org/officeDocument/2006/relationships/hyperlink" Target="http://www.w3schools.com/jsref/jsref_regexp_zeroone.asp" TargetMode="External"/><Relationship Id="rId17" Type="http://schemas.openxmlformats.org/officeDocument/2006/relationships/hyperlink" Target="http://www.w3schools.com/jsref/jsref_regexp_ncaret.asp" TargetMode="External"/><Relationship Id="rId2" Type="http://schemas.openxmlformats.org/officeDocument/2006/relationships/notesSlide" Target="../notesSlides/notesSlide87.xml"/><Relationship Id="rId16" Type="http://schemas.openxmlformats.org/officeDocument/2006/relationships/hyperlink" Target="http://www.w3schools.com/jsref/jsref_regexp_ndollar.asp" TargetMode="External"/><Relationship Id="rId1" Type="http://schemas.openxmlformats.org/officeDocument/2006/relationships/slideLayout" Target="../slideLayouts/slideLayout6.xml"/><Relationship Id="rId6" Type="http://schemas.openxmlformats.org/officeDocument/2006/relationships/hyperlink" Target="http://www.w3schools.com/jsref/jsref_regexp_digit.asp" TargetMode="External"/><Relationship Id="rId11" Type="http://schemas.openxmlformats.org/officeDocument/2006/relationships/hyperlink" Target="http://www.w3schools.com/jsref/jsref_regexp_zeromore.asp" TargetMode="External"/><Relationship Id="rId5" Type="http://schemas.openxmlformats.org/officeDocument/2006/relationships/hyperlink" Target="http://www.w3schools.com/jsref/jsref_regexp_wordchar_non.asp" TargetMode="External"/><Relationship Id="rId15" Type="http://schemas.openxmlformats.org/officeDocument/2006/relationships/hyperlink" Target="http://www.w3schools.com/jsref/jsref_regexp_nxcomma.asp" TargetMode="External"/><Relationship Id="rId10" Type="http://schemas.openxmlformats.org/officeDocument/2006/relationships/hyperlink" Target="http://www.w3schools.com/jsref/jsref_regexp_onemore.asp" TargetMode="External"/><Relationship Id="rId4" Type="http://schemas.openxmlformats.org/officeDocument/2006/relationships/hyperlink" Target="http://www.w3schools.com/jsref/jsref_regexp_wordchar.asp" TargetMode="External"/><Relationship Id="rId9" Type="http://schemas.openxmlformats.org/officeDocument/2006/relationships/hyperlink" Target="http://www.w3schools.com/jsref/jsref_regexp_whitespace_non.asp" TargetMode="External"/><Relationship Id="rId14" Type="http://schemas.openxmlformats.org/officeDocument/2006/relationships/hyperlink" Target="http://www.w3schools.com/jsref/jsref_regexp_nxy.asp"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85720" y="1310903"/>
            <a:ext cx="8858280" cy="1470025"/>
          </a:xfrm>
        </p:spPr>
        <p:txBody>
          <a:bodyPr>
            <a:normAutofit/>
          </a:bodyPr>
          <a:lstStyle/>
          <a:p>
            <a:r>
              <a:rPr lang="en-GB" b="0" dirty="0" smtClean="0"/>
              <a:t/>
            </a:r>
            <a:br>
              <a:rPr lang="en-GB" b="0" dirty="0" smtClean="0"/>
            </a:br>
            <a:r>
              <a:rPr lang="pl-PL" dirty="0" smtClean="0"/>
              <a:t>Programming in JavaScript</a:t>
            </a:r>
            <a:br>
              <a:rPr lang="pl-PL" dirty="0" smtClean="0"/>
            </a:br>
            <a:r>
              <a:rPr lang="pl-PL" sz="3100" dirty="0" smtClean="0">
                <a:solidFill>
                  <a:schemeClr val="bg1"/>
                </a:solidFill>
              </a:rPr>
              <a:t> </a:t>
            </a:r>
            <a:endParaRPr lang="pl-PL" sz="3100" dirty="0">
              <a:solidFill>
                <a:schemeClr val="bg1"/>
              </a:solidFill>
            </a:endParaRPr>
          </a:p>
        </p:txBody>
      </p:sp>
      <p:sp>
        <p:nvSpPr>
          <p:cNvPr id="20" name="Podtytuł 2"/>
          <p:cNvSpPr txBox="1">
            <a:spLocks/>
          </p:cNvSpPr>
          <p:nvPr/>
        </p:nvSpPr>
        <p:spPr>
          <a:xfrm>
            <a:off x="285720" y="5105400"/>
            <a:ext cx="8643998" cy="96680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l-PL" sz="2000" b="1" i="0" u="none" strike="noStrike" kern="1200" cap="none" spc="0" normalizeH="0" baseline="0" noProof="0" dirty="0">
              <a:ln>
                <a:noFill/>
              </a:ln>
              <a:effectLst/>
              <a:uLnTx/>
              <a:uFillTx/>
              <a:latin typeface="+mn-lt"/>
              <a:ea typeface="+mn-ea"/>
              <a:cs typeface="+mn-cs"/>
            </a:endParaRPr>
          </a:p>
        </p:txBody>
      </p:sp>
      <p:sp>
        <p:nvSpPr>
          <p:cNvPr id="6" name="Podtytuł 2"/>
          <p:cNvSpPr txBox="1">
            <a:spLocks/>
          </p:cNvSpPr>
          <p:nvPr/>
        </p:nvSpPr>
        <p:spPr>
          <a:xfrm>
            <a:off x="0" y="5484250"/>
            <a:ext cx="9144000" cy="681054"/>
          </a:xfrm>
          <a:prstGeom prst="rect">
            <a:avLst/>
          </a:prstGeom>
        </p:spPr>
        <p:txBody>
          <a:bodyPr vert="horz" lIns="91440" tIns="45720" rIns="91440" bIns="45720" rtlCol="0">
            <a:normAutofit fontScale="92500" lnSpcReduction="20000"/>
          </a:bodyPr>
          <a:lstStyle/>
          <a:p>
            <a:pPr lvl="0" algn="ctr">
              <a:spcBef>
                <a:spcPct val="20000"/>
              </a:spcBef>
              <a:defRPr/>
            </a:pPr>
            <a:r>
              <a:rPr lang="pl-PL" sz="2400" b="1" i="1" dirty="0">
                <a:solidFill>
                  <a:schemeClr val="bg1"/>
                </a:solidFill>
              </a:rPr>
              <a:t>dr Michał Kuciapski</a:t>
            </a:r>
          </a:p>
          <a:p>
            <a:pPr lvl="0" algn="ctr">
              <a:spcBef>
                <a:spcPct val="20000"/>
              </a:spcBef>
              <a:defRPr/>
            </a:pPr>
            <a:r>
              <a:rPr lang="pl-PL" sz="2000" b="1" dirty="0" err="1" smtClean="0">
                <a:solidFill>
                  <a:schemeClr val="bg1"/>
                </a:solidFill>
              </a:rPr>
              <a:t>Higher</a:t>
            </a:r>
            <a:r>
              <a:rPr lang="pl-PL" sz="2000" b="1" dirty="0" smtClean="0">
                <a:solidFill>
                  <a:schemeClr val="bg1"/>
                </a:solidFill>
              </a:rPr>
              <a:t> </a:t>
            </a:r>
            <a:r>
              <a:rPr lang="pl-PL" sz="2000" b="1" smtClean="0">
                <a:solidFill>
                  <a:schemeClr val="bg1"/>
                </a:solidFill>
              </a:rPr>
              <a:t>Banking School</a:t>
            </a:r>
            <a:endParaRPr lang="pl-PL" sz="2000" b="1" dirty="0">
              <a:solidFill>
                <a:schemeClr val="bg1"/>
              </a:solidFill>
            </a:endParaRPr>
          </a:p>
        </p:txBody>
      </p:sp>
      <p:sp>
        <p:nvSpPr>
          <p:cNvPr id="7" name="Prostokąt 6"/>
          <p:cNvSpPr/>
          <p:nvPr/>
        </p:nvSpPr>
        <p:spPr>
          <a:xfrm>
            <a:off x="0" y="6165304"/>
            <a:ext cx="9144000" cy="792088"/>
          </a:xfrm>
          <a:prstGeom prst="rect">
            <a:avLst/>
          </a:prstGeom>
          <a:solidFill>
            <a:schemeClr val="bg1"/>
          </a:solidFill>
          <a:ln>
            <a:noFill/>
          </a:ln>
          <a:effectLst>
            <a:reflection blurRad="6350" stA="52000" endA="300" endPos="35000" dir="5400000" sy="-100000" algn="bl" rotWithShape="0"/>
            <a:softEdge rad="63500"/>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Tree>
    <p:extLst>
      <p:ext uri="{BB962C8B-B14F-4D97-AF65-F5344CB8AC3E}">
        <p14:creationId xmlns:p14="http://schemas.microsoft.com/office/powerpoint/2010/main" val="1603481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077" y="-2"/>
            <a:ext cx="8234363" cy="740664"/>
          </a:xfrm>
        </p:spPr>
        <p:txBody>
          <a:bodyPr/>
          <a:lstStyle/>
          <a:p>
            <a:r>
              <a:rPr lang="en-GB" dirty="0" smtClean="0"/>
              <a:t>Displaying Images and Linking Documents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&lt;img&gt; tag to display an image</a:t>
            </a:r>
          </a:p>
          <a:p>
            <a:pPr lvl="1"/>
            <a:r>
              <a:rPr lang="en-US" dirty="0" smtClean="0"/>
              <a:t>The src attribute specifies the URL of the image source:</a:t>
            </a:r>
          </a:p>
          <a:p>
            <a:pPr marL="0" indent="0">
              <a:buNone/>
            </a:pPr>
            <a:endParaRPr lang="en-US" dirty="0" smtClean="0"/>
          </a:p>
          <a:p>
            <a:endParaRPr lang="en-US" dirty="0" smtClean="0"/>
          </a:p>
          <a:p>
            <a:endParaRPr lang="en-US" dirty="0"/>
          </a:p>
          <a:p>
            <a:r>
              <a:rPr lang="en-US" dirty="0" smtClean="0"/>
              <a:t>Use the &lt;a&gt; tag to define a link</a:t>
            </a:r>
          </a:p>
          <a:p>
            <a:pPr lvl="1"/>
            <a:r>
              <a:rPr lang="en-US" dirty="0" smtClean="0"/>
              <a:t>The href attribute specifies the target of the link:</a:t>
            </a:r>
            <a:endParaRPr lang="en-US" dirty="0"/>
          </a:p>
        </p:txBody>
      </p:sp>
      <p:sp>
        <p:nvSpPr>
          <p:cNvPr id="5" name="Rectangle 4"/>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&lt;img src="logo.jpg" alt="My Web site logo" height="100" width="100" /&gt;</a:t>
            </a:r>
          </a:p>
        </p:txBody>
      </p:sp>
      <p:sp>
        <p:nvSpPr>
          <p:cNvPr id="6" name="Rectangle 5"/>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&lt;a href="default.html" alt="Home Page"&gt;Home&lt;/a&gt;</a:t>
            </a:r>
          </a:p>
        </p:txBody>
      </p:sp>
    </p:spTree>
    <p:extLst>
      <p:ext uri="{BB962C8B-B14F-4D97-AF65-F5344CB8AC3E}">
        <p14:creationId xmlns:p14="http://schemas.microsoft.com/office/powerpoint/2010/main" val="14443197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Implementing Inheritance by Chaining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a:r>
              <a:rPr lang="en-US" dirty="0" smtClean="0"/>
              <a:t>Define </a:t>
            </a:r>
            <a:r>
              <a:rPr lang="en-US" dirty="0"/>
              <a:t>the base constructor and prototype</a:t>
            </a:r>
          </a:p>
          <a:p>
            <a:pPr marL="342900" indent="-342900"/>
            <a:r>
              <a:rPr lang="en-US" dirty="0"/>
              <a:t>Define the derived constructor</a:t>
            </a:r>
          </a:p>
          <a:p>
            <a:pPr marL="342900" indent="-342900"/>
            <a:r>
              <a:rPr lang="en-US" dirty="0"/>
              <a:t>Set the </a:t>
            </a:r>
            <a:r>
              <a:rPr lang="en-US" b="1" dirty="0"/>
              <a:t>prototype </a:t>
            </a:r>
            <a:r>
              <a:rPr lang="en-US" dirty="0"/>
              <a:t>property of the derived constructor to an instance of the base object</a:t>
            </a:r>
          </a:p>
          <a:p>
            <a:endParaRPr lang="en-US" dirty="0"/>
          </a:p>
        </p:txBody>
      </p:sp>
      <p:grpSp>
        <p:nvGrpSpPr>
          <p:cNvPr id="5" name="Group 4" descr="A diagram depicting the relationship between an object, a constructor, and a prototype"/>
          <p:cNvGrpSpPr/>
          <p:nvPr/>
        </p:nvGrpSpPr>
        <p:grpSpPr>
          <a:xfrm>
            <a:off x="636206" y="3429000"/>
            <a:ext cx="6907594" cy="3048000"/>
            <a:chOff x="636206" y="3429000"/>
            <a:chExt cx="6907594" cy="3048000"/>
          </a:xfrm>
        </p:grpSpPr>
        <p:sp>
          <p:nvSpPr>
            <p:cNvPr id="6" name="Rectangle 5"/>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ndParaRPr>
            </a:p>
          </p:txBody>
        </p:sp>
        <p:sp>
          <p:nvSpPr>
            <p:cNvPr id="7" name="Rectangle 6"/>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6"/>
            <p:cNvSpPr txBox="1"/>
            <p:nvPr/>
          </p:nvSpPr>
          <p:spPr>
            <a:xfrm>
              <a:off x="1981200" y="3810000"/>
              <a:ext cx="108395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Person</a:t>
              </a:r>
              <a:endParaRPr lang="en-GB" dirty="0"/>
            </a:p>
          </p:txBody>
        </p:sp>
        <p:sp>
          <p:nvSpPr>
            <p:cNvPr id="14" name="TextBox 17"/>
            <p:cNvSpPr txBox="1"/>
            <p:nvPr/>
          </p:nvSpPr>
          <p:spPr>
            <a:xfrm>
              <a:off x="1842221" y="5726668"/>
              <a:ext cx="120577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Student</a:t>
              </a:r>
              <a:endParaRPr lang="en-GB" dirty="0"/>
            </a:p>
          </p:txBody>
        </p:sp>
        <p:sp>
          <p:nvSpPr>
            <p:cNvPr id="15" name="TextBox 18"/>
            <p:cNvSpPr txBox="1"/>
            <p:nvPr/>
          </p:nvSpPr>
          <p:spPr>
            <a:xfrm>
              <a:off x="5849734" y="3697069"/>
              <a:ext cx="1465466"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Person.</a:t>
              </a:r>
            </a:p>
            <a:p>
              <a:r>
                <a:rPr lang="en-GB" dirty="0" smtClean="0"/>
                <a:t>Prototype</a:t>
              </a:r>
              <a:endParaRPr lang="en-GB" dirty="0"/>
            </a:p>
          </p:txBody>
        </p:sp>
        <p:sp>
          <p:nvSpPr>
            <p:cNvPr id="16" name="TextBox 19"/>
            <p:cNvSpPr txBox="1"/>
            <p:nvPr/>
          </p:nvSpPr>
          <p:spPr>
            <a:xfrm>
              <a:off x="3881093" y="3429000"/>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prototype</a:t>
              </a:r>
              <a:endParaRPr lang="en-GB" b="0" dirty="0"/>
            </a:p>
          </p:txBody>
        </p:sp>
        <p:sp>
          <p:nvSpPr>
            <p:cNvPr id="17" name="TextBox 20"/>
            <p:cNvSpPr txBox="1"/>
            <p:nvPr/>
          </p:nvSpPr>
          <p:spPr>
            <a:xfrm>
              <a:off x="3881093" y="4343400"/>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constructor</a:t>
              </a:r>
              <a:endParaRPr lang="en-GB" b="0" dirty="0"/>
            </a:p>
          </p:txBody>
        </p:sp>
        <p:sp>
          <p:nvSpPr>
            <p:cNvPr id="18" name="TextBox 21"/>
            <p:cNvSpPr txBox="1"/>
            <p:nvPr/>
          </p:nvSpPr>
          <p:spPr>
            <a:xfrm>
              <a:off x="3133933" y="4865132"/>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constructor</a:t>
              </a:r>
              <a:endParaRPr lang="en-GB" b="0" dirty="0"/>
            </a:p>
          </p:txBody>
        </p:sp>
        <p:sp>
          <p:nvSpPr>
            <p:cNvPr id="19" name="TextBox 22"/>
            <p:cNvSpPr txBox="1"/>
            <p:nvPr/>
          </p:nvSpPr>
          <p:spPr>
            <a:xfrm>
              <a:off x="636206" y="4865132"/>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prototype</a:t>
              </a:r>
              <a:endParaRPr lang="en-GB" b="0" dirty="0"/>
            </a:p>
          </p:txBody>
        </p:sp>
      </p:grpSp>
      <p:sp>
        <p:nvSpPr>
          <p:cNvPr id="3" name="Prostokąt 2"/>
          <p:cNvSpPr/>
          <p:nvPr/>
        </p:nvSpPr>
        <p:spPr>
          <a:xfrm>
            <a:off x="28438" y="913938"/>
            <a:ext cx="9152074" cy="5755422"/>
          </a:xfrm>
          <a:prstGeom prst="rect">
            <a:avLst/>
          </a:prstGeom>
          <a:solidFill>
            <a:schemeClr val="bg1"/>
          </a:solidFill>
        </p:spPr>
        <p:txBody>
          <a:bodyPr wrap="square">
            <a:spAutoFit/>
          </a:bodyPr>
          <a:lstStyle/>
          <a:p>
            <a:pPr marL="342900"/>
            <a:r>
              <a:rPr lang="en-US" sz="1600" dirty="0" err="1" smtClean="0">
                <a:latin typeface="Lucida Sans Typewriter" panose="020B0602040502020304" pitchFamily="33" charset="0"/>
              </a:rPr>
              <a:t>var</a:t>
            </a:r>
            <a:r>
              <a:rPr lang="en-US" sz="1600" dirty="0" smtClean="0">
                <a:latin typeface="Lucida Sans Typewriter" panose="020B0602040502020304" pitchFamily="33" charset="0"/>
              </a:rPr>
              <a:t> </a:t>
            </a:r>
            <a:r>
              <a:rPr lang="en-US" sz="1600" b="1" dirty="0">
                <a:latin typeface="Lucida Sans Typewriter" panose="020B0602040502020304" pitchFamily="33" charset="0"/>
              </a:rPr>
              <a:t>Person</a:t>
            </a:r>
            <a:r>
              <a:rPr lang="en-US" sz="1600" dirty="0">
                <a:latin typeface="Lucida Sans Typewriter" panose="020B0602040502020304" pitchFamily="33" charset="0"/>
              </a:rPr>
              <a:t> = function(name, age) </a:t>
            </a:r>
            <a:r>
              <a:rPr lang="en-US" sz="1600" dirty="0" smtClean="0">
                <a:latin typeface="Lucida Sans Typewriter" panose="020B0602040502020304" pitchFamily="33" charset="0"/>
              </a:rPr>
              <a:t>{</a:t>
            </a:r>
            <a:r>
              <a:rPr lang="en-US" sz="1600" dirty="0">
                <a:latin typeface="Lucida Sans Typewriter" panose="020B0602040502020304" pitchFamily="33" charset="0"/>
              </a:rPr>
              <a:t>// Base </a:t>
            </a:r>
            <a:r>
              <a:rPr lang="en-US" sz="1600" dirty="0" smtClean="0">
                <a:latin typeface="Lucida Sans Typewriter" panose="020B0602040502020304" pitchFamily="33" charset="0"/>
              </a:rPr>
              <a:t>constructor</a:t>
            </a:r>
            <a:endParaRPr lang="en-US" sz="1600" dirty="0">
              <a:latin typeface="Lucida Sans Typewriter" panose="020B0602040502020304" pitchFamily="33" charset="0"/>
            </a:endParaRPr>
          </a:p>
          <a:p>
            <a:pPr marL="342900" marR="0">
              <a:spcBef>
                <a:spcPts val="0"/>
              </a:spcBef>
              <a:spcAft>
                <a:spcPts val="0"/>
              </a:spcAft>
            </a:pPr>
            <a:r>
              <a:rPr lang="en-US" sz="1600" dirty="0">
                <a:latin typeface="Lucida Sans Typewriter" panose="020B0602040502020304" pitchFamily="33" charset="0"/>
              </a:rPr>
              <a:t>    this.name = name;</a:t>
            </a:r>
          </a:p>
          <a:p>
            <a:pPr marL="342900" marR="0">
              <a:spcBef>
                <a:spcPts val="0"/>
              </a:spcBef>
              <a:spcAft>
                <a:spcPts val="0"/>
              </a:spcAft>
            </a:pPr>
            <a:r>
              <a:rPr lang="en-US" sz="1600" dirty="0">
                <a:latin typeface="Lucida Sans Typewriter" panose="020B0602040502020304" pitchFamily="33" charset="0"/>
              </a:rPr>
              <a:t>    </a:t>
            </a:r>
            <a:r>
              <a:rPr lang="en-US" sz="1600" dirty="0" err="1">
                <a:latin typeface="Lucida Sans Typewriter" panose="020B0602040502020304" pitchFamily="33" charset="0"/>
              </a:rPr>
              <a:t>this.age</a:t>
            </a:r>
            <a:r>
              <a:rPr lang="en-US" sz="1600" dirty="0">
                <a:latin typeface="Lucida Sans Typewriter" panose="020B0602040502020304" pitchFamily="33" charset="0"/>
              </a:rPr>
              <a:t> = age;</a:t>
            </a:r>
          </a:p>
          <a:p>
            <a:pPr marL="342900" marR="0">
              <a:spcBef>
                <a:spcPts val="0"/>
              </a:spcBef>
              <a:spcAft>
                <a:spcPts val="0"/>
              </a:spcAft>
            </a:pPr>
            <a:r>
              <a:rPr lang="en-US" sz="1600" dirty="0" smtClean="0">
                <a:latin typeface="Lucida Sans Typewriter" panose="020B0602040502020304" pitchFamily="33" charset="0"/>
              </a:rPr>
              <a:t>}</a:t>
            </a:r>
            <a:endParaRPr lang="pl-PL" sz="1600" dirty="0" smtClean="0">
              <a:latin typeface="Lucida Sans Typewriter" panose="020B0602040502020304" pitchFamily="33" charset="0"/>
            </a:endParaRPr>
          </a:p>
          <a:p>
            <a:pPr marL="342900" marR="0">
              <a:spcBef>
                <a:spcPts val="0"/>
              </a:spcBef>
              <a:spcAft>
                <a:spcPts val="0"/>
              </a:spcAft>
            </a:pPr>
            <a:endParaRPr lang="en-US" sz="1600" dirty="0">
              <a:latin typeface="Lucida Sans Typewriter" panose="020B0602040502020304" pitchFamily="33" charset="0"/>
            </a:endParaRPr>
          </a:p>
          <a:p>
            <a:pPr marL="342900"/>
            <a:r>
              <a:rPr lang="en-US" sz="1600" b="1" dirty="0" err="1" smtClean="0">
                <a:latin typeface="Lucida Sans Typewriter" panose="020B0602040502020304" pitchFamily="33" charset="0"/>
              </a:rPr>
              <a:t>Person.prototype</a:t>
            </a:r>
            <a:r>
              <a:rPr lang="en-US" sz="1600" dirty="0" smtClean="0">
                <a:latin typeface="Lucida Sans Typewriter" panose="020B0602040502020304" pitchFamily="33" charset="0"/>
              </a:rPr>
              <a:t> </a:t>
            </a:r>
            <a:r>
              <a:rPr lang="en-US" sz="1600" dirty="0">
                <a:latin typeface="Lucida Sans Typewriter" panose="020B0602040502020304" pitchFamily="33" charset="0"/>
              </a:rPr>
              <a:t>= </a:t>
            </a:r>
            <a:r>
              <a:rPr lang="en-US" sz="1600" dirty="0" smtClean="0">
                <a:latin typeface="Lucida Sans Typewriter" panose="020B0602040502020304" pitchFamily="33" charset="0"/>
              </a:rPr>
              <a:t>{</a:t>
            </a:r>
            <a:r>
              <a:rPr lang="en-US" sz="1600" dirty="0">
                <a:latin typeface="Lucida Sans Typewriter" panose="020B0602040502020304" pitchFamily="33" charset="0"/>
              </a:rPr>
              <a:t>// Base prototype</a:t>
            </a:r>
            <a:r>
              <a:rPr lang="en-US" sz="1600" dirty="0" smtClean="0">
                <a:latin typeface="Lucida Sans Typewriter" panose="020B0602040502020304" pitchFamily="33" charset="0"/>
              </a:rPr>
              <a:t>.</a:t>
            </a:r>
            <a:endParaRPr lang="en-US" sz="1600" dirty="0">
              <a:latin typeface="Lucida Sans Typewriter" panose="020B0602040502020304" pitchFamily="33" charset="0"/>
            </a:endParaRPr>
          </a:p>
          <a:p>
            <a:pPr marL="342900" marR="0">
              <a:spcBef>
                <a:spcPts val="0"/>
              </a:spcBef>
              <a:spcAft>
                <a:spcPts val="0"/>
              </a:spcAft>
            </a:pPr>
            <a:r>
              <a:rPr lang="en-US" sz="1600" dirty="0">
                <a:latin typeface="Lucida Sans Typewriter" panose="020B0602040502020304" pitchFamily="33" charset="0"/>
              </a:rPr>
              <a:t>    </a:t>
            </a:r>
            <a:r>
              <a:rPr lang="en-US" sz="1600" dirty="0" err="1">
                <a:latin typeface="Lucida Sans Typewriter" panose="020B0602040502020304" pitchFamily="33" charset="0"/>
              </a:rPr>
              <a:t>haveBirthday</a:t>
            </a:r>
            <a:r>
              <a:rPr lang="en-US" sz="1600" dirty="0">
                <a:latin typeface="Lucida Sans Typewriter" panose="020B0602040502020304" pitchFamily="33" charset="0"/>
              </a:rPr>
              <a:t>: function() {</a:t>
            </a:r>
          </a:p>
          <a:p>
            <a:pPr marL="342900" marR="0">
              <a:spcBef>
                <a:spcPts val="0"/>
              </a:spcBef>
              <a:spcAft>
                <a:spcPts val="0"/>
              </a:spcAft>
            </a:pPr>
            <a:r>
              <a:rPr lang="en-US" sz="1600" dirty="0">
                <a:latin typeface="Lucida Sans Typewriter" panose="020B0602040502020304" pitchFamily="33" charset="0"/>
              </a:rPr>
              <a:t>       </a:t>
            </a:r>
            <a:r>
              <a:rPr lang="en-US" sz="1600" dirty="0" err="1">
                <a:latin typeface="Lucida Sans Typewriter" panose="020B0602040502020304" pitchFamily="33" charset="0"/>
              </a:rPr>
              <a:t>this.age</a:t>
            </a:r>
            <a:r>
              <a:rPr lang="en-US" sz="1600" dirty="0">
                <a:latin typeface="Lucida Sans Typewriter" panose="020B0602040502020304" pitchFamily="33" charset="0"/>
              </a:rPr>
              <a:t>++;</a:t>
            </a:r>
          </a:p>
          <a:p>
            <a:pPr marL="342900" marR="0">
              <a:spcBef>
                <a:spcPts val="0"/>
              </a:spcBef>
              <a:spcAft>
                <a:spcPts val="0"/>
              </a:spcAft>
            </a:pPr>
            <a:r>
              <a:rPr lang="en-US" sz="1600" dirty="0">
                <a:latin typeface="Lucida Sans Typewriter" panose="020B0602040502020304" pitchFamily="33" charset="0"/>
              </a:rPr>
              <a:t>    </a:t>
            </a:r>
            <a:r>
              <a:rPr lang="en-US" sz="1600" dirty="0" smtClean="0">
                <a:latin typeface="Lucida Sans Typewriter" panose="020B0602040502020304" pitchFamily="33" charset="0"/>
              </a:rPr>
              <a:t>}};</a:t>
            </a:r>
            <a:endParaRPr lang="en-US" sz="1600" dirty="0">
              <a:latin typeface="Lucida Sans Typewriter" panose="020B0602040502020304" pitchFamily="33" charset="0"/>
            </a:endParaRPr>
          </a:p>
          <a:p>
            <a:pPr marL="342900" marR="0">
              <a:spcBef>
                <a:spcPts val="0"/>
              </a:spcBef>
              <a:spcAft>
                <a:spcPts val="0"/>
              </a:spcAft>
            </a:pPr>
            <a:endParaRPr lang="pl-PL" sz="1600" dirty="0" smtClean="0">
              <a:latin typeface="Lucida Sans Typewriter" panose="020B0602040502020304" pitchFamily="33" charset="0"/>
            </a:endParaRPr>
          </a:p>
          <a:p>
            <a:pPr marL="342900"/>
            <a:r>
              <a:rPr lang="en-US" sz="1600" dirty="0" err="1" smtClean="0">
                <a:latin typeface="Lucida Sans Typewriter" panose="020B0602040502020304" pitchFamily="33" charset="0"/>
              </a:rPr>
              <a:t>var</a:t>
            </a:r>
            <a:r>
              <a:rPr lang="en-US" sz="1600" dirty="0" smtClean="0">
                <a:latin typeface="Lucida Sans Typewriter" panose="020B0602040502020304" pitchFamily="33" charset="0"/>
              </a:rPr>
              <a:t> </a:t>
            </a:r>
            <a:r>
              <a:rPr lang="en-US" sz="1600" b="1" dirty="0">
                <a:latin typeface="Lucida Sans Typewriter" panose="020B0602040502020304" pitchFamily="33" charset="0"/>
              </a:rPr>
              <a:t>Student</a:t>
            </a:r>
            <a:r>
              <a:rPr lang="en-US" sz="1600" dirty="0">
                <a:latin typeface="Lucida Sans Typewriter" panose="020B0602040502020304" pitchFamily="33" charset="0"/>
              </a:rPr>
              <a:t> = function(name, age, subject) </a:t>
            </a:r>
            <a:r>
              <a:rPr lang="en-US" sz="1600" dirty="0" smtClean="0">
                <a:latin typeface="Lucida Sans Typewriter" panose="020B0602040502020304" pitchFamily="33" charset="0"/>
              </a:rPr>
              <a:t>{</a:t>
            </a:r>
            <a:r>
              <a:rPr lang="en-US" sz="1600" dirty="0">
                <a:latin typeface="Lucida Sans Typewriter" panose="020B0602040502020304" pitchFamily="33" charset="0"/>
              </a:rPr>
              <a:t>// Derived </a:t>
            </a:r>
            <a:r>
              <a:rPr lang="en-US" sz="1600" dirty="0" smtClean="0">
                <a:latin typeface="Lucida Sans Typewriter" panose="020B0602040502020304" pitchFamily="33" charset="0"/>
              </a:rPr>
              <a:t>constructor</a:t>
            </a:r>
            <a:endParaRPr lang="en-US" sz="1600" dirty="0">
              <a:latin typeface="Lucida Sans Typewriter" panose="020B0602040502020304" pitchFamily="33" charset="0"/>
            </a:endParaRPr>
          </a:p>
          <a:p>
            <a:pPr marL="342900" marR="0">
              <a:spcBef>
                <a:spcPts val="0"/>
              </a:spcBef>
              <a:spcAft>
                <a:spcPts val="0"/>
              </a:spcAft>
            </a:pPr>
            <a:r>
              <a:rPr lang="en-US" sz="1600" dirty="0">
                <a:latin typeface="Lucida Sans Typewriter" panose="020B0602040502020304" pitchFamily="33" charset="0"/>
              </a:rPr>
              <a:t>    this.name = name;</a:t>
            </a:r>
          </a:p>
          <a:p>
            <a:pPr marL="342900" marR="0">
              <a:spcBef>
                <a:spcPts val="0"/>
              </a:spcBef>
              <a:spcAft>
                <a:spcPts val="0"/>
              </a:spcAft>
            </a:pPr>
            <a:r>
              <a:rPr lang="en-US" sz="1600" dirty="0">
                <a:latin typeface="Lucida Sans Typewriter" panose="020B0602040502020304" pitchFamily="33" charset="0"/>
              </a:rPr>
              <a:t>    </a:t>
            </a:r>
            <a:r>
              <a:rPr lang="en-US" sz="1600" dirty="0" err="1">
                <a:latin typeface="Lucida Sans Typewriter" panose="020B0602040502020304" pitchFamily="33" charset="0"/>
              </a:rPr>
              <a:t>this.age</a:t>
            </a:r>
            <a:r>
              <a:rPr lang="en-US" sz="1600" dirty="0">
                <a:latin typeface="Lucida Sans Typewriter" panose="020B0602040502020304" pitchFamily="33" charset="0"/>
              </a:rPr>
              <a:t> = age;</a:t>
            </a:r>
          </a:p>
          <a:p>
            <a:pPr marL="342900" marR="0">
              <a:spcBef>
                <a:spcPts val="0"/>
              </a:spcBef>
              <a:spcAft>
                <a:spcPts val="0"/>
              </a:spcAft>
            </a:pPr>
            <a:r>
              <a:rPr lang="en-US" sz="1600" dirty="0">
                <a:latin typeface="Lucida Sans Typewriter" panose="020B0602040502020304" pitchFamily="33" charset="0"/>
              </a:rPr>
              <a:t>    </a:t>
            </a:r>
            <a:r>
              <a:rPr lang="en-US" sz="1600" dirty="0" err="1">
                <a:latin typeface="Lucida Sans Typewriter" panose="020B0602040502020304" pitchFamily="33" charset="0"/>
              </a:rPr>
              <a:t>this.subject</a:t>
            </a:r>
            <a:r>
              <a:rPr lang="en-US" sz="1600" dirty="0">
                <a:latin typeface="Lucida Sans Typewriter" panose="020B0602040502020304" pitchFamily="33" charset="0"/>
              </a:rPr>
              <a:t> = subject;</a:t>
            </a:r>
          </a:p>
          <a:p>
            <a:pPr marL="342900" marR="0">
              <a:spcBef>
                <a:spcPts val="0"/>
              </a:spcBef>
              <a:spcAft>
                <a:spcPts val="0"/>
              </a:spcAft>
            </a:pPr>
            <a:r>
              <a:rPr lang="en-US" sz="1600" dirty="0" smtClean="0">
                <a:latin typeface="Lucida Sans Typewriter" panose="020B0602040502020304" pitchFamily="33" charset="0"/>
              </a:rPr>
              <a:t>}</a:t>
            </a:r>
            <a:endParaRPr lang="pl-PL" sz="1600" dirty="0" smtClean="0">
              <a:latin typeface="Lucida Sans Typewriter" panose="020B0602040502020304" pitchFamily="33" charset="0"/>
            </a:endParaRPr>
          </a:p>
          <a:p>
            <a:pPr marL="342900" marR="0">
              <a:spcBef>
                <a:spcPts val="0"/>
              </a:spcBef>
              <a:spcAft>
                <a:spcPts val="0"/>
              </a:spcAft>
            </a:pPr>
            <a:endParaRPr lang="en-US" sz="1600" dirty="0">
              <a:latin typeface="Lucida Sans Typewriter" panose="020B0602040502020304" pitchFamily="33" charset="0"/>
            </a:endParaRPr>
          </a:p>
          <a:p>
            <a:pPr marL="342900" marR="0">
              <a:spcBef>
                <a:spcPts val="0"/>
              </a:spcBef>
              <a:spcAft>
                <a:spcPts val="0"/>
              </a:spcAft>
            </a:pPr>
            <a:r>
              <a:rPr lang="en-US" sz="1600" dirty="0">
                <a:latin typeface="Lucida Sans Typewriter" panose="020B0602040502020304" pitchFamily="33" charset="0"/>
              </a:rPr>
              <a:t>// </a:t>
            </a:r>
            <a:r>
              <a:rPr lang="pl-PL" sz="1600" dirty="0" err="1" smtClean="0">
                <a:latin typeface="Lucida Sans Typewriter" panose="020B0602040502020304" pitchFamily="33" charset="0"/>
              </a:rPr>
              <a:t>Inheritance</a:t>
            </a:r>
            <a:endParaRPr lang="en-US" sz="1600" dirty="0">
              <a:latin typeface="Lucida Sans Typewriter" panose="020B0602040502020304" pitchFamily="33" charset="0"/>
            </a:endParaRPr>
          </a:p>
          <a:p>
            <a:pPr marL="342900" marR="0">
              <a:spcBef>
                <a:spcPts val="0"/>
              </a:spcBef>
              <a:spcAft>
                <a:spcPts val="0"/>
              </a:spcAft>
            </a:pPr>
            <a:r>
              <a:rPr lang="en-US" sz="1600" b="1" dirty="0" err="1">
                <a:latin typeface="Lucida Sans Typewriter" panose="020B0602040502020304" pitchFamily="33" charset="0"/>
              </a:rPr>
              <a:t>Student.prototype</a:t>
            </a:r>
            <a:r>
              <a:rPr lang="en-US" sz="1600" dirty="0">
                <a:latin typeface="Lucida Sans Typewriter" panose="020B0602040502020304" pitchFamily="33" charset="0"/>
              </a:rPr>
              <a:t> = new Person();</a:t>
            </a:r>
          </a:p>
          <a:p>
            <a:pPr marL="342900" marR="0">
              <a:spcBef>
                <a:spcPts val="0"/>
              </a:spcBef>
              <a:spcAft>
                <a:spcPts val="0"/>
              </a:spcAft>
            </a:pPr>
            <a:r>
              <a:rPr lang="en-US" sz="1600" b="1" dirty="0" err="1">
                <a:latin typeface="Lucida Sans Typewriter" panose="020B0602040502020304" pitchFamily="33" charset="0"/>
              </a:rPr>
              <a:t>Student.prototype.constructor</a:t>
            </a:r>
            <a:r>
              <a:rPr lang="en-US" sz="1600" b="1" dirty="0">
                <a:latin typeface="Lucida Sans Typewriter" panose="020B0602040502020304" pitchFamily="33" charset="0"/>
              </a:rPr>
              <a:t> </a:t>
            </a:r>
            <a:r>
              <a:rPr lang="en-US" sz="1600" dirty="0">
                <a:latin typeface="Lucida Sans Typewriter" panose="020B0602040502020304" pitchFamily="33" charset="0"/>
              </a:rPr>
              <a:t>= Student;</a:t>
            </a:r>
          </a:p>
          <a:p>
            <a:pPr marL="342900" marR="0">
              <a:spcBef>
                <a:spcPts val="0"/>
              </a:spcBef>
              <a:spcAft>
                <a:spcPts val="0"/>
              </a:spcAft>
            </a:pPr>
            <a:endParaRPr lang="pl-PL" sz="1600" dirty="0" smtClean="0">
              <a:latin typeface="Lucida Sans Typewriter" panose="020B0602040502020304" pitchFamily="33" charset="0"/>
            </a:endParaRPr>
          </a:p>
          <a:p>
            <a:pPr marL="342900" marR="0">
              <a:spcBef>
                <a:spcPts val="0"/>
              </a:spcBef>
              <a:spcAft>
                <a:spcPts val="0"/>
              </a:spcAft>
            </a:pPr>
            <a:r>
              <a:rPr lang="en-US" sz="1600" dirty="0" err="1" smtClean="0">
                <a:latin typeface="Lucida Sans Typewriter" panose="020B0602040502020304" pitchFamily="33" charset="0"/>
              </a:rPr>
              <a:t>var</a:t>
            </a:r>
            <a:r>
              <a:rPr lang="en-US" sz="1600" dirty="0" smtClean="0">
                <a:latin typeface="Lucida Sans Typewriter" panose="020B0602040502020304" pitchFamily="33" charset="0"/>
              </a:rPr>
              <a:t> </a:t>
            </a:r>
            <a:r>
              <a:rPr lang="en-US" sz="1600" dirty="0" err="1">
                <a:latin typeface="Lucida Sans Typewriter" panose="020B0602040502020304" pitchFamily="33" charset="0"/>
              </a:rPr>
              <a:t>aStudent</a:t>
            </a:r>
            <a:r>
              <a:rPr lang="en-US" sz="1600" dirty="0">
                <a:latin typeface="Lucida Sans Typewriter" panose="020B0602040502020304" pitchFamily="33" charset="0"/>
              </a:rPr>
              <a:t> = new </a:t>
            </a:r>
            <a:r>
              <a:rPr lang="en-US" sz="1600" b="1" i="1" dirty="0">
                <a:latin typeface="Lucida Sans Typewriter" panose="020B0602040502020304" pitchFamily="33" charset="0"/>
              </a:rPr>
              <a:t>Student</a:t>
            </a:r>
            <a:r>
              <a:rPr lang="en-US" sz="1600" dirty="0">
                <a:latin typeface="Lucida Sans Typewriter" panose="020B0602040502020304" pitchFamily="33" charset="0"/>
              </a:rPr>
              <a:t>("Jim", 20, "Physics");</a:t>
            </a:r>
          </a:p>
          <a:p>
            <a:pPr marL="342900" marR="0">
              <a:spcBef>
                <a:spcPts val="0"/>
              </a:spcBef>
              <a:spcAft>
                <a:spcPts val="0"/>
              </a:spcAft>
            </a:pPr>
            <a:r>
              <a:rPr lang="en-US" sz="1600" dirty="0" err="1">
                <a:latin typeface="Lucida Sans Typewriter" panose="020B0602040502020304" pitchFamily="33" charset="0"/>
              </a:rPr>
              <a:t>aStudent.subject</a:t>
            </a:r>
            <a:r>
              <a:rPr lang="en-US" sz="1600" dirty="0">
                <a:latin typeface="Lucida Sans Typewriter" panose="020B0602040502020304" pitchFamily="33" charset="0"/>
              </a:rPr>
              <a:t> = "</a:t>
            </a:r>
            <a:r>
              <a:rPr lang="en-US" sz="1600" dirty="0" err="1">
                <a:latin typeface="Lucida Sans Typewriter" panose="020B0602040502020304" pitchFamily="33" charset="0"/>
              </a:rPr>
              <a:t>BioChemistry</a:t>
            </a:r>
            <a:r>
              <a:rPr lang="en-US" sz="1600" dirty="0">
                <a:latin typeface="Lucida Sans Typewriter" panose="020B0602040502020304" pitchFamily="33" charset="0"/>
              </a:rPr>
              <a:t>";</a:t>
            </a:r>
          </a:p>
          <a:p>
            <a:pPr marL="342900" marR="0">
              <a:spcBef>
                <a:spcPts val="0"/>
              </a:spcBef>
              <a:spcAft>
                <a:spcPts val="0"/>
              </a:spcAft>
            </a:pPr>
            <a:r>
              <a:rPr lang="en-US" sz="1600" dirty="0" err="1">
                <a:latin typeface="Lucida Sans Typewriter" panose="020B0602040502020304" pitchFamily="33" charset="0"/>
              </a:rPr>
              <a:t>aStudent.</a:t>
            </a:r>
            <a:r>
              <a:rPr lang="en-US" sz="1600" b="1" i="1" dirty="0" err="1">
                <a:latin typeface="Lucida Sans Typewriter" panose="020B0602040502020304" pitchFamily="33" charset="0"/>
              </a:rPr>
              <a:t>haveBirthday</a:t>
            </a:r>
            <a:r>
              <a:rPr lang="en-US" sz="1600" b="1" i="1" dirty="0">
                <a:latin typeface="Lucida Sans Typewriter" panose="020B0602040502020304" pitchFamily="33" charset="0"/>
              </a:rPr>
              <a:t>()</a:t>
            </a:r>
            <a:r>
              <a:rPr lang="en-US" sz="1600" dirty="0">
                <a:latin typeface="Lucida Sans Typewriter" panose="020B0602040502020304" pitchFamily="33" charset="0"/>
              </a:rPr>
              <a:t>;</a:t>
            </a:r>
          </a:p>
        </p:txBody>
      </p:sp>
    </p:spTree>
    <p:extLst>
      <p:ext uri="{BB962C8B-B14F-4D97-AF65-F5344CB8AC3E}">
        <p14:creationId xmlns:p14="http://schemas.microsoft.com/office/powerpoint/2010/main" val="17322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Functionality to Existing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Get the prototype for an </a:t>
            </a:r>
            <a:r>
              <a:rPr lang="en-US" dirty="0" smtClean="0"/>
              <a:t>object</a:t>
            </a:r>
            <a:endParaRPr lang="en-GB" dirty="0"/>
          </a:p>
          <a:p>
            <a:r>
              <a:rPr lang="en-US" dirty="0"/>
              <a:t>Assign a new property to the </a:t>
            </a:r>
            <a:r>
              <a:rPr lang="en-US" dirty="0" smtClean="0"/>
              <a:t>object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Use the </a:t>
            </a:r>
            <a:r>
              <a:rPr lang="en-US" b="1" dirty="0" smtClean="0"/>
              <a:t>apply</a:t>
            </a:r>
            <a:r>
              <a:rPr lang="en-US" dirty="0" smtClean="0"/>
              <a:t> method to resolve references to </a:t>
            </a:r>
            <a:r>
              <a:rPr lang="en-US" b="1" dirty="0" smtClean="0"/>
              <a:t>this</a:t>
            </a:r>
            <a:r>
              <a:rPr lang="en-US" dirty="0" smtClean="0"/>
              <a:t> in generic functions</a:t>
            </a:r>
            <a:endParaRPr lang="en-US" dirty="0"/>
          </a:p>
        </p:txBody>
      </p:sp>
      <p:sp>
        <p:nvSpPr>
          <p:cNvPr id="5" name="TextBox 3"/>
          <p:cNvSpPr txBox="1"/>
          <p:nvPr/>
        </p:nvSpPr>
        <p:spPr>
          <a:xfrm>
            <a:off x="381000" y="2118479"/>
            <a:ext cx="8305800"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Point = function(x, y) {</a:t>
            </a:r>
          </a:p>
          <a:p>
            <a:r>
              <a:rPr lang="en-GB" b="0" dirty="0">
                <a:latin typeface="Lucida Sans Unicode" pitchFamily="34" charset="0"/>
                <a:cs typeface="Lucida Sans Unicode" pitchFamily="34" charset="0"/>
              </a:rPr>
              <a:t>    this.x = x;</a:t>
            </a:r>
          </a:p>
          <a:p>
            <a:r>
              <a:rPr lang="en-GB" b="0" dirty="0">
                <a:latin typeface="Lucida Sans Unicode" pitchFamily="34" charset="0"/>
                <a:cs typeface="Lucida Sans Unicode" pitchFamily="34" charset="0"/>
              </a:rPr>
              <a:t>    this.y = 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Point.prototype.moveBy = function(deltaX, deltaY) </a:t>
            </a:r>
            <a:r>
              <a:rPr lang="en-GB"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Point.prototype.moveTo </a:t>
            </a:r>
            <a:r>
              <a:rPr lang="en-GB" b="0" dirty="0">
                <a:latin typeface="Lucida Sans Unicode" pitchFamily="34" charset="0"/>
                <a:cs typeface="Lucida Sans Unicode" pitchFamily="34" charset="0"/>
              </a:rPr>
              <a:t>= function(otherPoint) </a:t>
            </a:r>
            <a:r>
              <a:rPr lang="en-GB" b="0" dirty="0" smtClean="0">
                <a:latin typeface="Lucida Sans Unicode" pitchFamily="34" charset="0"/>
                <a:cs typeface="Lucida Sans Unicode" pitchFamily="34" charset="0"/>
              </a:rPr>
              <a:t>{ …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p1= new Point(100, 200);</a:t>
            </a:r>
          </a:p>
          <a:p>
            <a:r>
              <a:rPr lang="en-GB" b="0" dirty="0">
                <a:latin typeface="Lucida Sans Unicode" pitchFamily="34" charset="0"/>
                <a:cs typeface="Lucida Sans Unicode" pitchFamily="34" charset="0"/>
              </a:rPr>
              <a:t>p1.moveBy(10, 20</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p1.moveTo(anotherPoint);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14179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smtClean="0"/>
              <a:t>Zadanie 30 </a:t>
            </a:r>
            <a:r>
              <a:rPr lang="pl-PL" sz="2400" dirty="0"/>
              <a:t>– </a:t>
            </a:r>
            <a:r>
              <a:rPr lang="pl-PL" sz="2400" i="1" dirty="0"/>
              <a:t>Rozszerzanie </a:t>
            </a:r>
            <a:r>
              <a:rPr lang="pl-PL" sz="2400" i="1" dirty="0" smtClean="0"/>
              <a:t>obiektów</a:t>
            </a:r>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1216710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a:t>
            </a:r>
            <a:r>
              <a:rPr lang="pl-PL" dirty="0" smtClean="0"/>
              <a:t>11</a:t>
            </a:r>
            <a:r>
              <a:rPr lang="en-GB" dirty="0" smtClean="0"/>
              <a:t>: Introduction to jQuery</a:t>
            </a:r>
            <a:endParaRPr lang="en-US" dirty="0"/>
          </a:p>
        </p:txBody>
      </p:sp>
      <p:sp>
        <p:nvSpPr>
          <p:cNvPr id="3" name="Text Placeholder 2"/>
          <p:cNvSpPr>
            <a:spLocks noGrp="1"/>
          </p:cNvSpPr>
          <p:nvPr>
            <p:ph type="body" idx="1"/>
          </p:nvPr>
        </p:nvSpPr>
        <p:spPr/>
        <p:txBody>
          <a:bodyPr/>
          <a:lstStyle/>
          <a:p>
            <a:r>
              <a:rPr lang="en-GB" dirty="0" smtClean="0"/>
              <a:t>The jQuery Library
Selecting Elements and Traversing the DOM by Using jQuery
Adding, Removing, and Modifying Elements by Using jQuery
Handling Control Events by Using jQuery</a:t>
            </a:r>
            <a:endParaRPr lang="pl-PL" dirty="0" smtClean="0"/>
          </a:p>
          <a:p>
            <a:r>
              <a:rPr lang="en-US" dirty="0" smtClean="0"/>
              <a:t>Animation</a:t>
            </a:r>
            <a:endParaRPr lang="pl-PL" dirty="0" smtClean="0"/>
          </a:p>
          <a:p>
            <a:r>
              <a:rPr lang="pl-PL" dirty="0" err="1" smtClean="0"/>
              <a:t>Chaining</a:t>
            </a:r>
            <a:endParaRPr lang="en-US" dirty="0"/>
          </a:p>
        </p:txBody>
      </p:sp>
    </p:spTree>
    <p:extLst>
      <p:ext uri="{BB962C8B-B14F-4D97-AF65-F5344CB8AC3E}">
        <p14:creationId xmlns:p14="http://schemas.microsoft.com/office/powerpoint/2010/main" val="112778682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jQuery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jQuery provides portability for JavaScript code, enabling you to easily build cross-browser web applications:</a:t>
            </a:r>
            <a:endParaRPr lang="en-US" dirty="0"/>
          </a:p>
        </p:txBody>
      </p:sp>
      <p:sp>
        <p:nvSpPr>
          <p:cNvPr id="5" name="TextBox 3"/>
          <p:cNvSpPr txBox="1"/>
          <p:nvPr/>
        </p:nvSpPr>
        <p:spPr>
          <a:xfrm>
            <a:off x="179512" y="2348880"/>
            <a:ext cx="8964488" cy="452431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&lt;!DOCTYPE 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&lt;meta charset="utf-8"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a:t>
            </a:r>
            <a:r>
              <a:rPr lang="en-US" sz="1600" b="0" dirty="0" smtClean="0">
                <a:latin typeface="Lucida Sans Unicode" pitchFamily="34" charset="0"/>
                <a:cs typeface="Lucida Sans Unicode" pitchFamily="34" charset="0"/>
              </a:rPr>
              <a:t>title&gt;jQuery Example&lt;/</a:t>
            </a:r>
            <a:r>
              <a:rPr lang="en-US" sz="1600" b="0" dirty="0">
                <a:latin typeface="Lucida Sans Unicode" pitchFamily="34" charset="0"/>
                <a:cs typeface="Lucida Sans Unicode" pitchFamily="34" charset="0"/>
              </a:rPr>
              <a:t>title&gt;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dirty="0">
                <a:latin typeface="Lucida Sans Unicode" pitchFamily="34" charset="0"/>
                <a:cs typeface="Lucida Sans Unicode" pitchFamily="34" charset="0"/>
              </a:rPr>
              <a:t>&lt;script type="text/javascript" src="Scripts/jquery-1.8.0.min.js"&gt;&lt;/script&gt;</a:t>
            </a:r>
            <a:endParaRPr lang="pl-PL" sz="1600" dirty="0" smtClean="0">
              <a:latin typeface="Lucida Sans Unicode" pitchFamily="34" charset="0"/>
              <a:cs typeface="Lucida Sans Unicode" pitchFamily="34" charset="0"/>
            </a:endParaRPr>
          </a:p>
          <a:p>
            <a:r>
              <a:rPr lang="pl-PL" sz="1600" dirty="0" smtClean="0">
                <a:latin typeface="Lucida Sans Unicode" pitchFamily="34" charset="0"/>
                <a:cs typeface="Lucida Sans Unicode" pitchFamily="34" charset="0"/>
              </a:rPr>
              <a:t>    </a:t>
            </a:r>
            <a:r>
              <a:rPr lang="en-US" sz="1600" dirty="0" smtClean="0">
                <a:latin typeface="Lucida Sans Unicode" pitchFamily="34" charset="0"/>
                <a:cs typeface="Lucida Sans Unicode" pitchFamily="34" charset="0"/>
              </a:rPr>
              <a:t>&lt;script</a:t>
            </a:r>
            <a:r>
              <a:rPr lang="pl-PL" sz="1600" dirty="0" smtClean="0">
                <a:latin typeface="Lucida Sans Unicode" pitchFamily="34" charset="0"/>
                <a:cs typeface="Lucida Sans Unicode" pitchFamily="34" charset="0"/>
              </a:rPr>
              <a:t> </a:t>
            </a:r>
            <a:r>
              <a:rPr lang="en-US" sz="1600" dirty="0" err="1" smtClean="0">
                <a:latin typeface="Lucida Sans Unicode" pitchFamily="34" charset="0"/>
                <a:cs typeface="Lucida Sans Unicode" pitchFamily="34" charset="0"/>
              </a:rPr>
              <a:t>src</a:t>
            </a:r>
            <a:r>
              <a:rPr lang="en-US" sz="1600" dirty="0">
                <a:latin typeface="Lucida Sans Unicode" pitchFamily="34" charset="0"/>
                <a:cs typeface="Lucida Sans Unicode" pitchFamily="34" charset="0"/>
              </a:rPr>
              <a:t>="http://ajax.googleapis.com/ajax/libs/</a:t>
            </a:r>
            <a:r>
              <a:rPr lang="en-US" sz="1600" dirty="0" err="1">
                <a:latin typeface="Lucida Sans Unicode" pitchFamily="34" charset="0"/>
                <a:cs typeface="Lucida Sans Unicode" pitchFamily="34" charset="0"/>
              </a:rPr>
              <a:t>jquery</a:t>
            </a:r>
            <a:r>
              <a:rPr lang="en-US" sz="1600" dirty="0">
                <a:latin typeface="Lucida Sans Unicode" pitchFamily="34" charset="0"/>
                <a:cs typeface="Lucida Sans Unicode" pitchFamily="34" charset="0"/>
              </a:rPr>
              <a:t>/1.11.3/jquery.min.js</a:t>
            </a:r>
            <a:r>
              <a:rPr lang="en-US" sz="1600" dirty="0" smtClean="0">
                <a:latin typeface="Lucida Sans Unicode" pitchFamily="34" charset="0"/>
                <a:cs typeface="Lucida Sans Unicode" pitchFamily="34" charset="0"/>
              </a:rPr>
              <a:t>"&gt;</a:t>
            </a:r>
            <a:endParaRPr lang="en-US" sz="1600" dirty="0">
              <a:latin typeface="Lucida Sans Unicode" pitchFamily="34" charset="0"/>
              <a:cs typeface="Lucida Sans Unicode" pitchFamily="34" charset="0"/>
            </a:endParaRPr>
          </a:p>
          <a:p>
            <a:r>
              <a:rPr lang="en-US" sz="1600" dirty="0" smtClean="0">
                <a:latin typeface="Lucida Sans Unicode" pitchFamily="34" charset="0"/>
                <a:cs typeface="Lucida Sans Unicode" pitchFamily="34" charset="0"/>
              </a:rPr>
              <a:t>    &lt;/</a:t>
            </a:r>
            <a:r>
              <a:rPr lang="en-US" sz="1600" dirty="0">
                <a:latin typeface="Lucida Sans Unicode" pitchFamily="34" charset="0"/>
                <a:cs typeface="Lucida Sans Unicode" pitchFamily="34" charset="0"/>
              </a:rPr>
              <a:t>script&gt;</a:t>
            </a:r>
            <a:endParaRPr lang="en-GB" sz="160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dirty="0">
                <a:latin typeface="Lucida Sans Unicode" pitchFamily="34" charset="0"/>
                <a:cs typeface="Lucida Sans Unicode" pitchFamily="34" charset="0"/>
              </a:rPr>
              <a:t>$(document).ready(function () {</a:t>
            </a:r>
            <a:endParaRPr lang="en-GB" sz="1600" dirty="0">
              <a:latin typeface="Lucida Sans Unicode" pitchFamily="34" charset="0"/>
              <a:cs typeface="Lucida Sans Unicode" pitchFamily="34" charset="0"/>
            </a:endParaRPr>
          </a:p>
          <a:p>
            <a:r>
              <a:rPr lang="en-US" sz="1600" dirty="0">
                <a:latin typeface="Lucida Sans Unicode" pitchFamily="34" charset="0"/>
                <a:cs typeface="Lucida Sans Unicode" pitchFamily="34" charset="0"/>
              </a:rPr>
              <a:t>            // some code</a:t>
            </a:r>
            <a:endParaRPr lang="en-GB" sz="1600" dirty="0">
              <a:latin typeface="Lucida Sans Unicode" pitchFamily="34" charset="0"/>
              <a:cs typeface="Lucida Sans Unicode" pitchFamily="34" charset="0"/>
            </a:endParaRPr>
          </a:p>
          <a:p>
            <a:r>
              <a:rPr lang="en-US" sz="1600" dirty="0">
                <a:latin typeface="Lucida Sans Unicode" pitchFamily="34" charset="0"/>
                <a:cs typeface="Lucida Sans Unicode" pitchFamily="34" charset="0"/>
              </a:rPr>
              <a:t>        });</a:t>
            </a:r>
            <a:endParaRPr lang="en-GB" sz="160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a:t>
            </a:r>
            <a:r>
              <a:rPr lang="en-US" sz="1600" b="0" dirty="0" smtClean="0">
                <a:latin typeface="Lucida Sans Unicode" pitchFamily="34" charset="0"/>
                <a:cs typeface="Lucida Sans Unicode" pitchFamily="34" charset="0"/>
              </a:rPr>
              <a:t>&gt;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91219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Selecting Elements and Traversing the DOM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jQuery uses the same selector syntax as CSS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jQuery provides additional functions for traversing and filtering elements</a:t>
            </a:r>
            <a:endParaRPr lang="en-US" dirty="0"/>
          </a:p>
        </p:txBody>
      </p:sp>
      <p:sp>
        <p:nvSpPr>
          <p:cNvPr id="5" name="TextBox 3"/>
          <p:cNvSpPr txBox="1"/>
          <p:nvPr/>
        </p:nvSpPr>
        <p:spPr>
          <a:xfrm>
            <a:off x="1752600" y="1868031"/>
            <a:ext cx="51816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$("h2").each(function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this.style.color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“red</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418904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Selecting Elements and Traversing the DOM by Using jQuery</a:t>
            </a:r>
            <a:endParaRPr lang="en-US" dirty="0"/>
          </a:p>
        </p:txBody>
      </p:sp>
      <p:sp>
        <p:nvSpPr>
          <p:cNvPr id="4" name="Content Placeholder 2"/>
          <p:cNvSpPr>
            <a:spLocks noGrp="1"/>
          </p:cNvSpPr>
          <p:nvPr/>
        </p:nvSpPr>
        <p:spPr bwMode="auto">
          <a:xfrm>
            <a:off x="251520" y="69269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jQuery uses the same selector syntax as CSS</a:t>
            </a:r>
          </a:p>
          <a:p>
            <a:pPr marL="0" indent="0">
              <a:buNone/>
            </a:pPr>
            <a:endParaRPr lang="en-US" dirty="0"/>
          </a:p>
        </p:txBody>
      </p:sp>
      <p:graphicFrame>
        <p:nvGraphicFramePr>
          <p:cNvPr id="3" name="Tabela 2"/>
          <p:cNvGraphicFramePr>
            <a:graphicFrameLocks noGrp="1"/>
          </p:cNvGraphicFramePr>
          <p:nvPr>
            <p:extLst>
              <p:ext uri="{D42A27DB-BD31-4B8C-83A1-F6EECF244321}">
                <p14:modId xmlns:p14="http://schemas.microsoft.com/office/powerpoint/2010/main" val="355691425"/>
              </p:ext>
            </p:extLst>
          </p:nvPr>
        </p:nvGraphicFramePr>
        <p:xfrm>
          <a:off x="21335" y="1052736"/>
          <a:ext cx="9036493" cy="5742378"/>
        </p:xfrm>
        <a:graphic>
          <a:graphicData uri="http://schemas.openxmlformats.org/drawingml/2006/table">
            <a:tbl>
              <a:tblPr/>
              <a:tblGrid>
                <a:gridCol w="1692084">
                  <a:extLst>
                    <a:ext uri="{9D8B030D-6E8A-4147-A177-3AD203B41FA5}">
                      <a16:colId xmlns:a16="http://schemas.microsoft.com/office/drawing/2014/main" xmlns="" val="3204526951"/>
                    </a:ext>
                  </a:extLst>
                </a:gridCol>
                <a:gridCol w="1440160">
                  <a:extLst>
                    <a:ext uri="{9D8B030D-6E8A-4147-A177-3AD203B41FA5}">
                      <a16:colId xmlns:a16="http://schemas.microsoft.com/office/drawing/2014/main" xmlns="" val="2747491314"/>
                    </a:ext>
                  </a:extLst>
                </a:gridCol>
                <a:gridCol w="5400195">
                  <a:extLst>
                    <a:ext uri="{9D8B030D-6E8A-4147-A177-3AD203B41FA5}">
                      <a16:colId xmlns:a16="http://schemas.microsoft.com/office/drawing/2014/main" xmlns="" val="3703174981"/>
                    </a:ext>
                  </a:extLst>
                </a:gridCol>
                <a:gridCol w="504054">
                  <a:extLst>
                    <a:ext uri="{9D8B030D-6E8A-4147-A177-3AD203B41FA5}">
                      <a16:colId xmlns:a16="http://schemas.microsoft.com/office/drawing/2014/main" xmlns="" val="2268278333"/>
                    </a:ext>
                  </a:extLst>
                </a:gridCol>
              </a:tblGrid>
              <a:tr h="106933">
                <a:tc>
                  <a:txBody>
                    <a:bodyPr/>
                    <a:lstStyle/>
                    <a:p>
                      <a:pPr algn="l" fontAlgn="t"/>
                      <a:r>
                        <a:rPr lang="en-US" sz="1200" b="1" dirty="0">
                          <a:effectLst/>
                        </a:rPr>
                        <a:t>Selector</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b="1" dirty="0">
                          <a:effectLst/>
                        </a:rPr>
                        <a:t>Example</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b="1" dirty="0">
                          <a:effectLst/>
                        </a:rPr>
                        <a:t>Example description</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b="1" dirty="0">
                          <a:effectLst/>
                        </a:rPr>
                        <a:t>CSS</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977539372"/>
                  </a:ext>
                </a:extLst>
              </a:tr>
              <a:tr h="106933">
                <a:tc>
                  <a:txBody>
                    <a:bodyPr/>
                    <a:lstStyle/>
                    <a:p>
                      <a:pPr fontAlgn="t"/>
                      <a:r>
                        <a:rPr lang="en-US" sz="1200" u="sng">
                          <a:solidFill>
                            <a:srgbClr val="333333"/>
                          </a:solidFill>
                          <a:effectLst/>
                          <a:hlinkClick r:id="rId3"/>
                        </a:rPr>
                        <a:t>.</a:t>
                      </a:r>
                      <a:r>
                        <a:rPr lang="en-US" sz="1200" i="1" u="sng">
                          <a:solidFill>
                            <a:srgbClr val="333333"/>
                          </a:solidFill>
                          <a:effectLst/>
                          <a:hlinkClick r:id="rId3"/>
                        </a:rPr>
                        <a:t>class</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.intro</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Selects all elements with class="intro"</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588307172"/>
                  </a:ext>
                </a:extLst>
              </a:tr>
              <a:tr h="106933">
                <a:tc>
                  <a:txBody>
                    <a:bodyPr/>
                    <a:lstStyle/>
                    <a:p>
                      <a:pPr fontAlgn="t"/>
                      <a:r>
                        <a:rPr lang="en-US" sz="1200" u="sng">
                          <a:solidFill>
                            <a:srgbClr val="333333"/>
                          </a:solidFill>
                          <a:effectLst/>
                          <a:hlinkClick r:id="rId4"/>
                        </a:rPr>
                        <a:t>#</a:t>
                      </a:r>
                      <a:r>
                        <a:rPr lang="en-US" sz="1200" i="1" u="sng">
                          <a:solidFill>
                            <a:srgbClr val="333333"/>
                          </a:solidFill>
                          <a:effectLst/>
                          <a:hlinkClick r:id="rId4"/>
                        </a:rPr>
                        <a:t>id</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#firstname</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Selects the element with id="</a:t>
                      </a:r>
                      <a:r>
                        <a:rPr lang="en-US" sz="1200" dirty="0" err="1">
                          <a:effectLst/>
                        </a:rPr>
                        <a:t>firstname</a:t>
                      </a:r>
                      <a:r>
                        <a:rPr lang="en-US" sz="1200" dirty="0">
                          <a:effectLst/>
                        </a:rPr>
                        <a: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1</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97160781"/>
                  </a:ext>
                </a:extLst>
              </a:tr>
              <a:tr h="106933">
                <a:tc>
                  <a:txBody>
                    <a:bodyPr/>
                    <a:lstStyle/>
                    <a:p>
                      <a:pPr fontAlgn="t"/>
                      <a:r>
                        <a:rPr lang="en-US" sz="1200" u="sng">
                          <a:solidFill>
                            <a:srgbClr val="333333"/>
                          </a:solidFill>
                          <a:effectLst/>
                          <a:hlinkClick r:id="rId5"/>
                        </a:rPr>
                        <a: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Selects all elements</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749037347"/>
                  </a:ext>
                </a:extLst>
              </a:tr>
              <a:tr h="106933">
                <a:tc>
                  <a:txBody>
                    <a:bodyPr/>
                    <a:lstStyle/>
                    <a:p>
                      <a:pPr fontAlgn="t"/>
                      <a:r>
                        <a:rPr lang="en-US" sz="1200" i="1" u="sng">
                          <a:solidFill>
                            <a:srgbClr val="333333"/>
                          </a:solidFill>
                          <a:effectLst/>
                          <a:hlinkClick r:id="rId6"/>
                        </a:rPr>
                        <a:t>element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p</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Selects all &lt;p&gt; elements</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1</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24803786"/>
                  </a:ext>
                </a:extLst>
              </a:tr>
              <a:tr h="165206">
                <a:tc>
                  <a:txBody>
                    <a:bodyPr/>
                    <a:lstStyle/>
                    <a:p>
                      <a:pPr fontAlgn="t"/>
                      <a:r>
                        <a:rPr lang="en-US" sz="1200" i="1" u="sng">
                          <a:solidFill>
                            <a:srgbClr val="333333"/>
                          </a:solidFill>
                          <a:effectLst/>
                          <a:hlinkClick r:id="rId7"/>
                        </a:rPr>
                        <a:t>element,element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div, p</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all &lt;div&gt; elements and all &lt;p&gt; elements</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16574328"/>
                  </a:ext>
                </a:extLst>
              </a:tr>
              <a:tr h="165206">
                <a:tc>
                  <a:txBody>
                    <a:bodyPr/>
                    <a:lstStyle/>
                    <a:p>
                      <a:pPr fontAlgn="t"/>
                      <a:r>
                        <a:rPr lang="en-US" sz="1200" i="1" u="sng">
                          <a:solidFill>
                            <a:srgbClr val="333333"/>
                          </a:solidFill>
                          <a:effectLst/>
                          <a:hlinkClick r:id="rId8"/>
                        </a:rPr>
                        <a:t>element</a:t>
                      </a:r>
                      <a:r>
                        <a:rPr lang="en-US" sz="1200" u="sng">
                          <a:solidFill>
                            <a:srgbClr val="333333"/>
                          </a:solidFill>
                          <a:effectLst/>
                          <a:hlinkClick r:id="rId8"/>
                        </a:rPr>
                        <a:t> </a:t>
                      </a:r>
                      <a:r>
                        <a:rPr lang="en-US" sz="1200" i="1" u="sng">
                          <a:solidFill>
                            <a:srgbClr val="333333"/>
                          </a:solidFill>
                          <a:effectLst/>
                          <a:hlinkClick r:id="rId8"/>
                        </a:rPr>
                        <a:t>element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div p</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Selects all &lt;p&gt; elements inside &lt;div&gt; elements</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1</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821393138"/>
                  </a:ext>
                </a:extLst>
              </a:tr>
              <a:tr h="165206">
                <a:tc>
                  <a:txBody>
                    <a:bodyPr/>
                    <a:lstStyle/>
                    <a:p>
                      <a:pPr fontAlgn="t"/>
                      <a:r>
                        <a:rPr lang="en-US" sz="1200" i="1" u="sng">
                          <a:solidFill>
                            <a:srgbClr val="333333"/>
                          </a:solidFill>
                          <a:effectLst/>
                          <a:hlinkClick r:id="rId9"/>
                        </a:rPr>
                        <a:t>element</a:t>
                      </a:r>
                      <a:r>
                        <a:rPr lang="en-US" sz="1200" u="sng">
                          <a:solidFill>
                            <a:srgbClr val="333333"/>
                          </a:solidFill>
                          <a:effectLst/>
                          <a:hlinkClick r:id="rId9"/>
                        </a:rPr>
                        <a:t>&gt;</a:t>
                      </a:r>
                      <a:r>
                        <a:rPr lang="en-US" sz="1200" i="1" u="sng">
                          <a:solidFill>
                            <a:srgbClr val="333333"/>
                          </a:solidFill>
                          <a:effectLst/>
                          <a:hlinkClick r:id="rId9"/>
                        </a:rPr>
                        <a:t>element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div &gt; p</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all &lt;p&gt; elements where the parent is a &lt;div&gt; element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46451622"/>
                  </a:ext>
                </a:extLst>
              </a:tr>
              <a:tr h="165206">
                <a:tc>
                  <a:txBody>
                    <a:bodyPr/>
                    <a:lstStyle/>
                    <a:p>
                      <a:pPr fontAlgn="t"/>
                      <a:r>
                        <a:rPr lang="en-US" sz="1200" i="1" u="sng">
                          <a:solidFill>
                            <a:srgbClr val="333333"/>
                          </a:solidFill>
                          <a:effectLst/>
                          <a:hlinkClick r:id="rId10"/>
                        </a:rPr>
                        <a:t>element</a:t>
                      </a:r>
                      <a:r>
                        <a:rPr lang="en-US" sz="1200" u="sng">
                          <a:solidFill>
                            <a:srgbClr val="333333"/>
                          </a:solidFill>
                          <a:effectLst/>
                          <a:hlinkClick r:id="rId10"/>
                        </a:rPr>
                        <a:t>+</a:t>
                      </a:r>
                      <a:r>
                        <a:rPr lang="en-US" sz="1200" i="1" u="sng">
                          <a:solidFill>
                            <a:srgbClr val="333333"/>
                          </a:solidFill>
                          <a:effectLst/>
                          <a:hlinkClick r:id="rId10"/>
                        </a:rPr>
                        <a:t>element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div + p</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Selects all &lt;p&gt; elements that are placed immediately after &lt;div&gt; elements</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296390067"/>
                  </a:ext>
                </a:extLst>
              </a:tr>
              <a:tr h="247626">
                <a:tc>
                  <a:txBody>
                    <a:bodyPr/>
                    <a:lstStyle/>
                    <a:p>
                      <a:pPr fontAlgn="t"/>
                      <a:r>
                        <a:rPr lang="en-US" sz="1200" i="1" u="sng">
                          <a:solidFill>
                            <a:srgbClr val="333333"/>
                          </a:solidFill>
                          <a:effectLst/>
                          <a:hlinkClick r:id="rId11"/>
                        </a:rPr>
                        <a:t>element1</a:t>
                      </a:r>
                      <a:r>
                        <a:rPr lang="en-US" sz="1200" u="sng">
                          <a:solidFill>
                            <a:srgbClr val="333333"/>
                          </a:solidFill>
                          <a:effectLst/>
                          <a:hlinkClick r:id="rId11"/>
                        </a:rPr>
                        <a:t>~</a:t>
                      </a:r>
                      <a:r>
                        <a:rPr lang="en-US" sz="1200" i="1" u="sng">
                          <a:solidFill>
                            <a:srgbClr val="333333"/>
                          </a:solidFill>
                          <a:effectLst/>
                          <a:hlinkClick r:id="rId11"/>
                        </a:rPr>
                        <a:t>element2</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p ~ ul</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every &lt;ul&gt; element that are preceded by a &lt;p&gt; element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06050289"/>
                  </a:ext>
                </a:extLst>
              </a:tr>
              <a:tr h="106933">
                <a:tc>
                  <a:txBody>
                    <a:bodyPr/>
                    <a:lstStyle/>
                    <a:p>
                      <a:pPr fontAlgn="t"/>
                      <a:r>
                        <a:rPr lang="en-US" sz="1200" u="sng">
                          <a:solidFill>
                            <a:srgbClr val="333333"/>
                          </a:solidFill>
                          <a:effectLst/>
                          <a:hlinkClick r:id="rId12"/>
                        </a:rPr>
                        <a:t>[</a:t>
                      </a:r>
                      <a:r>
                        <a:rPr lang="en-US" sz="1200" i="1" u="sng">
                          <a:solidFill>
                            <a:srgbClr val="333333"/>
                          </a:solidFill>
                          <a:effectLst/>
                          <a:hlinkClick r:id="rId12"/>
                        </a:rPr>
                        <a:t>attribute</a:t>
                      </a:r>
                      <a:r>
                        <a:rPr lang="en-US" sz="1200" u="sng">
                          <a:solidFill>
                            <a:srgbClr val="333333"/>
                          </a:solidFill>
                          <a:effectLst/>
                          <a:hlinkClick r:id="rId12"/>
                        </a:rPr>
                        <a: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[target]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Selects all elements with a target attribute</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04248031"/>
                  </a:ext>
                </a:extLst>
              </a:tr>
              <a:tr h="165206">
                <a:tc>
                  <a:txBody>
                    <a:bodyPr/>
                    <a:lstStyle/>
                    <a:p>
                      <a:pPr fontAlgn="t"/>
                      <a:r>
                        <a:rPr lang="en-US" sz="1200" u="sng">
                          <a:solidFill>
                            <a:srgbClr val="333333"/>
                          </a:solidFill>
                          <a:effectLst/>
                          <a:hlinkClick r:id="rId13"/>
                        </a:rPr>
                        <a:t>[</a:t>
                      </a:r>
                      <a:r>
                        <a:rPr lang="en-US" sz="1200" i="1" u="sng">
                          <a:solidFill>
                            <a:srgbClr val="333333"/>
                          </a:solidFill>
                          <a:effectLst/>
                          <a:hlinkClick r:id="rId13"/>
                        </a:rPr>
                        <a:t>attribute</a:t>
                      </a:r>
                      <a:r>
                        <a:rPr lang="en-US" sz="1200" u="sng">
                          <a:solidFill>
                            <a:srgbClr val="333333"/>
                          </a:solidFill>
                          <a:effectLst/>
                          <a:hlinkClick r:id="rId13"/>
                        </a:rPr>
                        <a:t>=</a:t>
                      </a:r>
                      <a:r>
                        <a:rPr lang="en-US" sz="1200" i="1" u="sng">
                          <a:solidFill>
                            <a:srgbClr val="333333"/>
                          </a:solidFill>
                          <a:effectLst/>
                          <a:hlinkClick r:id="rId13"/>
                        </a:rPr>
                        <a:t>value</a:t>
                      </a:r>
                      <a:r>
                        <a:rPr lang="en-US" sz="1200" u="sng">
                          <a:solidFill>
                            <a:srgbClr val="333333"/>
                          </a:solidFill>
                          <a:effectLst/>
                          <a:hlinkClick r:id="rId13"/>
                        </a:rPr>
                        <a: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[target=_blank]</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all elements with target="_blank"</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897518270"/>
                  </a:ext>
                </a:extLst>
              </a:tr>
              <a:tr h="165206">
                <a:tc>
                  <a:txBody>
                    <a:bodyPr/>
                    <a:lstStyle/>
                    <a:p>
                      <a:pPr fontAlgn="t"/>
                      <a:r>
                        <a:rPr lang="en-US" sz="1200" u="sng">
                          <a:solidFill>
                            <a:srgbClr val="333333"/>
                          </a:solidFill>
                          <a:effectLst/>
                          <a:hlinkClick r:id="rId14"/>
                        </a:rPr>
                        <a:t>[</a:t>
                      </a:r>
                      <a:r>
                        <a:rPr lang="en-US" sz="1200" i="1" u="sng">
                          <a:solidFill>
                            <a:srgbClr val="333333"/>
                          </a:solidFill>
                          <a:effectLst/>
                          <a:hlinkClick r:id="rId14"/>
                        </a:rPr>
                        <a:t>attribute</a:t>
                      </a:r>
                      <a:r>
                        <a:rPr lang="en-US" sz="1200" u="sng">
                          <a:solidFill>
                            <a:srgbClr val="333333"/>
                          </a:solidFill>
                          <a:effectLst/>
                          <a:hlinkClick r:id="rId14"/>
                        </a:rPr>
                        <a:t>~=</a:t>
                      </a:r>
                      <a:r>
                        <a:rPr lang="en-US" sz="1200" i="1" u="sng">
                          <a:solidFill>
                            <a:srgbClr val="333333"/>
                          </a:solidFill>
                          <a:effectLst/>
                          <a:hlinkClick r:id="rId14"/>
                        </a:rPr>
                        <a:t>value</a:t>
                      </a:r>
                      <a:r>
                        <a:rPr lang="en-US" sz="1200" u="sng">
                          <a:solidFill>
                            <a:srgbClr val="333333"/>
                          </a:solidFill>
                          <a:effectLst/>
                          <a:hlinkClick r:id="rId14"/>
                        </a:rPr>
                        <a: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[title~=flower]</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Selects all elements with a title attribute containing the word "flower"</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89005334"/>
                  </a:ext>
                </a:extLst>
              </a:tr>
              <a:tr h="165206">
                <a:tc>
                  <a:txBody>
                    <a:bodyPr/>
                    <a:lstStyle/>
                    <a:p>
                      <a:pPr fontAlgn="t"/>
                      <a:r>
                        <a:rPr lang="en-US" sz="1200" u="sng">
                          <a:solidFill>
                            <a:srgbClr val="333333"/>
                          </a:solidFill>
                          <a:effectLst/>
                          <a:hlinkClick r:id="rId15"/>
                        </a:rPr>
                        <a:t>[</a:t>
                      </a:r>
                      <a:r>
                        <a:rPr lang="en-US" sz="1200" i="1" u="sng">
                          <a:solidFill>
                            <a:srgbClr val="333333"/>
                          </a:solidFill>
                          <a:effectLst/>
                          <a:hlinkClick r:id="rId15"/>
                        </a:rPr>
                        <a:t>attribute</a:t>
                      </a:r>
                      <a:r>
                        <a:rPr lang="en-US" sz="1200" u="sng">
                          <a:solidFill>
                            <a:srgbClr val="333333"/>
                          </a:solidFill>
                          <a:effectLst/>
                          <a:hlinkClick r:id="rId15"/>
                        </a:rPr>
                        <a:t>|=</a:t>
                      </a:r>
                      <a:r>
                        <a:rPr lang="en-US" sz="1200" i="1" u="sng">
                          <a:solidFill>
                            <a:srgbClr val="333333"/>
                          </a:solidFill>
                          <a:effectLst/>
                          <a:hlinkClick r:id="rId15"/>
                        </a:rPr>
                        <a:t>value</a:t>
                      </a:r>
                      <a:r>
                        <a:rPr lang="en-US" sz="1200" u="sng">
                          <a:solidFill>
                            <a:srgbClr val="333333"/>
                          </a:solidFill>
                          <a:effectLst/>
                          <a:hlinkClick r:id="rId15"/>
                        </a:rPr>
                        <a: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[lang|=en]</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all elements with a lang attribute value starting with "en"</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400287916"/>
                  </a:ext>
                </a:extLst>
              </a:tr>
              <a:tr h="106933">
                <a:tc>
                  <a:txBody>
                    <a:bodyPr/>
                    <a:lstStyle/>
                    <a:p>
                      <a:pPr fontAlgn="t"/>
                      <a:r>
                        <a:rPr lang="en-US" sz="1200" u="sng" dirty="0">
                          <a:solidFill>
                            <a:srgbClr val="333333"/>
                          </a:solidFill>
                          <a:effectLst/>
                          <a:hlinkClick r:id="rId16"/>
                        </a:rPr>
                        <a:t>::after</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p::after</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Insert content after every &lt;p&gt; element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88748243"/>
                  </a:ext>
                </a:extLst>
              </a:tr>
              <a:tr h="165206">
                <a:tc>
                  <a:txBody>
                    <a:bodyPr/>
                    <a:lstStyle/>
                    <a:p>
                      <a:pPr fontAlgn="t"/>
                      <a:r>
                        <a:rPr lang="en-US" sz="1200" u="sng">
                          <a:solidFill>
                            <a:srgbClr val="333333"/>
                          </a:solidFill>
                          <a:effectLst/>
                          <a:hlinkClick r:id="rId17"/>
                        </a:rPr>
                        <a:t>::before</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p::before</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Insert content before the content of every &lt;p&gt; element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894179686"/>
                  </a:ext>
                </a:extLst>
              </a:tr>
              <a:tr h="106933">
                <a:tc>
                  <a:txBody>
                    <a:bodyPr/>
                    <a:lstStyle/>
                    <a:p>
                      <a:pPr fontAlgn="t"/>
                      <a:r>
                        <a:rPr lang="en-US" sz="1200" u="sng">
                          <a:solidFill>
                            <a:srgbClr val="333333"/>
                          </a:solidFill>
                          <a:effectLst/>
                          <a:hlinkClick r:id="rId18"/>
                        </a:rPr>
                        <a:t>:checked</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input:checked</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Selects every checked &lt;input&gt; element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45094443"/>
                  </a:ext>
                </a:extLst>
              </a:tr>
              <a:tr h="165206">
                <a:tc>
                  <a:txBody>
                    <a:bodyPr/>
                    <a:lstStyle/>
                    <a:p>
                      <a:pPr fontAlgn="t"/>
                      <a:r>
                        <a:rPr lang="en-US" sz="1200" u="sng" dirty="0">
                          <a:solidFill>
                            <a:srgbClr val="333333"/>
                          </a:solidFill>
                          <a:effectLst/>
                          <a:hlinkClick r:id="rId19"/>
                        </a:rPr>
                        <a:t>:first-child</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p:first-child</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Selects every &lt;p&gt; element that is the first child of its parent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290896860"/>
                  </a:ext>
                </a:extLst>
              </a:tr>
              <a:tr h="165206">
                <a:tc>
                  <a:txBody>
                    <a:bodyPr/>
                    <a:lstStyle/>
                    <a:p>
                      <a:pPr fontAlgn="t"/>
                      <a:r>
                        <a:rPr lang="en-US" sz="1200" u="sng" dirty="0">
                          <a:solidFill>
                            <a:srgbClr val="333333"/>
                          </a:solidFill>
                          <a:effectLst/>
                          <a:hlinkClick r:id="rId20"/>
                        </a:rPr>
                        <a:t>:first-of-type</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p:first-of-type</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Selects every &lt;p&gt; element that is the first &lt;p&gt; element of its parent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908520242"/>
                  </a:ext>
                </a:extLst>
              </a:tr>
              <a:tr h="106933">
                <a:tc>
                  <a:txBody>
                    <a:bodyPr/>
                    <a:lstStyle/>
                    <a:p>
                      <a:pPr fontAlgn="t"/>
                      <a:r>
                        <a:rPr lang="en-US" sz="1200" u="sng" dirty="0">
                          <a:solidFill>
                            <a:srgbClr val="333333"/>
                          </a:solidFill>
                          <a:effectLst/>
                          <a:hlinkClick r:id="rId21"/>
                        </a:rPr>
                        <a:t>:hover</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a:hover</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Selects links on mouse over</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32788721"/>
                  </a:ext>
                </a:extLst>
              </a:tr>
              <a:tr h="165206">
                <a:tc>
                  <a:txBody>
                    <a:bodyPr/>
                    <a:lstStyle/>
                    <a:p>
                      <a:pPr fontAlgn="t"/>
                      <a:r>
                        <a:rPr lang="en-US" sz="1200" u="sng" dirty="0">
                          <a:solidFill>
                            <a:srgbClr val="333333"/>
                          </a:solidFill>
                          <a:effectLst/>
                          <a:hlinkClick r:id="rId22"/>
                        </a:rPr>
                        <a:t>:invalid</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input:invalid</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all input elements with an invalid value</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13356477"/>
                  </a:ext>
                </a:extLst>
              </a:tr>
              <a:tr h="165206">
                <a:tc>
                  <a:txBody>
                    <a:bodyPr/>
                    <a:lstStyle/>
                    <a:p>
                      <a:pPr fontAlgn="t"/>
                      <a:r>
                        <a:rPr lang="en-US" sz="1200" u="sng">
                          <a:solidFill>
                            <a:srgbClr val="333333"/>
                          </a:solidFill>
                          <a:effectLst/>
                          <a:hlinkClick r:id="rId23"/>
                        </a:rPr>
                        <a:t>:lang(</a:t>
                      </a:r>
                      <a:r>
                        <a:rPr lang="en-US" sz="1200" i="1" u="sng">
                          <a:solidFill>
                            <a:srgbClr val="333333"/>
                          </a:solidFill>
                          <a:effectLst/>
                          <a:hlinkClick r:id="rId23"/>
                        </a:rPr>
                        <a:t>language</a:t>
                      </a:r>
                      <a:r>
                        <a:rPr lang="en-US" sz="1200" u="sng">
                          <a:solidFill>
                            <a:srgbClr val="333333"/>
                          </a:solidFill>
                          <a:effectLst/>
                          <a:hlinkClick r:id="rId23"/>
                        </a:rPr>
                        <a:t>)</a:t>
                      </a:r>
                      <a:endParaRPr lang="en-US" sz="120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p:lang(it)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Selects every &lt;p&gt; element with a </a:t>
                      </a:r>
                      <a:r>
                        <a:rPr lang="en-US" sz="1200" dirty="0" err="1">
                          <a:effectLst/>
                        </a:rPr>
                        <a:t>lang</a:t>
                      </a:r>
                      <a:r>
                        <a:rPr lang="en-US" sz="1200" dirty="0">
                          <a:effectLst/>
                        </a:rPr>
                        <a:t> attribute equal to "it</a:t>
                      </a:r>
                      <a:r>
                        <a:rPr lang="en-US" sz="1200" dirty="0" smtClean="0">
                          <a:effectLst/>
                        </a:rPr>
                        <a:t>"</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580541847"/>
                  </a:ext>
                </a:extLst>
              </a:tr>
              <a:tr h="165206">
                <a:tc>
                  <a:txBody>
                    <a:bodyPr/>
                    <a:lstStyle/>
                    <a:p>
                      <a:pPr fontAlgn="t"/>
                      <a:r>
                        <a:rPr lang="en-US" sz="1200" u="sng" dirty="0">
                          <a:solidFill>
                            <a:srgbClr val="333333"/>
                          </a:solidFill>
                          <a:effectLst/>
                          <a:hlinkClick r:id="rId24"/>
                        </a:rPr>
                        <a:t>:last-child</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p:last-child</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Selects every &lt;p&gt; element that is the last child of its parent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00524871"/>
                  </a:ext>
                </a:extLst>
              </a:tr>
              <a:tr h="165206">
                <a:tc>
                  <a:txBody>
                    <a:bodyPr/>
                    <a:lstStyle/>
                    <a:p>
                      <a:pPr fontAlgn="t"/>
                      <a:r>
                        <a:rPr lang="en-US" sz="1200" u="sng" dirty="0">
                          <a:solidFill>
                            <a:srgbClr val="333333"/>
                          </a:solidFill>
                          <a:effectLst/>
                          <a:hlinkClick r:id="rId25"/>
                        </a:rPr>
                        <a:t>:nth-child(</a:t>
                      </a:r>
                      <a:r>
                        <a:rPr lang="en-US" sz="1200" i="1" u="sng" dirty="0">
                          <a:solidFill>
                            <a:srgbClr val="333333"/>
                          </a:solidFill>
                          <a:effectLst/>
                          <a:hlinkClick r:id="rId25"/>
                        </a:rPr>
                        <a:t>n</a:t>
                      </a:r>
                      <a:r>
                        <a:rPr lang="en-US" sz="1200" u="sng" dirty="0">
                          <a:solidFill>
                            <a:srgbClr val="333333"/>
                          </a:solidFill>
                          <a:effectLst/>
                          <a:hlinkClick r:id="rId25"/>
                        </a:rPr>
                        <a:t>)</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p:nth-child(2)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Selects every &lt;p&gt; element that is the second child of its parent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053672770"/>
                  </a:ext>
                </a:extLst>
              </a:tr>
              <a:tr h="165206">
                <a:tc>
                  <a:txBody>
                    <a:bodyPr/>
                    <a:lstStyle/>
                    <a:p>
                      <a:pPr fontAlgn="t"/>
                      <a:r>
                        <a:rPr lang="en-US" sz="1200" u="sng" dirty="0">
                          <a:solidFill>
                            <a:srgbClr val="333333"/>
                          </a:solidFill>
                          <a:effectLst/>
                          <a:hlinkClick r:id="rId26"/>
                        </a:rPr>
                        <a:t>:nth-of-type(</a:t>
                      </a:r>
                      <a:r>
                        <a:rPr lang="en-US" sz="1200" i="1" u="sng" dirty="0">
                          <a:solidFill>
                            <a:srgbClr val="333333"/>
                          </a:solidFill>
                          <a:effectLst/>
                          <a:hlinkClick r:id="rId26"/>
                        </a:rPr>
                        <a:t>n</a:t>
                      </a:r>
                      <a:r>
                        <a:rPr lang="en-US" sz="1200" u="sng" dirty="0">
                          <a:solidFill>
                            <a:srgbClr val="333333"/>
                          </a:solidFill>
                          <a:effectLst/>
                          <a:hlinkClick r:id="rId26"/>
                        </a:rPr>
                        <a:t>)</a:t>
                      </a:r>
                      <a:endParaRPr lang="en-US" sz="1200" dirty="0">
                        <a:effectLst/>
                      </a:endParaRP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p:nth-of-type(2)</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Selects every &lt;p&gt; element that is the second &lt;p&gt; element of its parent</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3</a:t>
                      </a:r>
                    </a:p>
                  </a:txBody>
                  <a:tcPr marL="15414" marR="15414" marT="15414" marB="154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20013941"/>
                  </a:ext>
                </a:extLst>
              </a:tr>
            </a:tbl>
          </a:graphicData>
        </a:graphic>
      </p:graphicFrame>
    </p:spTree>
    <p:extLst>
      <p:ext uri="{BB962C8B-B14F-4D97-AF65-F5344CB8AC3E}">
        <p14:creationId xmlns:p14="http://schemas.microsoft.com/office/powerpoint/2010/main" val="38669050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smtClean="0"/>
              <a:t>Adding, Removing, and Modifying Elements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selector</a:t>
            </a:r>
            <a:r>
              <a:rPr lang="en-US" dirty="0" smtClean="0"/>
              <a:t> function to specify the elements to change or remove</a:t>
            </a:r>
          </a:p>
          <a:p>
            <a:r>
              <a:rPr lang="en-US" dirty="0" smtClean="0"/>
              <a:t>Common methods include:</a:t>
            </a:r>
          </a:p>
          <a:p>
            <a:pPr lvl="1"/>
            <a:r>
              <a:rPr lang="en-US" dirty="0" err="1" smtClean="0"/>
              <a:t>addClass</a:t>
            </a:r>
            <a:endParaRPr lang="pl-PL" dirty="0" smtClean="0"/>
          </a:p>
          <a:p>
            <a:pPr lvl="1"/>
            <a:r>
              <a:rPr lang="pl-PL" dirty="0" err="1" smtClean="0"/>
              <a:t>css</a:t>
            </a:r>
            <a:endParaRPr lang="en-US" dirty="0" smtClean="0"/>
          </a:p>
          <a:p>
            <a:pPr lvl="1"/>
            <a:r>
              <a:rPr lang="en-US" dirty="0"/>
              <a:t>a</a:t>
            </a:r>
            <a:r>
              <a:rPr lang="en-US" dirty="0" smtClean="0"/>
              <a:t>ppend</a:t>
            </a:r>
          </a:p>
          <a:p>
            <a:pPr lvl="1"/>
            <a:r>
              <a:rPr lang="en-US" dirty="0"/>
              <a:t>d</a:t>
            </a:r>
            <a:r>
              <a:rPr lang="en-US" dirty="0" smtClean="0"/>
              <a:t>etach</a:t>
            </a:r>
          </a:p>
          <a:p>
            <a:pPr lvl="1"/>
            <a:r>
              <a:rPr lang="en-US" dirty="0"/>
              <a:t>h</a:t>
            </a:r>
            <a:r>
              <a:rPr lang="en-US" dirty="0" smtClean="0"/>
              <a:t>tml</a:t>
            </a:r>
          </a:p>
          <a:p>
            <a:pPr lvl="1"/>
            <a:r>
              <a:rPr lang="en-US" dirty="0" smtClean="0"/>
              <a:t>replaceWith</a:t>
            </a:r>
          </a:p>
          <a:p>
            <a:pPr lvl="1"/>
            <a:r>
              <a:rPr lang="en-US" dirty="0" err="1" smtClean="0"/>
              <a:t>val</a:t>
            </a:r>
            <a:endParaRPr lang="pl-PL" dirty="0" smtClean="0"/>
          </a:p>
          <a:p>
            <a:pPr lvl="1"/>
            <a:r>
              <a:rPr lang="pl-PL" dirty="0" err="1" smtClean="0"/>
              <a:t>width</a:t>
            </a:r>
            <a:r>
              <a:rPr lang="pl-PL" dirty="0" smtClean="0"/>
              <a:t>/</a:t>
            </a:r>
            <a:r>
              <a:rPr lang="pl-PL" dirty="0" err="1" smtClean="0"/>
              <a:t>height</a:t>
            </a:r>
            <a:endParaRPr lang="pl-PL" dirty="0" smtClean="0"/>
          </a:p>
          <a:p>
            <a:r>
              <a:rPr lang="pl-PL" dirty="0" err="1"/>
              <a:t>Traversing</a:t>
            </a:r>
            <a:r>
              <a:rPr lang="pl-PL" dirty="0"/>
              <a:t> - </a:t>
            </a:r>
            <a:r>
              <a:rPr lang="pl-PL" dirty="0" err="1"/>
              <a:t>Ancestors</a:t>
            </a:r>
            <a:endParaRPr lang="pl-PL" dirty="0"/>
          </a:p>
          <a:p>
            <a:pPr marL="288925" lvl="1" indent="0">
              <a:buNone/>
            </a:pPr>
            <a:endParaRPr lang="en-US" dirty="0"/>
          </a:p>
        </p:txBody>
      </p:sp>
      <p:sp>
        <p:nvSpPr>
          <p:cNvPr id="5" name="TextBox 3"/>
          <p:cNvSpPr txBox="1"/>
          <p:nvPr/>
        </p:nvSpPr>
        <p:spPr>
          <a:xfrm>
            <a:off x="2771800" y="2420888"/>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$("p").addClass("strike");</a:t>
            </a:r>
          </a:p>
        </p:txBody>
      </p:sp>
      <p:sp>
        <p:nvSpPr>
          <p:cNvPr id="6" name="TextBox 4"/>
          <p:cNvSpPr txBox="1"/>
          <p:nvPr/>
        </p:nvSpPr>
        <p:spPr>
          <a:xfrm>
            <a:off x="2771800" y="3256384"/>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$("ul").append("&lt;li&gt;New item&lt;/li&gt;");</a:t>
            </a:r>
          </a:p>
        </p:txBody>
      </p:sp>
      <p:sp>
        <p:nvSpPr>
          <p:cNvPr id="7" name="TextBox 5"/>
          <p:cNvSpPr txBox="1"/>
          <p:nvPr/>
        </p:nvSpPr>
        <p:spPr>
          <a:xfrm>
            <a:off x="2771800" y="3713584"/>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$(#Warning").detach();</a:t>
            </a:r>
          </a:p>
        </p:txBody>
      </p:sp>
      <p:sp>
        <p:nvSpPr>
          <p:cNvPr id="8" name="TextBox 6"/>
          <p:cNvSpPr txBox="1"/>
          <p:nvPr/>
        </p:nvSpPr>
        <p:spPr>
          <a:xfrm>
            <a:off x="2771800" y="4170784"/>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$("h1").html("&lt;hgroup&gt;…&lt;/hgroup&gt;");</a:t>
            </a:r>
          </a:p>
        </p:txBody>
      </p:sp>
      <p:sp>
        <p:nvSpPr>
          <p:cNvPr id="9" name="TextBox 7"/>
          <p:cNvSpPr txBox="1"/>
          <p:nvPr/>
        </p:nvSpPr>
        <p:spPr>
          <a:xfrm>
            <a:off x="2771800" y="4627984"/>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t>
            </a:r>
            <a:r>
              <a:rPr lang="en-GB" b="0" dirty="0">
                <a:latin typeface="Lucida Sans Unicode" pitchFamily="34" charset="0"/>
                <a:cs typeface="Lucida Sans Unicode" pitchFamily="34" charset="0"/>
              </a:rPr>
              <a:t>Warning</a:t>
            </a:r>
            <a:r>
              <a:rPr lang="en-GB" b="0" dirty="0" smtClean="0">
                <a:latin typeface="Lucida Sans Unicode" pitchFamily="34" charset="0"/>
                <a:cs typeface="Lucida Sans Unicode" pitchFamily="34" charset="0"/>
              </a:rPr>
              <a:t>").replaceWith("&lt;p&gt;Panic over!&lt;/p&gt;");</a:t>
            </a:r>
            <a:endParaRPr lang="en-GB" b="0" dirty="0">
              <a:latin typeface="Lucida Sans Unicode" pitchFamily="34" charset="0"/>
              <a:cs typeface="Lucida Sans Unicode" pitchFamily="34" charset="0"/>
            </a:endParaRPr>
          </a:p>
        </p:txBody>
      </p:sp>
      <p:sp>
        <p:nvSpPr>
          <p:cNvPr id="10" name="TextBox 8"/>
          <p:cNvSpPr txBox="1"/>
          <p:nvPr/>
        </p:nvSpPr>
        <p:spPr>
          <a:xfrm>
            <a:off x="2771800" y="5085184"/>
            <a:ext cx="60198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$("input[type=text").val();</a:t>
            </a:r>
            <a:endParaRPr lang="en-GB" sz="2000" b="0" dirty="0">
              <a:latin typeface="Lucida Sans Unicode" pitchFamily="34" charset="0"/>
              <a:cs typeface="Lucida Sans Unicode" pitchFamily="34" charset="0"/>
            </a:endParaRPr>
          </a:p>
        </p:txBody>
      </p:sp>
      <p:sp>
        <p:nvSpPr>
          <p:cNvPr id="11" name="TextBox 3"/>
          <p:cNvSpPr txBox="1"/>
          <p:nvPr/>
        </p:nvSpPr>
        <p:spPr>
          <a:xfrm>
            <a:off x="2771800" y="2838636"/>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$("p").</a:t>
            </a:r>
            <a:r>
              <a:rPr lang="en-GB" b="0" dirty="0" err="1">
                <a:latin typeface="Lucida Sans Unicode" pitchFamily="34" charset="0"/>
                <a:cs typeface="Lucida Sans Unicode" pitchFamily="34" charset="0"/>
              </a:rPr>
              <a:t>css</a:t>
            </a:r>
            <a:r>
              <a:rPr lang="en-GB" b="0" dirty="0">
                <a:latin typeface="Lucida Sans Unicode" pitchFamily="34" charset="0"/>
                <a:cs typeface="Lucida Sans Unicode" pitchFamily="34" charset="0"/>
              </a:rPr>
              <a:t>("background-</a:t>
            </a:r>
            <a:r>
              <a:rPr lang="en-GB" b="0" dirty="0" err="1">
                <a:latin typeface="Lucida Sans Unicode" pitchFamily="34" charset="0"/>
                <a:cs typeface="Lucida Sans Unicode" pitchFamily="34" charset="0"/>
              </a:rPr>
              <a:t>color</a:t>
            </a:r>
            <a:r>
              <a:rPr lang="en-GB" b="0" dirty="0">
                <a:latin typeface="Lucida Sans Unicode" pitchFamily="34" charset="0"/>
                <a:cs typeface="Lucida Sans Unicode" pitchFamily="34" charset="0"/>
              </a:rPr>
              <a:t>", "yellow");</a:t>
            </a:r>
            <a:endParaRPr lang="en-GB" b="0" dirty="0" smtClean="0">
              <a:latin typeface="Lucida Sans Unicode" pitchFamily="34" charset="0"/>
              <a:cs typeface="Lucida Sans Unicode" pitchFamily="34" charset="0"/>
            </a:endParaRPr>
          </a:p>
        </p:txBody>
      </p:sp>
      <p:sp>
        <p:nvSpPr>
          <p:cNvPr id="12" name="TextBox 8"/>
          <p:cNvSpPr txBox="1"/>
          <p:nvPr/>
        </p:nvSpPr>
        <p:spPr>
          <a:xfrm>
            <a:off x="2787824" y="5517232"/>
            <a:ext cx="60198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$("#div1").width(500).height(500);</a:t>
            </a:r>
          </a:p>
        </p:txBody>
      </p:sp>
      <p:sp>
        <p:nvSpPr>
          <p:cNvPr id="13" name="TextBox 8"/>
          <p:cNvSpPr txBox="1"/>
          <p:nvPr/>
        </p:nvSpPr>
        <p:spPr>
          <a:xfrm>
            <a:off x="395536" y="6442084"/>
            <a:ext cx="849694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 $("span").</a:t>
            </a:r>
            <a:r>
              <a:rPr lang="en-GB" b="0" dirty="0" err="1">
                <a:latin typeface="Lucida Sans Unicode" pitchFamily="34" charset="0"/>
                <a:cs typeface="Lucida Sans Unicode" pitchFamily="34" charset="0"/>
              </a:rPr>
              <a:t>parentsUntil</a:t>
            </a:r>
            <a:r>
              <a:rPr lang="en-GB" b="0" dirty="0">
                <a:latin typeface="Lucida Sans Unicode" pitchFamily="34" charset="0"/>
                <a:cs typeface="Lucida Sans Unicode" pitchFamily="34" charset="0"/>
              </a:rPr>
              <a:t>("div").</a:t>
            </a:r>
            <a:r>
              <a:rPr lang="en-GB" b="0" dirty="0" err="1">
                <a:latin typeface="Lucida Sans Unicode" pitchFamily="34" charset="0"/>
                <a:cs typeface="Lucida Sans Unicode" pitchFamily="34" charset="0"/>
              </a:rPr>
              <a:t>css</a:t>
            </a:r>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color</a:t>
            </a:r>
            <a:r>
              <a:rPr lang="en-GB" b="0" dirty="0">
                <a:latin typeface="Lucida Sans Unicode" pitchFamily="34" charset="0"/>
                <a:cs typeface="Lucida Sans Unicode" pitchFamily="34" charset="0"/>
              </a:rPr>
              <a:t>": "red", "border": "2px solid red</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590183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smtClean="0"/>
              <a:t>Adding, Removing, and Modifying Elements by Using jQuery</a:t>
            </a:r>
            <a:endParaRPr lang="en-US" dirty="0"/>
          </a:p>
        </p:txBody>
      </p:sp>
      <p:sp>
        <p:nvSpPr>
          <p:cNvPr id="4" name="Content Placeholder 2"/>
          <p:cNvSpPr>
            <a:spLocks noGrp="1"/>
          </p:cNvSpPr>
          <p:nvPr/>
        </p:nvSpPr>
        <p:spPr bwMode="auto">
          <a:xfrm>
            <a:off x="458787" y="760606"/>
            <a:ext cx="8119156" cy="4635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dirty="0" err="1" smtClean="0"/>
              <a:t>Traversing</a:t>
            </a:r>
            <a:r>
              <a:rPr lang="pl-PL" dirty="0" smtClean="0"/>
              <a:t> </a:t>
            </a:r>
            <a:r>
              <a:rPr lang="pl-PL" dirty="0"/>
              <a:t>- </a:t>
            </a:r>
            <a:r>
              <a:rPr lang="pl-PL" dirty="0" err="1" smtClean="0"/>
              <a:t>Ancestors</a:t>
            </a:r>
            <a:endParaRPr lang="pl-PL" dirty="0"/>
          </a:p>
        </p:txBody>
      </p:sp>
      <p:graphicFrame>
        <p:nvGraphicFramePr>
          <p:cNvPr id="3" name="Tabela 2"/>
          <p:cNvGraphicFramePr>
            <a:graphicFrameLocks noGrp="1"/>
          </p:cNvGraphicFramePr>
          <p:nvPr>
            <p:extLst>
              <p:ext uri="{D42A27DB-BD31-4B8C-83A1-F6EECF244321}">
                <p14:modId xmlns:p14="http://schemas.microsoft.com/office/powerpoint/2010/main" val="441232335"/>
              </p:ext>
            </p:extLst>
          </p:nvPr>
        </p:nvGraphicFramePr>
        <p:xfrm>
          <a:off x="179512" y="1195778"/>
          <a:ext cx="8856984" cy="5617598"/>
        </p:xfrm>
        <a:graphic>
          <a:graphicData uri="http://schemas.openxmlformats.org/drawingml/2006/table">
            <a:tbl>
              <a:tblPr/>
              <a:tblGrid>
                <a:gridCol w="1768012">
                  <a:extLst>
                    <a:ext uri="{9D8B030D-6E8A-4147-A177-3AD203B41FA5}">
                      <a16:colId xmlns:a16="http://schemas.microsoft.com/office/drawing/2014/main" xmlns="" val="904113118"/>
                    </a:ext>
                  </a:extLst>
                </a:gridCol>
                <a:gridCol w="7088972">
                  <a:extLst>
                    <a:ext uri="{9D8B030D-6E8A-4147-A177-3AD203B41FA5}">
                      <a16:colId xmlns:a16="http://schemas.microsoft.com/office/drawing/2014/main" xmlns="" val="4052001852"/>
                    </a:ext>
                  </a:extLst>
                </a:gridCol>
              </a:tblGrid>
              <a:tr h="156818">
                <a:tc>
                  <a:txBody>
                    <a:bodyPr/>
                    <a:lstStyle/>
                    <a:p>
                      <a:pPr algn="l" fontAlgn="t"/>
                      <a:r>
                        <a:rPr lang="en-US" sz="1200" b="1">
                          <a:solidFill>
                            <a:schemeClr val="tx1"/>
                          </a:solidFill>
                          <a:effectLst/>
                        </a:rPr>
                        <a:t>Method</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b="1" dirty="0">
                          <a:solidFill>
                            <a:schemeClr val="tx1"/>
                          </a:solidFill>
                          <a:effectLst/>
                        </a:rPr>
                        <a:t>Description</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57814312"/>
                  </a:ext>
                </a:extLst>
              </a:tr>
              <a:tr h="156818">
                <a:tc>
                  <a:txBody>
                    <a:bodyPr/>
                    <a:lstStyle/>
                    <a:p>
                      <a:pPr fontAlgn="t"/>
                      <a:r>
                        <a:rPr lang="en-US" sz="1200" u="sng">
                          <a:solidFill>
                            <a:schemeClr val="tx1"/>
                          </a:solidFill>
                          <a:effectLst/>
                          <a:hlinkClick r:id="rId3"/>
                        </a:rPr>
                        <a:t>add()</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Adds elements to the set of matched elements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99643385"/>
                  </a:ext>
                </a:extLst>
              </a:tr>
              <a:tr h="156818">
                <a:tc>
                  <a:txBody>
                    <a:bodyPr/>
                    <a:lstStyle/>
                    <a:p>
                      <a:pPr fontAlgn="t"/>
                      <a:r>
                        <a:rPr lang="en-US" sz="1200" u="sng" dirty="0">
                          <a:solidFill>
                            <a:schemeClr val="tx1"/>
                          </a:solidFill>
                          <a:effectLst/>
                          <a:hlinkClick r:id="rId4"/>
                        </a:rPr>
                        <a:t>children()</a:t>
                      </a:r>
                      <a:endParaRPr lang="en-US" sz="1200" dirty="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Returns all direct children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810118455"/>
                  </a:ext>
                </a:extLst>
              </a:tr>
              <a:tr h="156818">
                <a:tc>
                  <a:txBody>
                    <a:bodyPr/>
                    <a:lstStyle/>
                    <a:p>
                      <a:pPr fontAlgn="t"/>
                      <a:r>
                        <a:rPr lang="en-US" sz="1200" u="sng">
                          <a:solidFill>
                            <a:schemeClr val="tx1"/>
                          </a:solidFill>
                          <a:effectLst/>
                          <a:hlinkClick r:id="rId5"/>
                        </a:rPr>
                        <a:t>closest()</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Returns the first ancestor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527211386"/>
                  </a:ext>
                </a:extLst>
              </a:tr>
              <a:tr h="257629">
                <a:tc>
                  <a:txBody>
                    <a:bodyPr/>
                    <a:lstStyle/>
                    <a:p>
                      <a:pPr fontAlgn="t"/>
                      <a:r>
                        <a:rPr lang="en-US" sz="1200" u="sng" dirty="0">
                          <a:solidFill>
                            <a:schemeClr val="tx1"/>
                          </a:solidFill>
                          <a:effectLst/>
                          <a:hlinkClick r:id="rId6"/>
                        </a:rPr>
                        <a:t>contents()</a:t>
                      </a:r>
                      <a:endParaRPr lang="en-US" sz="1200" dirty="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Returns all direct children of the selected element (including text and comment nodes)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050852620"/>
                  </a:ext>
                </a:extLst>
              </a:tr>
              <a:tr h="156818">
                <a:tc>
                  <a:txBody>
                    <a:bodyPr/>
                    <a:lstStyle/>
                    <a:p>
                      <a:pPr fontAlgn="t"/>
                      <a:r>
                        <a:rPr lang="en-US" sz="1200" u="sng">
                          <a:solidFill>
                            <a:schemeClr val="tx1"/>
                          </a:solidFill>
                          <a:effectLst/>
                          <a:hlinkClick r:id="rId7"/>
                        </a:rPr>
                        <a:t>each()</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Executes a function for each matched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158861957"/>
                  </a:ext>
                </a:extLst>
              </a:tr>
              <a:tr h="257629">
                <a:tc>
                  <a:txBody>
                    <a:bodyPr/>
                    <a:lstStyle/>
                    <a:p>
                      <a:pPr fontAlgn="t"/>
                      <a:r>
                        <a:rPr lang="en-US" sz="1200" u="sng" dirty="0" err="1">
                          <a:solidFill>
                            <a:schemeClr val="tx1"/>
                          </a:solidFill>
                          <a:effectLst/>
                          <a:hlinkClick r:id="rId8"/>
                        </a:rPr>
                        <a:t>eq</a:t>
                      </a:r>
                      <a:r>
                        <a:rPr lang="en-US" sz="1200" u="sng" dirty="0">
                          <a:solidFill>
                            <a:schemeClr val="tx1"/>
                          </a:solidFill>
                          <a:effectLst/>
                          <a:hlinkClick r:id="rId8"/>
                        </a:rPr>
                        <a:t>()</a:t>
                      </a:r>
                      <a:endParaRPr lang="en-US" sz="1200" dirty="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solidFill>
                            <a:schemeClr val="tx1"/>
                          </a:solidFill>
                          <a:effectLst/>
                        </a:rPr>
                        <a:t>Returns an element with a specific index number of the selected elements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542444653"/>
                  </a:ext>
                </a:extLst>
              </a:tr>
              <a:tr h="257629">
                <a:tc>
                  <a:txBody>
                    <a:bodyPr/>
                    <a:lstStyle/>
                    <a:p>
                      <a:pPr fontAlgn="t"/>
                      <a:r>
                        <a:rPr lang="en-US" sz="1200" u="sng">
                          <a:solidFill>
                            <a:schemeClr val="tx1"/>
                          </a:solidFill>
                          <a:effectLst/>
                          <a:hlinkClick r:id="rId9"/>
                        </a:rPr>
                        <a:t>filter()</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solidFill>
                            <a:schemeClr val="tx1"/>
                          </a:solidFill>
                          <a:effectLst/>
                        </a:rPr>
                        <a:t>Reduce the set of matched elements to those that match the selector or pass the function's test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39207690"/>
                  </a:ext>
                </a:extLst>
              </a:tr>
              <a:tr h="156818">
                <a:tc>
                  <a:txBody>
                    <a:bodyPr/>
                    <a:lstStyle/>
                    <a:p>
                      <a:pPr fontAlgn="t"/>
                      <a:r>
                        <a:rPr lang="en-US" sz="1200" u="sng">
                          <a:solidFill>
                            <a:schemeClr val="tx1"/>
                          </a:solidFill>
                          <a:effectLst/>
                          <a:hlinkClick r:id="rId10"/>
                        </a:rPr>
                        <a:t>find()</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solidFill>
                            <a:schemeClr val="tx1"/>
                          </a:solidFill>
                          <a:effectLst/>
                        </a:rPr>
                        <a:t>Returns descendant elements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201066586"/>
                  </a:ext>
                </a:extLst>
              </a:tr>
              <a:tr h="156818">
                <a:tc>
                  <a:txBody>
                    <a:bodyPr/>
                    <a:lstStyle/>
                    <a:p>
                      <a:pPr fontAlgn="t"/>
                      <a:r>
                        <a:rPr lang="en-US" sz="1200" u="sng">
                          <a:solidFill>
                            <a:schemeClr val="tx1"/>
                          </a:solidFill>
                          <a:effectLst/>
                          <a:hlinkClick r:id="rId11"/>
                        </a:rPr>
                        <a:t>first()</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solidFill>
                            <a:schemeClr val="tx1"/>
                          </a:solidFill>
                          <a:effectLst/>
                        </a:rPr>
                        <a:t>Returns the first element of the selected elements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41715943"/>
                  </a:ext>
                </a:extLst>
              </a:tr>
              <a:tr h="156818">
                <a:tc>
                  <a:txBody>
                    <a:bodyPr/>
                    <a:lstStyle/>
                    <a:p>
                      <a:pPr fontAlgn="t"/>
                      <a:r>
                        <a:rPr lang="en-US" sz="1200" u="sng" dirty="0">
                          <a:solidFill>
                            <a:schemeClr val="tx1"/>
                          </a:solidFill>
                          <a:effectLst/>
                          <a:hlinkClick r:id="rId12"/>
                        </a:rPr>
                        <a:t>last()</a:t>
                      </a:r>
                      <a:endParaRPr lang="en-US" sz="1200" dirty="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solidFill>
                            <a:schemeClr val="tx1"/>
                          </a:solidFill>
                          <a:effectLst/>
                        </a:rPr>
                        <a:t>Returns the last element of the selected elements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659666762"/>
                  </a:ext>
                </a:extLst>
              </a:tr>
              <a:tr h="156818">
                <a:tc>
                  <a:txBody>
                    <a:bodyPr/>
                    <a:lstStyle/>
                    <a:p>
                      <a:pPr fontAlgn="t"/>
                      <a:r>
                        <a:rPr lang="en-US" sz="1200" u="sng" dirty="0">
                          <a:solidFill>
                            <a:schemeClr val="tx1"/>
                          </a:solidFill>
                          <a:effectLst/>
                          <a:hlinkClick r:id="rId13"/>
                        </a:rPr>
                        <a:t>next()</a:t>
                      </a:r>
                      <a:endParaRPr lang="en-US" sz="1200" dirty="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Returns the next sibling element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484197"/>
                  </a:ext>
                </a:extLst>
              </a:tr>
              <a:tr h="156818">
                <a:tc>
                  <a:txBody>
                    <a:bodyPr/>
                    <a:lstStyle/>
                    <a:p>
                      <a:pPr fontAlgn="t"/>
                      <a:r>
                        <a:rPr lang="en-US" sz="1200" u="sng">
                          <a:solidFill>
                            <a:schemeClr val="tx1"/>
                          </a:solidFill>
                          <a:effectLst/>
                          <a:hlinkClick r:id="rId14"/>
                        </a:rPr>
                        <a:t>nextAll()</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Returns all next sibling elements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55619146"/>
                  </a:ext>
                </a:extLst>
              </a:tr>
              <a:tr h="156818">
                <a:tc>
                  <a:txBody>
                    <a:bodyPr/>
                    <a:lstStyle/>
                    <a:p>
                      <a:pPr fontAlgn="t"/>
                      <a:r>
                        <a:rPr lang="en-US" sz="1200" u="sng">
                          <a:solidFill>
                            <a:schemeClr val="tx1"/>
                          </a:solidFill>
                          <a:effectLst/>
                          <a:hlinkClick r:id="rId15"/>
                        </a:rPr>
                        <a:t>nextUntil()</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Returns all next sibling elements between two given arguments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834202950"/>
                  </a:ext>
                </a:extLst>
              </a:tr>
              <a:tr h="156818">
                <a:tc>
                  <a:txBody>
                    <a:bodyPr/>
                    <a:lstStyle/>
                    <a:p>
                      <a:pPr fontAlgn="t"/>
                      <a:r>
                        <a:rPr lang="en-US" sz="1200" u="sng">
                          <a:solidFill>
                            <a:schemeClr val="tx1"/>
                          </a:solidFill>
                          <a:effectLst/>
                          <a:hlinkClick r:id="rId16"/>
                        </a:rPr>
                        <a:t>not()</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Remove elements from the set of matched elements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533431055"/>
                  </a:ext>
                </a:extLst>
              </a:tr>
              <a:tr h="156818">
                <a:tc>
                  <a:txBody>
                    <a:bodyPr/>
                    <a:lstStyle/>
                    <a:p>
                      <a:pPr fontAlgn="t"/>
                      <a:r>
                        <a:rPr lang="en-US" sz="1200" u="sng">
                          <a:solidFill>
                            <a:schemeClr val="tx1"/>
                          </a:solidFill>
                          <a:effectLst/>
                          <a:hlinkClick r:id="rId17"/>
                        </a:rPr>
                        <a:t>offsetParent()</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solidFill>
                            <a:schemeClr val="tx1"/>
                          </a:solidFill>
                          <a:effectLst/>
                        </a:rPr>
                        <a:t>Returns the first positioned parent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446950095"/>
                  </a:ext>
                </a:extLst>
              </a:tr>
              <a:tr h="156818">
                <a:tc>
                  <a:txBody>
                    <a:bodyPr/>
                    <a:lstStyle/>
                    <a:p>
                      <a:pPr fontAlgn="t"/>
                      <a:r>
                        <a:rPr lang="en-US" sz="1200" u="sng">
                          <a:solidFill>
                            <a:schemeClr val="tx1"/>
                          </a:solidFill>
                          <a:effectLst/>
                          <a:hlinkClick r:id="rId18"/>
                        </a:rPr>
                        <a:t>parent()</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Returns the direct parent element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861452915"/>
                  </a:ext>
                </a:extLst>
              </a:tr>
              <a:tr h="156818">
                <a:tc>
                  <a:txBody>
                    <a:bodyPr/>
                    <a:lstStyle/>
                    <a:p>
                      <a:pPr fontAlgn="t"/>
                      <a:r>
                        <a:rPr lang="en-US" sz="1200" u="sng">
                          <a:solidFill>
                            <a:schemeClr val="tx1"/>
                          </a:solidFill>
                          <a:effectLst/>
                          <a:hlinkClick r:id="rId19"/>
                        </a:rPr>
                        <a:t>parents()</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Returns all ancestor elements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338736657"/>
                  </a:ext>
                </a:extLst>
              </a:tr>
              <a:tr h="156818">
                <a:tc>
                  <a:txBody>
                    <a:bodyPr/>
                    <a:lstStyle/>
                    <a:p>
                      <a:pPr fontAlgn="t"/>
                      <a:r>
                        <a:rPr lang="en-US" sz="1200" u="sng">
                          <a:solidFill>
                            <a:schemeClr val="tx1"/>
                          </a:solidFill>
                          <a:effectLst/>
                          <a:hlinkClick r:id="rId20"/>
                        </a:rPr>
                        <a:t>parentsUntil()</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Returns all ancestor elements between two given arguments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075734946"/>
                  </a:ext>
                </a:extLst>
              </a:tr>
              <a:tr h="156818">
                <a:tc>
                  <a:txBody>
                    <a:bodyPr/>
                    <a:lstStyle/>
                    <a:p>
                      <a:pPr fontAlgn="t"/>
                      <a:r>
                        <a:rPr lang="en-US" sz="1200" u="sng">
                          <a:solidFill>
                            <a:schemeClr val="tx1"/>
                          </a:solidFill>
                          <a:effectLst/>
                          <a:hlinkClick r:id="rId21"/>
                        </a:rPr>
                        <a:t>prev()</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Returns the previous sibling element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521657615"/>
                  </a:ext>
                </a:extLst>
              </a:tr>
              <a:tr h="156818">
                <a:tc>
                  <a:txBody>
                    <a:bodyPr/>
                    <a:lstStyle/>
                    <a:p>
                      <a:pPr fontAlgn="t"/>
                      <a:r>
                        <a:rPr lang="en-US" sz="1200" u="sng">
                          <a:solidFill>
                            <a:schemeClr val="tx1"/>
                          </a:solidFill>
                          <a:effectLst/>
                          <a:hlinkClick r:id="rId22"/>
                        </a:rPr>
                        <a:t>prevAll()</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tx1"/>
                          </a:solidFill>
                          <a:effectLst/>
                        </a:rPr>
                        <a:t>Returns all previous sibling elements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86086476"/>
                  </a:ext>
                </a:extLst>
              </a:tr>
              <a:tr h="156818">
                <a:tc>
                  <a:txBody>
                    <a:bodyPr/>
                    <a:lstStyle/>
                    <a:p>
                      <a:pPr fontAlgn="t"/>
                      <a:r>
                        <a:rPr lang="en-US" sz="1200" u="sng">
                          <a:solidFill>
                            <a:schemeClr val="tx1"/>
                          </a:solidFill>
                          <a:effectLst/>
                          <a:hlinkClick r:id="rId23"/>
                        </a:rPr>
                        <a:t>prevUntil()</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chemeClr val="tx1"/>
                          </a:solidFill>
                          <a:effectLst/>
                        </a:rPr>
                        <a:t>Returns all previous sibling elements between two given arguments</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599914751"/>
                  </a:ext>
                </a:extLst>
              </a:tr>
              <a:tr h="156818">
                <a:tc>
                  <a:txBody>
                    <a:bodyPr/>
                    <a:lstStyle/>
                    <a:p>
                      <a:pPr fontAlgn="t"/>
                      <a:r>
                        <a:rPr lang="en-US" sz="1200" u="sng">
                          <a:solidFill>
                            <a:schemeClr val="tx1"/>
                          </a:solidFill>
                          <a:effectLst/>
                          <a:hlinkClick r:id="rId24"/>
                        </a:rPr>
                        <a:t>siblings()</a:t>
                      </a:r>
                      <a:endParaRPr lang="en-US" sz="1200">
                        <a:solidFill>
                          <a:schemeClr val="tx1"/>
                        </a:solidFill>
                        <a:effectLst/>
                      </a:endParaRP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solidFill>
                            <a:schemeClr val="tx1"/>
                          </a:solidFill>
                          <a:effectLst/>
                        </a:rPr>
                        <a:t>Returns all sibling elements of the selected element</a:t>
                      </a:r>
                    </a:p>
                  </a:txBody>
                  <a:tcPr marL="25690" marR="25690" marT="25690" marB="256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87753680"/>
                  </a:ext>
                </a:extLst>
              </a:tr>
            </a:tbl>
          </a:graphicData>
        </a:graphic>
      </p:graphicFrame>
    </p:spTree>
    <p:extLst>
      <p:ext uri="{BB962C8B-B14F-4D97-AF65-F5344CB8AC3E}">
        <p14:creationId xmlns:p14="http://schemas.microsoft.com/office/powerpoint/2010/main" val="23060667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1988299f-7c27-4b52-a922-3a2871adf5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Control Events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jQuery </a:t>
            </a:r>
            <a:r>
              <a:rPr lang="en-US" b="1" dirty="0" smtClean="0"/>
              <a:t>selector</a:t>
            </a:r>
            <a:r>
              <a:rPr lang="en-US" dirty="0" smtClean="0"/>
              <a:t> function to find the item that raises the event</a:t>
            </a:r>
          </a:p>
          <a:p>
            <a:r>
              <a:rPr lang="en-US" dirty="0" smtClean="0"/>
              <a:t>Use the </a:t>
            </a:r>
            <a:r>
              <a:rPr lang="en-US" b="1" dirty="0" smtClean="0"/>
              <a:t>bind</a:t>
            </a:r>
            <a:r>
              <a:rPr lang="en-US" dirty="0" smtClean="0"/>
              <a:t> method (or a jQuery shortcut) to bind the event handler to the event</a:t>
            </a:r>
            <a:endParaRPr lang="en-US" dirty="0"/>
          </a:p>
        </p:txBody>
      </p:sp>
      <p:sp>
        <p:nvSpPr>
          <p:cNvPr id="5" name="TextBox 3"/>
          <p:cNvSpPr txBox="1"/>
          <p:nvPr/>
        </p:nvSpPr>
        <p:spPr>
          <a:xfrm>
            <a:off x="637155" y="3203985"/>
            <a:ext cx="7845363"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$("#submit").click(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userName = $("#NameBox").val();</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$("#thankYouArea").</a:t>
            </a:r>
            <a:r>
              <a:rPr lang="en-US" sz="2000" b="0" dirty="0" smtClean="0">
                <a:latin typeface="Lucida Sans Unicode" pitchFamily="34" charset="0"/>
                <a:cs typeface="Lucida Sans Unicode" pitchFamily="34" charset="0"/>
              </a:rPr>
              <a:t>replaceWith(</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"&lt;</a:t>
            </a:r>
            <a:r>
              <a:rPr lang="en-US" sz="2000" b="0" dirty="0">
                <a:latin typeface="Lucida Sans Unicode" pitchFamily="34" charset="0"/>
                <a:cs typeface="Lucida Sans Unicode" pitchFamily="34" charset="0"/>
              </a:rPr>
              <a:t>p&gt;Thank you " + userName + "&lt;/p&gt;");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2909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Gathering User Input by Using Forms in HTML</a:t>
            </a:r>
            <a:endParaRPr lang="en-US" dirty="0"/>
          </a:p>
        </p:txBody>
      </p:sp>
      <p:sp>
        <p:nvSpPr>
          <p:cNvPr id="4" name="Content Placeholder 2"/>
          <p:cNvSpPr>
            <a:spLocks noGrp="1"/>
          </p:cNvSpPr>
          <p:nvPr/>
        </p:nvSpPr>
        <p:spPr bwMode="auto">
          <a:xfrm>
            <a:off x="458788"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&lt;form&gt; element provides a mechanism for obtaining user input</a:t>
            </a:r>
          </a:p>
          <a:p>
            <a:pPr lvl="1"/>
            <a:r>
              <a:rPr lang="en-US" dirty="0" smtClean="0"/>
              <a:t>The action attribute specifies where</a:t>
            </a:r>
            <a:br>
              <a:rPr lang="en-US" dirty="0" smtClean="0"/>
            </a:br>
            <a:r>
              <a:rPr lang="en-US" dirty="0" smtClean="0"/>
              <a:t>the data will be sent</a:t>
            </a:r>
          </a:p>
          <a:p>
            <a:pPr lvl="1"/>
            <a:r>
              <a:rPr lang="en-US" dirty="0" smtClean="0"/>
              <a:t>The method attribute specifies how </a:t>
            </a:r>
            <a:br>
              <a:rPr lang="en-US" dirty="0" smtClean="0"/>
            </a:br>
            <a:r>
              <a:rPr lang="en-US" dirty="0" smtClean="0"/>
              <a:t>the data will be sent</a:t>
            </a:r>
          </a:p>
          <a:p>
            <a:pPr lvl="1"/>
            <a:r>
              <a:rPr lang="en-US" dirty="0" smtClean="0"/>
              <a:t>Many different input types are </a:t>
            </a:r>
            <a:br>
              <a:rPr lang="en-US" dirty="0" smtClean="0"/>
            </a:br>
            <a:r>
              <a:rPr lang="en-US" dirty="0" smtClean="0"/>
              <a:t>available</a:t>
            </a:r>
          </a:p>
          <a:p>
            <a:endParaRPr lang="en-US" dirty="0"/>
          </a:p>
        </p:txBody>
      </p:sp>
      <p:pic>
        <p:nvPicPr>
          <p:cNvPr id="5" name="Picture 4" descr="A screen shot of an HTML5 form at runtime. The user has specified values for first name, last name, email address, password, and blog addre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750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Control Events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on() method attaches one or more event handlers for the selected elements.</a:t>
            </a:r>
          </a:p>
        </p:txBody>
      </p:sp>
      <p:sp>
        <p:nvSpPr>
          <p:cNvPr id="5" name="TextBox 3"/>
          <p:cNvSpPr txBox="1"/>
          <p:nvPr/>
        </p:nvSpPr>
        <p:spPr>
          <a:xfrm>
            <a:off x="458788" y="2009843"/>
            <a:ext cx="7845363"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$("p").on({</a:t>
            </a:r>
          </a:p>
          <a:p>
            <a:r>
              <a:rPr lang="en-US" sz="2000" b="0" dirty="0">
                <a:latin typeface="Lucida Sans Unicode" pitchFamily="34" charset="0"/>
                <a:cs typeface="Lucida Sans Unicode" pitchFamily="34" charset="0"/>
              </a:rPr>
              <a:t>    </a:t>
            </a:r>
            <a:r>
              <a:rPr lang="en-US" sz="2000" b="0" dirty="0" err="1">
                <a:latin typeface="Lucida Sans Unicode" pitchFamily="34" charset="0"/>
                <a:cs typeface="Lucida Sans Unicode" pitchFamily="34" charset="0"/>
              </a:rPr>
              <a:t>mouseenter</a:t>
            </a:r>
            <a:r>
              <a:rPr lang="en-US" sz="2000" b="0" dirty="0">
                <a:latin typeface="Lucida Sans Unicode" pitchFamily="34" charset="0"/>
                <a:cs typeface="Lucida Sans Unicode" pitchFamily="34" charset="0"/>
              </a:rPr>
              <a:t>: function(){</a:t>
            </a:r>
          </a:p>
          <a:p>
            <a:r>
              <a:rPr lang="en-US" sz="2000" b="0" dirty="0">
                <a:latin typeface="Lucida Sans Unicode" pitchFamily="34" charset="0"/>
                <a:cs typeface="Lucida Sans Unicode" pitchFamily="34" charset="0"/>
              </a:rPr>
              <a:t>        $(this).</a:t>
            </a:r>
            <a:r>
              <a:rPr lang="en-US" sz="2000" b="0" dirty="0" err="1">
                <a:latin typeface="Lucida Sans Unicode" pitchFamily="34" charset="0"/>
                <a:cs typeface="Lucida Sans Unicode" pitchFamily="34" charset="0"/>
              </a:rPr>
              <a:t>css</a:t>
            </a:r>
            <a:r>
              <a:rPr lang="en-US" sz="2000" b="0" dirty="0">
                <a:latin typeface="Lucida Sans Unicode" pitchFamily="34" charset="0"/>
                <a:cs typeface="Lucida Sans Unicode" pitchFamily="34" charset="0"/>
              </a:rPr>
              <a:t>("background-color", "</a:t>
            </a:r>
            <a:r>
              <a:rPr lang="en-US" sz="2000" b="0" dirty="0" err="1">
                <a:latin typeface="Lucida Sans Unicode" pitchFamily="34" charset="0"/>
                <a:cs typeface="Lucida Sans Unicode" pitchFamily="34" charset="0"/>
              </a:rPr>
              <a:t>lightgray</a:t>
            </a:r>
            <a:r>
              <a:rPr lang="en-US" sz="2000" b="0" dirty="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 </a:t>
            </a:r>
          </a:p>
          <a:p>
            <a:r>
              <a:rPr lang="en-US" sz="2000" b="0" dirty="0">
                <a:latin typeface="Lucida Sans Unicode" pitchFamily="34" charset="0"/>
                <a:cs typeface="Lucida Sans Unicode" pitchFamily="34" charset="0"/>
              </a:rPr>
              <a:t>    </a:t>
            </a:r>
            <a:r>
              <a:rPr lang="en-US" sz="2000" b="0" dirty="0" err="1">
                <a:latin typeface="Lucida Sans Unicode" pitchFamily="34" charset="0"/>
                <a:cs typeface="Lucida Sans Unicode" pitchFamily="34" charset="0"/>
              </a:rPr>
              <a:t>mouseleave</a:t>
            </a:r>
            <a:r>
              <a:rPr lang="en-US" sz="2000" b="0" dirty="0">
                <a:latin typeface="Lucida Sans Unicode" pitchFamily="34" charset="0"/>
                <a:cs typeface="Lucida Sans Unicode" pitchFamily="34" charset="0"/>
              </a:rPr>
              <a:t>: function(){</a:t>
            </a:r>
          </a:p>
          <a:p>
            <a:r>
              <a:rPr lang="en-US" sz="2000" b="0" dirty="0">
                <a:latin typeface="Lucida Sans Unicode" pitchFamily="34" charset="0"/>
                <a:cs typeface="Lucida Sans Unicode" pitchFamily="34" charset="0"/>
              </a:rPr>
              <a:t>        $(this).</a:t>
            </a:r>
            <a:r>
              <a:rPr lang="en-US" sz="2000" b="0" dirty="0" err="1">
                <a:latin typeface="Lucida Sans Unicode" pitchFamily="34" charset="0"/>
                <a:cs typeface="Lucida Sans Unicode" pitchFamily="34" charset="0"/>
              </a:rPr>
              <a:t>css</a:t>
            </a:r>
            <a:r>
              <a:rPr lang="en-US" sz="2000" b="0" dirty="0">
                <a:latin typeface="Lucida Sans Unicode" pitchFamily="34" charset="0"/>
                <a:cs typeface="Lucida Sans Unicode" pitchFamily="34" charset="0"/>
              </a:rPr>
              <a:t>("background-color", "</a:t>
            </a:r>
            <a:r>
              <a:rPr lang="en-US" sz="2000" b="0" dirty="0" err="1">
                <a:latin typeface="Lucida Sans Unicode" pitchFamily="34" charset="0"/>
                <a:cs typeface="Lucida Sans Unicode" pitchFamily="34" charset="0"/>
              </a:rPr>
              <a:t>lightblue</a:t>
            </a:r>
            <a:r>
              <a:rPr lang="en-US" sz="2000" b="0" dirty="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 </a:t>
            </a:r>
          </a:p>
          <a:p>
            <a:r>
              <a:rPr lang="en-US" sz="2000" b="0" dirty="0">
                <a:latin typeface="Lucida Sans Unicode" pitchFamily="34" charset="0"/>
                <a:cs typeface="Lucida Sans Unicode" pitchFamily="34" charset="0"/>
              </a:rPr>
              <a:t>    click: function(){</a:t>
            </a:r>
          </a:p>
          <a:p>
            <a:r>
              <a:rPr lang="en-US" sz="2000" b="0" dirty="0">
                <a:latin typeface="Lucida Sans Unicode" pitchFamily="34" charset="0"/>
                <a:cs typeface="Lucida Sans Unicode" pitchFamily="34" charset="0"/>
              </a:rPr>
              <a:t>        $(this).</a:t>
            </a:r>
            <a:r>
              <a:rPr lang="en-US" sz="2000" b="0" dirty="0" err="1">
                <a:latin typeface="Lucida Sans Unicode" pitchFamily="34" charset="0"/>
                <a:cs typeface="Lucida Sans Unicode" pitchFamily="34" charset="0"/>
              </a:rPr>
              <a:t>css</a:t>
            </a:r>
            <a:r>
              <a:rPr lang="en-US" sz="2000" b="0" dirty="0">
                <a:latin typeface="Lucida Sans Unicode" pitchFamily="34" charset="0"/>
                <a:cs typeface="Lucida Sans Unicode" pitchFamily="34" charset="0"/>
              </a:rPr>
              <a:t>("background-color", "yellow");</a:t>
            </a:r>
          </a:p>
          <a:p>
            <a:r>
              <a:rPr lang="en-US" sz="2000" b="0" dirty="0">
                <a:latin typeface="Lucida Sans Unicode" pitchFamily="34" charset="0"/>
                <a:cs typeface="Lucida Sans Unicode" pitchFamily="34" charset="0"/>
              </a:rPr>
              <a:t>    } </a:t>
            </a: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059096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smtClean="0"/>
              <a:t>Zadanie 31 </a:t>
            </a:r>
            <a:r>
              <a:rPr lang="pl-PL" sz="2400" dirty="0"/>
              <a:t>– </a:t>
            </a:r>
            <a:r>
              <a:rPr lang="pl-PL" sz="2400" i="1" dirty="0" err="1"/>
              <a:t>JQuery</a:t>
            </a:r>
            <a:r>
              <a:rPr lang="pl-PL" sz="2400" dirty="0"/>
              <a:t> </a:t>
            </a:r>
            <a:endParaRPr lang="pl-PL" sz="2400" i="1" dirty="0" smtClean="0"/>
          </a:p>
          <a:p>
            <a:pPr algn="just">
              <a:lnSpc>
                <a:spcPct val="120000"/>
              </a:lnSpc>
            </a:pPr>
            <a:r>
              <a:rPr lang="pl-PL" sz="2400" b="1" dirty="0"/>
              <a:t>Zadanie </a:t>
            </a:r>
            <a:r>
              <a:rPr lang="pl-PL" sz="2400" b="1" dirty="0" smtClean="0"/>
              <a:t>32 </a:t>
            </a:r>
            <a:r>
              <a:rPr lang="pl-PL" sz="2400" dirty="0"/>
              <a:t>– </a:t>
            </a:r>
            <a:r>
              <a:rPr lang="pl-PL" sz="2400" i="1" dirty="0" err="1"/>
              <a:t>JQuery</a:t>
            </a:r>
            <a:r>
              <a:rPr lang="pl-PL" sz="2400" dirty="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7145113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Animation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l-PL" dirty="0" smtClean="0"/>
              <a:t>A</a:t>
            </a:r>
            <a:r>
              <a:rPr lang="en-US" dirty="0" err="1" smtClean="0"/>
              <a:t>nimate</a:t>
            </a:r>
            <a:r>
              <a:rPr lang="en-US" dirty="0"/>
              <a:t>() method is used to create custom </a:t>
            </a:r>
            <a:r>
              <a:rPr lang="en-US" dirty="0" smtClean="0"/>
              <a:t>animations</a:t>
            </a:r>
            <a:r>
              <a:rPr lang="pl-PL" dirty="0"/>
              <a:t>:</a:t>
            </a:r>
            <a:endParaRPr lang="pl-PL" dirty="0" smtClean="0"/>
          </a:p>
          <a:p>
            <a:pPr lvl="1"/>
            <a:r>
              <a:rPr lang="en-US" dirty="0"/>
              <a:t>The required </a:t>
            </a:r>
            <a:r>
              <a:rPr lang="en-US" dirty="0" err="1"/>
              <a:t>params</a:t>
            </a:r>
            <a:r>
              <a:rPr lang="en-US" dirty="0"/>
              <a:t> parameter defines the CSS properties to be animated.</a:t>
            </a:r>
          </a:p>
          <a:p>
            <a:pPr lvl="1"/>
            <a:r>
              <a:rPr lang="en-US" dirty="0" smtClean="0"/>
              <a:t>The </a:t>
            </a:r>
            <a:r>
              <a:rPr lang="en-US" dirty="0"/>
              <a:t>optional speed parameter specifies the duration of the effect. It can take the following values: "slow", "fast", or milliseconds.</a:t>
            </a:r>
          </a:p>
          <a:p>
            <a:pPr lvl="1"/>
            <a:r>
              <a:rPr lang="en-US" dirty="0" smtClean="0"/>
              <a:t>The </a:t>
            </a:r>
            <a:r>
              <a:rPr lang="en-US" dirty="0"/>
              <a:t>optional callback parameter is a function to be executed after the animation completes.</a:t>
            </a:r>
          </a:p>
        </p:txBody>
      </p:sp>
      <p:sp>
        <p:nvSpPr>
          <p:cNvPr id="5" name="TextBox 3"/>
          <p:cNvSpPr txBox="1"/>
          <p:nvPr/>
        </p:nvSpPr>
        <p:spPr>
          <a:xfrm>
            <a:off x="475489" y="4869160"/>
            <a:ext cx="7845363"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err="1">
                <a:latin typeface="Lucida Sans Unicode" pitchFamily="34" charset="0"/>
                <a:cs typeface="Lucida Sans Unicode" pitchFamily="34" charset="0"/>
              </a:rPr>
              <a:t>var</a:t>
            </a:r>
            <a:r>
              <a:rPr lang="en-GB" sz="2000" b="0" dirty="0">
                <a:latin typeface="Lucida Sans Unicode" pitchFamily="34" charset="0"/>
                <a:cs typeface="Lucida Sans Unicode" pitchFamily="34" charset="0"/>
              </a:rPr>
              <a:t> div = $("div");</a:t>
            </a:r>
          </a:p>
          <a:p>
            <a:r>
              <a:rPr lang="en-GB" sz="2000" b="0" dirty="0" err="1" smtClean="0">
                <a:latin typeface="Lucida Sans Unicode" pitchFamily="34" charset="0"/>
                <a:cs typeface="Lucida Sans Unicode" pitchFamily="34" charset="0"/>
              </a:rPr>
              <a:t>div.animate</a:t>
            </a:r>
            <a:r>
              <a:rPr lang="en-GB" sz="2000" b="0" dirty="0">
                <a:latin typeface="Lucida Sans Unicode" pitchFamily="34" charset="0"/>
                <a:cs typeface="Lucida Sans Unicode" pitchFamily="34" charset="0"/>
              </a:rPr>
              <a:t>({height: '300px', opacity: '0.4'}, "slow");</a:t>
            </a:r>
          </a:p>
          <a:p>
            <a:r>
              <a:rPr lang="en-GB" sz="2000" b="0" dirty="0" err="1" smtClean="0">
                <a:latin typeface="Lucida Sans Unicode" pitchFamily="34" charset="0"/>
                <a:cs typeface="Lucida Sans Unicode" pitchFamily="34" charset="0"/>
              </a:rPr>
              <a:t>div.animate</a:t>
            </a:r>
            <a:r>
              <a:rPr lang="en-GB" sz="2000" b="0" dirty="0">
                <a:latin typeface="Lucida Sans Unicode" pitchFamily="34" charset="0"/>
                <a:cs typeface="Lucida Sans Unicode" pitchFamily="34" charset="0"/>
              </a:rPr>
              <a:t>({width: '300px', opacity: '0.8'}, "slow");</a:t>
            </a:r>
          </a:p>
          <a:p>
            <a:r>
              <a:rPr lang="en-GB" sz="2000" b="0" dirty="0" err="1" smtClean="0">
                <a:latin typeface="Lucida Sans Unicode" pitchFamily="34" charset="0"/>
                <a:cs typeface="Lucida Sans Unicode" pitchFamily="34" charset="0"/>
              </a:rPr>
              <a:t>div.animate</a:t>
            </a:r>
            <a:r>
              <a:rPr lang="en-GB" sz="2000" b="0" dirty="0">
                <a:latin typeface="Lucida Sans Unicode" pitchFamily="34" charset="0"/>
                <a:cs typeface="Lucida Sans Unicode" pitchFamily="34" charset="0"/>
              </a:rPr>
              <a:t>({height: '100px', opacity: '0.4'}, "slow");</a:t>
            </a:r>
          </a:p>
          <a:p>
            <a:r>
              <a:rPr lang="en-GB" sz="2000" b="0" dirty="0" err="1" smtClean="0">
                <a:latin typeface="Lucida Sans Unicode" pitchFamily="34" charset="0"/>
                <a:cs typeface="Lucida Sans Unicode" pitchFamily="34" charset="0"/>
              </a:rPr>
              <a:t>div.animate</a:t>
            </a:r>
            <a:r>
              <a:rPr lang="en-GB" sz="2000" b="0" dirty="0">
                <a:latin typeface="Lucida Sans Unicode" pitchFamily="34" charset="0"/>
                <a:cs typeface="Lucida Sans Unicode" pitchFamily="34" charset="0"/>
              </a:rPr>
              <a:t>({width: '100px', opacity: '0.8'}, "slow");</a:t>
            </a:r>
          </a:p>
        </p:txBody>
      </p:sp>
    </p:spTree>
    <p:extLst>
      <p:ext uri="{BB962C8B-B14F-4D97-AF65-F5344CB8AC3E}">
        <p14:creationId xmlns:p14="http://schemas.microsoft.com/office/powerpoint/2010/main" val="3046234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Chaining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With jQuery, you can chain together actions/methods</a:t>
            </a:r>
            <a:r>
              <a:rPr lang="en-US" dirty="0" smtClean="0"/>
              <a:t>.</a:t>
            </a:r>
            <a:endParaRPr lang="pl-PL" dirty="0" smtClean="0"/>
          </a:p>
          <a:p>
            <a:r>
              <a:rPr lang="pl-PL" dirty="0" err="1" smtClean="0"/>
              <a:t>Thank</a:t>
            </a:r>
            <a:r>
              <a:rPr lang="pl-PL" dirty="0" smtClean="0"/>
              <a:t> to </a:t>
            </a:r>
            <a:r>
              <a:rPr lang="pl-PL" dirty="0" err="1" smtClean="0"/>
              <a:t>chaining</a:t>
            </a:r>
            <a:r>
              <a:rPr lang="pl-PL" dirty="0" smtClean="0"/>
              <a:t> </a:t>
            </a:r>
            <a:r>
              <a:rPr lang="en-US" dirty="0"/>
              <a:t>browsers do not have to find the same element(s) more than once</a:t>
            </a:r>
            <a:r>
              <a:rPr lang="en-US" dirty="0" smtClean="0"/>
              <a:t>.</a:t>
            </a:r>
            <a:endParaRPr lang="pl-PL" dirty="0" smtClean="0"/>
          </a:p>
          <a:p>
            <a:pPr marL="0" indent="0">
              <a:buNone/>
            </a:pPr>
            <a:endParaRPr lang="pl-PL" dirty="0" smtClean="0"/>
          </a:p>
        </p:txBody>
      </p:sp>
      <p:sp>
        <p:nvSpPr>
          <p:cNvPr id="5" name="TextBox 3"/>
          <p:cNvSpPr txBox="1"/>
          <p:nvPr/>
        </p:nvSpPr>
        <p:spPr>
          <a:xfrm>
            <a:off x="437963" y="2996952"/>
            <a:ext cx="7845363"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$("#p1").</a:t>
            </a:r>
            <a:r>
              <a:rPr lang="en-US" sz="2000" b="0" dirty="0" err="1">
                <a:latin typeface="Lucida Sans Unicode" pitchFamily="34" charset="0"/>
                <a:cs typeface="Lucida Sans Unicode" pitchFamily="34" charset="0"/>
              </a:rPr>
              <a:t>css</a:t>
            </a:r>
            <a:r>
              <a:rPr lang="en-US" sz="2000" b="0" dirty="0">
                <a:latin typeface="Lucida Sans Unicode" pitchFamily="34" charset="0"/>
                <a:cs typeface="Lucida Sans Unicode" pitchFamily="34" charset="0"/>
              </a:rPr>
              <a:t>("color", "red").</a:t>
            </a:r>
            <a:r>
              <a:rPr lang="en-US" sz="2000" b="0" dirty="0" err="1">
                <a:latin typeface="Lucida Sans Unicode" pitchFamily="34" charset="0"/>
                <a:cs typeface="Lucida Sans Unicode" pitchFamily="34" charset="0"/>
              </a:rPr>
              <a:t>slideUp</a:t>
            </a:r>
            <a:r>
              <a:rPr lang="en-US" sz="2000" b="0" dirty="0">
                <a:latin typeface="Lucida Sans Unicode" pitchFamily="34" charset="0"/>
                <a:cs typeface="Lucida Sans Unicode" pitchFamily="34" charset="0"/>
              </a:rPr>
              <a:t>(2000).</a:t>
            </a:r>
            <a:r>
              <a:rPr lang="en-US" sz="2000" b="0" dirty="0" err="1">
                <a:latin typeface="Lucida Sans Unicode" pitchFamily="34" charset="0"/>
                <a:cs typeface="Lucida Sans Unicode" pitchFamily="34" charset="0"/>
              </a:rPr>
              <a:t>slideDown</a:t>
            </a:r>
            <a:r>
              <a:rPr lang="en-US" sz="2000" b="0" dirty="0">
                <a:latin typeface="Lucida Sans Unicode" pitchFamily="34" charset="0"/>
                <a:cs typeface="Lucida Sans Unicode" pitchFamily="34" charset="0"/>
              </a:rPr>
              <a:t>(2000</a:t>
            </a:r>
            <a:r>
              <a:rPr lang="en-US" sz="2000" b="0" dirty="0" smtClean="0">
                <a:latin typeface="Lucida Sans Unicode" pitchFamily="34" charset="0"/>
                <a:cs typeface="Lucida Sans Unicode" pitchFamily="34" charset="0"/>
              </a:rPr>
              <a:t>);</a:t>
            </a:r>
            <a:endParaRPr lang="en-US"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16740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smtClean="0"/>
              <a:t>Zadanie 33 </a:t>
            </a:r>
            <a:r>
              <a:rPr lang="pl-PL" sz="2400" dirty="0"/>
              <a:t>– </a:t>
            </a:r>
            <a:r>
              <a:rPr lang="pl-PL" sz="2400" i="1" dirty="0" err="1"/>
              <a:t>JQuery</a:t>
            </a:r>
            <a:r>
              <a:rPr lang="pl-PL" sz="2400" dirty="0"/>
              <a:t> </a:t>
            </a:r>
            <a:r>
              <a:rPr lang="pl-PL" sz="2400" dirty="0" smtClean="0"/>
              <a:t>(</a:t>
            </a:r>
            <a:r>
              <a:rPr lang="pl-PL" sz="2400" i="1" dirty="0" err="1"/>
              <a:t>animation</a:t>
            </a:r>
            <a:r>
              <a:rPr lang="pl-PL" sz="2400" dirty="0" smtClean="0"/>
              <a:t>)</a:t>
            </a:r>
            <a:endParaRPr lang="pl-PL" sz="2400" i="1" dirty="0" smtClean="0"/>
          </a:p>
          <a:p>
            <a:pPr algn="just">
              <a:lnSpc>
                <a:spcPct val="120000"/>
              </a:lnSpc>
            </a:pPr>
            <a:r>
              <a:rPr lang="pl-PL" sz="2400" b="1" dirty="0"/>
              <a:t>Zadanie </a:t>
            </a:r>
            <a:r>
              <a:rPr lang="pl-PL" sz="2400" b="1" dirty="0" smtClean="0"/>
              <a:t>34 </a:t>
            </a:r>
            <a:r>
              <a:rPr lang="pl-PL" sz="2400" dirty="0"/>
              <a:t>– </a:t>
            </a:r>
            <a:r>
              <a:rPr lang="pl-PL" sz="2400" i="1" dirty="0" err="1" smtClean="0"/>
              <a:t>JQuery</a:t>
            </a:r>
            <a:r>
              <a:rPr lang="pl-PL" sz="2400" i="1" dirty="0" smtClean="0"/>
              <a:t> </a:t>
            </a:r>
            <a:r>
              <a:rPr lang="pl-PL" sz="2400" i="1" dirty="0"/>
              <a:t>(</a:t>
            </a:r>
            <a:r>
              <a:rPr lang="pl-PL" sz="2400" i="1" dirty="0" err="1"/>
              <a:t>animation</a:t>
            </a:r>
            <a:r>
              <a:rPr lang="pl-PL" sz="2400" i="1" dirty="0"/>
              <a:t>, </a:t>
            </a:r>
            <a:r>
              <a:rPr lang="pl-PL" sz="2400" i="1" dirty="0" err="1"/>
              <a:t>chaining</a:t>
            </a:r>
            <a:r>
              <a:rPr lang="pl-PL" sz="2400" i="1" dirty="0" smtClean="0"/>
              <a:t>)</a:t>
            </a:r>
          </a:p>
          <a:p>
            <a:pPr algn="just">
              <a:lnSpc>
                <a:spcPct val="120000"/>
              </a:lnSpc>
            </a:pPr>
            <a:r>
              <a:rPr lang="pl-PL" sz="2400" b="1" dirty="0"/>
              <a:t>Zadanie 35 [opcjonalne] </a:t>
            </a:r>
            <a:r>
              <a:rPr lang="pl-PL" sz="2400" dirty="0"/>
              <a:t>– </a:t>
            </a:r>
            <a:r>
              <a:rPr lang="pl-PL" sz="2400" i="1" dirty="0" err="1"/>
              <a:t>JQuery</a:t>
            </a:r>
            <a:r>
              <a:rPr lang="pl-PL" sz="2400" i="1" dirty="0"/>
              <a:t> </a:t>
            </a:r>
            <a:r>
              <a:rPr lang="pl-PL" sz="2400" i="1" dirty="0" smtClean="0"/>
              <a:t>UI</a:t>
            </a: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7946381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1</a:t>
            </a:r>
            <a:r>
              <a:rPr lang="pl-PL" dirty="0"/>
              <a:t>2</a:t>
            </a:r>
            <a:r>
              <a:rPr lang="en-GB" dirty="0" smtClean="0"/>
              <a:t>: Sending and Receiving Data by Using the XMLHttpRequest Object</a:t>
            </a:r>
            <a:endParaRPr lang="en-US" dirty="0"/>
          </a:p>
        </p:txBody>
      </p:sp>
      <p:sp>
        <p:nvSpPr>
          <p:cNvPr id="3" name="Text Placeholder 2"/>
          <p:cNvSpPr>
            <a:spLocks noGrp="1"/>
          </p:cNvSpPr>
          <p:nvPr>
            <p:ph type="body" idx="1"/>
          </p:nvPr>
        </p:nvSpPr>
        <p:spPr/>
        <p:txBody>
          <a:bodyPr/>
          <a:lstStyle/>
          <a:p>
            <a:r>
              <a:rPr lang="en-GB" dirty="0" smtClean="0"/>
              <a:t>How a Browser Retrieves Web Pages
Using the XMLHttpRequest Object to Access Remote Data
Handling HTTP Errors
Consuming the Response
Handling an Asynchronous Response
Transmitting Data with a Request</a:t>
            </a:r>
            <a:endParaRPr lang="en-US" dirty="0"/>
          </a:p>
        </p:txBody>
      </p:sp>
    </p:spTree>
    <p:extLst>
      <p:ext uri="{BB962C8B-B14F-4D97-AF65-F5344CB8AC3E}">
        <p14:creationId xmlns:p14="http://schemas.microsoft.com/office/powerpoint/2010/main" val="24920278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 Browser Retrieves Web Pages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web browser issues HTTP GET requests to fetch a web page to display</a:t>
            </a:r>
          </a:p>
          <a:p>
            <a:pPr lvl="1"/>
            <a:r>
              <a:rPr lang="en-US" dirty="0" smtClean="0"/>
              <a:t>The response is parsed into a DOM structure</a:t>
            </a:r>
          </a:p>
          <a:p>
            <a:pPr lvl="1"/>
            <a:r>
              <a:rPr lang="en-US" dirty="0" smtClean="0"/>
              <a:t>The browser renders the DOM structure</a:t>
            </a:r>
          </a:p>
          <a:p>
            <a:endParaRPr lang="en-US" dirty="0"/>
          </a:p>
          <a:p>
            <a:endParaRPr lang="en-US" dirty="0" smtClean="0"/>
          </a:p>
          <a:p>
            <a:endParaRPr lang="en-US" dirty="0" smtClean="0"/>
          </a:p>
          <a:p>
            <a:endParaRPr lang="en-US" dirty="0"/>
          </a:p>
          <a:p>
            <a:r>
              <a:rPr lang="en-US" dirty="0" smtClean="0"/>
              <a:t>Elements with a </a:t>
            </a:r>
            <a:r>
              <a:rPr lang="en-US" b="1" dirty="0" smtClean="0"/>
              <a:t>src</a:t>
            </a:r>
            <a:r>
              <a:rPr lang="en-US" dirty="0" smtClean="0"/>
              <a:t> attribute can initiate further HTTP GET requests</a:t>
            </a:r>
          </a:p>
          <a:p>
            <a:r>
              <a:rPr lang="en-US" dirty="0" smtClean="0"/>
              <a:t>JavaScript code can trigger HTTP GET requests</a:t>
            </a:r>
            <a:endParaRPr lang="en-US" dirty="0"/>
          </a:p>
        </p:txBody>
      </p:sp>
      <p:grpSp>
        <p:nvGrpSpPr>
          <p:cNvPr id="5" name="Group 4" descr="An image depicting the process that is performed by the web browser to convert the HTTP response received form the web server into the set of objects that represent the DOM."/>
          <p:cNvGrpSpPr/>
          <p:nvPr/>
        </p:nvGrpSpPr>
        <p:grpSpPr>
          <a:xfrm>
            <a:off x="32775" y="2486558"/>
            <a:ext cx="8674409" cy="2183467"/>
            <a:chOff x="32775" y="2486558"/>
            <a:chExt cx="8674409" cy="2183467"/>
          </a:xfrm>
        </p:grpSpPr>
        <p:pic>
          <p:nvPicPr>
            <p:cNvPr id="6" name="Picture 5" descr="An image depicting a web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075" y="2653047"/>
              <a:ext cx="1876109" cy="1871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n image depicting a web 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5" y="2486558"/>
              <a:ext cx="3002267" cy="21834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157" y="3588756"/>
              <a:ext cx="1195273" cy="9173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2581275" y="3325954"/>
              <a:ext cx="4249800" cy="1887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0" name="Straight Arrow Connector 9"/>
            <p:cNvCxnSpPr/>
            <p:nvPr/>
          </p:nvCxnSpPr>
          <p:spPr bwMode="auto">
            <a:xfrm flipH="1">
              <a:off x="5260482" y="3861130"/>
              <a:ext cx="1484883"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1" name="TextBox 8"/>
            <p:cNvSpPr txBox="1"/>
            <p:nvPr/>
          </p:nvSpPr>
          <p:spPr>
            <a:xfrm>
              <a:off x="4260713" y="2937745"/>
              <a:ext cx="144302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HTTP GET</a:t>
              </a:r>
              <a:endParaRPr lang="en-GB" dirty="0"/>
            </a:p>
          </p:txBody>
        </p:sp>
        <p:sp>
          <p:nvSpPr>
            <p:cNvPr id="12" name="TextBox 12"/>
            <p:cNvSpPr txBox="1"/>
            <p:nvPr/>
          </p:nvSpPr>
          <p:spPr>
            <a:xfrm>
              <a:off x="5547023" y="3985839"/>
              <a:ext cx="143180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HTTP </a:t>
              </a:r>
            </a:p>
            <a:p>
              <a:r>
                <a:rPr lang="en-GB" dirty="0" smtClean="0"/>
                <a:t>Response</a:t>
              </a:r>
              <a:endParaRPr lang="en-GB" dirty="0"/>
            </a:p>
          </p:txBody>
        </p:sp>
        <p:cxnSp>
          <p:nvCxnSpPr>
            <p:cNvPr id="13" name="Straight Arrow Connector 12"/>
            <p:cNvCxnSpPr/>
            <p:nvPr/>
          </p:nvCxnSpPr>
          <p:spPr bwMode="auto">
            <a:xfrm flipH="1">
              <a:off x="2581275" y="3861130"/>
              <a:ext cx="1290332"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4" name="TextBox 18"/>
            <p:cNvSpPr txBox="1"/>
            <p:nvPr/>
          </p:nvSpPr>
          <p:spPr>
            <a:xfrm>
              <a:off x="2770540" y="4023694"/>
              <a:ext cx="79060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DOM</a:t>
              </a:r>
              <a:endParaRPr lang="en-GB" dirty="0"/>
            </a:p>
          </p:txBody>
        </p:sp>
      </p:grpSp>
    </p:spTree>
    <p:extLst>
      <p:ext uri="{BB962C8B-B14F-4D97-AF65-F5344CB8AC3E}">
        <p14:creationId xmlns:p14="http://schemas.microsoft.com/office/powerpoint/2010/main" val="31469283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Using the XMLHttpRequest Object to Access Remote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To send an HTTP request:</a:t>
            </a:r>
          </a:p>
          <a:p>
            <a:pPr marL="347662" indent="-342900">
              <a:buClrTx/>
              <a:buFont typeface="+mj-lt"/>
              <a:buAutoNum type="arabicPeriod"/>
            </a:pPr>
            <a:r>
              <a:rPr lang="en-GB" sz="2400" dirty="0" smtClean="0"/>
              <a:t>Create a new </a:t>
            </a:r>
            <a:r>
              <a:rPr lang="en-GB" sz="2400" b="1" dirty="0" smtClean="0"/>
              <a:t>XMLHTTPRequest</a:t>
            </a:r>
            <a:r>
              <a:rPr lang="en-GB" sz="2400" dirty="0" smtClean="0"/>
              <a:t> object</a:t>
            </a:r>
          </a:p>
          <a:p>
            <a:pPr marL="347662" indent="-342900">
              <a:buClrTx/>
              <a:buFont typeface="+mj-lt"/>
              <a:buAutoNum type="arabicPeriod"/>
            </a:pPr>
            <a:r>
              <a:rPr lang="en-GB" sz="2400" dirty="0" smtClean="0"/>
              <a:t>Specify the HTTP method and URL</a:t>
            </a:r>
          </a:p>
          <a:p>
            <a:pPr marL="347662" indent="-342900">
              <a:buClrTx/>
              <a:buFont typeface="+mj-lt"/>
              <a:buAutoNum type="arabicPeriod"/>
            </a:pPr>
            <a:r>
              <a:rPr lang="en-GB" sz="2400" dirty="0" smtClean="0"/>
              <a:t>Set the request header</a:t>
            </a:r>
          </a:p>
          <a:p>
            <a:pPr marL="347662" indent="-342900">
              <a:buClrTx/>
              <a:buFont typeface="+mj-lt"/>
              <a:buAutoNum type="arabicPeriod"/>
            </a:pPr>
            <a:r>
              <a:rPr lang="en-GB" sz="2400" dirty="0" smtClean="0"/>
              <a:t>Send the request</a:t>
            </a:r>
          </a:p>
          <a:p>
            <a:pPr marL="347662" indent="-342900">
              <a:buFont typeface="+mj-lt"/>
              <a:buAutoNum type="arabicPeriod"/>
            </a:pPr>
            <a:endParaRPr lang="en-GB" sz="2000" dirty="0"/>
          </a:p>
          <a:p>
            <a:pPr marL="347662" indent="-342900">
              <a:buFont typeface="+mj-lt"/>
              <a:buAutoNum type="arabicPeriod"/>
            </a:pPr>
            <a:endParaRPr lang="en-GB" sz="2000" dirty="0" smtClean="0"/>
          </a:p>
          <a:p>
            <a:pPr marL="347662" indent="-342900">
              <a:buFont typeface="+mj-lt"/>
              <a:buAutoNum type="arabicPeriod"/>
            </a:pPr>
            <a:endParaRPr lang="en-GB" sz="2000" dirty="0" smtClean="0"/>
          </a:p>
          <a:p>
            <a:pPr marL="0" indent="0">
              <a:buNone/>
            </a:pPr>
            <a:endParaRPr lang="en-GB" sz="2000" dirty="0" smtClean="0"/>
          </a:p>
          <a:p>
            <a:r>
              <a:rPr lang="en-GB" dirty="0" smtClean="0"/>
              <a:t>Requests are asynchronous by default</a:t>
            </a:r>
          </a:p>
          <a:p>
            <a:pPr lvl="1"/>
            <a:r>
              <a:rPr lang="en-GB" dirty="0" smtClean="0"/>
              <a:t>To block and wait for a response:</a:t>
            </a:r>
          </a:p>
          <a:p>
            <a:pPr lvl="1"/>
            <a:endParaRPr lang="en-GB" sz="1600" dirty="0"/>
          </a:p>
          <a:p>
            <a:endParaRPr lang="en-US" dirty="0"/>
          </a:p>
        </p:txBody>
      </p:sp>
      <p:sp>
        <p:nvSpPr>
          <p:cNvPr id="5" name="TextBox 1"/>
          <p:cNvSpPr txBox="1"/>
          <p:nvPr/>
        </p:nvSpPr>
        <p:spPr>
          <a:xfrm>
            <a:off x="1182758" y="3276600"/>
            <a:ext cx="7168524" cy="1200329"/>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url = "http://contoso.com/resources</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a:t>
            </a:r>
            <a:r>
              <a:rPr lang="en-US" b="0" dirty="0">
                <a:latin typeface="Lucida Sans Unicode" pitchFamily="34" charset="0"/>
                <a:cs typeface="Lucida Sans Unicode" pitchFamily="34" charset="0"/>
              </a:rPr>
              <a:t>( "GET", url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request.send();</a:t>
            </a:r>
            <a:endParaRPr lang="en-GB" dirty="0"/>
          </a:p>
        </p:txBody>
      </p:sp>
      <p:sp>
        <p:nvSpPr>
          <p:cNvPr id="6" name="TextBox 3"/>
          <p:cNvSpPr txBox="1"/>
          <p:nvPr/>
        </p:nvSpPr>
        <p:spPr>
          <a:xfrm>
            <a:off x="1182757" y="5791200"/>
            <a:ext cx="7132081"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request.open</a:t>
            </a:r>
            <a:r>
              <a:rPr lang="en-US" b="0" dirty="0">
                <a:latin typeface="Lucida Sans Unicode" pitchFamily="34" charset="0"/>
                <a:cs typeface="Lucida Sans Unicode" pitchFamily="34" charset="0"/>
              </a:rPr>
              <a:t>( "GET", url </a:t>
            </a:r>
            <a:r>
              <a:rPr lang="en-US" b="0" dirty="0" smtClean="0">
                <a:latin typeface="Lucida Sans Unicode" pitchFamily="34" charset="0"/>
                <a:cs typeface="Lucida Sans Unicode" pitchFamily="34" charset="0"/>
              </a:rPr>
              <a:t>, false);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65478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HTTP Errors</a:t>
            </a:r>
            <a:endParaRPr lang="en-US" dirty="0"/>
          </a:p>
        </p:txBody>
      </p:sp>
      <p:sp>
        <p:nvSpPr>
          <p:cNvPr id="4" name="Content Placeholder 2"/>
          <p:cNvSpPr>
            <a:spLocks noGrp="1"/>
          </p:cNvSpPr>
          <p:nvPr/>
        </p:nvSpPr>
        <p:spPr bwMode="auto">
          <a:xfrm>
            <a:off x="458788" y="1021214"/>
            <a:ext cx="8119156" cy="560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Check the status code of the </a:t>
            </a:r>
            <a:r>
              <a:rPr lang="en-GB" b="1" dirty="0" smtClean="0"/>
              <a:t>XMLHttpRequest</a:t>
            </a:r>
            <a:r>
              <a:rPr lang="en-GB" dirty="0" smtClean="0"/>
              <a:t> object to verify that the request has been sent:</a:t>
            </a:r>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r>
              <a:rPr lang="en-GB" dirty="0" smtClean="0"/>
              <a:t>Wrap your code in a </a:t>
            </a:r>
            <a:r>
              <a:rPr lang="en-GB" b="1" dirty="0" smtClean="0"/>
              <a:t>try…catch</a:t>
            </a:r>
            <a:r>
              <a:rPr lang="en-GB" dirty="0" smtClean="0"/>
              <a:t> block to handle any unexpected network errors</a:t>
            </a:r>
            <a:endParaRPr lang="en-GB" dirty="0"/>
          </a:p>
          <a:p>
            <a:endParaRPr lang="en-US" sz="2000" dirty="0"/>
          </a:p>
        </p:txBody>
      </p:sp>
      <p:sp>
        <p:nvSpPr>
          <p:cNvPr id="5" name="TextBox 3"/>
          <p:cNvSpPr txBox="1"/>
          <p:nvPr/>
        </p:nvSpPr>
        <p:spPr>
          <a:xfrm>
            <a:off x="685800" y="2057400"/>
            <a:ext cx="7362913" cy="2031325"/>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request.open("GET", </a:t>
            </a:r>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/luckydip/enter");</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request.send</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a:t>
            </a:r>
            <a:r>
              <a:rPr lang="en-US" b="0" dirty="0">
                <a:latin typeface="Lucida Sans Unicode" pitchFamily="34" charset="0"/>
                <a:cs typeface="Lucida Sans Unicode" pitchFamily="34" charset="0"/>
              </a:rPr>
              <a:t>( request.status != 200 )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 "Error " + request.status + " - " + request.statusText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526348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the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Determine the type of data in the response</a:t>
            </a:r>
          </a:p>
          <a:p>
            <a:r>
              <a:rPr lang="en-US" dirty="0" smtClean="0"/>
              <a:t>Read the response data from the </a:t>
            </a:r>
            <a:r>
              <a:rPr lang="en-US" b="1" dirty="0" smtClean="0"/>
              <a:t>responseText</a:t>
            </a:r>
            <a:r>
              <a:rPr lang="en-US" dirty="0" smtClean="0"/>
              <a:t> property</a:t>
            </a:r>
            <a:endParaRPr lang="en-US" dirty="0"/>
          </a:p>
        </p:txBody>
      </p:sp>
      <p:sp>
        <p:nvSpPr>
          <p:cNvPr id="5" name="TextBox 3"/>
          <p:cNvSpPr txBox="1"/>
          <p:nvPr/>
        </p:nvSpPr>
        <p:spPr>
          <a:xfrm>
            <a:off x="609600" y="2590800"/>
            <a:ext cx="5724644" cy="3139321"/>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type = request.getResponseHeader();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switch</a:t>
            </a:r>
            <a:r>
              <a:rPr lang="en-US" b="0" dirty="0">
                <a:latin typeface="Lucida Sans Unicode" pitchFamily="34" charset="0"/>
                <a:cs typeface="Lucida Sans Unicode" pitchFamily="34" charset="0"/>
              </a:rPr>
              <a:t>( type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case </a:t>
            </a:r>
            <a:r>
              <a:rPr lang="en-US" b="0" dirty="0">
                <a:latin typeface="Lucida Sans Unicode" pitchFamily="34" charset="0"/>
                <a:cs typeface="Lucida Sans Unicode" pitchFamily="34" charset="0"/>
              </a:rPr>
              <a:t>"text/xml"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request.responseXML;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case </a:t>
            </a:r>
            <a:r>
              <a:rPr lang="en-US" b="0" dirty="0">
                <a:latin typeface="Lucida Sans Unicode" pitchFamily="34" charset="0"/>
                <a:cs typeface="Lucida Sans Unicode" pitchFamily="34" charset="0"/>
              </a:rPr>
              <a:t>"text/json"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default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request.responseText;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6543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Attaching Scripts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is static, but pages can use JavaScript to add dynamic behavior</a:t>
            </a:r>
          </a:p>
          <a:p>
            <a:r>
              <a:rPr lang="en-US" dirty="0" smtClean="0"/>
              <a:t>Use the &lt;script&gt; element to specify the location of the JavaScript code:</a:t>
            </a:r>
          </a:p>
          <a:p>
            <a:pPr marL="0" indent="0">
              <a:buNone/>
            </a:pPr>
            <a:endParaRPr lang="en-US" dirty="0" smtClean="0"/>
          </a:p>
          <a:p>
            <a:pPr marL="0" indent="0">
              <a:buNone/>
            </a:pPr>
            <a:endParaRPr lang="en-US" dirty="0"/>
          </a:p>
          <a:p>
            <a:pPr lvl="1"/>
            <a:r>
              <a:rPr lang="en-US" dirty="0" smtClean="0"/>
              <a:t>The order of &lt;script&gt; elements is important</a:t>
            </a:r>
          </a:p>
          <a:p>
            <a:pPr lvl="1"/>
            <a:r>
              <a:rPr lang="en-US" dirty="0" smtClean="0"/>
              <a:t>Make sure objects and functions are in scope before they are used</a:t>
            </a:r>
          </a:p>
          <a:p>
            <a:r>
              <a:rPr lang="en-US" dirty="0" smtClean="0"/>
              <a:t>Use the &lt;noscript&gt; element to alert users with browsers that have scripting disabled.</a:t>
            </a:r>
          </a:p>
        </p:txBody>
      </p:sp>
      <p:sp>
        <p:nvSpPr>
          <p:cNvPr id="5" name="Rectangle 4"/>
          <p:cNvSpPr/>
          <p:nvPr/>
        </p:nvSpPr>
        <p:spPr bwMode="auto">
          <a:xfrm>
            <a:off x="642028" y="2937756"/>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&lt;script type="text/javascript" src="alertme.js"&gt;&lt;/script&gt;</a:t>
            </a:r>
          </a:p>
        </p:txBody>
      </p:sp>
    </p:spTree>
    <p:extLst>
      <p:ext uri="{BB962C8B-B14F-4D97-AF65-F5344CB8AC3E}">
        <p14:creationId xmlns:p14="http://schemas.microsoft.com/office/powerpoint/2010/main" val="15051295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an Asynchronous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an event handler for the </a:t>
            </a:r>
            <a:r>
              <a:rPr lang="en-US" b="1" dirty="0" smtClean="0"/>
              <a:t>readystatechange</a:t>
            </a:r>
            <a:r>
              <a:rPr lang="en-US" dirty="0" smtClean="0"/>
              <a:t> event</a:t>
            </a:r>
          </a:p>
          <a:p>
            <a:r>
              <a:rPr lang="en-US" dirty="0" smtClean="0"/>
              <a:t>Check that the </a:t>
            </a:r>
            <a:r>
              <a:rPr lang="en-US" b="1" dirty="0" smtClean="0"/>
              <a:t>readyState</a:t>
            </a:r>
            <a:r>
              <a:rPr lang="en-US" dirty="0" smtClean="0"/>
              <a:t> of the </a:t>
            </a:r>
            <a:r>
              <a:rPr lang="en-US" b="1" dirty="0" smtClean="0"/>
              <a:t>XMLHttpRequest</a:t>
            </a:r>
            <a:r>
              <a:rPr lang="en-US" dirty="0" smtClean="0"/>
              <a:t> object is set to 4</a:t>
            </a:r>
            <a:endParaRPr lang="en-US" dirty="0"/>
          </a:p>
        </p:txBody>
      </p:sp>
      <p:sp>
        <p:nvSpPr>
          <p:cNvPr id="5" name="TextBox 3"/>
          <p:cNvSpPr txBox="1"/>
          <p:nvPr/>
        </p:nvSpPr>
        <p:spPr>
          <a:xfrm>
            <a:off x="685800" y="3341452"/>
            <a:ext cx="6428363"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request.onreadystatechange = function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(request.readyState === 4)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response = 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26605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Transmitting Data with a Request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send data to a server:</a:t>
            </a:r>
          </a:p>
          <a:p>
            <a:pPr marL="514350" indent="-514350">
              <a:buClrTx/>
              <a:buFont typeface="+mj-lt"/>
              <a:buAutoNum type="arabicPeriod"/>
            </a:pPr>
            <a:r>
              <a:rPr lang="en-US" dirty="0" smtClean="0"/>
              <a:t>Serialize the data</a:t>
            </a:r>
          </a:p>
          <a:p>
            <a:pPr marL="514350" indent="-514350">
              <a:buClrTx/>
              <a:buFont typeface="+mj-lt"/>
              <a:buAutoNum type="arabicPeriod"/>
            </a:pPr>
            <a:r>
              <a:rPr lang="en-US" dirty="0" smtClean="0"/>
              <a:t>Set the </a:t>
            </a:r>
            <a:r>
              <a:rPr lang="en-US" b="1" dirty="0" smtClean="0"/>
              <a:t>Content-Type</a:t>
            </a:r>
            <a:r>
              <a:rPr lang="en-US" dirty="0" smtClean="0"/>
              <a:t> property of the request header</a:t>
            </a:r>
          </a:p>
          <a:p>
            <a:pPr marL="514350" indent="-514350">
              <a:buClrTx/>
              <a:buFont typeface="+mj-lt"/>
              <a:buAutoNum type="arabicPeriod"/>
            </a:pPr>
            <a:r>
              <a:rPr lang="en-US" dirty="0" smtClean="0"/>
              <a:t>Transmit the data by using the HTTP </a:t>
            </a:r>
            <a:r>
              <a:rPr lang="en-US" b="1" dirty="0" smtClean="0"/>
              <a:t>POST</a:t>
            </a:r>
            <a:r>
              <a:rPr lang="en-US" dirty="0" smtClean="0"/>
              <a:t> method</a:t>
            </a:r>
            <a:endParaRPr lang="en-US" dirty="0"/>
          </a:p>
        </p:txBody>
      </p:sp>
      <p:sp>
        <p:nvSpPr>
          <p:cNvPr id="5" name="TextBox 3"/>
          <p:cNvSpPr txBox="1"/>
          <p:nvPr/>
        </p:nvSpPr>
        <p:spPr>
          <a:xfrm>
            <a:off x="1016534" y="3939353"/>
            <a:ext cx="6665607"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data = JSON.stringify(…);</a:t>
            </a:r>
          </a:p>
          <a:p>
            <a:r>
              <a:rPr lang="en-GB" b="0" dirty="0" smtClean="0">
                <a:latin typeface="Lucida Sans Unicode" pitchFamily="34" charset="0"/>
                <a:cs typeface="Lucida Sans Unicode" pitchFamily="34" charset="0"/>
              </a:rPr>
              <a:t>var request = new XMLHttpRequest();</a:t>
            </a:r>
          </a:p>
          <a:p>
            <a:r>
              <a:rPr lang="en-GB" b="0" dirty="0">
                <a:latin typeface="Lucida Sans Unicode" pitchFamily="34" charset="0"/>
                <a:cs typeface="Lucida Sans Unicode" pitchFamily="34" charset="0"/>
              </a:rPr>
              <a:t>v</a:t>
            </a:r>
            <a:r>
              <a:rPr lang="en-GB" b="0" dirty="0" smtClean="0">
                <a:latin typeface="Lucida Sans Unicode" pitchFamily="34" charset="0"/>
                <a:cs typeface="Lucida Sans Unicode" pitchFamily="34" charset="0"/>
              </a:rPr>
              <a:t>ar url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request.open("POST", </a:t>
            </a:r>
            <a:r>
              <a:rPr lang="en-US" b="0" dirty="0">
                <a:latin typeface="Lucida Sans Unicode" pitchFamily="34" charset="0"/>
                <a:cs typeface="Lucida Sans Unicode" pitchFamily="34" charset="0"/>
              </a:rPr>
              <a:t>url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request.setRequestHeader</a:t>
            </a:r>
            <a:r>
              <a:rPr lang="en-US" b="0" dirty="0">
                <a:latin typeface="Lucida Sans Unicode" pitchFamily="34" charset="0"/>
                <a:cs typeface="Lucida Sans Unicode" pitchFamily="34" charset="0"/>
              </a:rPr>
              <a:t>("Content-Type", "text/plain</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request.send(data);</a:t>
            </a:r>
            <a:endParaRPr lang="en-GB" dirty="0"/>
          </a:p>
        </p:txBody>
      </p:sp>
    </p:spTree>
    <p:extLst>
      <p:ext uri="{BB962C8B-B14F-4D97-AF65-F5344CB8AC3E}">
        <p14:creationId xmlns:p14="http://schemas.microsoft.com/office/powerpoint/2010/main" val="16290418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37 </a:t>
            </a:r>
            <a:r>
              <a:rPr lang="pl-PL" sz="2400" i="1" dirty="0"/>
              <a:t>– AJAX (GET) </a:t>
            </a:r>
            <a:endParaRPr lang="pl-PL" sz="2400" i="1" dirty="0" smtClean="0"/>
          </a:p>
          <a:p>
            <a:pPr algn="just">
              <a:lnSpc>
                <a:spcPct val="120000"/>
              </a:lnSpc>
            </a:pPr>
            <a:r>
              <a:rPr lang="pl-PL" sz="2400" b="1" dirty="0"/>
              <a:t>Zadanie 38 </a:t>
            </a:r>
            <a:r>
              <a:rPr lang="pl-PL" sz="2400" i="1" dirty="0"/>
              <a:t>– AJAX (POST)</a:t>
            </a:r>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3960670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pl-PL" dirty="0" err="1" smtClean="0"/>
              <a:t>Topic</a:t>
            </a:r>
            <a:r>
              <a:rPr lang="en-GB" dirty="0" smtClean="0"/>
              <a:t> </a:t>
            </a:r>
            <a:r>
              <a:rPr lang="pl-PL" dirty="0" smtClean="0"/>
              <a:t>13</a:t>
            </a:r>
            <a:r>
              <a:rPr lang="en-GB" dirty="0" smtClean="0"/>
              <a:t>: Sending and Receiving Data by Using the jQuery Library</a:t>
            </a:r>
            <a:endParaRPr lang="en-US" dirty="0"/>
          </a:p>
        </p:txBody>
      </p:sp>
      <p:sp>
        <p:nvSpPr>
          <p:cNvPr id="3" name="Text Placeholder 2"/>
          <p:cNvSpPr>
            <a:spLocks noGrp="1"/>
          </p:cNvSpPr>
          <p:nvPr>
            <p:ph type="body" idx="1"/>
          </p:nvPr>
        </p:nvSpPr>
        <p:spPr/>
        <p:txBody>
          <a:bodyPr/>
          <a:lstStyle/>
          <a:p>
            <a:r>
              <a:rPr lang="en-GB" dirty="0" smtClean="0"/>
              <a:t>Using the jQuery Library to Send Asynchronous Requests
Using the jQuery ajax() Function
Serializing Forms Data by Using jQuery</a:t>
            </a:r>
            <a:endParaRPr lang="en-US" dirty="0"/>
          </a:p>
        </p:txBody>
      </p:sp>
    </p:spTree>
    <p:extLst>
      <p:ext uri="{BB962C8B-B14F-4D97-AF65-F5344CB8AC3E}">
        <p14:creationId xmlns:p14="http://schemas.microsoft.com/office/powerpoint/2010/main" val="31110721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jQuery Library to Send Asynchronous Requests</a:t>
            </a:r>
            <a:endParaRPr lang="en-US" dirty="0"/>
          </a:p>
        </p:txBody>
      </p:sp>
      <p:sp>
        <p:nvSpPr>
          <p:cNvPr id="4" name="Content Placeholder 2"/>
          <p:cNvSpPr>
            <a:spLocks noGrp="1"/>
          </p:cNvSpPr>
          <p:nvPr/>
        </p:nvSpPr>
        <p:spPr bwMode="auto">
          <a:xfrm>
            <a:off x="458788" y="76470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jQuery library provides asynchronous methods for sending requests and handling the response:</a:t>
            </a:r>
            <a:endParaRPr lang="en-US" sz="2400" dirty="0"/>
          </a:p>
        </p:txBody>
      </p:sp>
      <p:sp>
        <p:nvSpPr>
          <p:cNvPr id="5" name="TextBox 3"/>
          <p:cNvSpPr txBox="1"/>
          <p:nvPr/>
        </p:nvSpPr>
        <p:spPr>
          <a:xfrm>
            <a:off x="606556" y="1589124"/>
            <a:ext cx="7696200" cy="1754326"/>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response</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$.get(' http://contoso.com/resources/...', function(data)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response = 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error(function()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alert("error occurred during get operation");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605610" y="5805264"/>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$.getJSON( url, body, callback );</a:t>
            </a:r>
            <a:endParaRPr lang="en-GB" b="0" dirty="0">
              <a:latin typeface="Lucida Sans Unicode" pitchFamily="34" charset="0"/>
              <a:cs typeface="Lucida Sans Unicode" pitchFamily="34" charset="0"/>
            </a:endParaRPr>
          </a:p>
        </p:txBody>
      </p:sp>
      <p:sp>
        <p:nvSpPr>
          <p:cNvPr id="7" name="TextBox 5"/>
          <p:cNvSpPr txBox="1"/>
          <p:nvPr/>
        </p:nvSpPr>
        <p:spPr>
          <a:xfrm>
            <a:off x="605610" y="6228020"/>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$('#container').load( url, body, callback );</a:t>
            </a:r>
            <a:endParaRPr lang="en-GB" b="0" dirty="0">
              <a:latin typeface="Lucida Sans Unicode" pitchFamily="34" charset="0"/>
              <a:cs typeface="Lucida Sans Unicode" pitchFamily="34" charset="0"/>
            </a:endParaRPr>
          </a:p>
        </p:txBody>
      </p:sp>
      <p:sp>
        <p:nvSpPr>
          <p:cNvPr id="8" name="TextBox 3"/>
          <p:cNvSpPr txBox="1"/>
          <p:nvPr/>
        </p:nvSpPr>
        <p:spPr>
          <a:xfrm>
            <a:off x="605610" y="3473593"/>
            <a:ext cx="7696200" cy="2308324"/>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$.post("demo_test_post.asp",</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name: "Donald Duck",</a:t>
            </a:r>
          </a:p>
          <a:p>
            <a:r>
              <a:rPr lang="en-US" b="0" dirty="0">
                <a:latin typeface="Lucida Sans Unicode" pitchFamily="34" charset="0"/>
                <a:cs typeface="Lucida Sans Unicode" pitchFamily="34" charset="0"/>
              </a:rPr>
              <a:t>        city: "</a:t>
            </a:r>
            <a:r>
              <a:rPr lang="en-US" b="0" dirty="0" err="1">
                <a:latin typeface="Lucida Sans Unicode" pitchFamily="34" charset="0"/>
                <a:cs typeface="Lucida Sans Unicode" pitchFamily="34" charset="0"/>
              </a:rPr>
              <a:t>Duckburg</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function(data, status){</a:t>
            </a:r>
          </a:p>
          <a:p>
            <a:r>
              <a:rPr lang="en-US" b="0" dirty="0">
                <a:latin typeface="Lucida Sans Unicode" pitchFamily="34" charset="0"/>
                <a:cs typeface="Lucida Sans Unicode" pitchFamily="34" charset="0"/>
              </a:rPr>
              <a:t>        alert("Data: " + data + "\</a:t>
            </a:r>
            <a:r>
              <a:rPr lang="en-US" b="0" dirty="0" err="1">
                <a:latin typeface="Lucida Sans Unicode" pitchFamily="34" charset="0"/>
                <a:cs typeface="Lucida Sans Unicode" pitchFamily="34" charset="0"/>
              </a:rPr>
              <a:t>nStatus</a:t>
            </a:r>
            <a:r>
              <a:rPr lang="en-US" b="0" dirty="0">
                <a:latin typeface="Lucida Sans Unicode" pitchFamily="34" charset="0"/>
                <a:cs typeface="Lucida Sans Unicode" pitchFamily="34" charset="0"/>
              </a:rPr>
              <a:t>: " + status);</a:t>
            </a: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329781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jQuery ajax() Function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jQuery </a:t>
            </a:r>
            <a:r>
              <a:rPr lang="en-US" b="1" dirty="0" smtClean="0"/>
              <a:t>ajax()</a:t>
            </a:r>
            <a:r>
              <a:rPr lang="en-US" dirty="0" smtClean="0"/>
              <a:t> function provides additional properties and finer control over HTTP requests</a:t>
            </a:r>
            <a:endParaRPr lang="en-US" dirty="0"/>
          </a:p>
        </p:txBody>
      </p:sp>
      <p:sp>
        <p:nvSpPr>
          <p:cNvPr id="5" name="TextBox 3"/>
          <p:cNvSpPr txBox="1"/>
          <p:nvPr/>
        </p:nvSpPr>
        <p:spPr>
          <a:xfrm>
            <a:off x="609600" y="2514600"/>
            <a:ext cx="7696200" cy="286232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'GET',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}).done(function(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$('#answer').text(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}).fail(function()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alert('An error has occurred - you may not have been entered');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8410120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Serializing Forms Data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include forms data in a request, use the </a:t>
            </a:r>
            <a:r>
              <a:rPr lang="en-US" b="1" dirty="0" smtClean="0"/>
              <a:t>data</a:t>
            </a:r>
            <a:r>
              <a:rPr lang="en-US" dirty="0" smtClean="0"/>
              <a:t> property:</a:t>
            </a:r>
          </a:p>
          <a:p>
            <a:endParaRPr lang="en-US" dirty="0"/>
          </a:p>
          <a:p>
            <a:endParaRPr lang="en-US" dirty="0" smtClean="0"/>
          </a:p>
          <a:p>
            <a:endParaRPr lang="en-US" dirty="0" smtClean="0"/>
          </a:p>
          <a:p>
            <a:endParaRPr lang="en-US" dirty="0"/>
          </a:p>
          <a:p>
            <a:endParaRPr lang="en-US" dirty="0" smtClean="0"/>
          </a:p>
          <a:p>
            <a:endParaRPr lang="en-US" dirty="0"/>
          </a:p>
          <a:p>
            <a:r>
              <a:rPr lang="en-US" dirty="0" smtClean="0"/>
              <a:t>To retrieve input data directly from a form, use the </a:t>
            </a:r>
            <a:r>
              <a:rPr lang="en-US" b="1" dirty="0" smtClean="0"/>
              <a:t>serializeArray() </a:t>
            </a:r>
            <a:r>
              <a:rPr lang="en-US" dirty="0" smtClean="0"/>
              <a:t>function</a:t>
            </a:r>
            <a:endParaRPr lang="en-US" dirty="0"/>
          </a:p>
        </p:txBody>
      </p:sp>
      <p:sp>
        <p:nvSpPr>
          <p:cNvPr id="5" name="TextBox 3"/>
          <p:cNvSpPr txBox="1"/>
          <p:nvPr/>
        </p:nvSpPr>
        <p:spPr>
          <a:xfrm>
            <a:off x="609600" y="2057400"/>
            <a:ext cx="7696200" cy="2585323"/>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'/luckydip/enterWithName',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'POST',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firstName: myForm.fname.value,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lastName: myForm.lname.value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627918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39 </a:t>
            </a:r>
            <a:r>
              <a:rPr lang="pl-PL" sz="2400" i="1" dirty="0" smtClean="0"/>
              <a:t>– </a:t>
            </a:r>
            <a:r>
              <a:rPr lang="pl-PL" sz="2400" i="1" dirty="0" err="1" smtClean="0"/>
              <a:t>JQuery</a:t>
            </a:r>
            <a:r>
              <a:rPr lang="pl-PL" sz="2400" i="1" dirty="0" smtClean="0"/>
              <a:t> </a:t>
            </a:r>
            <a:r>
              <a:rPr lang="pl-PL" sz="2400" i="1" dirty="0"/>
              <a:t>AJAX (GET) </a:t>
            </a:r>
            <a:endParaRPr lang="pl-PL" sz="2400" i="1" dirty="0" smtClean="0"/>
          </a:p>
          <a:p>
            <a:pPr algn="just">
              <a:lnSpc>
                <a:spcPct val="120000"/>
              </a:lnSpc>
            </a:pPr>
            <a:r>
              <a:rPr lang="pl-PL" sz="2400" b="1" dirty="0"/>
              <a:t>Zadanie </a:t>
            </a:r>
            <a:r>
              <a:rPr lang="pl-PL" sz="2400" b="1" dirty="0" smtClean="0"/>
              <a:t>40 </a:t>
            </a:r>
            <a:r>
              <a:rPr lang="pl-PL" sz="2400" i="1" dirty="0" smtClean="0"/>
              <a:t>– </a:t>
            </a:r>
            <a:r>
              <a:rPr lang="pl-PL" sz="2400" i="1" dirty="0" err="1" smtClean="0"/>
              <a:t>JQuery</a:t>
            </a:r>
            <a:r>
              <a:rPr lang="pl-PL" sz="2400" i="1" dirty="0" smtClean="0"/>
              <a:t> </a:t>
            </a:r>
            <a:r>
              <a:rPr lang="pl-PL" sz="2400" i="1" dirty="0"/>
              <a:t>AJAX (POST</a:t>
            </a:r>
            <a:r>
              <a:rPr lang="pl-PL" sz="2400" i="1" dirty="0" smtClean="0"/>
              <a:t>)</a:t>
            </a:r>
          </a:p>
          <a:p>
            <a:pPr algn="just">
              <a:lnSpc>
                <a:spcPct val="120000"/>
              </a:lnSpc>
            </a:pPr>
            <a:r>
              <a:rPr lang="pl-PL" sz="2400" b="1" dirty="0"/>
              <a:t>Zadanie 41 [Opcjonalne] </a:t>
            </a:r>
            <a:r>
              <a:rPr lang="pl-PL" sz="2400" i="1" dirty="0"/>
              <a:t>– </a:t>
            </a:r>
            <a:r>
              <a:rPr lang="pl-PL" sz="2400" i="1" dirty="0" err="1"/>
              <a:t>WebApi</a:t>
            </a:r>
            <a:r>
              <a:rPr lang="pl-PL" sz="2400" i="1" dirty="0"/>
              <a:t>, </a:t>
            </a:r>
            <a:r>
              <a:rPr lang="pl-PL" sz="2400" i="1" dirty="0" err="1"/>
              <a:t>Canvas</a:t>
            </a:r>
            <a:r>
              <a:rPr lang="pl-PL" sz="2400" i="1" dirty="0"/>
              <a:t>, AJAX</a:t>
            </a:r>
          </a:p>
          <a:p>
            <a:pPr algn="just">
              <a:lnSpc>
                <a:spcPct val="120000"/>
              </a:lnSpc>
            </a:pP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9045134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pl-PL" dirty="0" err="1" smtClean="0"/>
              <a:t>Topic</a:t>
            </a:r>
            <a:r>
              <a:rPr lang="pl-PL" dirty="0" smtClean="0"/>
              <a:t> 1</a:t>
            </a:r>
            <a:r>
              <a:rPr lang="pl-PL" dirty="0"/>
              <a:t>4</a:t>
            </a:r>
            <a:r>
              <a:rPr lang="en-GB" dirty="0" smtClean="0"/>
              <a:t>: Validating User Input by Using JavaScript</a:t>
            </a:r>
            <a:endParaRPr lang="en-US" dirty="0"/>
          </a:p>
        </p:txBody>
      </p:sp>
      <p:sp>
        <p:nvSpPr>
          <p:cNvPr id="3" name="Text Placeholder 2"/>
          <p:cNvSpPr>
            <a:spLocks noGrp="1"/>
          </p:cNvSpPr>
          <p:nvPr>
            <p:ph type="body" idx="1"/>
          </p:nvPr>
        </p:nvSpPr>
        <p:spPr/>
        <p:txBody>
          <a:bodyPr/>
          <a:lstStyle/>
          <a:p>
            <a:r>
              <a:rPr lang="en-GB" dirty="0" smtClean="0"/>
              <a:t>Handling Input Events
Validating Input</a:t>
            </a:r>
            <a:endParaRPr lang="pl-PL" dirty="0" smtClean="0"/>
          </a:p>
          <a:p>
            <a:r>
              <a:rPr lang="en-US" dirty="0" smtClean="0"/>
              <a:t>Validation </a:t>
            </a:r>
            <a:r>
              <a:rPr lang="en-US" dirty="0"/>
              <a:t>API</a:t>
            </a:r>
          </a:p>
          <a:p>
            <a:r>
              <a:rPr lang="en-GB" dirty="0" smtClean="0"/>
              <a:t>Ensuring that Fields are Not Empty
Providing Feedback to the User</a:t>
            </a:r>
            <a:endParaRPr lang="en-US" dirty="0"/>
          </a:p>
        </p:txBody>
      </p:sp>
    </p:spTree>
    <p:extLst>
      <p:ext uri="{BB962C8B-B14F-4D97-AF65-F5344CB8AC3E}">
        <p14:creationId xmlns:p14="http://schemas.microsoft.com/office/powerpoint/2010/main" val="154621387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Input Events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Catch the </a:t>
            </a:r>
            <a:r>
              <a:rPr lang="en-GB" b="1" dirty="0" smtClean="0"/>
              <a:t>submit</a:t>
            </a:r>
            <a:r>
              <a:rPr lang="en-GB" dirty="0" smtClean="0"/>
              <a:t> event to validate an entire form</a:t>
            </a:r>
          </a:p>
          <a:p>
            <a:pPr lvl="1"/>
            <a:r>
              <a:rPr lang="en-GB" dirty="0" smtClean="0"/>
              <a:t>Return true if the data is valid, false otherwise</a:t>
            </a:r>
          </a:p>
          <a:p>
            <a:pPr lvl="1"/>
            <a:r>
              <a:rPr lang="en-GB" dirty="0" smtClean="0"/>
              <a:t>The form is only submitted if the </a:t>
            </a:r>
            <a:r>
              <a:rPr lang="en-GB" b="1" dirty="0" smtClean="0"/>
              <a:t>submit</a:t>
            </a:r>
            <a:r>
              <a:rPr lang="en-GB" dirty="0" smtClean="0"/>
              <a:t> event handler returns true</a:t>
            </a:r>
          </a:p>
          <a:p>
            <a:endParaRPr lang="en-GB" dirty="0"/>
          </a:p>
          <a:p>
            <a:r>
              <a:rPr lang="en-GB" dirty="0" smtClean="0"/>
              <a:t>Catch the </a:t>
            </a:r>
            <a:r>
              <a:rPr lang="en-GB" b="1" dirty="0" smtClean="0"/>
              <a:t>input</a:t>
            </a:r>
            <a:r>
              <a:rPr lang="en-GB" dirty="0" smtClean="0"/>
              <a:t> event to validate individual fields on a character-by-character basis</a:t>
            </a:r>
          </a:p>
        </p:txBody>
      </p:sp>
    </p:spTree>
    <p:extLst>
      <p:ext uri="{BB962C8B-B14F-4D97-AF65-F5344CB8AC3E}">
        <p14:creationId xmlns:p14="http://schemas.microsoft.com/office/powerpoint/2010/main" val="369968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2: Overview of CSS</a:t>
            </a:r>
            <a:endParaRPr lang="en-US" dirty="0"/>
          </a:p>
        </p:txBody>
      </p:sp>
      <p:sp>
        <p:nvSpPr>
          <p:cNvPr id="3" name="Text Placeholder 2"/>
          <p:cNvSpPr>
            <a:spLocks noGrp="1"/>
          </p:cNvSpPr>
          <p:nvPr>
            <p:ph type="body" idx="1"/>
          </p:nvPr>
        </p:nvSpPr>
        <p:spPr/>
        <p:txBody>
          <a:bodyPr/>
          <a:lstStyle/>
          <a:p>
            <a:r>
              <a:rPr lang="en-GB" dirty="0" smtClean="0"/>
              <a:t>Overview of CSS Syntax
How CSS Selectors Work
How HTML Inheritance and Cascading Styles Affect Styling
Adding Styles to An HTML Page</a:t>
            </a:r>
            <a:endParaRPr lang="en-US" dirty="0"/>
          </a:p>
        </p:txBody>
      </p:sp>
    </p:spTree>
    <p:extLst>
      <p:ext uri="{BB962C8B-B14F-4D97-AF65-F5344CB8AC3E}">
        <p14:creationId xmlns:p14="http://schemas.microsoft.com/office/powerpoint/2010/main" val="151351737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JavaScript code to emulate unsupported HTML5 input types and attributes in a browser:</a:t>
            </a:r>
            <a:endParaRPr lang="en-US" dirty="0"/>
          </a:p>
        </p:txBody>
      </p:sp>
      <p:sp>
        <p:nvSpPr>
          <p:cNvPr id="5" name="TextBox 3"/>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onsubmit="return validateForm();" &gt;</a:t>
            </a:r>
            <a:br>
              <a:rPr lang="en-US" sz="1600" b="0" dirty="0">
                <a:latin typeface="Lucida Sans Unicode" pitchFamily="34" charset="0"/>
                <a:cs typeface="Lucida Sans Unicode" pitchFamily="34" charset="0"/>
              </a:rPr>
            </a:br>
            <a:r>
              <a:rPr lang="en-US" sz="1600" b="0" dirty="0" smtClean="0">
                <a:latin typeface="Lucida Sans Unicode" pitchFamily="34" charset="0"/>
                <a:cs typeface="Lucida Sans Unicode" pitchFamily="34" charset="0"/>
              </a:rPr>
              <a:t>   &lt;div </a:t>
            </a:r>
            <a:r>
              <a:rPr lang="en-US" sz="1600" b="0" dirty="0">
                <a:latin typeface="Lucida Sans Unicode" pitchFamily="34" charset="0"/>
                <a:cs typeface="Lucida Sans Unicode" pitchFamily="34" charset="0"/>
              </a:rPr>
              <a:t>id="scoreField" class="field"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id="score" name="score" type="number" /&gt;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endParaRPr lang="en-GB" sz="1600" b="0" dirty="0">
              <a:latin typeface="Lucida Sans Unicode" pitchFamily="34" charset="0"/>
              <a:cs typeface="Lucida Sans Unicode" pitchFamily="34" charset="0"/>
            </a:endParaRPr>
          </a:p>
        </p:txBody>
      </p:sp>
      <p:sp>
        <p:nvSpPr>
          <p:cNvPr id="6" name="TextBox 4"/>
          <p:cNvSpPr txBox="1"/>
          <p:nvPr/>
        </p:nvSpPr>
        <p:spPr>
          <a:xfrm>
            <a:off x="710924" y="3464951"/>
            <a:ext cx="7615948" cy="3046988"/>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isAnInteger( text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intTestRegex = /^\s*(\+|-)?\d+\s*$/;</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String(text).search(intTestRegex) != -1;</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if( ! isAnInteger(document.getElementById('score').value))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false;   /* No, it’s not a number! Form validation fails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true;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112293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42 </a:t>
            </a:r>
            <a:r>
              <a:rPr lang="pl-PL" sz="2400" dirty="0"/>
              <a:t>- </a:t>
            </a:r>
            <a:r>
              <a:rPr lang="pl-PL" sz="2400" i="1" dirty="0"/>
              <a:t>Walidacja</a:t>
            </a:r>
            <a:r>
              <a:rPr lang="pl-PL" sz="2400" b="1" dirty="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39044940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t>
            </a:r>
            <a:r>
              <a:rPr lang="en-US" dirty="0" smtClean="0"/>
              <a:t>API</a:t>
            </a:r>
            <a:endParaRPr lang="en-US" dirty="0"/>
          </a:p>
        </p:txBody>
      </p:sp>
      <p:sp>
        <p:nvSpPr>
          <p:cNvPr id="4" name="Content Placeholder 1"/>
          <p:cNvSpPr>
            <a:spLocks noGrp="1"/>
          </p:cNvSpPr>
          <p:nvPr/>
        </p:nvSpPr>
        <p:spPr bwMode="auto">
          <a:xfrm>
            <a:off x="458788" y="80192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sz="2200" dirty="0" err="1" smtClean="0"/>
              <a:t>Check</a:t>
            </a:r>
            <a:r>
              <a:rPr lang="pl-PL" sz="2200" dirty="0" smtClean="0"/>
              <a:t> </a:t>
            </a:r>
            <a:r>
              <a:rPr lang="pl-PL" sz="2200" dirty="0" err="1" smtClean="0"/>
              <a:t>input</a:t>
            </a:r>
            <a:r>
              <a:rPr lang="pl-PL" sz="2200" dirty="0" smtClean="0"/>
              <a:t> </a:t>
            </a:r>
            <a:r>
              <a:rPr lang="pl-PL" sz="2200" dirty="0" err="1" smtClean="0"/>
              <a:t>validity</a:t>
            </a:r>
            <a:endParaRPr lang="pl-PL" sz="2200" dirty="0" smtClean="0"/>
          </a:p>
          <a:p>
            <a:endParaRPr lang="pl-PL" sz="2200" dirty="0" smtClean="0"/>
          </a:p>
          <a:p>
            <a:pPr marL="0" indent="0">
              <a:buNone/>
            </a:pPr>
            <a:endParaRPr lang="pl-PL" sz="2200" dirty="0" smtClean="0"/>
          </a:p>
          <a:p>
            <a:pPr marL="0" indent="0">
              <a:buNone/>
            </a:pPr>
            <a:endParaRPr lang="pl-PL" sz="2200" dirty="0" smtClean="0"/>
          </a:p>
          <a:p>
            <a:r>
              <a:rPr lang="pl-PL" sz="2200" dirty="0" err="1" smtClean="0"/>
              <a:t>Custom</a:t>
            </a:r>
            <a:r>
              <a:rPr lang="pl-PL" sz="2200" dirty="0" smtClean="0"/>
              <a:t> </a:t>
            </a:r>
            <a:r>
              <a:rPr lang="pl-PL" sz="2200" dirty="0" err="1" smtClean="0"/>
              <a:t>validation</a:t>
            </a:r>
            <a:r>
              <a:rPr lang="pl-PL" sz="2200" dirty="0" smtClean="0"/>
              <a:t>:</a:t>
            </a:r>
          </a:p>
          <a:p>
            <a:pPr lvl="1"/>
            <a:r>
              <a:rPr lang="en-GB" sz="2200" dirty="0" smtClean="0"/>
              <a:t>If </a:t>
            </a:r>
            <a:r>
              <a:rPr lang="en-GB" sz="2200" dirty="0"/>
              <a:t>the data is </a:t>
            </a:r>
            <a:r>
              <a:rPr lang="en-GB" sz="2200" dirty="0" smtClean="0"/>
              <a:t>not valid display an error message by using the </a:t>
            </a:r>
            <a:r>
              <a:rPr lang="en-GB" sz="2200" b="1" dirty="0" smtClean="0"/>
              <a:t>setCustomValidity</a:t>
            </a:r>
            <a:r>
              <a:rPr lang="en-GB" sz="2200" dirty="0" smtClean="0"/>
              <a:t> function</a:t>
            </a:r>
          </a:p>
          <a:p>
            <a:pPr lvl="1"/>
            <a:r>
              <a:rPr lang="en-GB" sz="2200" dirty="0" smtClean="0"/>
              <a:t>If </a:t>
            </a:r>
            <a:r>
              <a:rPr lang="en-GB" sz="2200" dirty="0"/>
              <a:t>the data is </a:t>
            </a:r>
            <a:r>
              <a:rPr lang="en-GB" sz="2200" dirty="0" smtClean="0"/>
              <a:t>valid, reset the error message to an empty string</a:t>
            </a:r>
            <a:endParaRPr lang="pl-PL" sz="2200" dirty="0" smtClean="0"/>
          </a:p>
          <a:p>
            <a:r>
              <a:rPr lang="pl-PL" sz="2200" dirty="0" err="1" smtClean="0"/>
              <a:t>Validity</a:t>
            </a:r>
            <a:r>
              <a:rPr lang="pl-PL" sz="2200" dirty="0" smtClean="0"/>
              <a:t> </a:t>
            </a:r>
            <a:r>
              <a:rPr lang="pl-PL" sz="2200" dirty="0" err="1" smtClean="0"/>
              <a:t>properties</a:t>
            </a:r>
            <a:r>
              <a:rPr lang="pl-PL" sz="2200" dirty="0" smtClean="0"/>
              <a:t> of controls (</a:t>
            </a:r>
            <a:r>
              <a:rPr lang="pl-PL" sz="2200" dirty="0" err="1" smtClean="0"/>
              <a:t>main</a:t>
            </a:r>
            <a:r>
              <a:rPr lang="pl-PL" sz="2200" dirty="0" smtClean="0"/>
              <a:t>)</a:t>
            </a:r>
          </a:p>
        </p:txBody>
      </p:sp>
      <p:sp>
        <p:nvSpPr>
          <p:cNvPr id="5" name="TextBox 3"/>
          <p:cNvSpPr txBox="1"/>
          <p:nvPr/>
        </p:nvSpPr>
        <p:spPr>
          <a:xfrm>
            <a:off x="369924" y="1169457"/>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a:t>
            </a:r>
            <a:r>
              <a:rPr lang="en-US" sz="1600" b="0" dirty="0" err="1">
                <a:latin typeface="Lucida Sans Unicode" pitchFamily="34" charset="0"/>
                <a:cs typeface="Lucida Sans Unicode" pitchFamily="34" charset="0"/>
              </a:rPr>
              <a:t>myFunction</a:t>
            </a:r>
            <a:r>
              <a:rPr lang="en-US" sz="1600" b="0" dirty="0">
                <a:latin typeface="Lucida Sans Unicode" pitchFamily="34" charset="0"/>
                <a:cs typeface="Lucida Sans Unicode" pitchFamily="34" charset="0"/>
              </a:rPr>
              <a:t>() {</a:t>
            </a:r>
          </a:p>
          <a:p>
            <a:r>
              <a:rPr lang="en-US" sz="1600" b="0" dirty="0">
                <a:latin typeface="Lucida Sans Unicode" pitchFamily="34" charset="0"/>
                <a:cs typeface="Lucida Sans Unicode" pitchFamily="34" charset="0"/>
              </a:rPr>
              <a:t>    </a:t>
            </a:r>
            <a:r>
              <a:rPr lang="en-US" sz="1600" b="0" dirty="0" err="1">
                <a:latin typeface="Lucida Sans Unicode" pitchFamily="34" charset="0"/>
                <a:cs typeface="Lucida Sans Unicode" pitchFamily="34" charset="0"/>
              </a:rPr>
              <a:t>var</a:t>
            </a:r>
            <a:r>
              <a:rPr lang="en-US" sz="1600" b="0" dirty="0">
                <a:latin typeface="Lucida Sans Unicode" pitchFamily="34" charset="0"/>
                <a:cs typeface="Lucida Sans Unicode" pitchFamily="34" charset="0"/>
              </a:rPr>
              <a:t> </a:t>
            </a:r>
            <a:r>
              <a:rPr lang="en-US" sz="1600" b="0" dirty="0" err="1">
                <a:latin typeface="Lucida Sans Unicode" pitchFamily="34" charset="0"/>
                <a:cs typeface="Lucida Sans Unicode" pitchFamily="34" charset="0"/>
              </a:rPr>
              <a:t>inpObj</a:t>
            </a:r>
            <a:r>
              <a:rPr lang="en-US" sz="1600" b="0" dirty="0">
                <a:latin typeface="Lucida Sans Unicode" pitchFamily="34" charset="0"/>
                <a:cs typeface="Lucida Sans Unicode" pitchFamily="34" charset="0"/>
              </a:rPr>
              <a:t> = </a:t>
            </a:r>
            <a:r>
              <a:rPr lang="en-US" sz="1600" b="0" dirty="0" err="1">
                <a:latin typeface="Lucida Sans Unicode" pitchFamily="34" charset="0"/>
                <a:cs typeface="Lucida Sans Unicode" pitchFamily="34" charset="0"/>
              </a:rPr>
              <a:t>document.getElementById</a:t>
            </a:r>
            <a:r>
              <a:rPr lang="en-US" sz="1600" b="0" dirty="0">
                <a:latin typeface="Lucida Sans Unicode" pitchFamily="34" charset="0"/>
                <a:cs typeface="Lucida Sans Unicode" pitchFamily="34" charset="0"/>
              </a:rPr>
              <a:t>("id1");</a:t>
            </a:r>
          </a:p>
          <a:p>
            <a:r>
              <a:rPr lang="en-US" sz="1600" b="0" dirty="0">
                <a:latin typeface="Lucida Sans Unicode" pitchFamily="34" charset="0"/>
                <a:cs typeface="Lucida Sans Unicode" pitchFamily="34" charset="0"/>
              </a:rPr>
              <a:t>    if (</a:t>
            </a:r>
            <a:r>
              <a:rPr lang="en-US" sz="1600" b="0" dirty="0" err="1">
                <a:latin typeface="Lucida Sans Unicode" pitchFamily="34" charset="0"/>
                <a:cs typeface="Lucida Sans Unicode" pitchFamily="34" charset="0"/>
              </a:rPr>
              <a:t>inpObj.checkValidity</a:t>
            </a:r>
            <a:r>
              <a:rPr lang="en-US" sz="1600" b="0" dirty="0">
                <a:latin typeface="Lucida Sans Unicode" pitchFamily="34" charset="0"/>
                <a:cs typeface="Lucida Sans Unicode" pitchFamily="34" charset="0"/>
              </a:rPr>
              <a:t>() == false) {</a:t>
            </a:r>
          </a:p>
          <a:p>
            <a:r>
              <a:rPr lang="en-US" sz="1600" b="0" dirty="0">
                <a:latin typeface="Lucida Sans Unicode" pitchFamily="34" charset="0"/>
                <a:cs typeface="Lucida Sans Unicode" pitchFamily="34" charset="0"/>
              </a:rPr>
              <a:t>        </a:t>
            </a:r>
            <a:r>
              <a:rPr lang="en-US" sz="1600" b="0" dirty="0" err="1">
                <a:latin typeface="Lucida Sans Unicode" pitchFamily="34" charset="0"/>
                <a:cs typeface="Lucida Sans Unicode" pitchFamily="34" charset="0"/>
              </a:rPr>
              <a:t>document.getElementById</a:t>
            </a:r>
            <a:r>
              <a:rPr lang="en-US" sz="1600" b="0" dirty="0">
                <a:latin typeface="Lucida Sans Unicode" pitchFamily="34" charset="0"/>
                <a:cs typeface="Lucida Sans Unicode" pitchFamily="34" charset="0"/>
              </a:rPr>
              <a:t>("demo").</a:t>
            </a:r>
            <a:r>
              <a:rPr lang="en-US" sz="1600" b="0" dirty="0" err="1">
                <a:latin typeface="Lucida Sans Unicode" pitchFamily="34" charset="0"/>
                <a:cs typeface="Lucida Sans Unicode" pitchFamily="34" charset="0"/>
              </a:rPr>
              <a:t>innerHTML</a:t>
            </a:r>
            <a:r>
              <a:rPr lang="en-US" sz="1600" b="0" dirty="0">
                <a:latin typeface="Lucida Sans Unicode" pitchFamily="34" charset="0"/>
                <a:cs typeface="Lucida Sans Unicode" pitchFamily="34" charset="0"/>
              </a:rPr>
              <a:t> = </a:t>
            </a:r>
            <a:r>
              <a:rPr lang="en-US" sz="1600" b="0" dirty="0" err="1">
                <a:latin typeface="Lucida Sans Unicode" pitchFamily="34" charset="0"/>
                <a:cs typeface="Lucida Sans Unicode" pitchFamily="34" charset="0"/>
              </a:rPr>
              <a:t>inpObj.validationMessage</a:t>
            </a:r>
            <a:r>
              <a:rPr lang="en-US" sz="1600" b="0" dirty="0">
                <a:latin typeface="Lucida Sans Unicode" pitchFamily="34" charset="0"/>
                <a:cs typeface="Lucida Sans Unicode" pitchFamily="34" charset="0"/>
              </a:rPr>
              <a: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049134132"/>
              </p:ext>
            </p:extLst>
          </p:nvPr>
        </p:nvGraphicFramePr>
        <p:xfrm>
          <a:off x="429510" y="4401424"/>
          <a:ext cx="8390961" cy="2096071"/>
        </p:xfrm>
        <a:graphic>
          <a:graphicData uri="http://schemas.openxmlformats.org/drawingml/2006/table">
            <a:tbl>
              <a:tblPr/>
              <a:tblGrid>
                <a:gridCol w="1869671">
                  <a:extLst>
                    <a:ext uri="{9D8B030D-6E8A-4147-A177-3AD203B41FA5}">
                      <a16:colId xmlns:a16="http://schemas.microsoft.com/office/drawing/2014/main" xmlns="" val="443390376"/>
                    </a:ext>
                  </a:extLst>
                </a:gridCol>
                <a:gridCol w="6521290">
                  <a:extLst>
                    <a:ext uri="{9D8B030D-6E8A-4147-A177-3AD203B41FA5}">
                      <a16:colId xmlns:a16="http://schemas.microsoft.com/office/drawing/2014/main" xmlns="" val="4286673679"/>
                    </a:ext>
                  </a:extLst>
                </a:gridCol>
              </a:tblGrid>
              <a:tr h="301288">
                <a:tc>
                  <a:txBody>
                    <a:bodyPr/>
                    <a:lstStyle/>
                    <a:p>
                      <a:pPr fontAlgn="t"/>
                      <a:r>
                        <a:rPr lang="en-US" sz="1400" dirty="0" err="1">
                          <a:effectLst/>
                        </a:rPr>
                        <a:t>patternMismatch</a:t>
                      </a:r>
                      <a:endParaRPr lang="en-US" sz="14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Set to true, if an element's value does not match its pattern attribute.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55192928"/>
                  </a:ext>
                </a:extLst>
              </a:tr>
              <a:tr h="301288">
                <a:tc>
                  <a:txBody>
                    <a:bodyPr/>
                    <a:lstStyle/>
                    <a:p>
                      <a:pPr fontAlgn="t"/>
                      <a:r>
                        <a:rPr lang="en-US" sz="1400">
                          <a:effectLst/>
                        </a:rPr>
                        <a:t>rangeOverflow</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Set to true, if an element's value is greater than its max attribute.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37146319"/>
                  </a:ext>
                </a:extLst>
              </a:tr>
              <a:tr h="301288">
                <a:tc>
                  <a:txBody>
                    <a:bodyPr/>
                    <a:lstStyle/>
                    <a:p>
                      <a:pPr fontAlgn="t"/>
                      <a:r>
                        <a:rPr lang="en-US" sz="1400">
                          <a:effectLst/>
                        </a:rPr>
                        <a:t>rangeUnderflow</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Set to true, if an element's value is less than its min attribute.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33307415"/>
                  </a:ext>
                </a:extLst>
              </a:tr>
              <a:tr h="30128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err="1" smtClean="0">
                          <a:effectLst/>
                        </a:rPr>
                        <a:t>tooLong</a:t>
                      </a:r>
                      <a:endParaRPr lang="en-US" sz="14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Set to true, if an element's value exceeds its </a:t>
                      </a:r>
                      <a:r>
                        <a:rPr lang="en-US" sz="1400" dirty="0" err="1">
                          <a:effectLst/>
                        </a:rPr>
                        <a:t>maxLength</a:t>
                      </a:r>
                      <a:r>
                        <a:rPr lang="en-US" sz="1400" dirty="0">
                          <a:effectLst/>
                        </a:rPr>
                        <a:t> attribute.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87116571"/>
                  </a:ext>
                </a:extLst>
              </a:tr>
              <a:tr h="301288">
                <a:tc>
                  <a:txBody>
                    <a:bodyPr/>
                    <a:lstStyle/>
                    <a:p>
                      <a:pPr fontAlgn="t"/>
                      <a:r>
                        <a:rPr lang="en-US" sz="1400">
                          <a:effectLst/>
                        </a:rPr>
                        <a:t>typeMismatch</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dirty="0">
                          <a:effectLst/>
                        </a:rPr>
                        <a:t>Set to true, if an element's value is invalid per its type attribute.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573412341"/>
                  </a:ext>
                </a:extLst>
              </a:tr>
              <a:tr h="408951">
                <a:tc>
                  <a:txBody>
                    <a:bodyPr/>
                    <a:lstStyle/>
                    <a:p>
                      <a:pPr fontAlgn="t"/>
                      <a:r>
                        <a:rPr lang="en-US" sz="1400">
                          <a:effectLst/>
                        </a:rPr>
                        <a:t>valueMissing</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Set to true, if an element (with a required attribute) has no </a:t>
                      </a:r>
                      <a:r>
                        <a:rPr lang="en-US" sz="1400" dirty="0" smtClean="0">
                          <a:effectLst/>
                        </a:rPr>
                        <a:t>value</a:t>
                      </a:r>
                      <a:r>
                        <a:rPr lang="pl-PL" sz="1400" dirty="0" smtClean="0">
                          <a:effectLst/>
                        </a:rPr>
                        <a:t>.</a:t>
                      </a:r>
                      <a:endParaRPr lang="en-US" sz="14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589706567"/>
                  </a:ext>
                </a:extLst>
              </a:tr>
            </a:tbl>
          </a:graphicData>
        </a:graphic>
      </p:graphicFrame>
    </p:spTree>
    <p:extLst>
      <p:ext uri="{BB962C8B-B14F-4D97-AF65-F5344CB8AC3E}">
        <p14:creationId xmlns:p14="http://schemas.microsoft.com/office/powerpoint/2010/main" val="38636581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Use JavaScript code to ensure that a required field does not contain only whitespace:</a:t>
            </a:r>
            <a:endParaRPr lang="en-US" dirty="0"/>
          </a:p>
        </p:txBody>
      </p:sp>
      <p:sp>
        <p:nvSpPr>
          <p:cNvPr id="5" name="TextBox 4"/>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onsubmit</a:t>
            </a:r>
            <a:r>
              <a:rPr lang="en-US" sz="1600" b="0" dirty="0">
                <a:latin typeface="Lucida Sans Unicode" pitchFamily="34" charset="0"/>
                <a:cs typeface="Lucida Sans Unicode" pitchFamily="34" charset="0"/>
              </a:rPr>
              <a:t>="return validateForm();"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 id="penaltiesField" class="field" &gt;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id="penalties" name="penalties" type="text"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p>
        </p:txBody>
      </p:sp>
      <p:sp>
        <p:nvSpPr>
          <p:cNvPr id="6" name="TextBox 5"/>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isSignificant( text ){</a:t>
            </a:r>
          </a:p>
          <a:p>
            <a:r>
              <a:rPr lang="en-US" sz="1600" b="0" dirty="0">
                <a:latin typeface="Lucida Sans Unicode" pitchFamily="34" charset="0"/>
                <a:cs typeface="Lucida Sans Unicode" pitchFamily="34" charset="0"/>
              </a:rPr>
              <a:t>  var notWhitespaceTestRegex = /[^\s]{1,}/;</a:t>
            </a:r>
          </a:p>
          <a:p>
            <a:r>
              <a:rPr lang="en-US" sz="1600" b="0" dirty="0">
                <a:latin typeface="Lucida Sans Unicode" pitchFamily="34" charset="0"/>
                <a:cs typeface="Lucida Sans Unicode" pitchFamily="34" charset="0"/>
              </a:rPr>
              <a:t>  return String(text).</a:t>
            </a:r>
            <a:r>
              <a:rPr lang="en-US" sz="1600" b="0" dirty="0" smtClean="0">
                <a:latin typeface="Lucida Sans Unicode" pitchFamily="34" charset="0"/>
                <a:cs typeface="Lucida Sans Unicode" pitchFamily="34" charset="0"/>
              </a:rPr>
              <a:t>search(notWhitespaceTestRegex</a:t>
            </a:r>
            <a:r>
              <a:rPr lang="en-US" sz="1600" b="0" dirty="0">
                <a:latin typeface="Lucida Sans Unicode" pitchFamily="34" charset="0"/>
                <a:cs typeface="Lucida Sans Unicode" pitchFamily="34" charset="0"/>
              </a:rPr>
              <a:t>) != -1;</a:t>
            </a:r>
          </a:p>
          <a:p>
            <a:r>
              <a:rPr lang="en-US" sz="1600" b="0" dirty="0">
                <a:latin typeface="Lucida Sans Unicode" pitchFamily="34" charset="0"/>
                <a:cs typeface="Lucida Sans Unicode" pitchFamily="34" charset="0"/>
              </a:rPr>
              <a:t>}</a:t>
            </a:r>
          </a:p>
          <a:p>
            <a:endParaRPr lang="en-US"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 {</a:t>
            </a:r>
          </a:p>
          <a:p>
            <a:r>
              <a:rPr lang="en-US" sz="1600" b="0" dirty="0">
                <a:latin typeface="Lucida Sans Unicode" pitchFamily="34" charset="0"/>
                <a:cs typeface="Lucida Sans Unicode" pitchFamily="34" charset="0"/>
              </a:rPr>
              <a:t>  if( ! isSignificant(document.getElementById(‘penalties’).value))</a:t>
            </a:r>
          </a:p>
          <a:p>
            <a:r>
              <a:rPr lang="en-US" sz="1600" b="0" dirty="0">
                <a:latin typeface="Lucida Sans Unicode" pitchFamily="34" charset="0"/>
                <a:cs typeface="Lucida Sans Unicode" pitchFamily="34" charset="0"/>
              </a:rPr>
              <a:t>    return false;   /* No! Form validation fails */</a:t>
            </a:r>
          </a:p>
          <a:p>
            <a:r>
              <a:rPr lang="en-US" sz="1600" b="0" dirty="0">
                <a:latin typeface="Lucida Sans Unicode" pitchFamily="34" charset="0"/>
                <a:cs typeface="Lucida Sans Unicode" pitchFamily="34" charset="0"/>
              </a:rPr>
              <a:t>  </a:t>
            </a:r>
          </a:p>
          <a:p>
            <a:r>
              <a:rPr lang="en-US" sz="1600" b="0" dirty="0">
                <a:latin typeface="Lucida Sans Unicode" pitchFamily="34" charset="0"/>
                <a:cs typeface="Lucida Sans Unicode" pitchFamily="34" charset="0"/>
              </a:rPr>
              <a:t>  return true;</a:t>
            </a:r>
          </a:p>
          <a:p>
            <a:r>
              <a:rPr lang="en-US"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6092633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Providing Feedback to the User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 visual feedback to the user by defining styles and dynamically setting the class of an element:</a:t>
            </a:r>
            <a:endParaRPr lang="en-US" dirty="0"/>
          </a:p>
        </p:txBody>
      </p:sp>
      <p:sp>
        <p:nvSpPr>
          <p:cNvPr id="5" name="TextBox 3"/>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.validatedFine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.validationError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2475455" y="3820654"/>
            <a:ext cx="6376078" cy="2862322"/>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validateForm()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textbox = document.getElementById("penalties");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 isSignificant(textBox.value))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"validationError";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false;   /* No! Form validation fails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"validatedFine";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true;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62849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43 </a:t>
            </a:r>
            <a:r>
              <a:rPr lang="pl-PL" sz="2400" dirty="0" smtClean="0"/>
              <a:t>– </a:t>
            </a:r>
            <a:r>
              <a:rPr lang="pl-PL" sz="2400" i="1" dirty="0" smtClean="0"/>
              <a:t>Walidacja HTML5</a:t>
            </a: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3636613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pl-PL" dirty="0" err="1" smtClean="0"/>
              <a:t>Topic</a:t>
            </a:r>
            <a:r>
              <a:rPr lang="en-GB" dirty="0" smtClean="0"/>
              <a:t> </a:t>
            </a:r>
            <a:r>
              <a:rPr lang="pl-PL" dirty="0" smtClean="0"/>
              <a:t>15</a:t>
            </a:r>
            <a:r>
              <a:rPr lang="en-GB" dirty="0" smtClean="0"/>
              <a:t>: </a:t>
            </a:r>
            <a:r>
              <a:rPr lang="pl-PL" dirty="0" err="1" smtClean="0"/>
              <a:t>Exceptions</a:t>
            </a:r>
            <a:r>
              <a:rPr lang="pl-PL" dirty="0" smtClean="0"/>
              <a:t>, </a:t>
            </a:r>
            <a:r>
              <a:rPr lang="en-GB" dirty="0" smtClean="0"/>
              <a:t>Debugging and Profiling a Web Application</a:t>
            </a:r>
            <a:endParaRPr lang="en-US" dirty="0"/>
          </a:p>
        </p:txBody>
      </p:sp>
      <p:sp>
        <p:nvSpPr>
          <p:cNvPr id="3" name="Text Placeholder 2"/>
          <p:cNvSpPr>
            <a:spLocks noGrp="1"/>
          </p:cNvSpPr>
          <p:nvPr>
            <p:ph type="body" idx="1"/>
          </p:nvPr>
        </p:nvSpPr>
        <p:spPr/>
        <p:txBody>
          <a:bodyPr/>
          <a:lstStyle/>
          <a:p>
            <a:r>
              <a:rPr lang="pl-PL" dirty="0" err="1" smtClean="0"/>
              <a:t>Exceptions</a:t>
            </a:r>
            <a:endParaRPr lang="pl-PL" dirty="0" smtClean="0"/>
          </a:p>
          <a:p>
            <a:r>
              <a:rPr lang="en-GB" dirty="0" smtClean="0"/>
              <a:t>Overview of the F12 Developer Tools in Internet Explorer 10
Using the F12 Developer Tools to Debug JavaScript Code
Using the F12 Developer Tools to Profile a Web Application</a:t>
            </a:r>
            <a:endParaRPr lang="en-US" dirty="0"/>
          </a:p>
        </p:txBody>
      </p:sp>
    </p:spTree>
    <p:extLst>
      <p:ext uri="{BB962C8B-B14F-4D97-AF65-F5344CB8AC3E}">
        <p14:creationId xmlns:p14="http://schemas.microsoft.com/office/powerpoint/2010/main" val="1276833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a:t>
            </a:r>
            <a:r>
              <a:rPr lang="en-US" sz="2400" b="1" dirty="0"/>
              <a:t>try</a:t>
            </a:r>
            <a:r>
              <a:rPr lang="en-US" sz="2400" dirty="0"/>
              <a:t> statement lets you test a block of code for errors.</a:t>
            </a:r>
          </a:p>
          <a:p>
            <a:r>
              <a:rPr lang="en-US" sz="2400" dirty="0"/>
              <a:t>The </a:t>
            </a:r>
            <a:r>
              <a:rPr lang="en-US" sz="2400" b="1" dirty="0"/>
              <a:t>catch</a:t>
            </a:r>
            <a:r>
              <a:rPr lang="en-US" sz="2400" dirty="0"/>
              <a:t> statement lets you handle the error.</a:t>
            </a:r>
          </a:p>
          <a:p>
            <a:r>
              <a:rPr lang="en-US" sz="2400" dirty="0"/>
              <a:t>The </a:t>
            </a:r>
            <a:r>
              <a:rPr lang="en-US" sz="2400" b="1" dirty="0"/>
              <a:t>throw</a:t>
            </a:r>
            <a:r>
              <a:rPr lang="en-US" sz="2400" dirty="0"/>
              <a:t> statement lets you create custom errors.</a:t>
            </a:r>
          </a:p>
          <a:p>
            <a:r>
              <a:rPr lang="en-US" sz="2400" dirty="0"/>
              <a:t>The </a:t>
            </a:r>
            <a:r>
              <a:rPr lang="en-US" sz="2400" b="1" dirty="0"/>
              <a:t>finally</a:t>
            </a:r>
            <a:r>
              <a:rPr lang="en-US" sz="2400" dirty="0"/>
              <a:t> statement lets you execute code, after try and catch, regardless of the result</a:t>
            </a:r>
            <a:r>
              <a:rPr lang="en-US" sz="2400" dirty="0" smtClean="0"/>
              <a:t>.</a:t>
            </a:r>
            <a:endParaRPr lang="en-US" sz="2400" dirty="0"/>
          </a:p>
        </p:txBody>
      </p:sp>
      <p:sp>
        <p:nvSpPr>
          <p:cNvPr id="5" name="TextBox 3"/>
          <p:cNvSpPr txBox="1"/>
          <p:nvPr/>
        </p:nvSpPr>
        <p:spPr>
          <a:xfrm>
            <a:off x="475691" y="3306249"/>
            <a:ext cx="736421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try {</a:t>
            </a:r>
          </a:p>
          <a:p>
            <a:r>
              <a:rPr lang="en-US" b="0" dirty="0">
                <a:latin typeface="Lucida Sans Unicode" pitchFamily="34" charset="0"/>
                <a:cs typeface="Lucida Sans Unicode" pitchFamily="34" charset="0"/>
              </a:rPr>
              <a:t>    Block of code to try</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catch(err) {</a:t>
            </a:r>
          </a:p>
          <a:p>
            <a:r>
              <a:rPr lang="en-US" b="0" dirty="0">
                <a:latin typeface="Lucida Sans Unicode" pitchFamily="34" charset="0"/>
                <a:cs typeface="Lucida Sans Unicode" pitchFamily="34" charset="0"/>
              </a:rPr>
              <a:t>    Block of code to handle errors</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finally {</a:t>
            </a:r>
          </a:p>
          <a:p>
            <a:r>
              <a:rPr lang="en-US" b="0" dirty="0">
                <a:latin typeface="Lucida Sans Unicode" pitchFamily="34" charset="0"/>
                <a:cs typeface="Lucida Sans Unicode" pitchFamily="34" charset="0"/>
              </a:rPr>
              <a:t>    Block of code to be executed regardless of the try / catch result</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492857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sz="2400" dirty="0" err="1" smtClean="0"/>
              <a:t>Example</a:t>
            </a:r>
            <a:endParaRPr lang="en-US" sz="2400" dirty="0"/>
          </a:p>
        </p:txBody>
      </p:sp>
      <p:sp>
        <p:nvSpPr>
          <p:cNvPr id="5" name="TextBox 3"/>
          <p:cNvSpPr txBox="1"/>
          <p:nvPr/>
        </p:nvSpPr>
        <p:spPr>
          <a:xfrm>
            <a:off x="458788" y="1484784"/>
            <a:ext cx="7364211" cy="452431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a:t>
            </a:r>
            <a:r>
              <a:rPr lang="en-US" b="0" dirty="0" err="1">
                <a:latin typeface="Lucida Sans Unicode" pitchFamily="34" charset="0"/>
                <a:cs typeface="Lucida Sans Unicode" pitchFamily="34" charset="0"/>
              </a:rPr>
              <a:t>myFunction</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message, x;</a:t>
            </a:r>
          </a:p>
          <a:p>
            <a:r>
              <a:rPr lang="en-US" b="0" dirty="0">
                <a:latin typeface="Lucida Sans Unicode" pitchFamily="34" charset="0"/>
                <a:cs typeface="Lucida Sans Unicode" pitchFamily="34" charset="0"/>
              </a:rPr>
              <a:t>    message = </a:t>
            </a:r>
            <a:r>
              <a:rPr lang="en-US" b="0" dirty="0" err="1">
                <a:latin typeface="Lucida Sans Unicode" pitchFamily="34" charset="0"/>
                <a:cs typeface="Lucida Sans Unicode" pitchFamily="34" charset="0"/>
              </a:rPr>
              <a:t>document.getElementById</a:t>
            </a:r>
            <a:r>
              <a:rPr lang="en-US" b="0" dirty="0">
                <a:latin typeface="Lucida Sans Unicode" pitchFamily="34" charset="0"/>
                <a:cs typeface="Lucida Sans Unicode" pitchFamily="34" charset="0"/>
              </a:rPr>
              <a:t>("message");</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message.innerHTML</a:t>
            </a:r>
            <a:r>
              <a:rPr lang="en-US" b="0" dirty="0">
                <a:latin typeface="Lucida Sans Unicode" pitchFamily="34" charset="0"/>
                <a:cs typeface="Lucida Sans Unicode" pitchFamily="34" charset="0"/>
              </a:rPr>
              <a:t> = "";</a:t>
            </a:r>
          </a:p>
          <a:p>
            <a:r>
              <a:rPr lang="en-US" b="0" dirty="0">
                <a:latin typeface="Lucida Sans Unicode" pitchFamily="34" charset="0"/>
                <a:cs typeface="Lucida Sans Unicode" pitchFamily="34" charset="0"/>
              </a:rPr>
              <a:t>    x = </a:t>
            </a:r>
            <a:r>
              <a:rPr lang="en-US" b="0" dirty="0" err="1">
                <a:latin typeface="Lucida Sans Unicode" pitchFamily="34" charset="0"/>
                <a:cs typeface="Lucida Sans Unicode" pitchFamily="34" charset="0"/>
              </a:rPr>
              <a:t>document.getElementById</a:t>
            </a:r>
            <a:r>
              <a:rPr lang="en-US" b="0" dirty="0">
                <a:latin typeface="Lucida Sans Unicode" pitchFamily="34" charset="0"/>
                <a:cs typeface="Lucida Sans Unicode" pitchFamily="34" charset="0"/>
              </a:rPr>
              <a:t>("demo").value;</a:t>
            </a:r>
          </a:p>
          <a:p>
            <a:r>
              <a:rPr lang="en-US" b="0" dirty="0">
                <a:latin typeface="Lucida Sans Unicode" pitchFamily="34" charset="0"/>
                <a:cs typeface="Lucida Sans Unicode" pitchFamily="34" charset="0"/>
              </a:rPr>
              <a:t>    try { </a:t>
            </a:r>
          </a:p>
          <a:p>
            <a:r>
              <a:rPr lang="en-US" b="0" dirty="0">
                <a:latin typeface="Lucida Sans Unicode" pitchFamily="34" charset="0"/>
                <a:cs typeface="Lucida Sans Unicode" pitchFamily="34" charset="0"/>
              </a:rPr>
              <a:t>        if(x == "") throw "empty";</a:t>
            </a:r>
          </a:p>
          <a:p>
            <a:r>
              <a:rPr lang="en-US" b="0" dirty="0">
                <a:latin typeface="Lucida Sans Unicode" pitchFamily="34" charset="0"/>
                <a:cs typeface="Lucida Sans Unicode" pitchFamily="34" charset="0"/>
              </a:rPr>
              <a:t>        if(</a:t>
            </a:r>
            <a:r>
              <a:rPr lang="en-US" b="0" dirty="0" err="1">
                <a:latin typeface="Lucida Sans Unicode" pitchFamily="34" charset="0"/>
                <a:cs typeface="Lucida Sans Unicode" pitchFamily="34" charset="0"/>
              </a:rPr>
              <a:t>isNaN</a:t>
            </a:r>
            <a:r>
              <a:rPr lang="en-US" b="0" dirty="0">
                <a:latin typeface="Lucida Sans Unicode" pitchFamily="34" charset="0"/>
                <a:cs typeface="Lucida Sans Unicode" pitchFamily="34" charset="0"/>
              </a:rPr>
              <a:t>(x)) throw "not a number";</a:t>
            </a:r>
          </a:p>
          <a:p>
            <a:r>
              <a:rPr lang="en-US" b="0" dirty="0">
                <a:latin typeface="Lucida Sans Unicode" pitchFamily="34" charset="0"/>
                <a:cs typeface="Lucida Sans Unicode" pitchFamily="34" charset="0"/>
              </a:rPr>
              <a:t>        x == Number(x);</a:t>
            </a:r>
          </a:p>
          <a:p>
            <a:r>
              <a:rPr lang="en-US" b="0" dirty="0">
                <a:latin typeface="Lucida Sans Unicode" pitchFamily="34" charset="0"/>
                <a:cs typeface="Lucida Sans Unicode" pitchFamily="34" charset="0"/>
              </a:rPr>
              <a:t>        if(x &lt; </a:t>
            </a:r>
            <a:r>
              <a:rPr lang="pl-PL" b="0" dirty="0" smtClean="0">
                <a:latin typeface="Lucida Sans Unicode" pitchFamily="34" charset="0"/>
                <a:cs typeface="Lucida Sans Unicode" pitchFamily="34" charset="0"/>
              </a:rPr>
              <a:t>18</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throw "too low";</a:t>
            </a:r>
          </a:p>
          <a:p>
            <a:r>
              <a:rPr lang="en-US" b="0" dirty="0">
                <a:latin typeface="Lucida Sans Unicode" pitchFamily="34" charset="0"/>
                <a:cs typeface="Lucida Sans Unicode" pitchFamily="34" charset="0"/>
              </a:rPr>
              <a:t>        if(x &gt; </a:t>
            </a:r>
            <a:r>
              <a:rPr lang="en-US" b="0" dirty="0" smtClean="0">
                <a:latin typeface="Lucida Sans Unicode" pitchFamily="34" charset="0"/>
                <a:cs typeface="Lucida Sans Unicode" pitchFamily="34" charset="0"/>
              </a:rPr>
              <a:t>10</a:t>
            </a:r>
            <a:r>
              <a:rPr lang="pl-PL" b="0" dirty="0" smtClean="0">
                <a:latin typeface="Lucida Sans Unicode" pitchFamily="34" charset="0"/>
                <a:cs typeface="Lucida Sans Unicode" pitchFamily="34" charset="0"/>
              </a:rPr>
              <a:t>0</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throw "too high";</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catch(err)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message.innerHTML</a:t>
            </a:r>
            <a:r>
              <a:rPr lang="en-US" b="0" dirty="0">
                <a:latin typeface="Lucida Sans Unicode" pitchFamily="34" charset="0"/>
                <a:cs typeface="Lucida Sans Unicode" pitchFamily="34" charset="0"/>
              </a:rPr>
              <a:t> = "Input is " + </a:t>
            </a:r>
            <a:r>
              <a:rPr lang="en-US" b="0" dirty="0" smtClean="0">
                <a:latin typeface="Lucida Sans Unicode" pitchFamily="34" charset="0"/>
                <a:cs typeface="Lucida Sans Unicode" pitchFamily="34" charset="0"/>
              </a:rPr>
              <a:t>err</a:t>
            </a:r>
            <a:r>
              <a:rPr lang="pl-PL" b="0" dirty="0" smtClean="0">
                <a:latin typeface="Lucida Sans Unicode" pitchFamily="34" charset="0"/>
                <a:cs typeface="Lucida Sans Unicode" pitchFamily="34" charset="0"/>
              </a:rPr>
              <a:t>.</a:t>
            </a:r>
            <a:r>
              <a:rPr lang="pl-PL" b="0" dirty="0" err="1" smtClean="0">
                <a:latin typeface="Lucida Sans Unicode" pitchFamily="34" charset="0"/>
                <a:cs typeface="Lucida Sans Unicode" pitchFamily="34" charset="0"/>
              </a:rPr>
              <a:t>message</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158797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44 </a:t>
            </a:r>
            <a:r>
              <a:rPr lang="pl-PL" sz="2400" dirty="0"/>
              <a:t>- </a:t>
            </a:r>
            <a:r>
              <a:rPr lang="pl-PL" sz="2400" i="1" dirty="0"/>
              <a:t>Obsługa błędów</a:t>
            </a: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15125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CSS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CSS rules have the same syntax:</a:t>
            </a:r>
          </a:p>
          <a:p>
            <a:pPr marL="0" indent="0">
              <a:buNone/>
            </a:pPr>
            <a:endParaRPr lang="en-US" dirty="0" smtClean="0"/>
          </a:p>
          <a:p>
            <a:pPr marL="0" indent="0">
              <a:buNone/>
            </a:pPr>
            <a:endParaRPr lang="en-US" dirty="0" smtClean="0"/>
          </a:p>
          <a:p>
            <a:endParaRPr lang="en-US" dirty="0" smtClean="0"/>
          </a:p>
          <a:p>
            <a:endParaRPr lang="en-US" dirty="0"/>
          </a:p>
          <a:p>
            <a:endParaRPr lang="en-US" dirty="0" smtClean="0"/>
          </a:p>
          <a:p>
            <a:r>
              <a:rPr lang="en-US" dirty="0" smtClean="0"/>
              <a:t>Comments are </a:t>
            </a:r>
            <a:br>
              <a:rPr lang="en-US" dirty="0" smtClean="0"/>
            </a:br>
            <a:r>
              <a:rPr lang="en-US" dirty="0" smtClean="0"/>
              <a:t>enclosed in /* … */ </a:t>
            </a:r>
            <a:br>
              <a:rPr lang="en-US" dirty="0" smtClean="0"/>
            </a:br>
            <a:r>
              <a:rPr lang="en-US" dirty="0" smtClean="0"/>
              <a:t>delimiters</a:t>
            </a:r>
          </a:p>
          <a:p>
            <a:pPr marL="0" indent="0">
              <a:buNone/>
            </a:pPr>
            <a:endParaRPr lang="en-US" dirty="0" smtClean="0"/>
          </a:p>
        </p:txBody>
      </p:sp>
      <p:sp>
        <p:nvSpPr>
          <p:cNvPr id="5" name="Rectangle 4"/>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selector {</a:t>
            </a:r>
          </a:p>
          <a:p>
            <a:pPr marL="0" indent="0">
              <a:buNone/>
            </a:pPr>
            <a:r>
              <a:rPr lang="en-US" b="0" dirty="0">
                <a:latin typeface="Lucida Sans Unicode" pitchFamily="34" charset="0"/>
                <a:cs typeface="Lucida Sans Unicode" pitchFamily="34" charset="0"/>
              </a:rPr>
              <a:t>  property1:value;</a:t>
            </a:r>
          </a:p>
          <a:p>
            <a:pPr marL="0" indent="0">
              <a:buNone/>
            </a:pPr>
            <a:r>
              <a:rPr lang="en-US" b="0" dirty="0">
                <a:latin typeface="Lucida Sans Unicode" pitchFamily="34" charset="0"/>
                <a:cs typeface="Lucida Sans Unicode" pitchFamily="34" charset="0"/>
              </a:rPr>
              <a:t>  property2:value;</a:t>
            </a:r>
          </a:p>
          <a:p>
            <a:pPr marL="0" indent="0">
              <a:buNone/>
            </a:pPr>
            <a:r>
              <a:rPr lang="en-US" b="0" dirty="0">
                <a:latin typeface="Lucida Sans Unicode" pitchFamily="34" charset="0"/>
                <a:cs typeface="Lucida Sans Unicode" pitchFamily="34" charset="0"/>
              </a:rPr>
              <a:t>  ..</a:t>
            </a:r>
          </a:p>
          <a:p>
            <a:pPr marL="0" indent="0">
              <a:buNone/>
            </a:pPr>
            <a:r>
              <a:rPr lang="en-US" b="0" dirty="0">
                <a:latin typeface="Lucida Sans Unicode" pitchFamily="34" charset="0"/>
                <a:cs typeface="Lucida Sans Unicode" pitchFamily="34" charset="0"/>
              </a:rPr>
              <a:t>  propertyN:value;</a:t>
            </a:r>
          </a:p>
          <a:p>
            <a:pPr marL="0" indent="0">
              <a:buNone/>
            </a:pPr>
            <a:r>
              <a:rPr lang="en-US" b="0" dirty="0">
                <a:latin typeface="Lucida Sans Unicode" pitchFamily="34" charset="0"/>
                <a:cs typeface="Lucida Sans Unicode" pitchFamily="34" charset="0"/>
              </a:rPr>
              <a:t>}</a:t>
            </a:r>
          </a:p>
        </p:txBody>
      </p:sp>
      <p:sp>
        <p:nvSpPr>
          <p:cNvPr id="6" name="Rectangle 5"/>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Targets level 1 headings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font-size: 42px;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color: pink;</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font-family: 'Segoe UI';</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540458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F12 Developer Tools in Internet Explorer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Navigation Timing API enables an application to determine the download speed for a web page:</a:t>
            </a:r>
          </a:p>
          <a:p>
            <a:pPr lvl="1"/>
            <a:r>
              <a:rPr lang="en-US" b="1" dirty="0"/>
              <a:t>w</a:t>
            </a:r>
            <a:r>
              <a:rPr lang="en-US" b="1" dirty="0" smtClean="0"/>
              <a:t>indow.performance.navigation</a:t>
            </a:r>
          </a:p>
          <a:p>
            <a:pPr lvl="1"/>
            <a:r>
              <a:rPr lang="en-US" b="1" dirty="0" err="1" smtClean="0"/>
              <a:t>window.performance.timing</a:t>
            </a:r>
            <a:endParaRPr lang="pl-PL" b="1" dirty="0" smtClean="0"/>
          </a:p>
          <a:p>
            <a:pPr lvl="1"/>
            <a:r>
              <a:rPr lang="pl-PL" b="1" dirty="0"/>
              <a:t>c</a:t>
            </a:r>
            <a:r>
              <a:rPr lang="pl-PL" b="1" dirty="0" smtClean="0"/>
              <a:t>onsole.log</a:t>
            </a:r>
            <a:endParaRPr lang="en-US" b="1" dirty="0" smtClean="0"/>
          </a:p>
          <a:p>
            <a:r>
              <a:rPr lang="en-US" dirty="0" smtClean="0"/>
              <a:t>The F12 Developer Tools provide debugging and profiling capabilities in Internet Explorer</a:t>
            </a:r>
            <a:endParaRPr lang="en-US" dirty="0"/>
          </a:p>
        </p:txBody>
      </p:sp>
      <p:pic>
        <p:nvPicPr>
          <p:cNvPr id="5" name="Picture 4" descr="A screen shot of the Network page in the F12 Developers Tools wind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693"/>
          <a:stretch/>
        </p:blipFill>
        <p:spPr bwMode="auto">
          <a:xfrm>
            <a:off x="-1866901" y="4174196"/>
            <a:ext cx="10089008" cy="249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41635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F12 Developer Tools to Debug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l-PL" dirty="0" err="1" smtClean="0"/>
              <a:t>You</a:t>
            </a:r>
            <a:r>
              <a:rPr lang="pl-PL" dirty="0" smtClean="0"/>
              <a:t> </a:t>
            </a:r>
            <a:r>
              <a:rPr lang="pl-PL" dirty="0" err="1" smtClean="0"/>
              <a:t>can</a:t>
            </a:r>
            <a:r>
              <a:rPr lang="pl-PL" dirty="0" smtClean="0"/>
              <a:t> </a:t>
            </a:r>
            <a:r>
              <a:rPr lang="en-US" dirty="0" smtClean="0"/>
              <a:t>use the F12 Developer Tools to:</a:t>
            </a:r>
          </a:p>
          <a:p>
            <a:r>
              <a:rPr lang="en-US" dirty="0" smtClean="0"/>
              <a:t>Set a breakpoint in JavaScript code</a:t>
            </a:r>
          </a:p>
          <a:p>
            <a:r>
              <a:rPr lang="en-US" dirty="0" smtClean="0"/>
              <a:t>Step through JavaScript code and examine variables</a:t>
            </a:r>
            <a:endParaRPr lang="en-US" dirty="0"/>
          </a:p>
        </p:txBody>
      </p:sp>
    </p:spTree>
    <p:extLst>
      <p:ext uri="{BB962C8B-B14F-4D97-AF65-F5344CB8AC3E}">
        <p14:creationId xmlns:p14="http://schemas.microsoft.com/office/powerpoint/2010/main" val="7849431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45 – </a:t>
            </a:r>
            <a:r>
              <a:rPr lang="pl-PL" sz="2400" i="1" dirty="0"/>
              <a:t>Testowanie </a:t>
            </a:r>
            <a:r>
              <a:rPr lang="pl-PL" sz="2400" dirty="0"/>
              <a:t> </a:t>
            </a:r>
            <a:endParaRPr lang="pl-PL" sz="2400" b="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12793330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F12 Developer Tools to Profile a Web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l-PL" dirty="0" smtClean="0"/>
              <a:t>Y</a:t>
            </a:r>
            <a:r>
              <a:rPr lang="en-US" dirty="0" err="1" smtClean="0"/>
              <a:t>ou</a:t>
            </a:r>
            <a:r>
              <a:rPr lang="en-US" dirty="0" smtClean="0"/>
              <a:t> </a:t>
            </a:r>
            <a:r>
              <a:rPr lang="pl-PL" dirty="0" err="1" smtClean="0"/>
              <a:t>can</a:t>
            </a:r>
            <a:r>
              <a:rPr lang="pl-PL" dirty="0" smtClean="0"/>
              <a:t> </a:t>
            </a:r>
            <a:r>
              <a:rPr lang="en-US" dirty="0" smtClean="0"/>
              <a:t>use the F12 Developer Tools to:</a:t>
            </a:r>
          </a:p>
          <a:p>
            <a:r>
              <a:rPr lang="en-US" dirty="0" smtClean="0"/>
              <a:t>Examine </a:t>
            </a:r>
            <a:r>
              <a:rPr lang="en-US" dirty="0"/>
              <a:t>the </a:t>
            </a:r>
            <a:r>
              <a:rPr lang="en-US" dirty="0" smtClean="0"/>
              <a:t>network </a:t>
            </a:r>
            <a:r>
              <a:rPr lang="en-US" dirty="0"/>
              <a:t>t</a:t>
            </a:r>
            <a:r>
              <a:rPr lang="en-US" dirty="0" smtClean="0"/>
              <a:t>raffic </a:t>
            </a:r>
            <a:r>
              <a:rPr lang="en-US" dirty="0"/>
              <a:t>for </a:t>
            </a:r>
            <a:r>
              <a:rPr lang="en-US" dirty="0" smtClean="0"/>
              <a:t>a web </a:t>
            </a:r>
            <a:r>
              <a:rPr lang="en-US" dirty="0"/>
              <a:t>a</a:t>
            </a:r>
            <a:r>
              <a:rPr lang="en-US" dirty="0" smtClean="0"/>
              <a:t>pplication</a:t>
            </a:r>
          </a:p>
          <a:p>
            <a:r>
              <a:rPr lang="en-US" dirty="0" smtClean="0"/>
              <a:t>Capture profile data for a web application</a:t>
            </a:r>
            <a:endParaRPr lang="en-GB" dirty="0"/>
          </a:p>
          <a:p>
            <a:endParaRPr lang="en-US" dirty="0"/>
          </a:p>
        </p:txBody>
      </p:sp>
    </p:spTree>
    <p:extLst>
      <p:ext uri="{BB962C8B-B14F-4D97-AF65-F5344CB8AC3E}">
        <p14:creationId xmlns:p14="http://schemas.microsoft.com/office/powerpoint/2010/main" val="3257670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46 </a:t>
            </a:r>
            <a:r>
              <a:rPr lang="pl-PL" sz="2400" b="1" dirty="0"/>
              <a:t>– </a:t>
            </a:r>
            <a:r>
              <a:rPr lang="pl-PL" sz="2400" i="1" dirty="0" smtClean="0"/>
              <a:t>Kompresja</a:t>
            </a:r>
            <a:endParaRPr lang="pl-PL" sz="2400" b="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3722413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solidFill>
            <a:schemeClr val="accent6">
              <a:lumMod val="50000"/>
            </a:schemeClr>
          </a:solidFill>
        </p:spPr>
        <p:txBody>
          <a:bodyPr/>
          <a:lstStyle/>
          <a:p>
            <a:pPr marL="0" indent="0" algn="ctr">
              <a:buNone/>
            </a:pPr>
            <a:endParaRPr lang="pl-PL" sz="5400" dirty="0" smtClean="0">
              <a:solidFill>
                <a:schemeClr val="bg1"/>
              </a:solidFill>
            </a:endParaRPr>
          </a:p>
          <a:p>
            <a:pPr marL="0" indent="0" algn="ctr">
              <a:buNone/>
            </a:pPr>
            <a:endParaRPr lang="pl-PL" sz="5400" dirty="0">
              <a:solidFill>
                <a:schemeClr val="bg1"/>
              </a:solidFill>
            </a:endParaRPr>
          </a:p>
          <a:p>
            <a:pPr marL="0" indent="0" algn="ctr">
              <a:buNone/>
            </a:pPr>
            <a:r>
              <a:rPr lang="pl-PL" sz="5400" dirty="0" err="1" smtClean="0">
                <a:solidFill>
                  <a:schemeClr val="bg1"/>
                </a:solidFill>
              </a:rPr>
              <a:t>Additional</a:t>
            </a:r>
            <a:r>
              <a:rPr lang="pl-PL" sz="5400" dirty="0" smtClean="0">
                <a:solidFill>
                  <a:schemeClr val="bg1"/>
                </a:solidFill>
              </a:rPr>
              <a:t> </a:t>
            </a:r>
            <a:r>
              <a:rPr lang="pl-PL" sz="5400" dirty="0" err="1" smtClean="0">
                <a:solidFill>
                  <a:schemeClr val="bg1"/>
                </a:solidFill>
              </a:rPr>
              <a:t>topics</a:t>
            </a:r>
            <a:endParaRPr lang="pl-PL" sz="5400" dirty="0" smtClean="0">
              <a:solidFill>
                <a:schemeClr val="bg1"/>
              </a:solidFill>
            </a:endParaRPr>
          </a:p>
        </p:txBody>
      </p:sp>
    </p:spTree>
    <p:extLst>
      <p:ext uri="{BB962C8B-B14F-4D97-AF65-F5344CB8AC3E}">
        <p14:creationId xmlns:p14="http://schemas.microsoft.com/office/powerpoint/2010/main" val="27351166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1</a:t>
            </a:r>
            <a:r>
              <a:rPr lang="pl-PL" dirty="0"/>
              <a:t>6</a:t>
            </a:r>
            <a:r>
              <a:rPr lang="en-GB" dirty="0" smtClean="0"/>
              <a:t>: Interacting with Files</a:t>
            </a:r>
            <a:endParaRPr lang="en-US" dirty="0"/>
          </a:p>
        </p:txBody>
      </p:sp>
      <p:sp>
        <p:nvSpPr>
          <p:cNvPr id="3" name="Text Placeholder 2"/>
          <p:cNvSpPr>
            <a:spLocks noGrp="1"/>
          </p:cNvSpPr>
          <p:nvPr>
            <p:ph type="body" idx="1"/>
          </p:nvPr>
        </p:nvSpPr>
        <p:spPr/>
        <p:txBody>
          <a:bodyPr/>
          <a:lstStyle/>
          <a:p>
            <a:r>
              <a:rPr lang="en-GB" dirty="0" smtClean="0"/>
              <a:t>HTML5 File Interfaces
The FileReader Interface
Reading a Text File
Reading a Binary File
Implementing Drag-and-Drop</a:t>
            </a:r>
            <a:endParaRPr lang="en-US" dirty="0"/>
          </a:p>
        </p:txBody>
      </p:sp>
    </p:spTree>
    <p:extLst>
      <p:ext uri="{BB962C8B-B14F-4D97-AF65-F5344CB8AC3E}">
        <p14:creationId xmlns:p14="http://schemas.microsoft.com/office/powerpoint/2010/main" val="18415645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File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HTML5 File API enables a web application to access the local file system</a:t>
            </a:r>
          </a:p>
          <a:p>
            <a:r>
              <a:rPr lang="en-US" dirty="0" smtClean="0"/>
              <a:t>There are four key interfaces:</a:t>
            </a:r>
          </a:p>
          <a:p>
            <a:pPr marL="0" indent="0">
              <a:buNone/>
            </a:pPr>
            <a:endParaRPr lang="en-US" dirty="0" smtClean="0"/>
          </a:p>
          <a:p>
            <a:pPr lvl="1"/>
            <a:r>
              <a:rPr lang="en-US" b="1" dirty="0" smtClean="0"/>
              <a:t>Blob </a:t>
            </a:r>
            <a:r>
              <a:rPr lang="en-US" dirty="0" smtClean="0"/>
              <a:t>– immutable raw binary data</a:t>
            </a:r>
            <a:endParaRPr lang="en-US" b="1" dirty="0" smtClean="0"/>
          </a:p>
          <a:p>
            <a:pPr lvl="1"/>
            <a:r>
              <a:rPr lang="en-US" b="1" dirty="0" smtClean="0"/>
              <a:t>File  </a:t>
            </a:r>
            <a:r>
              <a:rPr lang="en-US" dirty="0" smtClean="0"/>
              <a:t>- readonly information about</a:t>
            </a:r>
            <a:br>
              <a:rPr lang="en-US" dirty="0" smtClean="0"/>
            </a:br>
            <a:r>
              <a:rPr lang="en-US" dirty="0" smtClean="0"/>
              <a:t>a file</a:t>
            </a:r>
          </a:p>
          <a:p>
            <a:pPr lvl="1"/>
            <a:r>
              <a:rPr lang="en-US" b="1" dirty="0" smtClean="0"/>
              <a:t>FileList</a:t>
            </a:r>
            <a:r>
              <a:rPr lang="en-US" dirty="0" smtClean="0"/>
              <a:t> – an array of files</a:t>
            </a:r>
          </a:p>
          <a:p>
            <a:pPr lvl="1"/>
            <a:r>
              <a:rPr lang="en-US" b="1" dirty="0" smtClean="0"/>
              <a:t>FileReader </a:t>
            </a:r>
            <a:r>
              <a:rPr lang="en-US" dirty="0" smtClean="0"/>
              <a:t>– methods for reading </a:t>
            </a:r>
            <a:br>
              <a:rPr lang="en-US" dirty="0" smtClean="0"/>
            </a:br>
            <a:r>
              <a:rPr lang="en-US" dirty="0" smtClean="0"/>
              <a:t>data from a file or blob</a:t>
            </a:r>
            <a:endParaRPr lang="en-US" b="1" dirty="0"/>
          </a:p>
        </p:txBody>
      </p:sp>
      <p:grpSp>
        <p:nvGrpSpPr>
          <p:cNvPr id="5" name="Group 4" descr="An image depicting code running in a browser reading data from a file on disk."/>
          <p:cNvGrpSpPr/>
          <p:nvPr/>
        </p:nvGrpSpPr>
        <p:grpSpPr>
          <a:xfrm>
            <a:off x="5521583" y="1600200"/>
            <a:ext cx="2895600" cy="4095005"/>
            <a:chOff x="5521583" y="1600200"/>
            <a:chExt cx="2895600" cy="4095005"/>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98224382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FileReader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FileReader</a:t>
            </a:r>
            <a:r>
              <a:rPr lang="en-US" dirty="0" smtClean="0"/>
              <a:t> interface provides methods for reading a file or blob:</a:t>
            </a:r>
          </a:p>
          <a:p>
            <a:pPr lvl="1"/>
            <a:r>
              <a:rPr lang="en-US" b="1" dirty="0" smtClean="0"/>
              <a:t>readAsText()</a:t>
            </a:r>
            <a:r>
              <a:rPr lang="en-US" dirty="0" smtClean="0"/>
              <a:t> – used for reading text files</a:t>
            </a:r>
          </a:p>
          <a:p>
            <a:pPr lvl="1"/>
            <a:r>
              <a:rPr lang="en-US" b="1" dirty="0" smtClean="0"/>
              <a:t>readAsDataURL()</a:t>
            </a:r>
            <a:r>
              <a:rPr lang="en-US" dirty="0" smtClean="0"/>
              <a:t> – used for reading binary files</a:t>
            </a:r>
          </a:p>
          <a:p>
            <a:pPr lvl="1"/>
            <a:r>
              <a:rPr lang="en-US" b="1" dirty="0" smtClean="0"/>
              <a:t>readAsArrayBuffer()</a:t>
            </a:r>
            <a:r>
              <a:rPr lang="en-US" dirty="0" smtClean="0"/>
              <a:t> – used for reading data into a buffer array</a:t>
            </a:r>
          </a:p>
          <a:p>
            <a:endParaRPr lang="en-US" b="1" dirty="0" smtClean="0"/>
          </a:p>
          <a:p>
            <a:r>
              <a:rPr lang="en-US" b="1" dirty="0" smtClean="0"/>
              <a:t>FileReader</a:t>
            </a:r>
            <a:r>
              <a:rPr lang="en-US" dirty="0" smtClean="0"/>
              <a:t> reads data asynchronously and fires events:</a:t>
            </a:r>
          </a:p>
        </p:txBody>
      </p:sp>
      <p:sp>
        <p:nvSpPr>
          <p:cNvPr id="5" name="Content Placeholder 2"/>
          <p:cNvSpPr txBox="1">
            <a:spLocks/>
          </p:cNvSpPr>
          <p:nvPr/>
        </p:nvSpPr>
        <p:spPr bwMode="auto">
          <a:xfrm>
            <a:off x="457200"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r>
              <a:rPr lang="en-US" b="1" dirty="0" smtClean="0"/>
              <a:t>progress</a:t>
            </a:r>
          </a:p>
          <a:p>
            <a:pPr lvl="1"/>
            <a:r>
              <a:rPr lang="en-US" dirty="0"/>
              <a:t>l</a:t>
            </a:r>
            <a:r>
              <a:rPr lang="en-US" b="1" dirty="0" smtClean="0"/>
              <a:t>oad</a:t>
            </a:r>
          </a:p>
          <a:p>
            <a:pPr lvl="1"/>
            <a:r>
              <a:rPr lang="en-US" dirty="0"/>
              <a:t>a</a:t>
            </a:r>
            <a:r>
              <a:rPr lang="en-US" dirty="0" smtClean="0"/>
              <a:t>bort</a:t>
            </a:r>
          </a:p>
          <a:p>
            <a:pPr lvl="1"/>
            <a:r>
              <a:rPr lang="en-US" dirty="0"/>
              <a:t>e</a:t>
            </a:r>
            <a:r>
              <a:rPr lang="en-US" dirty="0" smtClean="0"/>
              <a:t>rror</a:t>
            </a:r>
          </a:p>
          <a:p>
            <a:pPr lvl="1"/>
            <a:r>
              <a:rPr lang="en-US" dirty="0" smtClean="0"/>
              <a:t>loadend</a:t>
            </a:r>
          </a:p>
        </p:txBody>
      </p:sp>
    </p:spTree>
    <p:extLst>
      <p:ext uri="{BB962C8B-B14F-4D97-AF65-F5344CB8AC3E}">
        <p14:creationId xmlns:p14="http://schemas.microsoft.com/office/powerpoint/2010/main" val="40237487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Text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read a text file:</a:t>
            </a:r>
          </a:p>
          <a:p>
            <a:pPr marL="0" indent="0">
              <a:buNone/>
            </a:pPr>
            <a:endParaRPr lang="en-US" dirty="0" smtClean="0"/>
          </a:p>
          <a:p>
            <a:pPr marL="457200" indent="-457200">
              <a:buClrTx/>
              <a:buFont typeface="+mj-lt"/>
              <a:buAutoNum type="arabicPeriod"/>
            </a:pPr>
            <a:r>
              <a:rPr lang="en-US" sz="2400" dirty="0" smtClean="0"/>
              <a:t>Get a File or Blob object, either by using an </a:t>
            </a:r>
            <a:r>
              <a:rPr lang="en-US" sz="2400" b="1" dirty="0" smtClean="0"/>
              <a:t>&lt;input type="field"&gt;</a:t>
            </a:r>
            <a:r>
              <a:rPr lang="en-US" sz="2400" dirty="0" smtClean="0"/>
              <a:t> element or by drag-and-drop.</a:t>
            </a:r>
          </a:p>
          <a:p>
            <a:pPr marL="457200" indent="-457200">
              <a:buClrTx/>
              <a:buFont typeface="+mj-lt"/>
              <a:buAutoNum type="arabicPeriod"/>
            </a:pPr>
            <a:r>
              <a:rPr lang="en-US" sz="2400" dirty="0" smtClean="0"/>
              <a:t>Create a </a:t>
            </a:r>
            <a:r>
              <a:rPr lang="en-US" sz="2400" b="1" dirty="0" smtClean="0"/>
              <a:t>FileReader</a:t>
            </a:r>
            <a:r>
              <a:rPr lang="en-US" sz="2400" dirty="0" smtClean="0"/>
              <a:t> object and handle events such as </a:t>
            </a:r>
            <a:r>
              <a:rPr lang="en-US" sz="2400" b="1" dirty="0" smtClean="0"/>
              <a:t>load</a:t>
            </a:r>
            <a:r>
              <a:rPr lang="en-US" sz="2400" dirty="0" smtClean="0"/>
              <a:t> and </a:t>
            </a:r>
            <a:r>
              <a:rPr lang="en-US" sz="2400" b="1" dirty="0" smtClean="0"/>
              <a:t>error</a:t>
            </a:r>
            <a:r>
              <a:rPr lang="en-US" sz="2400" dirty="0" smtClean="0"/>
              <a:t>.</a:t>
            </a:r>
          </a:p>
          <a:p>
            <a:pPr marL="457200" indent="-457200">
              <a:buClrTx/>
              <a:buFont typeface="+mj-lt"/>
              <a:buAutoNum type="arabicPeriod"/>
            </a:pPr>
            <a:r>
              <a:rPr lang="en-US" sz="2400" dirty="0" smtClean="0"/>
              <a:t>Invoke  </a:t>
            </a:r>
            <a:r>
              <a:rPr lang="en-US" sz="2400" b="1" dirty="0" smtClean="0"/>
              <a:t>readAsText()</a:t>
            </a:r>
            <a:r>
              <a:rPr lang="en-US" sz="2400" dirty="0" smtClean="0"/>
              <a:t>  on the </a:t>
            </a:r>
            <a:r>
              <a:rPr lang="en-US" sz="2400" b="1" dirty="0" smtClean="0"/>
              <a:t>FileReader</a:t>
            </a:r>
            <a:r>
              <a:rPr lang="en-US" sz="2400" dirty="0" smtClean="0"/>
              <a:t> object.</a:t>
            </a:r>
          </a:p>
          <a:p>
            <a:pPr marL="457200" indent="-457200">
              <a:buClrTx/>
              <a:buFont typeface="+mj-lt"/>
              <a:buAutoNum type="arabicPeriod"/>
            </a:pPr>
            <a:r>
              <a:rPr lang="en-US" sz="2400" dirty="0" smtClean="0"/>
              <a:t>In the </a:t>
            </a:r>
            <a:r>
              <a:rPr lang="en-US" sz="2400" b="1" dirty="0" smtClean="0"/>
              <a:t>load</a:t>
            </a:r>
            <a:r>
              <a:rPr lang="en-US" sz="2400" dirty="0" smtClean="0"/>
              <a:t> event handler function, access the text content in the </a:t>
            </a:r>
            <a:r>
              <a:rPr lang="en-US" sz="2400" b="1" dirty="0" smtClean="0"/>
              <a:t>result</a:t>
            </a:r>
            <a:r>
              <a:rPr lang="en-US" sz="2400" dirty="0" smtClean="0"/>
              <a:t> property of the event target.</a:t>
            </a:r>
          </a:p>
          <a:p>
            <a:pPr marL="457200" indent="-457200">
              <a:buClrTx/>
              <a:buFont typeface="+mj-lt"/>
              <a:buAutoNum type="arabicPeriod"/>
            </a:pPr>
            <a:r>
              <a:rPr lang="en-US" sz="2400" dirty="0" smtClean="0"/>
              <a:t>In the </a:t>
            </a:r>
            <a:r>
              <a:rPr lang="en-US" sz="2400" b="1" dirty="0" smtClean="0"/>
              <a:t>error</a:t>
            </a:r>
            <a:r>
              <a:rPr lang="en-US" sz="2400" dirty="0" smtClean="0"/>
              <a:t> event handler function, implement appropriate error handling.</a:t>
            </a:r>
          </a:p>
          <a:p>
            <a:pPr marL="0" indent="0">
              <a:buNone/>
            </a:pPr>
            <a:endParaRPr lang="en-US" sz="2400" dirty="0"/>
          </a:p>
        </p:txBody>
      </p:sp>
      <p:sp>
        <p:nvSpPr>
          <p:cNvPr id="5" name="Rectangle 4"/>
          <p:cNvSpPr/>
          <p:nvPr/>
        </p:nvSpPr>
        <p:spPr bwMode="auto">
          <a:xfrm>
            <a:off x="1885950" y="3581400"/>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40738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CSS Selectors 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There are three basic CSS selectors</a:t>
            </a:r>
          </a:p>
          <a:p>
            <a:pPr lvl="1"/>
            <a:r>
              <a:rPr lang="en-US" dirty="0" smtClean="0"/>
              <a:t>The element selector:  h2{}</a:t>
            </a:r>
          </a:p>
          <a:p>
            <a:pPr lvl="1"/>
            <a:r>
              <a:rPr lang="en-US" dirty="0" smtClean="0"/>
              <a:t>The class selector:  .myClass {}</a:t>
            </a:r>
          </a:p>
          <a:p>
            <a:pPr lvl="1"/>
            <a:r>
              <a:rPr lang="en-US" dirty="0" smtClean="0"/>
              <a:t>The id selector:   #thisId {}</a:t>
            </a:r>
          </a:p>
          <a:p>
            <a:pPr lvl="1"/>
            <a:endParaRPr lang="en-US" dirty="0"/>
          </a:p>
          <a:p>
            <a:r>
              <a:rPr lang="en-US" dirty="0" smtClean="0"/>
              <a:t>CSS selectors can be combined to create more specific rules</a:t>
            </a:r>
          </a:p>
          <a:p>
            <a:r>
              <a:rPr lang="en-US" dirty="0" smtClean="0"/>
              <a:t>The wildcard * selector returns the set of all elements</a:t>
            </a:r>
          </a:p>
          <a:p>
            <a:r>
              <a:rPr lang="en-US" dirty="0" smtClean="0"/>
              <a:t>Use […] to refine selectors based on attribute values </a:t>
            </a:r>
            <a:endParaRPr lang="en-US" dirty="0"/>
          </a:p>
        </p:txBody>
      </p:sp>
    </p:spTree>
    <p:extLst>
      <p:ext uri="{BB962C8B-B14F-4D97-AF65-F5344CB8AC3E}">
        <p14:creationId xmlns:p14="http://schemas.microsoft.com/office/powerpoint/2010/main" val="21516902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a:t>
            </a:r>
            <a:r>
              <a:rPr lang="en-US" dirty="0" smtClean="0"/>
              <a:t>binary file</a:t>
            </a:r>
            <a:r>
              <a:rPr lang="en-US" dirty="0"/>
              <a:t>:</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a:t>
            </a:r>
            <a:r>
              <a:rPr lang="en-US" sz="2400" b="1" dirty="0" smtClean="0"/>
              <a:t>=“file"&gt;</a:t>
            </a:r>
            <a:r>
              <a:rPr lang="en-US" sz="2400" dirty="0" smtClean="0"/>
              <a:t> </a:t>
            </a:r>
            <a:r>
              <a:rPr lang="en-US" sz="2400" dirty="0"/>
              <a:t>element or by drag and </a:t>
            </a:r>
            <a:r>
              <a:rPr lang="en-US" sz="2400" dirty="0" smtClean="0"/>
              <a:t>drop.</a:t>
            </a:r>
            <a:endParaRPr lang="en-US" sz="2400" dirty="0"/>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smtClean="0"/>
              <a:t>error</a:t>
            </a:r>
            <a:r>
              <a:rPr lang="en-US" sz="2400" dirty="0"/>
              <a:t>.</a:t>
            </a:r>
          </a:p>
          <a:p>
            <a:pPr marL="457200" indent="-457200">
              <a:buClrTx/>
              <a:buFont typeface="+mj-lt"/>
              <a:buAutoNum type="arabicPeriod"/>
            </a:pPr>
            <a:r>
              <a:rPr lang="en-US" sz="2400" dirty="0" smtClean="0"/>
              <a:t>Invoke  </a:t>
            </a:r>
            <a:r>
              <a:rPr lang="en-US" sz="2400" b="1" dirty="0" smtClean="0"/>
              <a:t>readAsDataURL()</a:t>
            </a:r>
            <a:r>
              <a:rPr lang="en-US" sz="2400" dirty="0" smtClean="0"/>
              <a:t>  on </a:t>
            </a:r>
            <a:r>
              <a:rPr lang="en-US" sz="2400" dirty="0"/>
              <a:t>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endParaRPr lang="en-US" dirty="0"/>
          </a:p>
        </p:txBody>
      </p:sp>
      <p:sp>
        <p:nvSpPr>
          <p:cNvPr id="5" name="Rectangle 4"/>
          <p:cNvSpPr/>
          <p:nvPr/>
        </p:nvSpPr>
        <p:spPr bwMode="auto">
          <a:xfrm>
            <a:off x="1924050" y="360045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0198223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Drag-and-Drop</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supports drag-and-drop</a:t>
            </a:r>
          </a:p>
          <a:p>
            <a:pPr lvl="1"/>
            <a:r>
              <a:rPr lang="en-US" dirty="0" smtClean="0"/>
              <a:t>The user can drag HTML elements, or files </a:t>
            </a:r>
            <a:br>
              <a:rPr lang="en-US" dirty="0" smtClean="0"/>
            </a:br>
            <a:r>
              <a:rPr lang="en-US" dirty="0" smtClean="0"/>
              <a:t>from the local file system</a:t>
            </a:r>
          </a:p>
          <a:p>
            <a:pPr lvl="1"/>
            <a:r>
              <a:rPr lang="en-US" dirty="0" smtClean="0"/>
              <a:t>The user can drop items onto drop-enabled</a:t>
            </a:r>
            <a:br>
              <a:rPr lang="en-US" dirty="0" smtClean="0"/>
            </a:br>
            <a:r>
              <a:rPr lang="en-US" dirty="0" smtClean="0"/>
              <a:t>target elements</a:t>
            </a:r>
          </a:p>
          <a:p>
            <a:pPr lvl="1"/>
            <a:endParaRPr lang="en-US" dirty="0"/>
          </a:p>
          <a:p>
            <a:r>
              <a:rPr lang="en-US" dirty="0" smtClean="0"/>
              <a:t>To support drag and drop operations</a:t>
            </a:r>
          </a:p>
          <a:p>
            <a:pPr lvl="1"/>
            <a:r>
              <a:rPr lang="en-US" dirty="0" smtClean="0"/>
              <a:t>Enable drag support on HTML elements, if required</a:t>
            </a:r>
          </a:p>
          <a:p>
            <a:pPr lvl="1"/>
            <a:r>
              <a:rPr lang="en-US" dirty="0" smtClean="0"/>
              <a:t>Enable drop support on HTML drop target elements</a:t>
            </a:r>
          </a:p>
          <a:p>
            <a:pPr lvl="1"/>
            <a:r>
              <a:rPr lang="en-US" dirty="0" smtClean="0"/>
              <a:t>Handle dragover and drop events on HTML drop target elements</a:t>
            </a:r>
            <a:endParaRPr lang="en-US" dirty="0"/>
          </a:p>
        </p:txBody>
      </p:sp>
      <p:pic>
        <p:nvPicPr>
          <p:cNvPr id="5" name="Picture 4" descr="An image depicting an item being dragg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817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47 – </a:t>
            </a:r>
            <a:r>
              <a:rPr lang="pl-PL" sz="2400" i="1" dirty="0"/>
              <a:t>File System, Drag&amp; Drop</a:t>
            </a:r>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55400455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pl-PL" dirty="0" smtClean="0"/>
              <a:t> 17</a:t>
            </a:r>
            <a:r>
              <a:rPr lang="en-US" dirty="0" smtClean="0"/>
              <a:t>: Incorporating Multimedia</a:t>
            </a:r>
            <a:endParaRPr lang="en-US" dirty="0"/>
          </a:p>
        </p:txBody>
      </p:sp>
      <p:sp>
        <p:nvSpPr>
          <p:cNvPr id="3" name="Text Placeholder 2"/>
          <p:cNvSpPr>
            <a:spLocks noGrp="1"/>
          </p:cNvSpPr>
          <p:nvPr>
            <p:ph type="body" idx="1"/>
          </p:nvPr>
        </p:nvSpPr>
        <p:spPr/>
        <p:txBody>
          <a:bodyPr/>
          <a:lstStyle/>
          <a:p>
            <a:r>
              <a:rPr lang="en-GB" dirty="0" smtClean="0"/>
              <a:t>Playing Video Content by Using the &lt;video&gt; Tag
Supporting Multiple Video Formats
Interacting with Video in JavaScript Code
Playing Audio Content by Using the &lt;audio&gt; Tag</a:t>
            </a:r>
            <a:endParaRPr lang="en-US" dirty="0"/>
          </a:p>
        </p:txBody>
      </p:sp>
    </p:spTree>
    <p:extLst>
      <p:ext uri="{BB962C8B-B14F-4D97-AF65-F5344CB8AC3E}">
        <p14:creationId xmlns:p14="http://schemas.microsoft.com/office/powerpoint/2010/main" val="1621433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Playing Video Content by Using the &lt;video&gt;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enables a web application to play video files natively, without requiring plugins</a:t>
            </a:r>
          </a:p>
          <a:p>
            <a:endParaRPr lang="en-US" dirty="0"/>
          </a:p>
          <a:p>
            <a:r>
              <a:rPr lang="en-US" dirty="0" smtClean="0"/>
              <a:t>Use the </a:t>
            </a:r>
            <a:r>
              <a:rPr lang="en-US" b="1" dirty="0" smtClean="0"/>
              <a:t>&lt;video&gt;</a:t>
            </a:r>
            <a:r>
              <a:rPr lang="en-US" dirty="0" smtClean="0"/>
              <a:t> tag and set the attributes:</a:t>
            </a:r>
          </a:p>
          <a:p>
            <a:pPr lvl="1"/>
            <a:r>
              <a:rPr lang="en-US" b="1" dirty="0" smtClean="0"/>
              <a:t>src</a:t>
            </a:r>
          </a:p>
          <a:p>
            <a:pPr lvl="1"/>
            <a:r>
              <a:rPr lang="en-US" b="1" dirty="0" smtClean="0"/>
              <a:t>width</a:t>
            </a:r>
            <a:r>
              <a:rPr lang="en-US" dirty="0" smtClean="0"/>
              <a:t> and </a:t>
            </a:r>
            <a:r>
              <a:rPr lang="en-US" b="1" dirty="0" smtClean="0"/>
              <a:t>height</a:t>
            </a:r>
          </a:p>
          <a:p>
            <a:pPr lvl="1"/>
            <a:r>
              <a:rPr lang="en-US" b="1" dirty="0"/>
              <a:t>p</a:t>
            </a:r>
            <a:r>
              <a:rPr lang="en-US" b="1" dirty="0" smtClean="0"/>
              <a:t>oster</a:t>
            </a:r>
          </a:p>
          <a:p>
            <a:pPr lvl="1"/>
            <a:r>
              <a:rPr lang="en-US" b="1" dirty="0"/>
              <a:t>c</a:t>
            </a:r>
            <a:r>
              <a:rPr lang="en-US" b="1" dirty="0" smtClean="0"/>
              <a:t>ontrols</a:t>
            </a:r>
          </a:p>
          <a:p>
            <a:pPr lvl="1"/>
            <a:r>
              <a:rPr lang="en-US" b="1" dirty="0"/>
              <a:t>a</a:t>
            </a:r>
            <a:r>
              <a:rPr lang="en-US" b="1" dirty="0" smtClean="0"/>
              <a:t>utoplay</a:t>
            </a:r>
          </a:p>
          <a:p>
            <a:pPr lvl="1"/>
            <a:r>
              <a:rPr lang="en-US" b="1" dirty="0"/>
              <a:t>l</a:t>
            </a:r>
            <a:r>
              <a:rPr lang="en-US" b="1" dirty="0" smtClean="0"/>
              <a:t>oop</a:t>
            </a:r>
          </a:p>
          <a:p>
            <a:pPr lvl="1"/>
            <a:r>
              <a:rPr lang="en-US" b="1" dirty="0" smtClean="0"/>
              <a:t>muted</a:t>
            </a:r>
          </a:p>
          <a:p>
            <a:pPr lvl="1"/>
            <a:endParaRPr lang="en-US" dirty="0"/>
          </a:p>
        </p:txBody>
      </p:sp>
      <p:sp>
        <p:nvSpPr>
          <p:cNvPr id="5" name="TextBox 3"/>
          <p:cNvSpPr txBox="1"/>
          <p:nvPr/>
        </p:nvSpPr>
        <p:spPr>
          <a:xfrm>
            <a:off x="3733800" y="3505200"/>
            <a:ext cx="4572000" cy="255454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src="MyVideo.mp4" </a:t>
            </a:r>
          </a:p>
          <a:p>
            <a:r>
              <a:rPr lang="en-US" sz="2000" b="0" dirty="0">
                <a:latin typeface="Lucida Sans Unicode" pitchFamily="34" charset="0"/>
                <a:cs typeface="Lucida Sans Unicode" pitchFamily="34" charset="0"/>
              </a:rPr>
              <a:t>            width="300" height="200"</a:t>
            </a:r>
          </a:p>
          <a:p>
            <a:r>
              <a:rPr lang="en-US" sz="2000" b="0" dirty="0">
                <a:latin typeface="Lucida Sans Unicode" pitchFamily="34" charset="0"/>
                <a:cs typeface="Lucida Sans Unicode" pitchFamily="34" charset="0"/>
              </a:rPr>
              <a:t>            poster="MyPoster.jpg"</a:t>
            </a:r>
          </a:p>
          <a:p>
            <a:r>
              <a:rPr lang="en-US" sz="2000" b="0" dirty="0">
                <a:latin typeface="Lucida Sans Unicode" pitchFamily="34" charset="0"/>
                <a:cs typeface="Lucida Sans Unicode" pitchFamily="34" charset="0"/>
              </a:rPr>
              <a:t>            autoplay="autoplay"</a:t>
            </a:r>
          </a:p>
          <a:p>
            <a:r>
              <a:rPr lang="en-US" sz="2000" b="0" dirty="0">
                <a:latin typeface="Lucida Sans Unicode" pitchFamily="34" charset="0"/>
                <a:cs typeface="Lucida Sans Unicode" pitchFamily="34" charset="0"/>
              </a:rPr>
              <a:t>            muted="muted"</a:t>
            </a:r>
          </a:p>
          <a:p>
            <a:r>
              <a:rPr lang="en-US" sz="2000" b="0" dirty="0">
                <a:latin typeface="Lucida Sans Unicode" pitchFamily="34" charset="0"/>
                <a:cs typeface="Lucida Sans Unicode" pitchFamily="34" charset="0"/>
              </a:rPr>
              <a:t>            controls="controls" </a:t>
            </a:r>
          </a:p>
          <a:p>
            <a:r>
              <a:rPr lang="en-US" sz="2000" b="0" dirty="0">
                <a:latin typeface="Lucida Sans Unicode" pitchFamily="34" charset="0"/>
                <a:cs typeface="Lucida Sans Unicode" pitchFamily="34" charset="0"/>
              </a:rPr>
              <a:t>            loop="loop" </a:t>
            </a:r>
            <a:r>
              <a:rPr lang="en-US" sz="2000" b="0" dirty="0" smtClean="0">
                <a:latin typeface="Lucida Sans Unicode" pitchFamily="34" charset="0"/>
                <a:cs typeface="Lucida Sans Unicode" pitchFamily="34" charset="0"/>
              </a:rPr>
              <a:t>&gt;</a:t>
            </a:r>
          </a:p>
          <a:p>
            <a:r>
              <a:rPr lang="en-US" sz="2000" b="0" dirty="0" smtClean="0">
                <a:latin typeface="Lucida Sans Unicode" pitchFamily="34" charset="0"/>
                <a:cs typeface="Lucida Sans Unicode" pitchFamily="34" charset="0"/>
              </a:rPr>
              <a:t>&lt;/video&gt;</a:t>
            </a:r>
            <a:endParaRPr lang="en-US"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1942770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Multiple Video Formats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a:t>
            </a:r>
            <a:r>
              <a:rPr lang="en-US" b="1" dirty="0" smtClean="0"/>
              <a:t>&lt;video&gt;</a:t>
            </a:r>
            <a:r>
              <a:rPr lang="en-US" dirty="0" smtClean="0"/>
              <a:t> element can support multiple video formats:</a:t>
            </a:r>
          </a:p>
          <a:p>
            <a:endParaRPr lang="en-US" dirty="0"/>
          </a:p>
          <a:p>
            <a:endParaRPr lang="en-US" dirty="0" smtClean="0"/>
          </a:p>
          <a:p>
            <a:endParaRPr lang="en-US" dirty="0"/>
          </a:p>
          <a:p>
            <a:endParaRPr lang="en-US" dirty="0" smtClean="0"/>
          </a:p>
          <a:p>
            <a:endParaRPr lang="en-US" dirty="0"/>
          </a:p>
          <a:p>
            <a:r>
              <a:rPr lang="en-US" dirty="0" smtClean="0"/>
              <a:t>You can embed Silverlight or Flash content in a </a:t>
            </a:r>
            <a:r>
              <a:rPr lang="en-US" b="1" dirty="0" smtClean="0"/>
              <a:t>&lt;video&gt;</a:t>
            </a:r>
            <a:r>
              <a:rPr lang="en-US" dirty="0" smtClean="0"/>
              <a:t> tag as a fall-back</a:t>
            </a:r>
          </a:p>
        </p:txBody>
      </p:sp>
      <p:sp>
        <p:nvSpPr>
          <p:cNvPr id="5" name="TextBox 3"/>
          <p:cNvSpPr txBox="1"/>
          <p:nvPr/>
        </p:nvSpPr>
        <p:spPr>
          <a:xfrm>
            <a:off x="457200" y="2178784"/>
            <a:ext cx="8458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poster="MyPoster.jpg" autoplay controls&gt;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src="MyVideos/MyVideo.mp4"  type='video/mp4'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src="MyVideos/MyVideo.webm" type='video/webm'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src="MyVideos/MyVideo.ogv"  type='video/ogg' </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&lt;/video&gt;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4638687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Interacting with Video in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 application can interact with a </a:t>
            </a:r>
            <a:r>
              <a:rPr lang="en-US" b="1" dirty="0" smtClean="0"/>
              <a:t>video</a:t>
            </a:r>
            <a:r>
              <a:rPr lang="en-US" dirty="0" smtClean="0"/>
              <a:t> object in JavaScript code:</a:t>
            </a:r>
            <a:endParaRPr lang="en-US" dirty="0"/>
          </a:p>
        </p:txBody>
      </p:sp>
      <p:sp>
        <p:nvSpPr>
          <p:cNvPr id="5" name="TextBox 3"/>
          <p:cNvSpPr txBox="1"/>
          <p:nvPr/>
        </p:nvSpPr>
        <p:spPr>
          <a:xfrm>
            <a:off x="961417" y="2178784"/>
            <a:ext cx="7191983"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newVideo = document.createElement("video");</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newVideo.src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nameOfVideoFile;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newVideo.loop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newVideo.controls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newVideo.poster </a:t>
            </a:r>
            <a:r>
              <a:rPr lang="en-US" sz="2000" b="0" dirty="0">
                <a:latin typeface="Lucida Sans Unicode" pitchFamily="34" charset="0"/>
                <a:cs typeface="Lucida Sans Unicode" pitchFamily="34" charset="0"/>
              </a:rPr>
              <a:t>= "ImageLoading.png</a:t>
            </a:r>
            <a:r>
              <a:rPr lang="en-US" sz="2000" b="0" dirty="0" smtClean="0">
                <a:latin typeface="Lucida Sans Unicode" pitchFamily="34" charset="0"/>
                <a:cs typeface="Lucida Sans Unicode" pitchFamily="34" charset="0"/>
              </a:rPr>
              <a:t>";</a:t>
            </a:r>
          </a:p>
          <a:p>
            <a:endParaRPr lang="en-US"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newVideo.addEventListener</a:t>
            </a:r>
            <a:r>
              <a:rPr lang="en-US" sz="2000" b="0" dirty="0">
                <a:latin typeface="Lucida Sans Unicode" pitchFamily="34" charset="0"/>
                <a:cs typeface="Lucida Sans Unicode" pitchFamily="34" charset="0"/>
              </a:rPr>
              <a:t>("loadeddata", function()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newVideo.play</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false</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5646768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Playing Audio Content by Using the &lt;audio&gt;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&lt;audio&gt;</a:t>
            </a:r>
            <a:r>
              <a:rPr lang="en-US" dirty="0" smtClean="0"/>
              <a:t> tag to play audio files natively, without requiring plugins:</a:t>
            </a:r>
          </a:p>
          <a:p>
            <a:endParaRPr lang="en-US" dirty="0"/>
          </a:p>
          <a:p>
            <a:endParaRPr lang="en-US" dirty="0" smtClean="0"/>
          </a:p>
          <a:p>
            <a:endParaRPr lang="en-US" dirty="0"/>
          </a:p>
          <a:p>
            <a:endParaRPr lang="en-US" dirty="0" smtClean="0"/>
          </a:p>
          <a:p>
            <a:r>
              <a:rPr lang="en-US" dirty="0" smtClean="0"/>
              <a:t>The JavaScript API for audio is similar to the API for video</a:t>
            </a:r>
            <a:endParaRPr lang="en-US" dirty="0"/>
          </a:p>
        </p:txBody>
      </p:sp>
      <p:sp>
        <p:nvSpPr>
          <p:cNvPr id="5" name="TextBox 3"/>
          <p:cNvSpPr txBox="1"/>
          <p:nvPr/>
        </p:nvSpPr>
        <p:spPr>
          <a:xfrm>
            <a:off x="1499675" y="2314707"/>
            <a:ext cx="5341996"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&lt;</a:t>
            </a:r>
            <a:r>
              <a:rPr lang="en-US" sz="2000" b="0" dirty="0">
                <a:latin typeface="Lucida Sans Unicode" pitchFamily="34" charset="0"/>
                <a:cs typeface="Lucida Sans Unicode" pitchFamily="34" charset="0"/>
              </a:rPr>
              <a:t>audio src="MyAudio.mp3"&gt;&lt;/audio</a:t>
            </a:r>
            <a:r>
              <a:rPr lang="en-US" sz="2000" b="0" dirty="0" smtClean="0">
                <a:latin typeface="Lucida Sans Unicode" pitchFamily="34" charset="0"/>
                <a:cs typeface="Lucida Sans Unicode" pitchFamily="34" charset="0"/>
              </a:rPr>
              <a:t>&gt;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665597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48 </a:t>
            </a:r>
            <a:r>
              <a:rPr lang="pl-PL" sz="2400" b="1" dirty="0"/>
              <a:t>– </a:t>
            </a:r>
            <a:r>
              <a:rPr lang="pl-PL" sz="2400" i="1" dirty="0" smtClean="0"/>
              <a:t>Multimedia </a:t>
            </a:r>
            <a:endParaRPr lang="pl-PL" sz="2400" b="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110461635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pl-PL" dirty="0" err="1" smtClean="0"/>
              <a:t>Topic</a:t>
            </a:r>
            <a:r>
              <a:rPr lang="en-GB" dirty="0" smtClean="0"/>
              <a:t> </a:t>
            </a:r>
            <a:r>
              <a:rPr lang="pl-PL" dirty="0" smtClean="0"/>
              <a:t>18</a:t>
            </a:r>
            <a:r>
              <a:rPr lang="en-GB" dirty="0" smtClean="0"/>
              <a:t>: Reacting to Browser Location and Context</a:t>
            </a:r>
            <a:endParaRPr lang="en-US" dirty="0"/>
          </a:p>
        </p:txBody>
      </p:sp>
      <p:sp>
        <p:nvSpPr>
          <p:cNvPr id="3" name="Text Placeholder 2"/>
          <p:cNvSpPr>
            <a:spLocks noGrp="1"/>
          </p:cNvSpPr>
          <p:nvPr>
            <p:ph type="body" idx="1"/>
          </p:nvPr>
        </p:nvSpPr>
        <p:spPr/>
        <p:txBody>
          <a:bodyPr/>
          <a:lstStyle/>
          <a:p>
            <a:r>
              <a:rPr lang="en-GB" dirty="0" smtClean="0"/>
              <a:t>The HTML5 Geolocation API
Requesting Geolocation Information
Processing Geolocation Information
Handling Geolocation Errors
Detecting the Context for a Page</a:t>
            </a:r>
            <a:endParaRPr lang="en-US" dirty="0"/>
          </a:p>
        </p:txBody>
      </p:sp>
    </p:spTree>
    <p:extLst>
      <p:ext uri="{BB962C8B-B14F-4D97-AF65-F5344CB8AC3E}">
        <p14:creationId xmlns:p14="http://schemas.microsoft.com/office/powerpoint/2010/main" val="3838898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748463" cy="620690"/>
          </a:xfrm>
        </p:spPr>
        <p:txBody>
          <a:bodyPr/>
          <a:lstStyle/>
          <a:p>
            <a:r>
              <a:rPr lang="en-GB" dirty="0" smtClean="0"/>
              <a:t>How HTML Inheritance and Cascading Styles Affect Styling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inheritance and the CSS cascade mechanism govern how browsers apply style rules</a:t>
            </a:r>
          </a:p>
          <a:p>
            <a:endParaRPr lang="en-US" dirty="0"/>
          </a:p>
          <a:p>
            <a:r>
              <a:rPr lang="en-US" dirty="0" smtClean="0"/>
              <a:t>HTML inheritance determines which style properties an element inherits from its parent</a:t>
            </a:r>
          </a:p>
          <a:p>
            <a:endParaRPr lang="en-US" dirty="0"/>
          </a:p>
          <a:p>
            <a:r>
              <a:rPr lang="en-US" dirty="0" smtClean="0"/>
              <a:t>The cascade mechanism determines how style properties are applied when conflicting rules apply to the same element</a:t>
            </a:r>
            <a:endParaRPr lang="en-US" dirty="0"/>
          </a:p>
        </p:txBody>
      </p:sp>
    </p:spTree>
    <p:extLst>
      <p:ext uri="{BB962C8B-B14F-4D97-AF65-F5344CB8AC3E}">
        <p14:creationId xmlns:p14="http://schemas.microsoft.com/office/powerpoint/2010/main" val="353533426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Geolocation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Geolocation API enables a browser to determine the longitude and latitude of </a:t>
            </a:r>
            <a:br>
              <a:rPr lang="en-US" dirty="0" smtClean="0"/>
            </a:br>
            <a:r>
              <a:rPr lang="en-US" dirty="0" smtClean="0"/>
              <a:t>its current location</a:t>
            </a:r>
          </a:p>
          <a:p>
            <a:endParaRPr lang="en-US" dirty="0"/>
          </a:p>
          <a:p>
            <a:r>
              <a:rPr lang="en-US" dirty="0" smtClean="0"/>
              <a:t>A host device can use several techniques to obtain geolocation information:</a:t>
            </a:r>
          </a:p>
          <a:p>
            <a:pPr lvl="1"/>
            <a:r>
              <a:rPr lang="en-US" dirty="0" smtClean="0"/>
              <a:t>IP address</a:t>
            </a:r>
          </a:p>
          <a:p>
            <a:pPr lvl="1"/>
            <a:r>
              <a:rPr lang="en-US" dirty="0" smtClean="0"/>
              <a:t>GPS positioning</a:t>
            </a:r>
          </a:p>
          <a:p>
            <a:pPr lvl="1"/>
            <a:r>
              <a:rPr lang="en-US" dirty="0" smtClean="0"/>
              <a:t>Wi-Fi</a:t>
            </a:r>
          </a:p>
          <a:p>
            <a:pPr lvl="1"/>
            <a:r>
              <a:rPr lang="en-US" dirty="0" smtClean="0"/>
              <a:t>Cell phone location</a:t>
            </a:r>
          </a:p>
          <a:p>
            <a:pPr lvl="1"/>
            <a:r>
              <a:rPr lang="en-US" dirty="0" smtClean="0"/>
              <a:t>User-defined location information</a:t>
            </a:r>
            <a:endParaRPr lang="en-US" dirty="0"/>
          </a:p>
        </p:txBody>
      </p:sp>
      <p:pic>
        <p:nvPicPr>
          <p:cNvPr id="5" name="Picture 4" descr="An image representing longitude and latitu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250003"/>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n image representing a source of geoloaction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128" y="3432403"/>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787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Geolocation Information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make a one-shot request for position information:</a:t>
            </a:r>
          </a:p>
          <a:p>
            <a:endParaRPr lang="en-US" dirty="0"/>
          </a:p>
          <a:p>
            <a:endParaRPr lang="en-US" dirty="0" smtClean="0"/>
          </a:p>
          <a:p>
            <a:endParaRPr lang="en-US" dirty="0"/>
          </a:p>
          <a:p>
            <a:r>
              <a:rPr lang="en-US" dirty="0" smtClean="0"/>
              <a:t>To receive repeated position information updates:</a:t>
            </a:r>
            <a:endParaRPr lang="en-US" dirty="0"/>
          </a:p>
        </p:txBody>
      </p:sp>
      <p:sp>
        <p:nvSpPr>
          <p:cNvPr id="5" name="TextBox 3"/>
          <p:cNvSpPr txBox="1"/>
          <p:nvPr/>
        </p:nvSpPr>
        <p:spPr>
          <a:xfrm>
            <a:off x="533400" y="2277070"/>
            <a:ext cx="82296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navigator.geolocation.getCurrentPosition(myPositionCallbackFunction</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timeout: 5000} );</a:t>
            </a:r>
            <a:endParaRPr lang="en-GB" b="0" dirty="0">
              <a:latin typeface="Lucida Sans Unicode" pitchFamily="34" charset="0"/>
              <a:cs typeface="Lucida Sans Unicode" pitchFamily="34" charset="0"/>
            </a:endParaRPr>
          </a:p>
        </p:txBody>
      </p:sp>
      <p:sp>
        <p:nvSpPr>
          <p:cNvPr id="6" name="TextBox 4"/>
          <p:cNvSpPr txBox="1"/>
          <p:nvPr/>
        </p:nvSpPr>
        <p:spPr>
          <a:xfrm>
            <a:off x="533400" y="4033897"/>
            <a:ext cx="8229600" cy="181588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watchID </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navigator.geolocation.watchPosition(myPositionCallbackFunction,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myPositionErrorCallbackFunction,</a:t>
            </a:r>
            <a:endParaRPr lang="en-GB"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{enableHighAccuracy: true, maximumAge: 10000} );</a:t>
            </a:r>
            <a:endParaRPr lang="en-GB"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navigator.geolocation.clearWatch(watchID);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5365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Geolocation Information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Geolocation properties include:</a:t>
            </a:r>
          </a:p>
          <a:p>
            <a:pPr lvl="1"/>
            <a:r>
              <a:rPr lang="en-US" b="1" dirty="0" smtClean="0"/>
              <a:t>latitude</a:t>
            </a:r>
          </a:p>
          <a:p>
            <a:pPr lvl="1"/>
            <a:r>
              <a:rPr lang="en-US" b="1" dirty="0"/>
              <a:t>l</a:t>
            </a:r>
            <a:r>
              <a:rPr lang="en-US" b="1" dirty="0" smtClean="0"/>
              <a:t>ongitude</a:t>
            </a:r>
          </a:p>
          <a:p>
            <a:pPr lvl="1"/>
            <a:r>
              <a:rPr lang="en-US" b="1" dirty="0"/>
              <a:t>a</a:t>
            </a:r>
            <a:r>
              <a:rPr lang="en-US" b="1" dirty="0" smtClean="0"/>
              <a:t>ccuracy</a:t>
            </a:r>
            <a:endParaRPr lang="en-US" dirty="0" smtClean="0"/>
          </a:p>
          <a:p>
            <a:pPr lvl="1"/>
            <a:endParaRPr lang="en-US" b="1" dirty="0"/>
          </a:p>
          <a:p>
            <a:r>
              <a:rPr lang="en-US" dirty="0" smtClean="0"/>
              <a:t>Geolocation data may include the following optional properties:</a:t>
            </a:r>
          </a:p>
          <a:p>
            <a:pPr lvl="1"/>
            <a:r>
              <a:rPr lang="en-US" b="1" dirty="0"/>
              <a:t>a</a:t>
            </a:r>
            <a:r>
              <a:rPr lang="en-US" b="1" dirty="0" smtClean="0"/>
              <a:t>ltitude</a:t>
            </a:r>
          </a:p>
          <a:p>
            <a:pPr lvl="1"/>
            <a:r>
              <a:rPr lang="en-US" b="1" dirty="0" smtClean="0"/>
              <a:t>altitudeAccuracy</a:t>
            </a:r>
          </a:p>
          <a:p>
            <a:pPr lvl="1"/>
            <a:r>
              <a:rPr lang="en-US" b="1" dirty="0"/>
              <a:t>h</a:t>
            </a:r>
            <a:r>
              <a:rPr lang="en-US" b="1" dirty="0" smtClean="0"/>
              <a:t>eading</a:t>
            </a:r>
          </a:p>
          <a:p>
            <a:pPr lvl="1"/>
            <a:r>
              <a:rPr lang="en-US" b="1" dirty="0" smtClean="0"/>
              <a:t>speed</a:t>
            </a:r>
            <a:endParaRPr lang="en-US" b="1" dirty="0"/>
          </a:p>
        </p:txBody>
      </p:sp>
      <p:grpSp>
        <p:nvGrpSpPr>
          <p:cNvPr id="5" name="Group 4" descr="An image representing a geolocation poistion."/>
          <p:cNvGrpSpPr/>
          <p:nvPr/>
        </p:nvGrpSpPr>
        <p:grpSpPr>
          <a:xfrm>
            <a:off x="4876800" y="1066800"/>
            <a:ext cx="3124200" cy="2052256"/>
            <a:chOff x="4876800" y="1066800"/>
            <a:chExt cx="3124200" cy="2052256"/>
          </a:xfrm>
        </p:grpSpPr>
        <p:pic>
          <p:nvPicPr>
            <p:cNvPr id="6" name="Picture 5" descr="C:\Work in Progress\Microsoft\VAT\MSL_PNG_Object_Library\Inter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7" descr="An image representing optional property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2" y="4038600"/>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90033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Geolocation Errors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If an error occurs during a geolocation request, the following properties are available:</a:t>
            </a:r>
          </a:p>
          <a:p>
            <a:pPr lvl="1"/>
            <a:r>
              <a:rPr lang="en-US" b="1" dirty="0" smtClean="0"/>
              <a:t>code</a:t>
            </a:r>
          </a:p>
          <a:p>
            <a:pPr lvl="2"/>
            <a:r>
              <a:rPr lang="en-US" b="1" dirty="0" smtClean="0"/>
              <a:t>PositionError.PERMISSION_DENIED</a:t>
            </a:r>
          </a:p>
          <a:p>
            <a:pPr lvl="2"/>
            <a:r>
              <a:rPr lang="en-US" b="1" dirty="0" smtClean="0"/>
              <a:t>PositionError.POSITION_UNAVAILABLE</a:t>
            </a:r>
          </a:p>
          <a:p>
            <a:pPr lvl="2"/>
            <a:r>
              <a:rPr lang="en-US" b="1" dirty="0" smtClean="0"/>
              <a:t>PositionError.TIMEOUT</a:t>
            </a:r>
          </a:p>
          <a:p>
            <a:pPr lvl="1"/>
            <a:r>
              <a:rPr lang="en-US" b="1" dirty="0" smtClean="0"/>
              <a:t>message</a:t>
            </a:r>
          </a:p>
          <a:p>
            <a:endParaRPr lang="en-US" dirty="0"/>
          </a:p>
        </p:txBody>
      </p:sp>
      <p:sp>
        <p:nvSpPr>
          <p:cNvPr id="5" name="TextBox 4"/>
          <p:cNvSpPr txBox="1"/>
          <p:nvPr/>
        </p:nvSpPr>
        <p:spPr>
          <a:xfrm>
            <a:off x="650130" y="4208992"/>
            <a:ext cx="82296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function myPositionErrorCallbackFunction(error</a:t>
            </a:r>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errorMessage = error.message;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errorCode = error.code;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 Add code here, to process the information.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074800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the Context for a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Page Visibility API</a:t>
            </a:r>
          </a:p>
          <a:p>
            <a:pPr lvl="1"/>
            <a:r>
              <a:rPr lang="en-US" dirty="0" smtClean="0"/>
              <a:t>Enables an application to determine whether a page is currently visible.</a:t>
            </a:r>
          </a:p>
          <a:p>
            <a:pPr lvl="1"/>
            <a:endParaRPr lang="en-US" dirty="0"/>
          </a:p>
          <a:p>
            <a:r>
              <a:rPr lang="en-US" dirty="0" smtClean="0"/>
              <a:t>Offline detection</a:t>
            </a:r>
          </a:p>
          <a:p>
            <a:pPr lvl="1"/>
            <a:r>
              <a:rPr lang="en-US" dirty="0" smtClean="0"/>
              <a:t>Enables an application to detect whether the browser has a live connection to a server.</a:t>
            </a:r>
          </a:p>
          <a:p>
            <a:pPr lvl="1"/>
            <a:endParaRPr lang="en-US" dirty="0"/>
          </a:p>
          <a:p>
            <a:r>
              <a:rPr lang="en-US" dirty="0" smtClean="0"/>
              <a:t>User agent information</a:t>
            </a:r>
          </a:p>
          <a:p>
            <a:pPr lvl="1"/>
            <a:r>
              <a:rPr lang="en-US" dirty="0" smtClean="0"/>
              <a:t>Enables an application to obtain the user agent string for the browser.</a:t>
            </a:r>
            <a:endParaRPr lang="en-US" dirty="0"/>
          </a:p>
        </p:txBody>
      </p:sp>
    </p:spTree>
    <p:extLst>
      <p:ext uri="{BB962C8B-B14F-4D97-AF65-F5344CB8AC3E}">
        <p14:creationId xmlns:p14="http://schemas.microsoft.com/office/powerpoint/2010/main" val="1962352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49 </a:t>
            </a:r>
            <a:r>
              <a:rPr lang="pl-PL" sz="2400" b="1" dirty="0"/>
              <a:t>– </a:t>
            </a:r>
            <a:r>
              <a:rPr lang="pl-PL" sz="2400" i="1" dirty="0" err="1" smtClean="0"/>
              <a:t>Geolocation</a:t>
            </a:r>
            <a:endParaRPr lang="pl-PL" sz="2400" b="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466758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1</a:t>
            </a:r>
            <a:r>
              <a:rPr lang="pl-PL" dirty="0"/>
              <a:t>9</a:t>
            </a:r>
            <a:r>
              <a:rPr lang="en-GB" dirty="0" smtClean="0"/>
              <a:t>: Reading and Writing Data Locally</a:t>
            </a:r>
            <a:endParaRPr lang="en-US" dirty="0"/>
          </a:p>
        </p:txBody>
      </p:sp>
      <p:sp>
        <p:nvSpPr>
          <p:cNvPr id="3" name="Text Placeholder 2"/>
          <p:cNvSpPr>
            <a:spLocks noGrp="1"/>
          </p:cNvSpPr>
          <p:nvPr>
            <p:ph type="body" idx="1"/>
          </p:nvPr>
        </p:nvSpPr>
        <p:spPr/>
        <p:txBody>
          <a:bodyPr/>
          <a:lstStyle/>
          <a:p>
            <a:r>
              <a:rPr lang="en-GB" dirty="0" smtClean="0"/>
              <a:t>Maintaining Session State Information by Using Cookies
Persisting Session Data by Using Session Storage
Persisting Data Across Sessions by Using Local Storage
Handling Storage Events
Storing Structured Data by Using the Indexed Database API</a:t>
            </a:r>
            <a:endParaRPr lang="en-US" dirty="0"/>
          </a:p>
        </p:txBody>
      </p:sp>
    </p:spTree>
    <p:extLst>
      <p:ext uri="{BB962C8B-B14F-4D97-AF65-F5344CB8AC3E}">
        <p14:creationId xmlns:p14="http://schemas.microsoft.com/office/powerpoint/2010/main" val="378318139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Maintaining Session State Information by Using Cookies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Cookies:</a:t>
            </a:r>
          </a:p>
          <a:p>
            <a:pPr lvl="1"/>
            <a:r>
              <a:rPr lang="en-US" dirty="0" smtClean="0"/>
              <a:t>Were designed to implement session tokens</a:t>
            </a:r>
          </a:p>
          <a:p>
            <a:pPr lvl="1"/>
            <a:r>
              <a:rPr lang="en-US" dirty="0" smtClean="0"/>
              <a:t>Are sent to the server on every page request</a:t>
            </a:r>
          </a:p>
          <a:p>
            <a:pPr lvl="1"/>
            <a:r>
              <a:rPr lang="en-US" dirty="0" smtClean="0"/>
              <a:t>Are small files of limited size, up to 4 KB</a:t>
            </a:r>
          </a:p>
          <a:p>
            <a:pPr lvl="1"/>
            <a:r>
              <a:rPr lang="en-US" dirty="0" smtClean="0"/>
              <a:t>Are open to abuse</a:t>
            </a:r>
          </a:p>
          <a:p>
            <a:pPr lvl="1"/>
            <a:r>
              <a:rPr lang="en-US" dirty="0" smtClean="0"/>
              <a:t>Have no synchronization or concurrency mechanism</a:t>
            </a:r>
            <a:br>
              <a:rPr lang="en-US" dirty="0" smtClean="0"/>
            </a:br>
            <a:endParaRPr lang="en-US" dirty="0" smtClean="0"/>
          </a:p>
          <a:p>
            <a:r>
              <a:rPr lang="en-US" dirty="0" smtClean="0"/>
              <a:t>Cookies were not designed for general-purpose data storage </a:t>
            </a:r>
          </a:p>
        </p:txBody>
      </p:sp>
    </p:spTree>
    <p:extLst>
      <p:ext uri="{BB962C8B-B14F-4D97-AF65-F5344CB8AC3E}">
        <p14:creationId xmlns:p14="http://schemas.microsoft.com/office/powerpoint/2010/main" val="11272647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Persisting Session Data by Using Session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sessionStorage</a:t>
            </a:r>
            <a:r>
              <a:rPr lang="en-US" dirty="0" smtClean="0"/>
              <a:t> object to store and retrieve text data for a session:</a:t>
            </a:r>
            <a:br>
              <a:rPr lang="en-US" dirty="0" smtClean="0"/>
            </a:br>
            <a:r>
              <a:rPr lang="en-US" dirty="0" smtClean="0"/>
              <a:t/>
            </a:r>
            <a:br>
              <a:rPr lang="en-US" dirty="0" smtClean="0"/>
            </a:br>
            <a:endParaRPr lang="en-US" dirty="0" smtClean="0"/>
          </a:p>
          <a:p>
            <a:endParaRPr lang="en-US" dirty="0"/>
          </a:p>
          <a:p>
            <a:endParaRPr lang="en-US" dirty="0" smtClean="0"/>
          </a:p>
          <a:p>
            <a:endParaRPr lang="en-US" dirty="0"/>
          </a:p>
          <a:p>
            <a:r>
              <a:rPr lang="en-US" dirty="0" smtClean="0"/>
              <a:t>Session data is only available in the session that creates it</a:t>
            </a:r>
          </a:p>
          <a:p>
            <a:pPr lvl="1"/>
            <a:r>
              <a:rPr lang="en-US" dirty="0" smtClean="0"/>
              <a:t>Session storage is cleared when the user finishes the browser session</a:t>
            </a:r>
            <a:endParaRPr lang="en-US" dirty="0"/>
          </a:p>
        </p:txBody>
      </p:sp>
      <p:sp>
        <p:nvSpPr>
          <p:cNvPr id="5" name="TextBox 1"/>
          <p:cNvSpPr txBox="1"/>
          <p:nvPr/>
        </p:nvSpPr>
        <p:spPr>
          <a:xfrm>
            <a:off x="685800" y="1905000"/>
            <a:ext cx="7994496"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rPr>
              <a:t>sessionStorage.setItem("myKey</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textFromSession1 = sessionStorage.getItem</a:t>
            </a:r>
            <a:r>
              <a:rPr lang="en-US" b="0" dirty="0" smtClean="0">
                <a:latin typeface="Lucida Sans Typewriter" pitchFamily="49" charset="0"/>
              </a:rPr>
              <a:t>("myKey</a:t>
            </a:r>
            <a:r>
              <a:rPr lang="en-US" b="0" dirty="0">
                <a:latin typeface="Lucida Sans Typewriter" pitchFamily="49" charset="0"/>
              </a:rPr>
              <a:t>");</a:t>
            </a:r>
            <a:br>
              <a:rPr lang="en-US"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sessionStorage["myKey</a:t>
            </a:r>
            <a:r>
              <a:rPr lang="en-US" b="0" dirty="0">
                <a:latin typeface="Lucida Sans Typewriter" pitchFamily="49" charset="0"/>
              </a:rPr>
              <a:t>"] =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textFromSession2 = </a:t>
            </a:r>
            <a:r>
              <a:rPr lang="en-US" b="0" dirty="0" smtClean="0">
                <a:latin typeface="Lucida Sans Typewriter" pitchFamily="49" charset="0"/>
              </a:rPr>
              <a:t>sessionStorage["myKey</a:t>
            </a:r>
            <a:r>
              <a:rPr lang="en-US" b="0" dirty="0">
                <a:latin typeface="Lucida Sans Typewriter" pitchFamily="49" charset="0"/>
              </a:rPr>
              <a:t>"];</a:t>
            </a:r>
            <a:r>
              <a:rPr lang="en-GB" b="0" dirty="0">
                <a:latin typeface="Lucida Sans Typewriter" pitchFamily="49" charset="0"/>
              </a:rPr>
              <a:t/>
            </a:r>
            <a:br>
              <a:rPr lang="en-GB"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sessionStorage.myKey </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textFromSession3 = </a:t>
            </a:r>
            <a:r>
              <a:rPr lang="en-US" b="0" dirty="0" smtClean="0">
                <a:latin typeface="Lucida Sans Typewriter" pitchFamily="49" charset="0"/>
              </a:rPr>
              <a:t>sessionStorage.myKey;</a:t>
            </a:r>
            <a:endParaRPr lang="en-GB" b="0" dirty="0">
              <a:latin typeface="Lucida Sans Typewriter" pitchFamily="49" charset="0"/>
            </a:endParaRPr>
          </a:p>
        </p:txBody>
      </p:sp>
    </p:spTree>
    <p:extLst>
      <p:ext uri="{BB962C8B-B14F-4D97-AF65-F5344CB8AC3E}">
        <p14:creationId xmlns:p14="http://schemas.microsoft.com/office/powerpoint/2010/main" val="224390949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Persisting Data Across Sessions by Using Local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latin typeface="Segoe" pitchFamily="34" charset="0"/>
              </a:rPr>
              <a:t>Use the </a:t>
            </a:r>
            <a:r>
              <a:rPr lang="en-GB" b="1" dirty="0" smtClean="0">
                <a:latin typeface="Segoe" pitchFamily="34" charset="0"/>
              </a:rPr>
              <a:t>localStorage</a:t>
            </a:r>
            <a:r>
              <a:rPr lang="en-GB" dirty="0" smtClean="0">
                <a:latin typeface="Segoe" pitchFamily="34" charset="0"/>
              </a:rPr>
              <a:t> object to persist data across sessions and web pages:</a:t>
            </a: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dirty="0" smtClean="0"/>
          </a:p>
          <a:p>
            <a:r>
              <a:rPr lang="en-GB" dirty="0" smtClean="0"/>
              <a:t>Data is persisted until it is explicitly removed</a:t>
            </a:r>
            <a:endParaRPr lang="en-GB" dirty="0"/>
          </a:p>
          <a:p>
            <a:endParaRPr lang="en-US" dirty="0"/>
          </a:p>
        </p:txBody>
      </p:sp>
      <p:sp>
        <p:nvSpPr>
          <p:cNvPr id="5" name="TextBox 3"/>
          <p:cNvSpPr txBox="1"/>
          <p:nvPr/>
        </p:nvSpPr>
        <p:spPr>
          <a:xfrm>
            <a:off x="685800" y="1981200"/>
            <a:ext cx="7157729"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rPr>
              <a:t>localStorage.setItem("myKey",</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localStorage.getItem(“myKey</a:t>
            </a:r>
            <a:r>
              <a:rPr lang="en-US" b="0" dirty="0">
                <a:latin typeface="Lucida Sans Typewriter" pitchFamily="49" charset="0"/>
              </a:rPr>
              <a:t>");</a:t>
            </a:r>
            <a:br>
              <a:rPr lang="en-US"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localStorage["myKey</a:t>
            </a:r>
            <a:r>
              <a:rPr lang="en-US" b="0" dirty="0">
                <a:latin typeface="Lucida Sans Typewriter" pitchFamily="49" charset="0"/>
              </a:rPr>
              <a:t>"] =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sessionStorage["myKey"];</a:t>
            </a:r>
            <a:r>
              <a:rPr lang="en-GB" b="0" dirty="0">
                <a:latin typeface="Lucida Sans Typewriter" pitchFamily="49" charset="0"/>
              </a:rPr>
              <a:t/>
            </a:r>
            <a:br>
              <a:rPr lang="en-GB"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localStorage.myKey </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sessionStorage.myKey;</a:t>
            </a:r>
            <a:endParaRPr lang="en-GB" b="0" dirty="0">
              <a:latin typeface="Lucida Sans Typewriter" pitchFamily="49" charset="0"/>
            </a:endParaRPr>
          </a:p>
        </p:txBody>
      </p:sp>
    </p:spTree>
    <p:extLst>
      <p:ext uri="{BB962C8B-B14F-4D97-AF65-F5344CB8AC3E}">
        <p14:creationId xmlns:p14="http://schemas.microsoft.com/office/powerpoint/2010/main" val="61503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an element's style </a:t>
            </a:r>
            <a:br>
              <a:rPr lang="en-GB" dirty="0"/>
            </a:br>
            <a:r>
              <a:rPr lang="en-GB" dirty="0"/>
              <a:t>attribute to define styles </a:t>
            </a:r>
            <a:br>
              <a:rPr lang="en-GB" dirty="0"/>
            </a:br>
            <a:r>
              <a:rPr lang="en-GB" dirty="0"/>
              <a:t>specific to that element:</a:t>
            </a:r>
          </a:p>
          <a:p>
            <a:endParaRPr lang="en-GB" dirty="0" smtClean="0"/>
          </a:p>
          <a:p>
            <a:r>
              <a:rPr lang="en-GB" dirty="0" smtClean="0"/>
              <a:t>Use </a:t>
            </a:r>
            <a:r>
              <a:rPr lang="en-GB" dirty="0"/>
              <a:t>the &lt;style&gt; element </a:t>
            </a:r>
            <a:r>
              <a:rPr lang="en-GB" dirty="0" smtClean="0"/>
              <a:t>in</a:t>
            </a:r>
            <a:br>
              <a:rPr lang="en-GB" dirty="0" smtClean="0"/>
            </a:br>
            <a:r>
              <a:rPr lang="en-GB" dirty="0" smtClean="0"/>
              <a:t> </a:t>
            </a:r>
            <a:r>
              <a:rPr lang="en-GB" dirty="0"/>
              <a:t>the &lt;head&gt; to include </a:t>
            </a:r>
            <a:r>
              <a:rPr lang="en-GB" dirty="0" smtClean="0"/>
              <a:t/>
            </a:r>
            <a:br>
              <a:rPr lang="en-GB" dirty="0" smtClean="0"/>
            </a:br>
            <a:r>
              <a:rPr lang="en-GB" dirty="0" smtClean="0"/>
              <a:t>styles </a:t>
            </a:r>
            <a:r>
              <a:rPr lang="en-GB" dirty="0"/>
              <a:t>specific to a </a:t>
            </a:r>
            <a:r>
              <a:rPr lang="en-GB" dirty="0" smtClean="0"/>
              <a:t>page:</a:t>
            </a:r>
          </a:p>
          <a:p>
            <a:endParaRPr lang="en-GB" dirty="0" smtClean="0"/>
          </a:p>
          <a:p>
            <a:r>
              <a:rPr lang="en-US" dirty="0" smtClean="0"/>
              <a:t>Use </a:t>
            </a:r>
            <a:r>
              <a:rPr lang="en-US" dirty="0"/>
              <a:t>the &lt;link&gt; element to reference an external </a:t>
            </a:r>
            <a:r>
              <a:rPr lang="en-US" dirty="0" smtClean="0"/>
              <a:t>style sheet</a:t>
            </a:r>
            <a:r>
              <a:rPr lang="en-US" dirty="0"/>
              <a:t>:</a:t>
            </a:r>
          </a:p>
          <a:p>
            <a:endParaRPr lang="en-GB" dirty="0"/>
          </a:p>
        </p:txBody>
      </p:sp>
      <p:sp>
        <p:nvSpPr>
          <p:cNvPr id="5" name="Rectangle 4"/>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&lt;link rel="stylesheet"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 href="mystyles.css" </a:t>
            </a:r>
            <a:r>
              <a:rPr lang="en-GB" b="0" dirty="0" smtClean="0">
                <a:latin typeface="Lucida Sans Unicode" pitchFamily="34" charset="0"/>
                <a:cs typeface="Lucida Sans Unicode" pitchFamily="34" charset="0"/>
              </a:rPr>
              <a:t>media="screen</a:t>
            </a:r>
            <a:r>
              <a:rPr lang="en-GB" b="0" dirty="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&gt;</a:t>
            </a:r>
            <a:endParaRPr lang="en-GB" b="0" dirty="0"/>
          </a:p>
        </p:txBody>
      </p:sp>
      <p:sp>
        <p:nvSpPr>
          <p:cNvPr id="6" name="Rectangle 5"/>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&lt;style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"&gt;</a:t>
            </a:r>
          </a:p>
          <a:p>
            <a:pPr marL="0" indent="0">
              <a:buNone/>
            </a:pPr>
            <a:r>
              <a:rPr lang="en-GB" b="0" dirty="0">
                <a:latin typeface="Lucida Sans Unicode" pitchFamily="34" charset="0"/>
                <a:cs typeface="Lucida Sans Unicode" pitchFamily="34" charset="0"/>
              </a:rPr>
              <a:t>    p { color: blue; }</a:t>
            </a:r>
          </a:p>
          <a:p>
            <a:pPr marL="0" indent="0">
              <a:buNone/>
            </a:pPr>
            <a:r>
              <a:rPr lang="en-GB" b="0" dirty="0">
                <a:latin typeface="Lucida Sans Unicode" pitchFamily="34" charset="0"/>
                <a:cs typeface="Lucida Sans Unicode" pitchFamily="34" charset="0"/>
              </a:rPr>
              <a:t>&lt;/style</a:t>
            </a:r>
            <a:r>
              <a:rPr lang="en-GB" b="0" dirty="0" smtClean="0">
                <a:latin typeface="Lucida Sans Unicode" pitchFamily="34" charset="0"/>
                <a:cs typeface="Lucida Sans Unicode" pitchFamily="34" charset="0"/>
              </a:rPr>
              <a:t>&gt;</a:t>
            </a:r>
            <a:endParaRPr lang="en-GB" b="0" dirty="0"/>
          </a:p>
        </p:txBody>
      </p:sp>
      <p:sp>
        <p:nvSpPr>
          <p:cNvPr id="7" name="Rectangle 6"/>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&lt;p </a:t>
            </a:r>
            <a:r>
              <a:rPr lang="en-US" b="0" dirty="0" smtClean="0">
                <a:latin typeface="Lucida Sans Unicode" pitchFamily="34" charset="0"/>
                <a:cs typeface="Lucida Sans Unicode" pitchFamily="34" charset="0"/>
              </a:rPr>
              <a:t>style=</a:t>
            </a:r>
            <a:r>
              <a:rPr lang="en-GB"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color:blue;</a:t>
            </a:r>
            <a:r>
              <a:rPr lang="en-GB" b="0" dirty="0" smtClean="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&gt;</a:t>
            </a:r>
            <a:br>
              <a:rPr lang="en-US" b="0" dirty="0" smtClean="0">
                <a:latin typeface="Lucida Sans Unicode" pitchFamily="34" charset="0"/>
                <a:cs typeface="Lucida Sans Unicode" pitchFamily="34" charset="0"/>
              </a:rPr>
            </a:br>
            <a:r>
              <a:rPr lang="en-US" b="0" dirty="0" smtClean="0">
                <a:latin typeface="Lucida Sans Unicode" pitchFamily="34" charset="0"/>
                <a:cs typeface="Lucida Sans Unicode" pitchFamily="34" charset="0"/>
              </a:rPr>
              <a:t>some </a:t>
            </a:r>
            <a:r>
              <a:rPr lang="en-US" b="0" dirty="0">
                <a:latin typeface="Lucida Sans Unicode" pitchFamily="34" charset="0"/>
                <a:cs typeface="Lucida Sans Unicode" pitchFamily="34" charset="0"/>
              </a:rPr>
              <a:t>text &lt;/p&gt;</a:t>
            </a:r>
          </a:p>
        </p:txBody>
      </p:sp>
    </p:spTree>
    <p:extLst>
      <p:ext uri="{BB962C8B-B14F-4D97-AF65-F5344CB8AC3E}">
        <p14:creationId xmlns:p14="http://schemas.microsoft.com/office/powerpoint/2010/main" val="323485648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Storage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storage</a:t>
            </a:r>
            <a:r>
              <a:rPr lang="en-US" dirty="0" smtClean="0"/>
              <a:t> event to notify a web page of changes made to session and local storage:</a:t>
            </a:r>
          </a:p>
          <a:p>
            <a:endParaRPr lang="en-US" dirty="0" smtClean="0"/>
          </a:p>
          <a:p>
            <a:endParaRPr lang="en-US" dirty="0"/>
          </a:p>
          <a:p>
            <a:endParaRPr lang="en-US" dirty="0" smtClean="0"/>
          </a:p>
          <a:p>
            <a:pPr marL="0" indent="0">
              <a:buNone/>
            </a:pPr>
            <a:endParaRPr lang="en-US" sz="1800" dirty="0" smtClean="0">
              <a:latin typeface="Lucida Sans Typewriter" pitchFamily="49" charset="0"/>
            </a:endParaRPr>
          </a:p>
          <a:p>
            <a:r>
              <a:rPr lang="en-US" dirty="0" smtClean="0">
                <a:latin typeface="Segoe" pitchFamily="34" charset="0"/>
              </a:rPr>
              <a:t>Properties of the event object:</a:t>
            </a:r>
            <a:br>
              <a:rPr lang="en-US" dirty="0" smtClean="0">
                <a:latin typeface="Segoe" pitchFamily="34" charset="0"/>
              </a:rPr>
            </a:br>
            <a:r>
              <a:rPr lang="en-US" dirty="0" smtClean="0">
                <a:latin typeface="Segoe" pitchFamily="34" charset="0"/>
              </a:rPr>
              <a:t>	</a:t>
            </a:r>
            <a:r>
              <a:rPr lang="en-US" sz="2000" dirty="0" smtClean="0"/>
              <a:t>key </a:t>
            </a:r>
            <a:r>
              <a:rPr lang="en-US" sz="2000" dirty="0"/>
              <a:t>		– name of the value which has changed</a:t>
            </a:r>
            <a:br>
              <a:rPr lang="en-US" sz="2000" dirty="0"/>
            </a:br>
            <a:r>
              <a:rPr lang="en-US" sz="2000" dirty="0" smtClean="0"/>
              <a:t>	oldValue </a:t>
            </a:r>
            <a:r>
              <a:rPr lang="en-US" sz="2000" dirty="0"/>
              <a:t>	– </a:t>
            </a:r>
            <a:r>
              <a:rPr lang="en-US" sz="2000" dirty="0" smtClean="0"/>
              <a:t>the original value</a:t>
            </a:r>
            <a:r>
              <a:rPr lang="en-US" sz="2000" dirty="0"/>
              <a:t/>
            </a:r>
            <a:br>
              <a:rPr lang="en-US" sz="2000" dirty="0"/>
            </a:br>
            <a:r>
              <a:rPr lang="en-US" sz="2000" dirty="0" smtClean="0"/>
              <a:t>	newValue </a:t>
            </a:r>
            <a:r>
              <a:rPr lang="en-US" sz="2000" dirty="0"/>
              <a:t>	– </a:t>
            </a:r>
            <a:r>
              <a:rPr lang="en-US" sz="2000" dirty="0" smtClean="0"/>
              <a:t>the new value</a:t>
            </a:r>
            <a:r>
              <a:rPr lang="en-US" sz="2000" dirty="0"/>
              <a:t/>
            </a:r>
            <a:br>
              <a:rPr lang="en-US" sz="2000" dirty="0"/>
            </a:br>
            <a:r>
              <a:rPr lang="en-US" sz="2000" dirty="0" smtClean="0"/>
              <a:t>	url </a:t>
            </a:r>
            <a:r>
              <a:rPr lang="en-US" sz="2000" dirty="0"/>
              <a:t>		– the origin </a:t>
            </a:r>
            <a:r>
              <a:rPr lang="en-US" sz="2000" dirty="0" smtClean="0"/>
              <a:t>of the event</a:t>
            </a:r>
            <a:r>
              <a:rPr lang="en-GB" sz="2000" dirty="0"/>
              <a:t/>
            </a:r>
            <a:br>
              <a:rPr lang="en-GB" sz="2000" dirty="0"/>
            </a:br>
            <a:r>
              <a:rPr lang="en-GB" sz="2000" dirty="0" smtClean="0"/>
              <a:t>	</a:t>
            </a:r>
            <a:r>
              <a:rPr lang="en-US" sz="2000" dirty="0" smtClean="0"/>
              <a:t>storageArea </a:t>
            </a:r>
            <a:r>
              <a:rPr lang="en-US" sz="2000" dirty="0"/>
              <a:t>	– a reference to the store that has changed</a:t>
            </a:r>
            <a:endParaRPr lang="en-GB" sz="2000" dirty="0"/>
          </a:p>
          <a:p>
            <a:pPr marL="0" indent="0">
              <a:buNone/>
            </a:pPr>
            <a:endParaRPr lang="en-GB" sz="1800" dirty="0">
              <a:latin typeface="Lucida Sans Typewriter" pitchFamily="49" charset="0"/>
            </a:endParaRPr>
          </a:p>
          <a:p>
            <a:pPr marL="0" indent="0">
              <a:buNone/>
            </a:pPr>
            <a:endParaRPr lang="en-US" dirty="0"/>
          </a:p>
        </p:txBody>
      </p:sp>
      <p:sp>
        <p:nvSpPr>
          <p:cNvPr id="5" name="TextBox 1"/>
          <p:cNvSpPr txBox="1"/>
          <p:nvPr/>
        </p:nvSpPr>
        <p:spPr>
          <a:xfrm>
            <a:off x="609600" y="2036323"/>
            <a:ext cx="7620000" cy="1477328"/>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function myStorageCallback( e ) {</a:t>
            </a:r>
            <a:endParaRPr lang="en-GB" b="0" dirty="0">
              <a:latin typeface="Lucida Sans Unicode" pitchFamily="34" charset="0"/>
              <a:cs typeface="Lucida Sans Unicode" pitchFamily="34" charset="0"/>
            </a:endParaRPr>
          </a:p>
          <a:p>
            <a:pPr marL="0" indent="0">
              <a:buNone/>
            </a:pPr>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 "Key:" + e.key + " changed to " + e.newValue );</a:t>
            </a:r>
            <a:endParaRPr lang="en-GB" b="0" dirty="0">
              <a:latin typeface="Lucida Sans Unicode" pitchFamily="34" charset="0"/>
              <a:cs typeface="Lucida Sans Unicode" pitchFamily="34" charset="0"/>
            </a:endParaRPr>
          </a:p>
          <a:p>
            <a:pPr marL="0" indent="0">
              <a:buNone/>
            </a:pPr>
            <a:r>
              <a:rPr lang="en-US" b="0" dirty="0" smtClean="0">
                <a:latin typeface="Lucida Sans Unicode" pitchFamily="34" charset="0"/>
                <a:cs typeface="Lucida Sans Unicode" pitchFamily="34" charset="0"/>
              </a:rPr>
              <a:t>}</a:t>
            </a:r>
          </a:p>
          <a:p>
            <a:pPr marL="0" indent="0">
              <a:buNone/>
            </a:pP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window.addEventListener</a:t>
            </a:r>
            <a:r>
              <a:rPr lang="en-US" b="0" dirty="0" smtClean="0">
                <a:latin typeface="Lucida Sans Unicode" pitchFamily="34" charset="0"/>
                <a:cs typeface="Lucida Sans Unicode" pitchFamily="34" charset="0"/>
              </a:rPr>
              <a:t>(</a:t>
            </a:r>
            <a:r>
              <a:rPr lang="en-US" b="0" dirty="0">
                <a:latin typeface="Lucida Sans Typewriter" pitchFamily="49" charset="0"/>
              </a:rPr>
              <a:t>"</a:t>
            </a:r>
            <a:r>
              <a:rPr lang="en-US" b="0" dirty="0" smtClean="0">
                <a:latin typeface="Lucida Sans Unicode" pitchFamily="34" charset="0"/>
                <a:cs typeface="Lucida Sans Unicode" pitchFamily="34" charset="0"/>
              </a:rPr>
              <a:t>storage</a:t>
            </a:r>
            <a:r>
              <a:rPr lang="en-US" b="0" dirty="0">
                <a:latin typeface="Lucida Sans Typewriter" pitchFamily="49" charset="0"/>
              </a:rPr>
              <a:t>"</a:t>
            </a:r>
            <a:r>
              <a:rPr lang="en-US" b="0" dirty="0" smtClean="0">
                <a:latin typeface="Lucida Sans Unicode" pitchFamily="34" charset="0"/>
                <a:cs typeface="Lucida Sans Unicode" pitchFamily="34" charset="0"/>
              </a:rPr>
              <a:t>, myStorageCallback</a:t>
            </a:r>
            <a:r>
              <a:rPr lang="en-US" b="0" dirty="0">
                <a:latin typeface="Lucida Sans Unicode" pitchFamily="34" charset="0"/>
                <a:cs typeface="Lucida Sans Unicode" pitchFamily="34" charset="0"/>
              </a:rPr>
              <a:t>, true </a:t>
            </a:r>
            <a:r>
              <a:rPr lang="en-US" b="0" dirty="0" smtClean="0">
                <a:latin typeface="Lucida Sans Unicode" pitchFamily="34" charset="0"/>
                <a:cs typeface="Lucida Sans Unicode" pitchFamily="34" charset="0"/>
              </a:rPr>
              <a:t>);</a:t>
            </a:r>
            <a:endParaRPr lang="en-GB" dirty="0"/>
          </a:p>
        </p:txBody>
      </p:sp>
    </p:spTree>
    <p:extLst>
      <p:ext uri="{BB962C8B-B14F-4D97-AF65-F5344CB8AC3E}">
        <p14:creationId xmlns:p14="http://schemas.microsoft.com/office/powerpoint/2010/main" val="255108515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Storing Structured Data by Using the Indexed Database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IndexedDB provides an efficient means for storing structured data on the user’s computer</a:t>
            </a:r>
          </a:p>
          <a:p>
            <a:r>
              <a:rPr lang="en-US" dirty="0" smtClean="0"/>
              <a:t>The API is asynchronous, and includes the following features:</a:t>
            </a:r>
          </a:p>
          <a:p>
            <a:pPr lvl="1"/>
            <a:r>
              <a:rPr lang="en-US" dirty="0" smtClean="0"/>
              <a:t>Multiple object stores</a:t>
            </a:r>
          </a:p>
          <a:p>
            <a:pPr lvl="1"/>
            <a:r>
              <a:rPr lang="en-US" b="1" dirty="0"/>
              <a:t>a</a:t>
            </a:r>
            <a:r>
              <a:rPr lang="en-US" b="1" dirty="0" smtClean="0"/>
              <a:t>dd()</a:t>
            </a:r>
            <a:r>
              <a:rPr lang="en-US" dirty="0" smtClean="0"/>
              <a:t>, </a:t>
            </a:r>
            <a:r>
              <a:rPr lang="en-US" b="1" dirty="0" smtClean="0"/>
              <a:t>put()</a:t>
            </a:r>
            <a:r>
              <a:rPr lang="en-US" dirty="0" smtClean="0"/>
              <a:t>, </a:t>
            </a:r>
            <a:r>
              <a:rPr lang="en-US" b="1" dirty="0" smtClean="0"/>
              <a:t>get()</a:t>
            </a:r>
            <a:r>
              <a:rPr lang="en-US" dirty="0" smtClean="0"/>
              <a:t>, and </a:t>
            </a:r>
            <a:r>
              <a:rPr lang="en-US" b="1" dirty="0" smtClean="0"/>
              <a:t>delete()</a:t>
            </a:r>
            <a:r>
              <a:rPr lang="en-US" dirty="0" smtClean="0"/>
              <a:t> operations on data</a:t>
            </a:r>
          </a:p>
          <a:p>
            <a:pPr lvl="1"/>
            <a:r>
              <a:rPr lang="en-US" dirty="0" smtClean="0"/>
              <a:t>Transactions</a:t>
            </a:r>
          </a:p>
          <a:p>
            <a:pPr lvl="1"/>
            <a:r>
              <a:rPr lang="en-US" dirty="0" smtClean="0"/>
              <a:t>Queries by using cursors</a:t>
            </a:r>
          </a:p>
          <a:p>
            <a:pPr lvl="1"/>
            <a:r>
              <a:rPr lang="en-US" dirty="0" smtClean="0"/>
              <a:t>Indexes to speed up common queries</a:t>
            </a:r>
          </a:p>
          <a:p>
            <a:pPr lvl="1"/>
            <a:endParaRPr lang="en-US" dirty="0"/>
          </a:p>
        </p:txBody>
      </p:sp>
    </p:spTree>
    <p:extLst>
      <p:ext uri="{BB962C8B-B14F-4D97-AF65-F5344CB8AC3E}">
        <p14:creationId xmlns:p14="http://schemas.microsoft.com/office/powerpoint/2010/main" val="27095138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50 - </a:t>
            </a:r>
            <a:r>
              <a:rPr lang="pl-PL" sz="2400" i="1" dirty="0" err="1"/>
              <a:t>WebStorage</a:t>
            </a:r>
            <a:endParaRPr lang="pl-PL" sz="2400" i="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6866158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a:t>
            </a:r>
            <a:r>
              <a:rPr lang="pl-PL" dirty="0" smtClean="0"/>
              <a:t>20</a:t>
            </a:r>
            <a:r>
              <a:rPr lang="en-GB" dirty="0" smtClean="0"/>
              <a:t>: Adding Offline Support by Using the Application Cache</a:t>
            </a:r>
            <a:endParaRPr lang="en-US" dirty="0"/>
          </a:p>
        </p:txBody>
      </p:sp>
      <p:sp>
        <p:nvSpPr>
          <p:cNvPr id="3" name="Text Placeholder 2"/>
          <p:cNvSpPr>
            <a:spLocks noGrp="1"/>
          </p:cNvSpPr>
          <p:nvPr>
            <p:ph type="body" idx="1"/>
          </p:nvPr>
        </p:nvSpPr>
        <p:spPr/>
        <p:txBody>
          <a:bodyPr/>
          <a:lstStyle/>
          <a:p>
            <a:r>
              <a:rPr lang="en-GB" dirty="0" smtClean="0"/>
              <a:t>Configuring the Application Cache
Monitoring with the Application Cache
Triggering Resource Updates by Using the Manifest
Testing for Network Connectivity</a:t>
            </a:r>
            <a:endParaRPr lang="en-US" dirty="0"/>
          </a:p>
        </p:txBody>
      </p:sp>
    </p:spTree>
    <p:extLst>
      <p:ext uri="{BB962C8B-B14F-4D97-AF65-F5344CB8AC3E}">
        <p14:creationId xmlns:p14="http://schemas.microsoft.com/office/powerpoint/2010/main" val="361222978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application cache </a:t>
            </a:r>
            <a:br>
              <a:rPr lang="en-US" dirty="0" smtClean="0"/>
            </a:br>
            <a:r>
              <a:rPr lang="en-US" dirty="0" smtClean="0"/>
              <a:t>manifest file specifies the</a:t>
            </a:r>
            <a:br>
              <a:rPr lang="en-US" dirty="0" smtClean="0"/>
            </a:br>
            <a:r>
              <a:rPr lang="en-US" dirty="0" smtClean="0"/>
              <a:t>resources to cache, and</a:t>
            </a:r>
            <a:br>
              <a:rPr lang="en-US" dirty="0" smtClean="0"/>
            </a:br>
            <a:r>
              <a:rPr lang="en-US" dirty="0" smtClean="0"/>
              <a:t>how they should be</a:t>
            </a:r>
            <a:br>
              <a:rPr lang="en-US" dirty="0" smtClean="0"/>
            </a:br>
            <a:r>
              <a:rPr lang="en-US" dirty="0" smtClean="0"/>
              <a:t>updated:</a:t>
            </a:r>
          </a:p>
          <a:p>
            <a:endParaRPr lang="en-US" dirty="0" smtClean="0"/>
          </a:p>
          <a:p>
            <a:endParaRPr lang="en-US" dirty="0" smtClean="0"/>
          </a:p>
          <a:p>
            <a:r>
              <a:rPr lang="en-US" dirty="0" smtClean="0"/>
              <a:t>Each web page that </a:t>
            </a:r>
            <a:br>
              <a:rPr lang="en-US" dirty="0" smtClean="0"/>
            </a:br>
            <a:r>
              <a:rPr lang="en-US" dirty="0" smtClean="0"/>
              <a:t>uses cached resources </a:t>
            </a:r>
            <a:br>
              <a:rPr lang="en-US" dirty="0" smtClean="0"/>
            </a:br>
            <a:r>
              <a:rPr lang="en-US" dirty="0" smtClean="0"/>
              <a:t>should reference the</a:t>
            </a:r>
            <a:br>
              <a:rPr lang="en-US" dirty="0" smtClean="0"/>
            </a:br>
            <a:r>
              <a:rPr lang="en-US" dirty="0" smtClean="0"/>
              <a:t>manifest file:</a:t>
            </a:r>
            <a:endParaRPr lang="en-US" dirty="0"/>
          </a:p>
        </p:txBody>
      </p:sp>
      <p:sp>
        <p:nvSpPr>
          <p:cNvPr id="5" name="TextBox 1"/>
          <p:cNvSpPr txBox="1"/>
          <p:nvPr/>
        </p:nvSpPr>
        <p:spPr>
          <a:xfrm>
            <a:off x="4724400" y="1066800"/>
            <a:ext cx="3950120" cy="3970318"/>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CACHE MANIFEST</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CACHE</a:t>
            </a:r>
            <a:r>
              <a:rPr lang="en-US" b="0" dirty="0" smtClean="0">
                <a:latin typeface="Lucida Sans Typewriter" pitchFamily="49" charset="0"/>
              </a:rPr>
              <a:t>:</a:t>
            </a:r>
          </a:p>
          <a:p>
            <a:r>
              <a:rPr lang="en-US" b="0" dirty="0">
                <a:latin typeface="Lucida Sans Typewriter" pitchFamily="49" charset="0"/>
              </a:rPr>
              <a:t>index.html</a:t>
            </a:r>
            <a:br>
              <a:rPr lang="en-US" b="0" dirty="0">
                <a:latin typeface="Lucida Sans Typewriter" pitchFamily="49" charset="0"/>
              </a:rPr>
            </a:br>
            <a:r>
              <a:rPr lang="en-US" b="0" dirty="0">
                <a:latin typeface="Lucida Sans Typewriter" pitchFamily="49" charset="0"/>
              </a:rPr>
              <a:t>verification.js</a:t>
            </a:r>
            <a:br>
              <a:rPr lang="en-US" b="0" dirty="0">
                <a:latin typeface="Lucida Sans Typewriter" pitchFamily="49" charset="0"/>
              </a:rPr>
            </a:br>
            <a:r>
              <a:rPr lang="en-US" b="0" dirty="0">
                <a:latin typeface="Lucida Sans Typewriter" pitchFamily="49" charset="0"/>
              </a:rPr>
              <a:t>site.css</a:t>
            </a:r>
            <a:endParaRPr lang="en-GB" b="0" dirty="0">
              <a:latin typeface="Lucida Sans Typewriter" pitchFamily="49" charset="0"/>
            </a:endParaRPr>
          </a:p>
          <a:p>
            <a:pPr marL="0" indent="0">
              <a:buNone/>
            </a:pPr>
            <a:r>
              <a:rPr lang="en-US" b="0" dirty="0" smtClean="0">
                <a:latin typeface="Lucida Sans Typewriter" pitchFamily="49" charset="0"/>
              </a:rPr>
              <a:t>graphics/logo.jpg</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smtClean="0">
                <a:latin typeface="Lucida Sans Typewriter" pitchFamily="49" charset="0"/>
              </a:rPr>
              <a:t>NETWORK:</a:t>
            </a:r>
            <a:endParaRPr lang="en-GB" b="0" dirty="0">
              <a:latin typeface="Lucida Sans Typewriter" pitchFamily="49" charset="0"/>
            </a:endParaRPr>
          </a:p>
          <a:p>
            <a:pPr marL="0" indent="0">
              <a:buNone/>
            </a:pPr>
            <a:r>
              <a:rPr lang="en-US" b="0" dirty="0">
                <a:latin typeface="Lucida Sans Typewriter" pitchFamily="49" charset="0"/>
              </a:rPr>
              <a:t>/login</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 alternatives paths</a:t>
            </a:r>
            <a:endParaRPr lang="en-GB" b="0" dirty="0">
              <a:latin typeface="Lucida Sans Typewriter" pitchFamily="49" charset="0"/>
            </a:endParaRPr>
          </a:p>
          <a:p>
            <a:pPr marL="0" indent="0">
              <a:buNone/>
            </a:pPr>
            <a:r>
              <a:rPr lang="en-US" b="0" dirty="0" smtClean="0">
                <a:latin typeface="Lucida Sans Typewriter" pitchFamily="49" charset="0"/>
              </a:rPr>
              <a:t>FALLBACK:</a:t>
            </a:r>
            <a:endParaRPr lang="en-GB" b="0" dirty="0">
              <a:latin typeface="Lucida Sans Typewriter" pitchFamily="49" charset="0"/>
            </a:endParaRPr>
          </a:p>
          <a:p>
            <a:pPr marL="0" indent="0">
              <a:buNone/>
            </a:pPr>
            <a:r>
              <a:rPr lang="en-US" b="0" dirty="0">
                <a:latin typeface="Lucida Sans Typewriter" pitchFamily="49" charset="0"/>
              </a:rPr>
              <a:t>/ajax/account</a:t>
            </a:r>
            <a:r>
              <a:rPr lang="en-US" b="0" dirty="0" smtClean="0">
                <a:latin typeface="Lucida Sans Typewriter" pitchFamily="49" charset="0"/>
              </a:rPr>
              <a:t>/  /noCode.htm</a:t>
            </a:r>
            <a:endParaRPr lang="en-GB" b="0" dirty="0">
              <a:latin typeface="Lucida Sans Typewriter" pitchFamily="49" charset="0"/>
            </a:endParaRPr>
          </a:p>
        </p:txBody>
      </p:sp>
      <p:sp>
        <p:nvSpPr>
          <p:cNvPr id="6" name="TextBox 3"/>
          <p:cNvSpPr txBox="1"/>
          <p:nvPr/>
        </p:nvSpPr>
        <p:spPr>
          <a:xfrm>
            <a:off x="609600" y="6024504"/>
            <a:ext cx="5205271" cy="36933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&lt;html </a:t>
            </a:r>
            <a:r>
              <a:rPr lang="en-GB" b="0" dirty="0">
                <a:latin typeface="Lucida Sans Typewriter" pitchFamily="49" charset="0"/>
              </a:rPr>
              <a:t>manifest="appcache.manifest"&gt; </a:t>
            </a:r>
            <a:endParaRPr lang="en-GB" dirty="0"/>
          </a:p>
        </p:txBody>
      </p:sp>
    </p:spTree>
    <p:extLst>
      <p:ext uri="{BB962C8B-B14F-4D97-AF65-F5344CB8AC3E}">
        <p14:creationId xmlns:p14="http://schemas.microsoft.com/office/powerpoint/2010/main" val="40721363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with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applicationCache</a:t>
            </a:r>
            <a:r>
              <a:rPr lang="en-US" dirty="0" smtClean="0"/>
              <a:t> object to monitor the cache:</a:t>
            </a:r>
          </a:p>
          <a:p>
            <a:endParaRPr lang="en-US" dirty="0" smtClean="0"/>
          </a:p>
          <a:p>
            <a:endParaRPr lang="en-US" dirty="0"/>
          </a:p>
          <a:p>
            <a:r>
              <a:rPr lang="en-US" dirty="0" smtClean="0"/>
              <a:t>Examine the </a:t>
            </a:r>
            <a:r>
              <a:rPr lang="en-US" b="1" dirty="0" smtClean="0"/>
              <a:t>status</a:t>
            </a:r>
            <a:r>
              <a:rPr lang="en-US" dirty="0" smtClean="0"/>
              <a:t> property to determine cache state:</a:t>
            </a:r>
          </a:p>
          <a:p>
            <a:endParaRPr lang="en-US" dirty="0" smtClean="0"/>
          </a:p>
          <a:p>
            <a:pPr marL="0" indent="0">
              <a:buNone/>
            </a:pPr>
            <a:r>
              <a:rPr lang="en-US" sz="1800" dirty="0"/>
              <a:t>0 	UNCACHED	</a:t>
            </a:r>
            <a:r>
              <a:rPr lang="en-US" sz="1800" dirty="0" smtClean="0"/>
              <a:t>No </a:t>
            </a:r>
            <a:r>
              <a:rPr lang="en-US" sz="1800" dirty="0"/>
              <a:t>resources have been </a:t>
            </a:r>
            <a:r>
              <a:rPr lang="en-US" sz="1800" dirty="0" smtClean="0"/>
              <a:t>downloaded.</a:t>
            </a:r>
            <a:endParaRPr lang="en-GB" sz="1800" dirty="0"/>
          </a:p>
          <a:p>
            <a:pPr marL="0" indent="0">
              <a:buNone/>
            </a:pPr>
            <a:r>
              <a:rPr lang="en-US" sz="1800" dirty="0" smtClean="0"/>
              <a:t>1 </a:t>
            </a:r>
            <a:r>
              <a:rPr lang="en-US" sz="1800" dirty="0"/>
              <a:t>	IDLE		</a:t>
            </a:r>
            <a:r>
              <a:rPr lang="en-US" sz="1800" dirty="0" smtClean="0"/>
              <a:t>All cached resources have been downloaded.</a:t>
            </a:r>
            <a:endParaRPr lang="en-GB" sz="1800" dirty="0"/>
          </a:p>
          <a:p>
            <a:pPr marL="0" indent="0">
              <a:buNone/>
            </a:pPr>
            <a:r>
              <a:rPr lang="en-US" sz="1800" dirty="0" smtClean="0"/>
              <a:t>2</a:t>
            </a:r>
            <a:r>
              <a:rPr lang="en-US" sz="1800" dirty="0"/>
              <a:t>	CHECKING 	</a:t>
            </a:r>
            <a:r>
              <a:rPr lang="en-US" sz="1800" dirty="0" smtClean="0"/>
              <a:t>The cache is being checked for updates.</a:t>
            </a:r>
            <a:endParaRPr lang="en-GB" sz="1800" dirty="0"/>
          </a:p>
          <a:p>
            <a:pPr marL="0" indent="0">
              <a:buNone/>
            </a:pPr>
            <a:r>
              <a:rPr lang="en-US" sz="1800" dirty="0" smtClean="0"/>
              <a:t>3</a:t>
            </a:r>
            <a:r>
              <a:rPr lang="en-US" sz="1800" dirty="0"/>
              <a:t>	</a:t>
            </a:r>
            <a:r>
              <a:rPr lang="en-US" sz="1800" dirty="0" smtClean="0"/>
              <a:t>DOWNLOADING  </a:t>
            </a:r>
            <a:r>
              <a:rPr lang="en-US" sz="1800" dirty="0"/>
              <a:t>R</a:t>
            </a:r>
            <a:r>
              <a:rPr lang="en-US" sz="1800" dirty="0" smtClean="0"/>
              <a:t>esources are being downloaded to the cache.</a:t>
            </a:r>
            <a:endParaRPr lang="en-GB" sz="1800" dirty="0"/>
          </a:p>
          <a:p>
            <a:pPr marL="0" indent="0">
              <a:buNone/>
            </a:pPr>
            <a:r>
              <a:rPr lang="en-US" sz="1800" dirty="0" smtClean="0"/>
              <a:t>4</a:t>
            </a:r>
            <a:r>
              <a:rPr lang="en-US" sz="1800" dirty="0"/>
              <a:t>	UPDATEREADY	</a:t>
            </a:r>
            <a:r>
              <a:rPr lang="en-US" sz="1800" dirty="0" smtClean="0"/>
              <a:t>The cache has been updated with new resources.</a:t>
            </a:r>
            <a:endParaRPr lang="en-GB" sz="1800" dirty="0"/>
          </a:p>
          <a:p>
            <a:pPr marL="0" indent="0">
              <a:buNone/>
            </a:pPr>
            <a:r>
              <a:rPr lang="en-US" sz="1800" dirty="0" smtClean="0"/>
              <a:t>5</a:t>
            </a:r>
            <a:r>
              <a:rPr lang="en-US" sz="1800" dirty="0"/>
              <a:t>	OBSOLETE	</a:t>
            </a:r>
            <a:r>
              <a:rPr lang="en-US" sz="1800" dirty="0" smtClean="0"/>
              <a:t>The manifest </a:t>
            </a:r>
            <a:r>
              <a:rPr lang="en-US" sz="1800" dirty="0"/>
              <a:t>is </a:t>
            </a:r>
            <a:r>
              <a:rPr lang="en-US" sz="1800" dirty="0" smtClean="0"/>
              <a:t>missing and no cache is available.</a:t>
            </a:r>
            <a:endParaRPr lang="en-GB" sz="1800" dirty="0"/>
          </a:p>
          <a:p>
            <a:pPr marL="0" indent="0">
              <a:buNone/>
            </a:pPr>
            <a:endParaRPr lang="en-US" sz="1800" dirty="0" smtClean="0"/>
          </a:p>
          <a:p>
            <a:pPr marL="0" indent="0">
              <a:buNone/>
            </a:pPr>
            <a:endParaRPr lang="en-US" dirty="0"/>
          </a:p>
        </p:txBody>
      </p:sp>
      <p:sp>
        <p:nvSpPr>
          <p:cNvPr id="5" name="TextBox 1"/>
          <p:cNvSpPr txBox="1"/>
          <p:nvPr/>
        </p:nvSpPr>
        <p:spPr>
          <a:xfrm>
            <a:off x="533400" y="1972270"/>
            <a:ext cx="8092280" cy="923330"/>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applicationCache.addEventListener( "error", 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 "Error while downloading resources to the application cache");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true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268035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Triggering Resource Updates by Using the Manifest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web page may continue to use cached resources even if newer versions are available</a:t>
            </a:r>
          </a:p>
          <a:p>
            <a:r>
              <a:rPr lang="en-GB" dirty="0" smtClean="0"/>
              <a:t>To force an update:</a:t>
            </a:r>
          </a:p>
          <a:p>
            <a:pPr lvl="1"/>
            <a:r>
              <a:rPr lang="en-GB" dirty="0" smtClean="0"/>
              <a:t>Make a significant change to the manifest file, or</a:t>
            </a:r>
          </a:p>
          <a:p>
            <a:pPr lvl="1"/>
            <a:r>
              <a:rPr lang="en-GB" dirty="0" smtClean="0"/>
              <a:t>Initiate a check for updates by using the </a:t>
            </a:r>
            <a:r>
              <a:rPr lang="en-GB" b="1" dirty="0" smtClean="0"/>
              <a:t>update() </a:t>
            </a:r>
            <a:r>
              <a:rPr lang="en-GB" dirty="0" smtClean="0"/>
              <a:t>function, and then use the </a:t>
            </a:r>
            <a:r>
              <a:rPr lang="en-GB" b="1" dirty="0" smtClean="0"/>
              <a:t>swapCache() </a:t>
            </a:r>
            <a:r>
              <a:rPr lang="en-GB" dirty="0" smtClean="0"/>
              <a:t>function</a:t>
            </a:r>
            <a:endParaRPr lang="en-GB" dirty="0"/>
          </a:p>
        </p:txBody>
      </p:sp>
      <p:sp>
        <p:nvSpPr>
          <p:cNvPr id="5" name="TextBox 1"/>
          <p:cNvSpPr txBox="1"/>
          <p:nvPr/>
        </p:nvSpPr>
        <p:spPr>
          <a:xfrm>
            <a:off x="685800" y="4038600"/>
            <a:ext cx="7924800" cy="193899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Lucida Sans Unicode" pitchFamily="34" charset="0"/>
                <a:cs typeface="Lucida Sans Unicode" pitchFamily="34" charset="0"/>
              </a:rPr>
              <a:t>applicationCache.update();</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i</a:t>
            </a:r>
            <a:r>
              <a:rPr lang="en-US" sz="2400" b="0" dirty="0" smtClean="0">
                <a:latin typeface="Lucida Sans Unicode" pitchFamily="34" charset="0"/>
                <a:cs typeface="Lucida Sans Unicode" pitchFamily="34" charset="0"/>
              </a:rPr>
              <a:t>f (applicationCache.status </a:t>
            </a:r>
            <a:r>
              <a:rPr lang="en-US" sz="2400" b="0" dirty="0">
                <a:latin typeface="Lucida Sans Unicode" pitchFamily="34" charset="0"/>
                <a:cs typeface="Lucida Sans Unicode" pitchFamily="34" charset="0"/>
              </a:rPr>
              <a:t>== 4 ) {</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    applicationCache.swapCache();</a:t>
            </a:r>
            <a:endParaRPr lang="en-GB" sz="2400" b="0" dirty="0">
              <a:latin typeface="Lucida Sans Unicode" pitchFamily="34" charset="0"/>
              <a:cs typeface="Lucida Sans Unicode" pitchFamily="34" charset="0"/>
            </a:endParaRPr>
          </a:p>
          <a:p>
            <a:r>
              <a:rPr lang="en-US" sz="2400" b="0" dirty="0" smtClean="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5080705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Network Connectivity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Sometimes it is better to disable functionality that requires a network connection</a:t>
            </a:r>
          </a:p>
          <a:p>
            <a:endParaRPr lang="en-US" dirty="0" smtClean="0"/>
          </a:p>
          <a:p>
            <a:r>
              <a:rPr lang="en-US" dirty="0" smtClean="0"/>
              <a:t>Use the </a:t>
            </a:r>
            <a:r>
              <a:rPr lang="en-US" b="1" dirty="0" smtClean="0"/>
              <a:t>onLine</a:t>
            </a:r>
            <a:r>
              <a:rPr lang="en-US" dirty="0" smtClean="0"/>
              <a:t> property of the </a:t>
            </a:r>
            <a:r>
              <a:rPr lang="en-US" b="1" dirty="0" smtClean="0"/>
              <a:t>navigator</a:t>
            </a:r>
            <a:r>
              <a:rPr lang="en-US" dirty="0" smtClean="0"/>
              <a:t> object to detect the network status</a:t>
            </a:r>
          </a:p>
          <a:p>
            <a:endParaRPr lang="en-US" dirty="0" smtClean="0"/>
          </a:p>
          <a:p>
            <a:r>
              <a:rPr lang="en-US" dirty="0" smtClean="0"/>
              <a:t>Handle the </a:t>
            </a:r>
            <a:r>
              <a:rPr lang="en-US" b="1" dirty="0" smtClean="0"/>
              <a:t>online</a:t>
            </a:r>
            <a:r>
              <a:rPr lang="en-US" dirty="0" smtClean="0"/>
              <a:t> and </a:t>
            </a:r>
            <a:r>
              <a:rPr lang="en-US" b="1" dirty="0" smtClean="0"/>
              <a:t>offline</a:t>
            </a:r>
            <a:r>
              <a:rPr lang="en-US" dirty="0" smtClean="0"/>
              <a:t> events of the window object to track changes to network connectivity</a:t>
            </a:r>
            <a:endParaRPr lang="en-US" dirty="0"/>
          </a:p>
        </p:txBody>
      </p:sp>
    </p:spTree>
    <p:extLst>
      <p:ext uri="{BB962C8B-B14F-4D97-AF65-F5344CB8AC3E}">
        <p14:creationId xmlns:p14="http://schemas.microsoft.com/office/powerpoint/2010/main" val="10028224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51 – </a:t>
            </a:r>
            <a:r>
              <a:rPr lang="pl-PL" sz="2400" i="1" dirty="0"/>
              <a:t>Offline </a:t>
            </a:r>
            <a:r>
              <a:rPr lang="pl-PL" sz="2400" i="1" dirty="0" err="1"/>
              <a:t>support</a:t>
            </a:r>
            <a:endParaRPr lang="pl-PL" sz="2400" i="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1777380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pl-PL" dirty="0" err="1" smtClean="0"/>
              <a:t>Topic</a:t>
            </a:r>
            <a:r>
              <a:rPr lang="en-GB" dirty="0" smtClean="0"/>
              <a:t> </a:t>
            </a:r>
            <a:r>
              <a:rPr lang="pl-PL" dirty="0" smtClean="0"/>
              <a:t>21</a:t>
            </a:r>
            <a:r>
              <a:rPr lang="en-GB" dirty="0" smtClean="0"/>
              <a:t>: Creating Interactive Graphics by Using SVG</a:t>
            </a:r>
            <a:endParaRPr lang="en-US" dirty="0"/>
          </a:p>
        </p:txBody>
      </p:sp>
      <p:sp>
        <p:nvSpPr>
          <p:cNvPr id="3" name="Text Placeholder 2"/>
          <p:cNvSpPr>
            <a:spLocks noGrp="1"/>
          </p:cNvSpPr>
          <p:nvPr>
            <p:ph type="body" idx="1"/>
          </p:nvPr>
        </p:nvSpPr>
        <p:spPr/>
        <p:txBody>
          <a:bodyPr/>
          <a:lstStyle/>
          <a:p>
            <a:r>
              <a:rPr lang="en-US" dirty="0" smtClean="0"/>
              <a:t>What is SVG?
Creating SVG Graphics
Drawing Circles and Ellipses
Drawing Complex Shapes
Specifying Fill Styles and Stroke Styles
Using Gradients and Patterns
Drawing Graphical Text
Transforming SVG Elements
Demonstration: Using SVG Transformations and Events</a:t>
            </a:r>
            <a:endParaRPr lang="en-US" dirty="0"/>
          </a:p>
        </p:txBody>
      </p:sp>
    </p:spTree>
    <p:extLst>
      <p:ext uri="{BB962C8B-B14F-4D97-AF65-F5344CB8AC3E}">
        <p14:creationId xmlns:p14="http://schemas.microsoft.com/office/powerpoint/2010/main" val="1846977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pl-PL" dirty="0" err="1" smtClean="0"/>
              <a:t>Topic</a:t>
            </a:r>
            <a:r>
              <a:rPr lang="en-GB" dirty="0" smtClean="0"/>
              <a:t> 3: Creating a Web Application by Using Visual Studio 201</a:t>
            </a:r>
            <a:r>
              <a:rPr lang="pl-PL" dirty="0" smtClean="0"/>
              <a:t>3</a:t>
            </a:r>
            <a:endParaRPr lang="en-US" dirty="0"/>
          </a:p>
        </p:txBody>
      </p:sp>
      <p:sp>
        <p:nvSpPr>
          <p:cNvPr id="3" name="Text Placeholder 2"/>
          <p:cNvSpPr>
            <a:spLocks noGrp="1"/>
          </p:cNvSpPr>
          <p:nvPr>
            <p:ph type="body" idx="1"/>
          </p:nvPr>
        </p:nvSpPr>
        <p:spPr/>
        <p:txBody>
          <a:bodyPr/>
          <a:lstStyle/>
          <a:p>
            <a:r>
              <a:rPr lang="en-GB" dirty="0" smtClean="0"/>
              <a:t>Developing Web Applications by Using Visual Studio 20</a:t>
            </a:r>
            <a:r>
              <a:rPr lang="pl-PL" dirty="0" smtClean="0"/>
              <a:t>13</a:t>
            </a:r>
            <a:r>
              <a:rPr lang="en-GB" dirty="0" smtClean="0"/>
              <a:t>
Using the Internet Explorer F12 Developer Tools</a:t>
            </a:r>
            <a:endParaRPr lang="en-US" dirty="0"/>
          </a:p>
        </p:txBody>
      </p:sp>
    </p:spTree>
    <p:extLst>
      <p:ext uri="{BB962C8B-B14F-4D97-AF65-F5344CB8AC3E}">
        <p14:creationId xmlns:p14="http://schemas.microsoft.com/office/powerpoint/2010/main" val="4586811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SVG?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SVG enables you to draw 2D vector graphics  </a:t>
            </a:r>
          </a:p>
          <a:p>
            <a:pPr lvl="1"/>
            <a:r>
              <a:rPr lang="en-GB" dirty="0" smtClean="0"/>
              <a:t>It defines XML </a:t>
            </a:r>
            <a:r>
              <a:rPr lang="en-GB" dirty="0"/>
              <a:t>elements to represent a wide range of shapes</a:t>
            </a:r>
          </a:p>
          <a:p>
            <a:r>
              <a:rPr lang="en-GB" dirty="0" smtClean="0"/>
              <a:t>SVG </a:t>
            </a:r>
            <a:r>
              <a:rPr lang="en-GB" dirty="0"/>
              <a:t>uses a "retained mode" model</a:t>
            </a:r>
          </a:p>
          <a:p>
            <a:pPr lvl="1"/>
            <a:r>
              <a:rPr lang="en-GB" dirty="0"/>
              <a:t>The objects tree is kept in memory</a:t>
            </a:r>
          </a:p>
          <a:p>
            <a:pPr lvl="1"/>
            <a:r>
              <a:rPr lang="en-GB" dirty="0"/>
              <a:t>Rendering speed </a:t>
            </a:r>
            <a:r>
              <a:rPr lang="en-GB" dirty="0" smtClean="0"/>
              <a:t>depends </a:t>
            </a:r>
            <a:r>
              <a:rPr lang="en-GB" dirty="0"/>
              <a:t>on the number of elements</a:t>
            </a:r>
          </a:p>
          <a:p>
            <a:r>
              <a:rPr lang="en-GB" dirty="0" smtClean="0"/>
              <a:t>You </a:t>
            </a:r>
            <a:r>
              <a:rPr lang="en-GB" dirty="0"/>
              <a:t>can perform the following operations on SVG-related elements:</a:t>
            </a:r>
          </a:p>
          <a:p>
            <a:pPr lvl="1"/>
            <a:r>
              <a:rPr lang="en-GB" dirty="0"/>
              <a:t>Access elements through DOM</a:t>
            </a:r>
          </a:p>
          <a:p>
            <a:pPr lvl="1"/>
            <a:r>
              <a:rPr lang="en-GB" dirty="0"/>
              <a:t>Style elements with CSS</a:t>
            </a:r>
          </a:p>
          <a:p>
            <a:pPr lvl="1"/>
            <a:r>
              <a:rPr lang="en-GB" dirty="0"/>
              <a:t>Handle user-interaction events</a:t>
            </a:r>
          </a:p>
          <a:p>
            <a:endParaRPr lang="en-US" dirty="0"/>
          </a:p>
        </p:txBody>
      </p:sp>
    </p:spTree>
    <p:extLst>
      <p:ext uri="{BB962C8B-B14F-4D97-AF65-F5344CB8AC3E}">
        <p14:creationId xmlns:p14="http://schemas.microsoft.com/office/powerpoint/2010/main" val="4629389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SVG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&lt;svg&gt; </a:t>
            </a:r>
            <a:r>
              <a:rPr lang="en-US" dirty="0" smtClean="0"/>
              <a:t>element and embed child elements that define the graphics:</a:t>
            </a:r>
          </a:p>
          <a:p>
            <a:endParaRPr lang="en-US" dirty="0"/>
          </a:p>
          <a:p>
            <a:endParaRPr lang="en-US" dirty="0" smtClean="0"/>
          </a:p>
          <a:p>
            <a:endParaRPr lang="en-US" dirty="0"/>
          </a:p>
          <a:p>
            <a:endParaRPr lang="en-US" dirty="0" smtClean="0"/>
          </a:p>
          <a:p>
            <a:endParaRPr lang="en-US" dirty="0"/>
          </a:p>
          <a:p>
            <a:r>
              <a:rPr lang="en-US" dirty="0" smtClean="0"/>
              <a:t>Style SVG elements </a:t>
            </a:r>
            <a:br>
              <a:rPr lang="en-US" dirty="0" smtClean="0"/>
            </a:br>
            <a:r>
              <a:rPr lang="en-US" dirty="0" smtClean="0"/>
              <a:t>by using CSS:</a:t>
            </a:r>
            <a:endParaRPr lang="en-US" dirty="0"/>
          </a:p>
        </p:txBody>
      </p:sp>
      <p:sp>
        <p:nvSpPr>
          <p:cNvPr id="5" name="TextBox 3"/>
          <p:cNvSpPr txBox="1"/>
          <p:nvPr/>
        </p:nvSpPr>
        <p:spPr>
          <a:xfrm>
            <a:off x="381000" y="1981200"/>
            <a:ext cx="6324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&lt;svg xmlns="http://www.w3.org/2000/svg"&gt;</a:t>
            </a: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rect x="50" y="50" width="100" height="75"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rx</a:t>
            </a:r>
            <a:r>
              <a:rPr lang="en-GB" b="0" dirty="0">
                <a:latin typeface="Lucida Sans Unicode" pitchFamily="34" charset="0"/>
                <a:cs typeface="Lucida Sans Unicode" pitchFamily="34" charset="0"/>
              </a:rPr>
              <a:t>="20" ry="20</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="red" stroke="blue" /&gt;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rect x="75" y="75" width="100" height="75"</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="yellow" stroke="blue"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&lt;/svg&gt; </a:t>
            </a:r>
            <a:endParaRPr lang="en-GB" b="0" dirty="0">
              <a:latin typeface="Lucida Sans Unicode" pitchFamily="34" charset="0"/>
              <a:cs typeface="Lucida Sans Unicode" pitchFamily="34" charset="0"/>
            </a:endParaRPr>
          </a:p>
        </p:txBody>
      </p:sp>
      <p:pic>
        <p:nvPicPr>
          <p:cNvPr id="6" name="Picture 5" descr="An image of rectangles drawn by using an &lt;svg&gt; element and styled by using CS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48400" y="2269787"/>
            <a:ext cx="2590800" cy="17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p:nvPr/>
        </p:nvSpPr>
        <p:spPr>
          <a:xfrm>
            <a:off x="4191000" y="4419600"/>
            <a:ext cx="47244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&lt;style </a:t>
            </a:r>
            <a:r>
              <a:rPr lang="en-GB" b="0" dirty="0">
                <a:latin typeface="Lucida Sans Unicode" pitchFamily="34" charset="0"/>
                <a:cs typeface="Lucida Sans Unicode" pitchFamily="34" charset="0"/>
              </a:rPr>
              <a:t>type="text/css</a:t>
            </a:r>
            <a:r>
              <a:rPr lang="en-GB" b="0" dirty="0" smtClean="0">
                <a:latin typeface="Lucida Sans Unicode" pitchFamily="34" charset="0"/>
                <a:cs typeface="Lucida Sans Unicode" pitchFamily="34" charset="0"/>
              </a:rPr>
              <a:t>"&gt;</a:t>
            </a:r>
          </a:p>
          <a:p>
            <a:r>
              <a:rPr lang="en-GB" b="0" dirty="0" smtClean="0">
                <a:latin typeface="Lucida Sans Unicode" pitchFamily="34" charset="0"/>
                <a:cs typeface="Lucida Sans Unicode" pitchFamily="34" charset="0"/>
              </a:rPr>
              <a:t>  svg {</a:t>
            </a:r>
          </a:p>
          <a:p>
            <a:r>
              <a:rPr lang="en-GB" b="0" dirty="0" smtClean="0">
                <a:latin typeface="Lucida Sans Unicode" pitchFamily="34" charset="0"/>
                <a:cs typeface="Lucida Sans Unicode" pitchFamily="34" charset="0"/>
              </a:rPr>
              <a:t>    border: 2px solid darkblue;</a:t>
            </a:r>
          </a:p>
          <a:p>
            <a:r>
              <a:rPr lang="en-GB" b="0" dirty="0" smtClean="0">
                <a:latin typeface="Lucida Sans Unicode" pitchFamily="34" charset="0"/>
                <a:cs typeface="Lucida Sans Unicode" pitchFamily="34" charset="0"/>
              </a:rPr>
              <a:t>    background-color: lightgreen;</a:t>
            </a:r>
          </a:p>
          <a:p>
            <a:r>
              <a:rPr lang="en-GB" b="0" dirty="0" smtClean="0">
                <a:latin typeface="Lucida Sans Unicode" pitchFamily="34" charset="0"/>
                <a:cs typeface="Lucida Sans Unicode" pitchFamily="34" charset="0"/>
              </a:rPr>
              <a:t>    width: 300px;</a:t>
            </a:r>
          </a:p>
          <a:p>
            <a:r>
              <a:rPr lang="en-GB" b="0" dirty="0" smtClean="0">
                <a:latin typeface="Lucida Sans Unicode" pitchFamily="34" charset="0"/>
                <a:cs typeface="Lucida Sans Unicode" pitchFamily="34" charset="0"/>
              </a:rPr>
              <a:t>    height: 200px;</a:t>
            </a:r>
          </a:p>
          <a:p>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&lt;/style&gt;</a:t>
            </a:r>
          </a:p>
        </p:txBody>
      </p:sp>
    </p:spTree>
    <p:extLst>
      <p:ext uri="{BB962C8B-B14F-4D97-AF65-F5344CB8AC3E}">
        <p14:creationId xmlns:p14="http://schemas.microsoft.com/office/powerpoint/2010/main" val="1212012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 and Ellipses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draw circles: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0" indent="0">
              <a:buNone/>
            </a:pPr>
            <a:r>
              <a:rPr lang="en-GB" dirty="0"/>
              <a:t>To draw ellipses: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p:txBody>
      </p:sp>
      <p:sp>
        <p:nvSpPr>
          <p:cNvPr id="5" name="TextBox 9"/>
          <p:cNvSpPr txBox="1"/>
          <p:nvPr/>
        </p:nvSpPr>
        <p:spPr>
          <a:xfrm>
            <a:off x="381000" y="1524000"/>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&lt;circle cx="120" cy="80" r="40"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&lt;circle cx="160" cy="120" r="60"</a:t>
            </a:r>
          </a:p>
          <a:p>
            <a:r>
              <a:rPr lang="en-GB" b="0" dirty="0">
                <a:latin typeface="Lucida Sans Unicode" pitchFamily="34" charset="0"/>
                <a:cs typeface="Lucida Sans Unicode" pitchFamily="34" charset="0"/>
              </a:rPr>
              <a:t>        stroke="blue" fill="yellow" /&gt;	</a:t>
            </a:r>
          </a:p>
        </p:txBody>
      </p:sp>
      <p:sp>
        <p:nvSpPr>
          <p:cNvPr id="6" name="TextBox 10"/>
          <p:cNvSpPr txBox="1"/>
          <p:nvPr/>
        </p:nvSpPr>
        <p:spPr>
          <a:xfrm>
            <a:off x="381000" y="4230469"/>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&lt;ellipse cx="150" cy="60" rx="110" ry="30"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&lt;ellipse cx="150" cy="140" rx="110" ry="30"</a:t>
            </a:r>
          </a:p>
          <a:p>
            <a:r>
              <a:rPr lang="en-GB" b="0" dirty="0">
                <a:latin typeface="Lucida Sans Unicode" pitchFamily="34" charset="0"/>
                <a:cs typeface="Lucida Sans Unicode" pitchFamily="34" charset="0"/>
              </a:rPr>
              <a:t>         stroke="blue" fill="yellow" /&gt;	</a:t>
            </a:r>
          </a:p>
        </p:txBody>
      </p:sp>
      <p:pic>
        <p:nvPicPr>
          <p:cNvPr id="7" name="Picture 6" descr="An image of ellips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21442"/>
            <a:ext cx="2019663" cy="1750758"/>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of circles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721599"/>
            <a:ext cx="2047875" cy="177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511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Complex Shapes</a:t>
            </a:r>
            <a:endParaRPr lang="en-US" dirty="0"/>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draw a </a:t>
            </a:r>
            <a:r>
              <a:rPr lang="en-GB" dirty="0" smtClean="0"/>
              <a:t>polyline:</a:t>
            </a:r>
          </a:p>
          <a:p>
            <a:pPr marL="0" indent="0">
              <a:buNone/>
            </a:pPr>
            <a:endParaRPr lang="en-GB" dirty="0" smtClean="0"/>
          </a:p>
          <a:p>
            <a:pPr marL="288925" lvl="1" indent="0">
              <a:buNone/>
            </a:pPr>
            <a:endParaRPr lang="en-GB" dirty="0"/>
          </a:p>
          <a:p>
            <a:pPr marL="457200" lvl="1" indent="0">
              <a:buNone/>
            </a:pPr>
            <a:endParaRPr lang="en-GB" dirty="0"/>
          </a:p>
          <a:p>
            <a:r>
              <a:rPr lang="en-GB" dirty="0"/>
              <a:t>To draw a </a:t>
            </a:r>
            <a:r>
              <a:rPr lang="en-GB" dirty="0" smtClean="0"/>
              <a:t>polygon:</a:t>
            </a:r>
          </a:p>
          <a:p>
            <a:pPr marL="0" indent="0">
              <a:buNone/>
            </a:pPr>
            <a:endParaRPr lang="en-GB" dirty="0"/>
          </a:p>
          <a:p>
            <a:pPr marL="0" indent="0">
              <a:buNone/>
            </a:pPr>
            <a:endParaRPr lang="en-GB" dirty="0" smtClean="0"/>
          </a:p>
          <a:p>
            <a:pPr marL="0" indent="0">
              <a:buNone/>
            </a:pPr>
            <a:endParaRPr lang="en-GB" dirty="0"/>
          </a:p>
          <a:p>
            <a:r>
              <a:rPr lang="en-GB" dirty="0"/>
              <a:t>To draw a path:</a:t>
            </a:r>
          </a:p>
          <a:p>
            <a:pPr marL="0" indent="0">
              <a:buNone/>
            </a:pPr>
            <a:endParaRPr lang="en-GB" dirty="0"/>
          </a:p>
          <a:p>
            <a:pPr marL="288925" lvl="1" indent="0">
              <a:buNone/>
            </a:pPr>
            <a:endParaRPr lang="en-GB" dirty="0" smtClean="0"/>
          </a:p>
          <a:p>
            <a:pPr marL="288925" lvl="1" indent="0">
              <a:buNone/>
            </a:pPr>
            <a:endParaRPr lang="en-GB" dirty="0"/>
          </a:p>
          <a:p>
            <a:pPr marL="288925" lvl="1" indent="0">
              <a:buNone/>
            </a:pPr>
            <a:endParaRPr lang="en-GB" dirty="0"/>
          </a:p>
          <a:p>
            <a:pPr marL="0" indent="0">
              <a:buNone/>
            </a:pPr>
            <a:endParaRPr lang="en-GB" dirty="0"/>
          </a:p>
          <a:p>
            <a:pPr marL="0" indent="0">
              <a:buNone/>
            </a:pPr>
            <a:endParaRPr lang="en-GB" dirty="0"/>
          </a:p>
        </p:txBody>
      </p:sp>
      <p:sp>
        <p:nvSpPr>
          <p:cNvPr id="5" name="TextBox 4"/>
          <p:cNvSpPr txBox="1"/>
          <p:nvPr/>
        </p:nvSpPr>
        <p:spPr>
          <a:xfrm>
            <a:off x="381000" y="1524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polyline points="105 100, 120 100, 125 90, 135 110, 145 90,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="none" stroke="blue" /&gt;</a:t>
            </a:r>
          </a:p>
        </p:txBody>
      </p:sp>
      <p:pic>
        <p:nvPicPr>
          <p:cNvPr id="6" name="Picture 5" descr="An image a polyline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309" y="190500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54864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&lt;path d="M 150 50 L 250 150 L 50 150 Z"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="red" stroke="blue" /&gt;</a:t>
            </a:r>
          </a:p>
        </p:txBody>
      </p:sp>
      <p:pic>
        <p:nvPicPr>
          <p:cNvPr id="8" name="Picture 7" descr="An image of a filled path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400" y="5638800"/>
            <a:ext cx="1244818" cy="107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000" y="3429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&lt;polygon points="110 70, 150 40, 190 70, 190 160, 150 130, 110 160" </a:t>
            </a:r>
          </a:p>
          <a:p>
            <a:r>
              <a:rPr lang="en-GB" b="0" dirty="0">
                <a:latin typeface="Lucida Sans Unicode" pitchFamily="34" charset="0"/>
                <a:cs typeface="Lucida Sans Unicode" pitchFamily="34" charset="0"/>
              </a:rPr>
              <a:t>                fill="yellow" stroke="blue" /&gt;</a:t>
            </a:r>
          </a:p>
        </p:txBody>
      </p:sp>
      <p:pic>
        <p:nvPicPr>
          <p:cNvPr id="10" name="Picture 9" descr="An image of a polygon drawn by using an &lt;svg&gt; el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0598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636876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Specifying Fill Styles and Stroke Styles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You can set the fill </a:t>
            </a:r>
            <a:r>
              <a:rPr lang="en-GB" dirty="0"/>
              <a:t>style or </a:t>
            </a:r>
            <a:r>
              <a:rPr lang="en-GB" dirty="0" smtClean="0"/>
              <a:t>stroke style for an element</a:t>
            </a:r>
            <a:endParaRPr lang="en-GB" dirty="0"/>
          </a:p>
        </p:txBody>
      </p:sp>
      <p:sp>
        <p:nvSpPr>
          <p:cNvPr id="5" name="TextBox 4"/>
          <p:cNvSpPr txBox="1"/>
          <p:nvPr/>
        </p:nvSpPr>
        <p:spPr>
          <a:xfrm>
            <a:off x="533400" y="2000968"/>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stroke="color"</a:t>
            </a:r>
          </a:p>
        </p:txBody>
      </p:sp>
      <p:sp>
        <p:nvSpPr>
          <p:cNvPr id="6" name="TextBox 5"/>
          <p:cNvSpPr txBox="1"/>
          <p:nvPr/>
        </p:nvSpPr>
        <p:spPr>
          <a:xfrm>
            <a:off x="533400" y="2598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fill="color"</a:t>
            </a:r>
          </a:p>
        </p:txBody>
      </p:sp>
      <p:sp>
        <p:nvSpPr>
          <p:cNvPr id="7" name="TextBox 6"/>
          <p:cNvSpPr txBox="1"/>
          <p:nvPr/>
        </p:nvSpPr>
        <p:spPr>
          <a:xfrm>
            <a:off x="533400" y="3171769"/>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stroke-opacity="opacity-fraction"</a:t>
            </a:r>
          </a:p>
        </p:txBody>
      </p:sp>
      <p:sp>
        <p:nvSpPr>
          <p:cNvPr id="8" name="TextBox 7"/>
          <p:cNvSpPr txBox="1"/>
          <p:nvPr/>
        </p:nvSpPr>
        <p:spPr>
          <a:xfrm>
            <a:off x="533400" y="3741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fill-opacity="opacity-fraction"</a:t>
            </a:r>
          </a:p>
        </p:txBody>
      </p:sp>
      <p:sp>
        <p:nvSpPr>
          <p:cNvPr id="9" name="TextBox 8"/>
          <p:cNvSpPr txBox="1"/>
          <p:nvPr/>
        </p:nvSpPr>
        <p:spPr>
          <a:xfrm>
            <a:off x="533400" y="43515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stroke-width="width"</a:t>
            </a:r>
          </a:p>
        </p:txBody>
      </p:sp>
      <p:sp>
        <p:nvSpPr>
          <p:cNvPr id="10" name="TextBox 9"/>
          <p:cNvSpPr txBox="1"/>
          <p:nvPr/>
        </p:nvSpPr>
        <p:spPr>
          <a:xfrm>
            <a:off x="528320" y="49611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fill-rule="nonzero" | "evenodd"</a:t>
            </a:r>
          </a:p>
        </p:txBody>
      </p:sp>
      <p:sp>
        <p:nvSpPr>
          <p:cNvPr id="11" name="TextBox 10"/>
          <p:cNvSpPr txBox="1"/>
          <p:nvPr/>
        </p:nvSpPr>
        <p:spPr>
          <a:xfrm>
            <a:off x="533400" y="55707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stroke-dasharray="dash-gap series"</a:t>
            </a:r>
          </a:p>
        </p:txBody>
      </p:sp>
      <p:pic>
        <p:nvPicPr>
          <p:cNvPr id="12" name="Picture 11" descr="An image showing different fill, stroke, and opacities of shap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49163"/>
            <a:ext cx="2826439" cy="2759673"/>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65958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Gradients and Patterns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define a linear or radial gradient for shapes</a:t>
            </a:r>
          </a:p>
          <a:p>
            <a:r>
              <a:rPr lang="en-US" dirty="0" smtClean="0"/>
              <a:t>Patterns can specify image files</a:t>
            </a:r>
          </a:p>
          <a:p>
            <a:endParaRPr lang="en-US" b="1" dirty="0" smtClean="0"/>
          </a:p>
        </p:txBody>
      </p:sp>
      <p:sp>
        <p:nvSpPr>
          <p:cNvPr id="5" name="TextBox 11"/>
          <p:cNvSpPr txBox="1"/>
          <p:nvPr/>
        </p:nvSpPr>
        <p:spPr>
          <a:xfrm>
            <a:off x="381000" y="2166015"/>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polygon points="50,50 250,50 150,200" fill="url(#</a:t>
            </a:r>
            <a:r>
              <a:rPr lang="en-GB" b="0" dirty="0" smtClean="0">
                <a:latin typeface="Lucida Sans Unicode" pitchFamily="34" charset="0"/>
                <a:cs typeface="Lucida Sans Unicode" pitchFamily="34" charset="0"/>
              </a:rPr>
              <a:t>gradient1)" /&gt;</a:t>
            </a:r>
          </a:p>
          <a:p>
            <a:r>
              <a:rPr lang="en-GB" b="0" dirty="0" smtClean="0">
                <a:latin typeface="Lucida Sans Unicode" pitchFamily="34" charset="0"/>
                <a:cs typeface="Lucida Sans Unicode" pitchFamily="34" charset="0"/>
              </a:rPr>
              <a:t>&lt;ellipse cx="150" cy="50" rx="100" ry="20" fill="url(#wales)" /&gt;</a:t>
            </a:r>
          </a:p>
          <a:p>
            <a:r>
              <a:rPr lang="en-GB" b="0" dirty="0" smtClean="0">
                <a:latin typeface="Lucida Sans Unicode" pitchFamily="34" charset="0"/>
                <a:cs typeface="Lucida Sans Unicode" pitchFamily="34" charset="0"/>
              </a:rPr>
              <a:t>&lt;circle cx="150" cy="250" r="50" fill="url(#gradient2)" /&gt;</a:t>
            </a:r>
            <a:endParaRPr lang="en-GB" b="0" dirty="0">
              <a:latin typeface="Lucida Sans Unicode" pitchFamily="34" charset="0"/>
              <a:cs typeface="Lucida Sans Unicode" pitchFamily="34" charset="0"/>
            </a:endParaRPr>
          </a:p>
        </p:txBody>
      </p:sp>
      <p:pic>
        <p:nvPicPr>
          <p:cNvPr id="6" name="Picture 5" descr="An image of a composite polygon, ellipse, and circle shape drawn by using an &lt;svg&gt; element. The shapes are filled with images and color eff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247410"/>
            <a:ext cx="2286000" cy="309217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43202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Graphical Text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draw text:</a:t>
            </a:r>
          </a:p>
          <a:p>
            <a:r>
              <a:rPr lang="en-GB" dirty="0" smtClean="0"/>
              <a:t>Use </a:t>
            </a:r>
            <a:r>
              <a:rPr lang="en-GB" dirty="0"/>
              <a:t>the following </a:t>
            </a:r>
            <a:r>
              <a:rPr lang="en-GB" dirty="0" smtClean="0"/>
              <a:t/>
            </a:r>
            <a:br>
              <a:rPr lang="en-GB" dirty="0" smtClean="0"/>
            </a:br>
            <a:r>
              <a:rPr lang="en-GB" dirty="0" smtClean="0"/>
              <a:t>elements </a:t>
            </a:r>
            <a:r>
              <a:rPr lang="en-GB" dirty="0"/>
              <a:t>to achieve additional text </a:t>
            </a:r>
            <a:r>
              <a:rPr lang="en-GB" dirty="0" smtClean="0"/>
              <a:t>effects:</a:t>
            </a:r>
            <a:endParaRPr lang="en-GB" dirty="0"/>
          </a:p>
          <a:p>
            <a:pPr lvl="1"/>
            <a:r>
              <a:rPr lang="en-GB" dirty="0">
                <a:latin typeface="Lucida Console" pitchFamily="49" charset="0"/>
              </a:rPr>
              <a:t>&lt;linearGradient&gt;</a:t>
            </a:r>
            <a:r>
              <a:rPr lang="en-GB" dirty="0"/>
              <a:t>, </a:t>
            </a:r>
            <a:r>
              <a:rPr lang="en-GB" dirty="0">
                <a:latin typeface="Lucida Console" pitchFamily="49" charset="0"/>
              </a:rPr>
              <a:t>&lt;radialGradient&gt;</a:t>
            </a:r>
            <a:r>
              <a:rPr lang="en-GB" dirty="0"/>
              <a:t>, </a:t>
            </a:r>
            <a:r>
              <a:rPr lang="en-GB" dirty="0">
                <a:latin typeface="Lucida Console" pitchFamily="49" charset="0"/>
              </a:rPr>
              <a:t>&lt;pattern&gt;</a:t>
            </a:r>
            <a:endParaRPr lang="en-GB" dirty="0"/>
          </a:p>
          <a:p>
            <a:pPr lvl="1"/>
            <a:r>
              <a:rPr lang="en-GB" dirty="0">
                <a:latin typeface="Lucida Console" pitchFamily="49" charset="0"/>
              </a:rPr>
              <a:t>&lt;textPath&gt;</a:t>
            </a:r>
            <a:endParaRPr lang="en-GB" dirty="0"/>
          </a:p>
          <a:p>
            <a:pPr lvl="1"/>
            <a:r>
              <a:rPr lang="en-GB" dirty="0">
                <a:latin typeface="Lucida Console" pitchFamily="49" charset="0"/>
              </a:rPr>
              <a:t>&lt;tspan&gt;</a:t>
            </a:r>
            <a:endParaRPr lang="en-GB" dirty="0"/>
          </a:p>
          <a:p>
            <a:endParaRPr lang="en-US" dirty="0" smtClean="0"/>
          </a:p>
          <a:p>
            <a:endParaRPr lang="en-US" dirty="0"/>
          </a:p>
        </p:txBody>
      </p:sp>
      <p:sp>
        <p:nvSpPr>
          <p:cNvPr id="5" name="TextBox 3"/>
          <p:cNvSpPr txBox="1"/>
          <p:nvPr/>
        </p:nvSpPr>
        <p:spPr>
          <a:xfrm>
            <a:off x="4610100" y="1018170"/>
            <a:ext cx="42291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&lt;text x="20" y="100"&gt;</a:t>
            </a:r>
          </a:p>
          <a:p>
            <a:r>
              <a:rPr lang="en-GB" b="0" dirty="0" smtClean="0">
                <a:latin typeface="Lucida Sans Unicode" pitchFamily="34" charset="0"/>
                <a:cs typeface="Lucida Sans Unicode" pitchFamily="34" charset="0"/>
              </a:rPr>
              <a:t>  Simple text</a:t>
            </a:r>
          </a:p>
          <a:p>
            <a:r>
              <a:rPr lang="en-GB" b="0" dirty="0" smtClean="0">
                <a:latin typeface="Lucida Sans Unicode" pitchFamily="34" charset="0"/>
                <a:cs typeface="Lucida Sans Unicode" pitchFamily="34" charset="0"/>
              </a:rPr>
              <a:t>&lt;/text&gt;</a:t>
            </a:r>
            <a:endParaRPr lang="en-GB" b="0" dirty="0">
              <a:latin typeface="Lucida Sans Unicode" pitchFamily="34" charset="0"/>
              <a:cs typeface="Lucida Sans Unicode" pitchFamily="34" charset="0"/>
            </a:endParaRPr>
          </a:p>
        </p:txBody>
      </p:sp>
      <p:pic>
        <p:nvPicPr>
          <p:cNvPr id="6" name="Picture 5" descr="An image showing decoared text drawn by using &lt;text&gt;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7" y="4233899"/>
            <a:ext cx="4204144" cy="250470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n image showing text drawn by using a &lt;textpath&gt; element and a path drawn by using a &lt;path&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12" y="4233900"/>
            <a:ext cx="4029075" cy="104375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text drawn by using a &lt;text&gt; element and filled with a graphics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016" y="3262683"/>
            <a:ext cx="5817471" cy="6980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text drawn by using a &lt;textpath&gt; element and a path drawn by using a &lt;path&gt; ele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021" y="5583903"/>
            <a:ext cx="4034130" cy="11546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00759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SVG 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To transform SVG elements, set the </a:t>
            </a:r>
            <a:r>
              <a:rPr lang="en-GB" dirty="0" smtClean="0">
                <a:latin typeface="Lucida Console" pitchFamily="49" charset="0"/>
              </a:rPr>
              <a:t>transform</a:t>
            </a:r>
            <a:r>
              <a:rPr lang="en-GB" dirty="0" smtClean="0"/>
              <a:t> attribute to a transformation function</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t>To perform a transformation on several elements enclose elements in a </a:t>
            </a:r>
            <a:r>
              <a:rPr lang="en-GB" dirty="0" smtClean="0">
                <a:latin typeface="Lucida Console" pitchFamily="49" charset="0"/>
              </a:rPr>
              <a:t>&lt;g&gt;</a:t>
            </a:r>
            <a:r>
              <a:rPr lang="en-GB" dirty="0" smtClean="0"/>
              <a:t> element, and transform the </a:t>
            </a:r>
            <a:r>
              <a:rPr lang="en-GB" dirty="0" smtClean="0">
                <a:latin typeface="Lucida Console" pitchFamily="49" charset="0"/>
              </a:rPr>
              <a:t>&lt;g&gt;</a:t>
            </a:r>
          </a:p>
          <a:p>
            <a:endParaRPr lang="en-GB" dirty="0">
              <a:latin typeface="Lucida Console" pitchFamily="49" charset="0"/>
            </a:endParaRPr>
          </a:p>
          <a:p>
            <a:endParaRPr lang="en-GB" dirty="0"/>
          </a:p>
          <a:p>
            <a:endParaRPr lang="en-US" dirty="0"/>
          </a:p>
        </p:txBody>
      </p:sp>
      <p:sp>
        <p:nvSpPr>
          <p:cNvPr id="5" name="TextBox 3"/>
          <p:cNvSpPr txBox="1"/>
          <p:nvPr/>
        </p:nvSpPr>
        <p:spPr>
          <a:xfrm>
            <a:off x="595819" y="2075872"/>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rotate(angle, cx, cy)</a:t>
            </a:r>
          </a:p>
        </p:txBody>
      </p:sp>
      <p:sp>
        <p:nvSpPr>
          <p:cNvPr id="6" name="TextBox 4"/>
          <p:cNvSpPr txBox="1"/>
          <p:nvPr/>
        </p:nvSpPr>
        <p:spPr>
          <a:xfrm>
            <a:off x="595819" y="2673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translate(dx, dy)</a:t>
            </a:r>
          </a:p>
        </p:txBody>
      </p:sp>
      <p:sp>
        <p:nvSpPr>
          <p:cNvPr id="7" name="TextBox 5"/>
          <p:cNvSpPr txBox="1"/>
          <p:nvPr/>
        </p:nvSpPr>
        <p:spPr>
          <a:xfrm>
            <a:off x="595819" y="3246673"/>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scale(sx, sy)</a:t>
            </a:r>
          </a:p>
        </p:txBody>
      </p:sp>
      <p:sp>
        <p:nvSpPr>
          <p:cNvPr id="8" name="TextBox 6"/>
          <p:cNvSpPr txBox="1"/>
          <p:nvPr/>
        </p:nvSpPr>
        <p:spPr>
          <a:xfrm>
            <a:off x="595819" y="3816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skewX(angle)</a:t>
            </a:r>
          </a:p>
        </p:txBody>
      </p:sp>
      <p:sp>
        <p:nvSpPr>
          <p:cNvPr id="9" name="TextBox 7"/>
          <p:cNvSpPr txBox="1"/>
          <p:nvPr/>
        </p:nvSpPr>
        <p:spPr>
          <a:xfrm>
            <a:off x="595819" y="44264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skewY(angle)</a:t>
            </a:r>
          </a:p>
        </p:txBody>
      </p:sp>
      <p:pic>
        <p:nvPicPr>
          <p:cNvPr id="10" name="Picture 9" descr="An image showing a rectangle transformed, scaled, and rotated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057" y="1875006"/>
            <a:ext cx="32480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21115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52 </a:t>
            </a:r>
            <a:r>
              <a:rPr lang="pl-PL" sz="2400" b="1" dirty="0"/>
              <a:t>– </a:t>
            </a:r>
            <a:r>
              <a:rPr lang="pl-PL" sz="2400" i="1" dirty="0" smtClean="0"/>
              <a:t>SVG</a:t>
            </a:r>
            <a:endParaRPr lang="pl-PL" sz="2400" b="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73765440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pl-PL" dirty="0" err="1" smtClean="0"/>
              <a:t>Topic</a:t>
            </a:r>
            <a:r>
              <a:rPr lang="en-GB" dirty="0" smtClean="0"/>
              <a:t> 2</a:t>
            </a:r>
            <a:r>
              <a:rPr lang="pl-PL" dirty="0"/>
              <a:t>2</a:t>
            </a:r>
            <a:r>
              <a:rPr lang="en-GB" dirty="0" smtClean="0"/>
              <a:t>: Drawing Graphics by Using the Canvas API</a:t>
            </a:r>
            <a:endParaRPr lang="en-US" dirty="0"/>
          </a:p>
        </p:txBody>
      </p:sp>
      <p:sp>
        <p:nvSpPr>
          <p:cNvPr id="3" name="Text Placeholder 2"/>
          <p:cNvSpPr>
            <a:spLocks noGrp="1"/>
          </p:cNvSpPr>
          <p:nvPr>
            <p:ph type="body" idx="1"/>
          </p:nvPr>
        </p:nvSpPr>
        <p:spPr/>
        <p:txBody>
          <a:bodyPr/>
          <a:lstStyle/>
          <a:p>
            <a:r>
              <a:rPr lang="en-GB" dirty="0" smtClean="0"/>
              <a:t>What is the Canvas API?
Using the Canvas API
Drawing Paths
Using Gradients and Patterns
Transforming Shapes</a:t>
            </a:r>
            <a:endParaRPr lang="en-US" dirty="0"/>
          </a:p>
        </p:txBody>
      </p:sp>
    </p:spTree>
    <p:extLst>
      <p:ext uri="{BB962C8B-B14F-4D97-AF65-F5344CB8AC3E}">
        <p14:creationId xmlns:p14="http://schemas.microsoft.com/office/powerpoint/2010/main" val="2751004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48129" cy="740664"/>
          </a:xfrm>
        </p:spPr>
        <p:txBody>
          <a:bodyPr/>
          <a:lstStyle/>
          <a:p>
            <a:r>
              <a:rPr lang="en-GB" dirty="0" smtClean="0"/>
              <a:t>Developing Web Applications by Using Visual Studio 201</a:t>
            </a:r>
            <a:r>
              <a:rPr lang="pl-PL" dirty="0" smtClean="0"/>
              <a:t>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Visual </a:t>
            </a:r>
            <a:r>
              <a:rPr lang="en-US" dirty="0"/>
              <a:t>Studio </a:t>
            </a:r>
            <a:r>
              <a:rPr lang="en-US" dirty="0" smtClean="0"/>
              <a:t>201</a:t>
            </a:r>
            <a:r>
              <a:rPr lang="pl-PL" dirty="0" smtClean="0"/>
              <a:t>3</a:t>
            </a:r>
            <a:r>
              <a:rPr lang="en-US" dirty="0" smtClean="0"/>
              <a:t> provides tools for:</a:t>
            </a:r>
            <a:endParaRPr lang="en-US" dirty="0"/>
          </a:p>
          <a:p>
            <a:pPr lvl="1"/>
            <a:r>
              <a:rPr lang="en-US" dirty="0" smtClean="0"/>
              <a:t>Creating a web application project, and adding folders to structure the content</a:t>
            </a:r>
            <a:endParaRPr lang="en-US" dirty="0"/>
          </a:p>
          <a:p>
            <a:pPr lvl="1"/>
            <a:r>
              <a:rPr lang="en-US" dirty="0" smtClean="0"/>
              <a:t>Debugging JavaScript code, examining and modifying variables, and viewing the call stack</a:t>
            </a:r>
          </a:p>
          <a:p>
            <a:pPr lvl="1"/>
            <a:r>
              <a:rPr lang="en-US" dirty="0" smtClean="0"/>
              <a:t>Deploying a web application to a web server or to the cloud</a:t>
            </a:r>
            <a:endParaRPr lang="en-US" dirty="0"/>
          </a:p>
          <a:p>
            <a:endParaRPr lang="en-US" dirty="0" smtClean="0"/>
          </a:p>
          <a:p>
            <a:r>
              <a:rPr lang="en-US" dirty="0" smtClean="0"/>
              <a:t>Visual </a:t>
            </a:r>
            <a:r>
              <a:rPr lang="en-US" dirty="0"/>
              <a:t>Studio </a:t>
            </a:r>
            <a:r>
              <a:rPr lang="en-US" dirty="0" smtClean="0"/>
              <a:t>201</a:t>
            </a:r>
            <a:r>
              <a:rPr lang="pl-PL" dirty="0" smtClean="0"/>
              <a:t>3</a:t>
            </a:r>
            <a:r>
              <a:rPr lang="en-US" dirty="0" smtClean="0"/>
              <a:t> </a:t>
            </a:r>
            <a:r>
              <a:rPr lang="en-US" dirty="0"/>
              <a:t>features </a:t>
            </a:r>
            <a:r>
              <a:rPr lang="en-US" dirty="0" smtClean="0"/>
              <a:t>include:</a:t>
            </a:r>
            <a:endParaRPr lang="en-US" dirty="0"/>
          </a:p>
          <a:p>
            <a:pPr lvl="1"/>
            <a:r>
              <a:rPr lang="en-US" dirty="0" smtClean="0"/>
              <a:t>Full </a:t>
            </a:r>
            <a:r>
              <a:rPr lang="en-US" dirty="0"/>
              <a:t>support for </a:t>
            </a:r>
            <a:r>
              <a:rPr lang="en-US" dirty="0" smtClean="0"/>
              <a:t>HTML5</a:t>
            </a:r>
          </a:p>
          <a:p>
            <a:pPr lvl="1"/>
            <a:r>
              <a:rPr lang="en-US" dirty="0"/>
              <a:t>IntelliSense for JavaScript code</a:t>
            </a:r>
          </a:p>
          <a:p>
            <a:pPr lvl="1"/>
            <a:r>
              <a:rPr lang="en-US" dirty="0" smtClean="0"/>
              <a:t>Support for CSS3 properties and values</a:t>
            </a:r>
          </a:p>
          <a:p>
            <a:pPr lvl="1"/>
            <a:r>
              <a:rPr lang="en-US" dirty="0" smtClean="0"/>
              <a:t>CSS color picker</a:t>
            </a:r>
          </a:p>
          <a:p>
            <a:pPr lvl="1"/>
            <a:endParaRPr lang="en-US" dirty="0"/>
          </a:p>
          <a:p>
            <a:endParaRPr lang="en-US" dirty="0"/>
          </a:p>
        </p:txBody>
      </p:sp>
    </p:spTree>
    <p:extLst>
      <p:ext uri="{BB962C8B-B14F-4D97-AF65-F5344CB8AC3E}">
        <p14:creationId xmlns:p14="http://schemas.microsoft.com/office/powerpoint/2010/main" val="161291686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The Canvas API enables you to draw onto a bitmap area </a:t>
            </a:r>
          </a:p>
          <a:p>
            <a:pPr marL="627063" lvl="1" indent="-342900"/>
            <a:r>
              <a:rPr lang="en-GB" dirty="0"/>
              <a:t>Immediate mode: "fire and forget" </a:t>
            </a:r>
          </a:p>
          <a:p>
            <a:pPr marL="627063" lvl="1" indent="-342900"/>
            <a:r>
              <a:rPr lang="en-GB" dirty="0"/>
              <a:t>It does not remember what you drew last</a:t>
            </a:r>
          </a:p>
          <a:p>
            <a:pPr marL="0" indent="0">
              <a:buNone/>
            </a:pPr>
            <a:endParaRPr lang="en-GB" dirty="0"/>
          </a:p>
          <a:p>
            <a:r>
              <a:rPr lang="en-GB" dirty="0"/>
              <a:t>JavaScript APIs and drawing </a:t>
            </a:r>
            <a:r>
              <a:rPr lang="en-GB" dirty="0" smtClean="0"/>
              <a:t>primitives </a:t>
            </a:r>
            <a:endParaRPr lang="en-GB" dirty="0"/>
          </a:p>
          <a:p>
            <a:pPr lvl="1"/>
            <a:r>
              <a:rPr lang="en-GB" dirty="0"/>
              <a:t>Simple API: 45 methods, 21 attributes </a:t>
            </a:r>
          </a:p>
          <a:p>
            <a:pPr lvl="1"/>
            <a:r>
              <a:rPr lang="en-GB" dirty="0"/>
              <a:t>Rectangles, lines, fills, arcs, Bezier curves, </a:t>
            </a:r>
            <a:r>
              <a:rPr lang="en-GB" dirty="0" smtClean="0"/>
              <a:t>…</a:t>
            </a:r>
            <a:endParaRPr lang="en-GB" dirty="0"/>
          </a:p>
          <a:p>
            <a:pPr marL="0" indent="0">
              <a:buNone/>
            </a:pPr>
            <a:endParaRPr lang="en-GB" dirty="0"/>
          </a:p>
          <a:p>
            <a:r>
              <a:rPr lang="en-GB" dirty="0"/>
              <a:t>No DOM support</a:t>
            </a:r>
          </a:p>
          <a:p>
            <a:pPr marL="627063" lvl="1" indent="-342900"/>
            <a:r>
              <a:rPr lang="en-GB" dirty="0"/>
              <a:t>A canvas is a "black box"</a:t>
            </a:r>
          </a:p>
          <a:p>
            <a:endParaRPr lang="en-US" dirty="0"/>
          </a:p>
        </p:txBody>
      </p:sp>
    </p:spTree>
    <p:extLst>
      <p:ext uri="{BB962C8B-B14F-4D97-AF65-F5344CB8AC3E}">
        <p14:creationId xmlns:p14="http://schemas.microsoft.com/office/powerpoint/2010/main" val="366566417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a:t>
            </a:r>
            <a:r>
              <a:rPr lang="en-US" b="1" dirty="0" smtClean="0"/>
              <a:t>&lt;canvas&gt; </a:t>
            </a:r>
            <a:r>
              <a:rPr lang="en-US" dirty="0" smtClean="0"/>
              <a:t>element</a:t>
            </a:r>
          </a:p>
          <a:p>
            <a:endParaRPr lang="en-US" dirty="0"/>
          </a:p>
          <a:p>
            <a:endParaRPr lang="en-US" dirty="0" smtClean="0"/>
          </a:p>
          <a:p>
            <a:r>
              <a:rPr lang="en-US" dirty="0" smtClean="0"/>
              <a:t>Define styles for the </a:t>
            </a:r>
            <a:r>
              <a:rPr lang="en-US" b="1" dirty="0" smtClean="0"/>
              <a:t>&lt;canvas&gt; </a:t>
            </a:r>
            <a:r>
              <a:rPr lang="en-US" dirty="0" smtClean="0"/>
              <a:t>element</a:t>
            </a:r>
          </a:p>
          <a:p>
            <a:endParaRPr lang="en-US" dirty="0"/>
          </a:p>
          <a:p>
            <a:endParaRPr lang="en-US" dirty="0"/>
          </a:p>
          <a:p>
            <a:endParaRPr lang="en-US" dirty="0" smtClean="0"/>
          </a:p>
          <a:p>
            <a:r>
              <a:rPr lang="en-US" dirty="0" smtClean="0"/>
              <a:t>Write JavaScript code to draw on the canvas</a:t>
            </a:r>
            <a:endParaRPr lang="en-US" dirty="0"/>
          </a:p>
        </p:txBody>
      </p:sp>
      <p:sp>
        <p:nvSpPr>
          <p:cNvPr id="5" name="TextBox 3"/>
          <p:cNvSpPr txBox="1"/>
          <p:nvPr/>
        </p:nvSpPr>
        <p:spPr>
          <a:xfrm>
            <a:off x="381000" y="14478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h1&gt;Getting started with canvas&lt;/h1</a:t>
            </a:r>
            <a:r>
              <a:rPr lang="en-GB" b="0" dirty="0" smtClean="0">
                <a:latin typeface="Lucida Sans Unicode" pitchFamily="34" charset="0"/>
                <a:cs typeface="Lucida Sans Unicode" pitchFamily="34" charset="0"/>
              </a:rPr>
              <a:t>&gt;</a:t>
            </a:r>
          </a:p>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canvas id="myCanvas</a:t>
            </a:r>
            <a:r>
              <a:rPr lang="en-GB" b="0" dirty="0" smtClean="0">
                <a:latin typeface="Lucida Sans Unicode" pitchFamily="34" charset="0"/>
                <a:cs typeface="Lucida Sans Unicode" pitchFamily="34" charset="0"/>
              </a:rPr>
              <a:t>"&gt;No canvas support&lt;/</a:t>
            </a:r>
            <a:r>
              <a:rPr lang="en-GB" b="0" dirty="0">
                <a:latin typeface="Lucida Sans Unicode" pitchFamily="34" charset="0"/>
                <a:cs typeface="Lucida Sans Unicode" pitchFamily="34" charset="0"/>
              </a:rPr>
              <a:t>canvas</a:t>
            </a:r>
            <a:r>
              <a:rPr lang="en-GB"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5"/>
          <p:cNvSpPr txBox="1"/>
          <p:nvPr/>
        </p:nvSpPr>
        <p:spPr>
          <a:xfrm>
            <a:off x="381000" y="5008602"/>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canvas = document.getElementById('myCanvas');</a:t>
            </a: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context = canvas.getContext('2d');</a:t>
            </a:r>
          </a:p>
          <a:p>
            <a:r>
              <a:rPr lang="en-GB" b="0" dirty="0" smtClean="0">
                <a:latin typeface="Lucida Sans Unicode" pitchFamily="34" charset="0"/>
                <a:cs typeface="Lucida Sans Unicode" pitchFamily="34" charset="0"/>
              </a:rPr>
              <a:t>context.fillStyle </a:t>
            </a:r>
            <a:r>
              <a:rPr lang="en-GB" b="0" dirty="0">
                <a:latin typeface="Lucida Sans Unicode" pitchFamily="34" charset="0"/>
                <a:cs typeface="Lucida Sans Unicode" pitchFamily="34" charset="0"/>
              </a:rPr>
              <a:t>= "red";</a:t>
            </a:r>
          </a:p>
          <a:p>
            <a:r>
              <a:rPr lang="en-GB" b="0" dirty="0" smtClean="0">
                <a:latin typeface="Lucida Sans Unicode" pitchFamily="34" charset="0"/>
                <a:cs typeface="Lucida Sans Unicode" pitchFamily="34" charset="0"/>
              </a:rPr>
              <a:t>context.fillRect(20, 20, </a:t>
            </a:r>
            <a:r>
              <a:rPr lang="en-GB" b="0" dirty="0">
                <a:latin typeface="Lucida Sans Unicode" pitchFamily="34" charset="0"/>
                <a:cs typeface="Lucida Sans Unicode" pitchFamily="34" charset="0"/>
              </a:rPr>
              <a:t>canvas.width - </a:t>
            </a:r>
            <a:r>
              <a:rPr lang="en-GB" b="0" dirty="0" smtClean="0">
                <a:latin typeface="Lucida Sans Unicode" pitchFamily="34" charset="0"/>
                <a:cs typeface="Lucida Sans Unicode" pitchFamily="34" charset="0"/>
              </a:rPr>
              <a:t>40, </a:t>
            </a:r>
            <a:r>
              <a:rPr lang="en-GB" b="0" dirty="0">
                <a:latin typeface="Lucida Sans Unicode" pitchFamily="34" charset="0"/>
                <a:cs typeface="Lucida Sans Unicode" pitchFamily="34" charset="0"/>
              </a:rPr>
              <a:t>canvas.height - 4</a:t>
            </a:r>
            <a:r>
              <a:rPr lang="en-GB" b="0" dirty="0" smtClean="0">
                <a:latin typeface="Lucida Sans Unicode" pitchFamily="34" charset="0"/>
                <a:cs typeface="Lucida Sans Unicode" pitchFamily="34" charset="0"/>
              </a:rPr>
              <a:t>0);</a:t>
            </a:r>
            <a:endParaRPr lang="en-GB" b="0" dirty="0">
              <a:latin typeface="Lucida Sans Unicode" pitchFamily="34" charset="0"/>
              <a:cs typeface="Lucida Sans Unicode" pitchFamily="34" charset="0"/>
            </a:endParaRPr>
          </a:p>
        </p:txBody>
      </p:sp>
      <p:sp>
        <p:nvSpPr>
          <p:cNvPr id="7" name="TextBox 6"/>
          <p:cNvSpPr txBox="1"/>
          <p:nvPr/>
        </p:nvSpPr>
        <p:spPr>
          <a:xfrm>
            <a:off x="381000" y="3106366"/>
            <a:ext cx="49530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canvas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border: 2px solid darkblue;</a:t>
            </a:r>
          </a:p>
          <a:p>
            <a:r>
              <a:rPr lang="en-GB" b="0" dirty="0">
                <a:latin typeface="Lucida Sans Unicode" pitchFamily="34" charset="0"/>
                <a:cs typeface="Lucida Sans Unicode" pitchFamily="34" charset="0"/>
              </a:rPr>
              <a:t>    background-color: lightgreen;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8" name="Picture 7" descr="An image showing rectangles drawn by using the Canvas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971800"/>
            <a:ext cx="2478717" cy="1533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434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Paths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a path to draw a complex shape</a:t>
            </a:r>
          </a:p>
          <a:p>
            <a:r>
              <a:rPr lang="en-GB" dirty="0" smtClean="0"/>
              <a:t>Use the </a:t>
            </a:r>
            <a:r>
              <a:rPr lang="en-GB" b="1" dirty="0" smtClean="0"/>
              <a:t>beginPath</a:t>
            </a:r>
            <a:r>
              <a:rPr lang="en-GB" dirty="0" smtClean="0"/>
              <a:t>, </a:t>
            </a:r>
            <a:r>
              <a:rPr lang="en-GB" b="1" dirty="0" smtClean="0"/>
              <a:t>moveTo</a:t>
            </a:r>
            <a:r>
              <a:rPr lang="en-GB" dirty="0" smtClean="0"/>
              <a:t>, </a:t>
            </a:r>
            <a:r>
              <a:rPr lang="en-GB" b="1" dirty="0" smtClean="0"/>
              <a:t>lineTo</a:t>
            </a:r>
            <a:r>
              <a:rPr lang="en-GB" dirty="0" smtClean="0"/>
              <a:t>, and </a:t>
            </a:r>
            <a:r>
              <a:rPr lang="en-GB" b="1" dirty="0" smtClean="0"/>
              <a:t>closePath</a:t>
            </a:r>
            <a:r>
              <a:rPr lang="en-GB" dirty="0" smtClean="0"/>
              <a:t> functions to define the shape</a:t>
            </a:r>
          </a:p>
          <a:p>
            <a:r>
              <a:rPr lang="en-GB" dirty="0" smtClean="0"/>
              <a:t>Draw the shape by using the </a:t>
            </a:r>
            <a:r>
              <a:rPr lang="en-GB" b="1" dirty="0" smtClean="0"/>
              <a:t>stroke</a:t>
            </a:r>
            <a:r>
              <a:rPr lang="en-GB" dirty="0" smtClean="0"/>
              <a:t> function</a:t>
            </a:r>
          </a:p>
          <a:p>
            <a:pPr lvl="1"/>
            <a:r>
              <a:rPr lang="en-GB" dirty="0" smtClean="0"/>
              <a:t>Specify the style by using the </a:t>
            </a:r>
            <a:r>
              <a:rPr lang="en-GB" b="1" dirty="0" smtClean="0"/>
              <a:t>strokeStyle</a:t>
            </a:r>
            <a:r>
              <a:rPr lang="en-GB" dirty="0" smtClean="0"/>
              <a:t> function</a:t>
            </a:r>
          </a:p>
          <a:p>
            <a:r>
              <a:rPr lang="en-GB" dirty="0" smtClean="0"/>
              <a:t>Fill the shape by using the </a:t>
            </a:r>
            <a:r>
              <a:rPr lang="en-GB" b="1" dirty="0" smtClean="0"/>
              <a:t>fill</a:t>
            </a:r>
            <a:r>
              <a:rPr lang="en-GB" dirty="0" smtClean="0"/>
              <a:t> function</a:t>
            </a:r>
          </a:p>
          <a:p>
            <a:pPr lvl="1"/>
            <a:r>
              <a:rPr lang="en-GB" dirty="0" smtClean="0"/>
              <a:t>Specify the style by using the </a:t>
            </a:r>
            <a:r>
              <a:rPr lang="en-GB" b="1" dirty="0" smtClean="0"/>
              <a:t>fillStyle</a:t>
            </a:r>
            <a:r>
              <a:rPr lang="en-GB" dirty="0" smtClean="0"/>
              <a:t> function</a:t>
            </a:r>
          </a:p>
          <a:p>
            <a:endParaRPr lang="en-US" dirty="0"/>
          </a:p>
        </p:txBody>
      </p:sp>
    </p:spTree>
    <p:extLst>
      <p:ext uri="{BB962C8B-B14F-4D97-AF65-F5344CB8AC3E}">
        <p14:creationId xmlns:p14="http://schemas.microsoft.com/office/powerpoint/2010/main" val="3854016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Gradients and Patterns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fill a shape with a gradient</a:t>
            </a:r>
            <a:r>
              <a:rPr lang="en-GB" dirty="0" smtClean="0"/>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smtClean="0"/>
              <a:t>To </a:t>
            </a:r>
            <a:r>
              <a:rPr lang="en-GB" dirty="0"/>
              <a:t>fill a shape with a pattern:</a:t>
            </a:r>
          </a:p>
          <a:p>
            <a:pPr marL="0" indent="0">
              <a:buNone/>
            </a:pPr>
            <a:endParaRPr lang="en-GB" dirty="0"/>
          </a:p>
        </p:txBody>
      </p:sp>
      <p:sp>
        <p:nvSpPr>
          <p:cNvPr id="5" name="TextBox 4"/>
          <p:cNvSpPr txBox="1"/>
          <p:nvPr/>
        </p:nvSpPr>
        <p:spPr>
          <a:xfrm>
            <a:off x="381000" y="1524000"/>
            <a:ext cx="84582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grad = </a:t>
            </a:r>
            <a:r>
              <a:rPr lang="en-GB" b="0" dirty="0" smtClean="0">
                <a:latin typeface="Lucida Sans Unicode" pitchFamily="34" charset="0"/>
                <a:cs typeface="Lucida Sans Unicode" pitchFamily="34" charset="0"/>
              </a:rPr>
              <a:t>ctx.createLinearGradient(x1, y1, x2, y2);</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grad = </a:t>
            </a:r>
            <a:r>
              <a:rPr lang="en-GB" b="0" dirty="0" smtClean="0">
                <a:latin typeface="Lucida Sans Unicode" pitchFamily="34" charset="0"/>
                <a:cs typeface="Lucida Sans Unicode" pitchFamily="34" charset="0"/>
              </a:rPr>
              <a:t>ctx.createRadialGradient(startCx, startYy, startRad,</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endCx, endCy, endRad);</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grad.addColorStop(fraction1</a:t>
            </a:r>
            <a:r>
              <a:rPr lang="en-GB" b="0" dirty="0">
                <a:latin typeface="Lucida Sans Unicode" pitchFamily="34" charset="0"/>
                <a:cs typeface="Lucida Sans Unicode" pitchFamily="34" charset="0"/>
              </a:rPr>
              <a:t>, color1); </a:t>
            </a:r>
          </a:p>
          <a:p>
            <a:r>
              <a:rPr lang="en-GB" b="0" dirty="0">
                <a:latin typeface="Lucida Sans Unicode" pitchFamily="34" charset="0"/>
                <a:cs typeface="Lucida Sans Unicode" pitchFamily="34" charset="0"/>
              </a:rPr>
              <a:t>grad.addColorStop(fraction2, color2); </a:t>
            </a:r>
          </a:p>
          <a:p>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ctx.fillStyle </a:t>
            </a:r>
            <a:r>
              <a:rPr lang="en-GB" b="0" dirty="0">
                <a:latin typeface="Lucida Sans Unicode" pitchFamily="34" charset="0"/>
                <a:cs typeface="Lucida Sans Unicode" pitchFamily="34" charset="0"/>
              </a:rPr>
              <a:t>= grad;</a:t>
            </a:r>
          </a:p>
        </p:txBody>
      </p:sp>
      <p:sp>
        <p:nvSpPr>
          <p:cNvPr id="6" name="TextBox 5"/>
          <p:cNvSpPr txBox="1"/>
          <p:nvPr/>
        </p:nvSpPr>
        <p:spPr>
          <a:xfrm>
            <a:off x="381000" y="4563070"/>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image = document.getElementById("anImageElement");</a:t>
            </a:r>
          </a:p>
          <a:p>
            <a:r>
              <a:rPr lang="en-GB" b="0" dirty="0">
                <a:latin typeface="Lucida Sans Unicode" pitchFamily="34" charset="0"/>
                <a:cs typeface="Lucida Sans Unicode" pitchFamily="34" charset="0"/>
              </a:rPr>
              <a:t>var pattern = ctx.createPattern(image, "repeat");</a:t>
            </a:r>
          </a:p>
          <a:p>
            <a:r>
              <a:rPr lang="en-GB" b="0" dirty="0">
                <a:latin typeface="Lucida Sans Unicode" pitchFamily="34" charset="0"/>
                <a:cs typeface="Lucida Sans Unicode" pitchFamily="34" charset="0"/>
              </a:rPr>
              <a:t>ctx.fillStyle = pattern;</a:t>
            </a:r>
          </a:p>
        </p:txBody>
      </p:sp>
      <p:pic>
        <p:nvPicPr>
          <p:cNvPr id="7" name="Picture 6" descr="An image showing shapes drawn and filled by using the Canvas API. The shapes are filled by using a linear grad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502702"/>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shapes drawn and filled by using the Canvas API. The shapes are filled by using a radial grad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417971"/>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shapes drawn and filled by using the Canvas API. The shapes are filled by using a patte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160" y="5024735"/>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52974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Shapes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a:t>
            </a:r>
            <a:r>
              <a:rPr lang="en-GB" dirty="0" smtClean="0"/>
              <a:t>rotate the canvas context:</a:t>
            </a:r>
            <a:endParaRPr lang="en-GB" dirty="0"/>
          </a:p>
          <a:p>
            <a:pPr marL="0" indent="0">
              <a:buNone/>
            </a:pPr>
            <a:endParaRPr lang="en-GB" dirty="0"/>
          </a:p>
          <a:p>
            <a:r>
              <a:rPr lang="en-GB" dirty="0" smtClean="0"/>
              <a:t>To translate the canvas context:</a:t>
            </a:r>
            <a:endParaRPr lang="en-GB" dirty="0"/>
          </a:p>
          <a:p>
            <a:pPr marL="0" indent="0">
              <a:buNone/>
            </a:pPr>
            <a:endParaRPr lang="en-GB" dirty="0"/>
          </a:p>
          <a:p>
            <a:r>
              <a:rPr lang="en-GB" dirty="0" smtClean="0"/>
              <a:t>To scale the canvas context:</a:t>
            </a:r>
            <a:endParaRPr lang="en-GB" dirty="0"/>
          </a:p>
          <a:p>
            <a:pPr marL="0" indent="0">
              <a:buNone/>
            </a:pPr>
            <a:endParaRPr lang="en-GB" dirty="0"/>
          </a:p>
          <a:p>
            <a:r>
              <a:rPr lang="en-GB" dirty="0" smtClean="0"/>
              <a:t>To </a:t>
            </a:r>
            <a:r>
              <a:rPr lang="en-GB" dirty="0"/>
              <a:t>adjust the current transformation matrix:</a:t>
            </a:r>
          </a:p>
          <a:p>
            <a:pPr marL="0" indent="0">
              <a:buNone/>
            </a:pPr>
            <a:endParaRPr lang="en-GB" dirty="0"/>
          </a:p>
          <a:p>
            <a:r>
              <a:rPr lang="en-GB" dirty="0" smtClean="0"/>
              <a:t>To </a:t>
            </a:r>
            <a:r>
              <a:rPr lang="en-GB" dirty="0"/>
              <a:t>set a new transformation matrix:</a:t>
            </a:r>
          </a:p>
          <a:p>
            <a:pPr marL="0" indent="0">
              <a:buNone/>
            </a:pPr>
            <a:endParaRPr lang="en-GB" dirty="0"/>
          </a:p>
          <a:p>
            <a:pPr marL="0" indent="0">
              <a:buNone/>
            </a:pPr>
            <a:endParaRPr lang="en-GB" dirty="0"/>
          </a:p>
          <a:p>
            <a:pPr marL="0" indent="0">
              <a:buNone/>
            </a:pPr>
            <a:endParaRPr lang="en-GB" dirty="0"/>
          </a:p>
        </p:txBody>
      </p:sp>
      <p:sp>
        <p:nvSpPr>
          <p:cNvPr id="5" name="TextBox 9"/>
          <p:cNvSpPr txBox="1"/>
          <p:nvPr/>
        </p:nvSpPr>
        <p:spPr>
          <a:xfrm>
            <a:off x="381000" y="15240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ctx.rotate(clockwiseAngleInRadians);</a:t>
            </a:r>
          </a:p>
        </p:txBody>
      </p:sp>
      <p:sp>
        <p:nvSpPr>
          <p:cNvPr id="6" name="TextBox 10"/>
          <p:cNvSpPr txBox="1"/>
          <p:nvPr/>
        </p:nvSpPr>
        <p:spPr>
          <a:xfrm>
            <a:off x="381000" y="24500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ctx.translate(deltaX, deltaY);</a:t>
            </a:r>
          </a:p>
        </p:txBody>
      </p:sp>
      <p:sp>
        <p:nvSpPr>
          <p:cNvPr id="7" name="TextBox 11"/>
          <p:cNvSpPr txBox="1"/>
          <p:nvPr/>
        </p:nvSpPr>
        <p:spPr>
          <a:xfrm>
            <a:off x="381000" y="34406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ctx.scale(xScaleMultiple, yScaleMultiple);</a:t>
            </a:r>
          </a:p>
        </p:txBody>
      </p:sp>
      <p:sp>
        <p:nvSpPr>
          <p:cNvPr id="8" name="TextBox 12"/>
          <p:cNvSpPr txBox="1"/>
          <p:nvPr/>
        </p:nvSpPr>
        <p:spPr>
          <a:xfrm>
            <a:off x="381000" y="45074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ctx.transform(scaleX, skewX, scaleY, skewY, translateX, translateY);</a:t>
            </a:r>
          </a:p>
        </p:txBody>
      </p:sp>
      <p:sp>
        <p:nvSpPr>
          <p:cNvPr id="9" name="TextBox 13"/>
          <p:cNvSpPr txBox="1"/>
          <p:nvPr/>
        </p:nvSpPr>
        <p:spPr>
          <a:xfrm>
            <a:off x="381000" y="54864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ctx.setTransform(scaleX, skewX, scaleY, skewY, translateX, translateY);</a:t>
            </a:r>
          </a:p>
        </p:txBody>
      </p:sp>
    </p:spTree>
    <p:extLst>
      <p:ext uri="{BB962C8B-B14F-4D97-AF65-F5344CB8AC3E}">
        <p14:creationId xmlns:p14="http://schemas.microsoft.com/office/powerpoint/2010/main" val="283276885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53 </a:t>
            </a:r>
            <a:r>
              <a:rPr lang="pl-PL" sz="2400" b="1" dirty="0"/>
              <a:t>– </a:t>
            </a:r>
            <a:r>
              <a:rPr lang="pl-PL" sz="2400" i="1" dirty="0" err="1" smtClean="0"/>
              <a:t>Canvas</a:t>
            </a:r>
            <a:endParaRPr lang="pl-PL" sz="2400" b="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74826617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a:t>
            </a:r>
            <a:r>
              <a:rPr lang="pl-PL" dirty="0" smtClean="0"/>
              <a:t>23</a:t>
            </a:r>
            <a:r>
              <a:rPr lang="en-GB" dirty="0" smtClean="0"/>
              <a:t>: Understanding Web Workers</a:t>
            </a:r>
            <a:endParaRPr lang="en-US" dirty="0"/>
          </a:p>
        </p:txBody>
      </p:sp>
      <p:sp>
        <p:nvSpPr>
          <p:cNvPr id="3" name="Text Placeholder 2"/>
          <p:cNvSpPr>
            <a:spLocks noGrp="1"/>
          </p:cNvSpPr>
          <p:nvPr>
            <p:ph type="body" idx="1"/>
          </p:nvPr>
        </p:nvSpPr>
        <p:spPr/>
        <p:txBody>
          <a:bodyPr/>
          <a:lstStyle/>
          <a:p>
            <a:r>
              <a:rPr lang="en-GB" dirty="0" smtClean="0"/>
              <a:t>What is a Web Worker?
Why Use a Web Worker?
Web Worker Isolation
Dedicated and Shared Web Workers</a:t>
            </a:r>
            <a:endParaRPr lang="en-US" dirty="0"/>
          </a:p>
        </p:txBody>
      </p:sp>
    </p:spTree>
    <p:extLst>
      <p:ext uri="{BB962C8B-B14F-4D97-AF65-F5344CB8AC3E}">
        <p14:creationId xmlns:p14="http://schemas.microsoft.com/office/powerpoint/2010/main" val="51110370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JavaScript code running in a web page is single-threaded</a:t>
            </a:r>
          </a:p>
          <a:p>
            <a:pPr lvl="1"/>
            <a:r>
              <a:rPr lang="en-US" sz="2000" dirty="0" smtClean="0"/>
              <a:t>Long-running functions can cause the browser to become unresponsive</a:t>
            </a:r>
          </a:p>
          <a:p>
            <a:r>
              <a:rPr lang="en-US" sz="2400" dirty="0" smtClean="0"/>
              <a:t>Web workers enable a web page to move code to a parallel execution environment, enabling the browser to remain responsive</a:t>
            </a:r>
          </a:p>
          <a:p>
            <a:pPr lvl="1"/>
            <a:r>
              <a:rPr lang="en-US" sz="2000" dirty="0" smtClean="0"/>
              <a:t>Code in the web page communicates with the web worker by passing messages</a:t>
            </a:r>
            <a:endParaRPr lang="en-US" sz="2000" dirty="0"/>
          </a:p>
        </p:txBody>
      </p:sp>
      <p:grpSp>
        <p:nvGrpSpPr>
          <p:cNvPr id="5" name="Group 4" descr="A diagram depicting messages passing between a wen page and a web worker."/>
          <p:cNvGrpSpPr/>
          <p:nvPr/>
        </p:nvGrpSpPr>
        <p:grpSpPr>
          <a:xfrm>
            <a:off x="533401" y="3962400"/>
            <a:ext cx="7445134" cy="2438400"/>
            <a:chOff x="533401" y="3962400"/>
            <a:chExt cx="7445134" cy="2438400"/>
          </a:xfrm>
        </p:grpSpPr>
        <p:pic>
          <p:nvPicPr>
            <p:cNvPr id="6" name="Picture 5" descr="D:\Backup\Work in Progress\Microsoft\VAT\MSL_PNG_Object_Library\WebPage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962400"/>
              <a:ext cx="3352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8" name="Picture 7" descr="D:\Backup\Work in Progress\Microsoft\VAT\MSL_PNG_Object_Library\ServerProc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3352800" y="4876800"/>
              <a:ext cx="2336426"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3352800" y="5562600"/>
              <a:ext cx="22098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4306" y="4508785"/>
              <a:ext cx="966788" cy="6960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7619" y="5257800"/>
              <a:ext cx="966788" cy="6960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574084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Performing slow I/O operations:</a:t>
            </a:r>
          </a:p>
          <a:p>
            <a:endParaRPr lang="en-US" sz="2400" dirty="0"/>
          </a:p>
          <a:p>
            <a:endParaRPr lang="en-US" sz="2400" dirty="0" smtClean="0"/>
          </a:p>
          <a:p>
            <a:endParaRPr lang="en-US" sz="2400" dirty="0"/>
          </a:p>
          <a:p>
            <a:r>
              <a:rPr lang="en-US" sz="2400" dirty="0" smtClean="0"/>
              <a:t>Performing computationally-intensive calculations:</a:t>
            </a:r>
          </a:p>
          <a:p>
            <a:endParaRPr lang="en-US" sz="2400" dirty="0"/>
          </a:p>
          <a:p>
            <a:endParaRPr lang="en-US" sz="2400" dirty="0" smtClean="0"/>
          </a:p>
          <a:p>
            <a:endParaRPr lang="en-US" sz="2400" dirty="0"/>
          </a:p>
          <a:p>
            <a:r>
              <a:rPr lang="en-US" sz="2400" dirty="0" smtClean="0"/>
              <a:t>Implementing multitasking:</a:t>
            </a:r>
            <a:r>
              <a:rPr lang="en-US" dirty="0" smtClean="0"/>
              <a:t/>
            </a:r>
            <a:br>
              <a:rPr lang="en-US" dirty="0" smtClean="0"/>
            </a:br>
            <a:endParaRPr lang="en-US" dirty="0"/>
          </a:p>
        </p:txBody>
      </p:sp>
      <p:grpSp>
        <p:nvGrpSpPr>
          <p:cNvPr id="5" name="Group 4" descr="A diagram depicting a web worker performing a slow operation on behalf of a web page."/>
          <p:cNvGrpSpPr/>
          <p:nvPr/>
        </p:nvGrpSpPr>
        <p:grpSpPr>
          <a:xfrm>
            <a:off x="280482" y="1153760"/>
            <a:ext cx="8219428" cy="1706172"/>
            <a:chOff x="280482" y="1153760"/>
            <a:chExt cx="8219428" cy="1706172"/>
          </a:xfrm>
        </p:grpSpPr>
        <p:pic>
          <p:nvPicPr>
            <p:cNvPr id="6" name="Picture 5" descr="D:\Backup\Work in Progress\Microsoft\VAT\MSL_PNG_Object_Library\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9173" y="1597630"/>
              <a:ext cx="1330737" cy="1074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82" y="1153760"/>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68427" y="1682442"/>
              <a:ext cx="1188345" cy="867856"/>
              <a:chOff x="5689226" y="4313744"/>
              <a:chExt cx="2289309" cy="1782256"/>
            </a:xfrm>
          </p:grpSpPr>
          <p:sp>
            <p:nvSpPr>
              <p:cNvPr id="15" name="Oval 14"/>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16" name="Picture 15"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Arrow Connector 8"/>
            <p:cNvCxnSpPr/>
            <p:nvPr/>
          </p:nvCxnSpPr>
          <p:spPr bwMode="auto">
            <a:xfrm>
              <a:off x="2263302" y="1830352"/>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a:stCxn id="6" idx="1"/>
            </p:cNvCxnSpPr>
            <p:nvPr/>
          </p:nvCxnSpPr>
          <p:spPr bwMode="auto">
            <a:xfrm flipH="1">
              <a:off x="6064273" y="2134915"/>
              <a:ext cx="11049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518" y="1615038"/>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bwMode="auto">
            <a:xfrm flipH="1">
              <a:off x="2263303" y="2368375"/>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3" name="Picture 1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6333" y="2135745"/>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Backup\Work in Progress\Microsoft\VAT\MSL_PNG_Object_Library\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671" y="1343189"/>
              <a:ext cx="632756" cy="711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descr="A diagram depicting a web worker performing a computationally intensive operation on behalf of a web page."/>
          <p:cNvGrpSpPr/>
          <p:nvPr/>
        </p:nvGrpSpPr>
        <p:grpSpPr>
          <a:xfrm>
            <a:off x="254576" y="3047602"/>
            <a:ext cx="7499546" cy="1706172"/>
            <a:chOff x="254576" y="3047602"/>
            <a:chExt cx="7499546" cy="1706172"/>
          </a:xfrm>
        </p:grpSpPr>
        <p:pic>
          <p:nvPicPr>
            <p:cNvPr id="18" name="Picture 17"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3047602"/>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942521" y="3556829"/>
              <a:ext cx="1188345" cy="867856"/>
              <a:chOff x="5689226" y="4313744"/>
              <a:chExt cx="2289309" cy="1782256"/>
            </a:xfrm>
          </p:grpSpPr>
          <p:sp>
            <p:nvSpPr>
              <p:cNvPr id="26" name="Oval 25"/>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27" name="Picture 26"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 name="Straight Arrow Connector 19"/>
            <p:cNvCxnSpPr/>
            <p:nvPr/>
          </p:nvCxnSpPr>
          <p:spPr bwMode="auto">
            <a:xfrm>
              <a:off x="2237396" y="3704739"/>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1" name="Picture 2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3489425"/>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bwMode="auto">
            <a:xfrm flipH="1">
              <a:off x="2237397" y="4242762"/>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3" name="Picture 2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4010132"/>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D:\Backup\Work in Progress\Microsoft\VAT\MSL_PNG_Object_Library\Flowch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6594" y="3143756"/>
              <a:ext cx="897528" cy="143604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a:endCxn id="26" idx="6"/>
            </p:cNvCxnSpPr>
            <p:nvPr/>
          </p:nvCxnSpPr>
          <p:spPr bwMode="auto">
            <a:xfrm flipH="1">
              <a:off x="6130866" y="3990757"/>
              <a:ext cx="6647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grpSp>
        <p:nvGrpSpPr>
          <p:cNvPr id="28" name="Group 27" descr="A diagram depicting a w web page using multiple web workers to implement multitasking."/>
          <p:cNvGrpSpPr/>
          <p:nvPr/>
        </p:nvGrpSpPr>
        <p:grpSpPr>
          <a:xfrm>
            <a:off x="254576" y="4398091"/>
            <a:ext cx="8683218" cy="2006150"/>
            <a:chOff x="254576" y="4398091"/>
            <a:chExt cx="8683218" cy="2006150"/>
          </a:xfrm>
        </p:grpSpPr>
        <p:pic>
          <p:nvPicPr>
            <p:cNvPr id="29" name="Picture 28"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4698069"/>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942521" y="5207296"/>
              <a:ext cx="1188345" cy="867856"/>
              <a:chOff x="5689226" y="4313744"/>
              <a:chExt cx="2289309" cy="1782256"/>
            </a:xfrm>
          </p:grpSpPr>
          <p:sp>
            <p:nvSpPr>
              <p:cNvPr id="43" name="Oval 42"/>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4" name="Picture 43"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p:cNvCxnSpPr/>
            <p:nvPr/>
          </p:nvCxnSpPr>
          <p:spPr bwMode="auto">
            <a:xfrm>
              <a:off x="2237396" y="5355206"/>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2" name="Picture 31"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5139892"/>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bwMode="auto">
            <a:xfrm flipH="1">
              <a:off x="2237397" y="5893229"/>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4" name="Picture 33"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5660599"/>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a:stCxn id="39" idx="2"/>
            </p:cNvCxnSpPr>
            <p:nvPr/>
          </p:nvCxnSpPr>
          <p:spPr bwMode="auto">
            <a:xfrm flipH="1">
              <a:off x="5987192" y="4832019"/>
              <a:ext cx="1616848" cy="646129"/>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nvGrpSpPr>
            <p:cNvPr id="36" name="Group 35"/>
            <p:cNvGrpSpPr/>
            <p:nvPr/>
          </p:nvGrpSpPr>
          <p:grpSpPr>
            <a:xfrm>
              <a:off x="7749449" y="5401766"/>
              <a:ext cx="1188345" cy="867856"/>
              <a:chOff x="5689226" y="4313744"/>
              <a:chExt cx="2289309" cy="1782256"/>
            </a:xfrm>
          </p:grpSpPr>
          <p:sp>
            <p:nvSpPr>
              <p:cNvPr id="41" name="Oval 40"/>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2" name="Picture 41"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7604040" y="4398091"/>
              <a:ext cx="1188345" cy="867856"/>
              <a:chOff x="5689226" y="4313744"/>
              <a:chExt cx="2289309" cy="1782256"/>
            </a:xfrm>
          </p:grpSpPr>
          <p:sp>
            <p:nvSpPr>
              <p:cNvPr id="39" name="Oval 38"/>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0" name="Picture 39"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Arrow Connector 37"/>
            <p:cNvCxnSpPr>
              <a:stCxn id="41" idx="2"/>
              <a:endCxn id="43" idx="6"/>
            </p:cNvCxnSpPr>
            <p:nvPr/>
          </p:nvCxnSpPr>
          <p:spPr bwMode="auto">
            <a:xfrm flipH="1" flipV="1">
              <a:off x="6130866" y="5641224"/>
              <a:ext cx="1618583" cy="19447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spTree>
    <p:extLst>
      <p:ext uri="{BB962C8B-B14F-4D97-AF65-F5344CB8AC3E}">
        <p14:creationId xmlns:p14="http://schemas.microsoft.com/office/powerpoint/2010/main" val="257128571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Isolation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web worker runs isolated from the web page and other web workers</a:t>
            </a:r>
          </a:p>
          <a:p>
            <a:pPr lvl="1"/>
            <a:r>
              <a:rPr lang="en-US" dirty="0" smtClean="0"/>
              <a:t>It cannot access the document of the web page</a:t>
            </a:r>
          </a:p>
          <a:p>
            <a:pPr lvl="1"/>
            <a:r>
              <a:rPr lang="en-US" dirty="0" smtClean="0"/>
              <a:t>It cannot access data or JavaScript code in the web page</a:t>
            </a:r>
          </a:p>
          <a:p>
            <a:r>
              <a:rPr lang="en-US" dirty="0" smtClean="0"/>
              <a:t>A web worker has access to a limit subset of JavaScript functionality</a:t>
            </a:r>
          </a:p>
          <a:p>
            <a:r>
              <a:rPr lang="en-US" dirty="0" smtClean="0"/>
              <a:t>A web page communicates with a web worker by sending and receiving messages:</a:t>
            </a:r>
          </a:p>
          <a:p>
            <a:pPr lvl="1"/>
            <a:r>
              <a:rPr lang="en-US" dirty="0" smtClean="0"/>
              <a:t>Send messages by using the </a:t>
            </a:r>
            <a:r>
              <a:rPr lang="en-US" b="1" dirty="0" smtClean="0"/>
              <a:t>postMessage() </a:t>
            </a:r>
            <a:r>
              <a:rPr lang="en-US" dirty="0" smtClean="0"/>
              <a:t>function</a:t>
            </a:r>
          </a:p>
          <a:p>
            <a:pPr lvl="1"/>
            <a:r>
              <a:rPr lang="en-US" dirty="0" smtClean="0"/>
              <a:t>Receive messages by handling the </a:t>
            </a:r>
            <a:r>
              <a:rPr lang="en-US" b="1" dirty="0" smtClean="0"/>
              <a:t>message</a:t>
            </a:r>
            <a:r>
              <a:rPr lang="en-US" dirty="0" smtClean="0"/>
              <a:t> event</a:t>
            </a:r>
            <a:br>
              <a:rPr lang="en-US" dirty="0" smtClean="0"/>
            </a:br>
            <a:endParaRPr lang="en-US" dirty="0"/>
          </a:p>
        </p:txBody>
      </p:sp>
    </p:spTree>
    <p:extLst>
      <p:ext uri="{BB962C8B-B14F-4D97-AF65-F5344CB8AC3E}">
        <p14:creationId xmlns:p14="http://schemas.microsoft.com/office/powerpoint/2010/main" val="1252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r>
              <a:rPr lang="pl-PL" dirty="0" smtClean="0"/>
              <a:t> – </a:t>
            </a:r>
            <a:r>
              <a:rPr lang="pl-PL" dirty="0" err="1" smtClean="0"/>
              <a:t>Key</a:t>
            </a:r>
            <a:r>
              <a:rPr lang="pl-PL" dirty="0" smtClean="0"/>
              <a:t> </a:t>
            </a:r>
            <a:r>
              <a:rPr lang="pl-PL" dirty="0" err="1" smtClean="0"/>
              <a:t>topics</a:t>
            </a:r>
            <a:endParaRPr lang="en-US" dirty="0"/>
          </a:p>
        </p:txBody>
      </p:sp>
      <p:sp>
        <p:nvSpPr>
          <p:cNvPr id="3" name="Text Placeholder 2"/>
          <p:cNvSpPr>
            <a:spLocks noGrp="1"/>
          </p:cNvSpPr>
          <p:nvPr>
            <p:ph type="body" idx="1"/>
          </p:nvPr>
        </p:nvSpPr>
        <p:spPr>
          <a:xfrm>
            <a:off x="458788" y="873932"/>
            <a:ext cx="8119156" cy="5147356"/>
          </a:xfrm>
        </p:spPr>
        <p:txBody>
          <a:bodyPr/>
          <a:lstStyle/>
          <a:p>
            <a:pPr marL="457200" indent="-457200">
              <a:buFont typeface="+mj-lt"/>
              <a:buAutoNum type="arabicPeriod"/>
            </a:pPr>
            <a:r>
              <a:rPr lang="en-GB" sz="2000" dirty="0"/>
              <a:t>Overview of HTML
Overview of CSS
Creating a Web Application by Using Visual Studio </a:t>
            </a:r>
            <a:r>
              <a:rPr lang="en-GB" sz="2000" dirty="0" smtClean="0"/>
              <a:t>201</a:t>
            </a:r>
            <a:r>
              <a:rPr lang="pl-PL" sz="2000" dirty="0" smtClean="0"/>
              <a:t>3</a:t>
            </a:r>
            <a:endParaRPr lang="en-US" sz="2000" dirty="0"/>
          </a:p>
          <a:p>
            <a:pPr marL="457200" indent="-457200">
              <a:buFont typeface="+mj-lt"/>
              <a:buAutoNum type="arabicPeriod"/>
            </a:pPr>
            <a:r>
              <a:rPr lang="en-GB" sz="2000" dirty="0" smtClean="0"/>
              <a:t>JavaScript</a:t>
            </a:r>
            <a:r>
              <a:rPr lang="pl-PL" sz="2000" dirty="0" smtClean="0"/>
              <a:t> </a:t>
            </a:r>
            <a:r>
              <a:rPr lang="pl-PL" sz="2000" dirty="0" err="1" smtClean="0"/>
              <a:t>basics</a:t>
            </a:r>
            <a:r>
              <a:rPr lang="en-GB" sz="2000" dirty="0" smtClean="0"/>
              <a:t>
Introduction to the Document Object Model
</a:t>
            </a:r>
            <a:r>
              <a:rPr lang="en-GB" sz="2000" dirty="0"/>
              <a:t>Introduction to the </a:t>
            </a:r>
            <a:r>
              <a:rPr lang="pl-PL" sz="2000" dirty="0" err="1" smtClean="0"/>
              <a:t>Browser</a:t>
            </a:r>
            <a:r>
              <a:rPr lang="en-GB" sz="2000" dirty="0" smtClean="0"/>
              <a:t> </a:t>
            </a:r>
            <a:r>
              <a:rPr lang="en-GB" sz="2000" dirty="0"/>
              <a:t>Object Model
</a:t>
            </a:r>
            <a:r>
              <a:rPr lang="en-GB" sz="2000" dirty="0" smtClean="0"/>
              <a:t>Writing </a:t>
            </a:r>
            <a:r>
              <a:rPr lang="en-GB" sz="2000" dirty="0"/>
              <a:t>Well-Structured JavaScript Code
</a:t>
            </a:r>
            <a:r>
              <a:rPr lang="pl-PL" sz="2000" dirty="0"/>
              <a:t>Object </a:t>
            </a:r>
            <a:r>
              <a:rPr lang="pl-PL" sz="2000" dirty="0" err="1"/>
              <a:t>types</a:t>
            </a:r>
            <a:endParaRPr lang="pl-PL" sz="2000" dirty="0" smtClean="0"/>
          </a:p>
          <a:p>
            <a:pPr marL="457200" indent="-457200">
              <a:buFont typeface="+mj-lt"/>
              <a:buAutoNum type="arabicPeriod"/>
            </a:pPr>
            <a:r>
              <a:rPr lang="en-GB" sz="2000" dirty="0" smtClean="0"/>
              <a:t>Creating </a:t>
            </a:r>
            <a:r>
              <a:rPr lang="en-GB" sz="2000" dirty="0"/>
              <a:t>Custom Objects
Extending </a:t>
            </a:r>
            <a:r>
              <a:rPr lang="en-GB" sz="2000" dirty="0" smtClean="0"/>
              <a:t>Objects</a:t>
            </a:r>
            <a:endParaRPr lang="pl-PL" sz="2000" dirty="0" smtClean="0"/>
          </a:p>
          <a:p>
            <a:pPr marL="457200" indent="-457200">
              <a:buFont typeface="+mj-lt"/>
              <a:buAutoNum type="arabicPeriod"/>
            </a:pPr>
            <a:r>
              <a:rPr lang="en-GB" sz="2000" dirty="0"/>
              <a:t>Introduction to jQuery</a:t>
            </a:r>
            <a:endParaRPr lang="pl-PL" sz="2000" dirty="0" smtClean="0"/>
          </a:p>
          <a:p>
            <a:pPr marL="457200" indent="-457200">
              <a:buFont typeface="+mj-lt"/>
              <a:buAutoNum type="arabicPeriod"/>
            </a:pPr>
            <a:r>
              <a:rPr lang="en-GB" sz="2000" dirty="0" smtClean="0"/>
              <a:t>Sending </a:t>
            </a:r>
            <a:r>
              <a:rPr lang="en-GB" sz="2000" dirty="0"/>
              <a:t>and Receiving Data by Using the </a:t>
            </a:r>
            <a:r>
              <a:rPr lang="en-GB" sz="2000" dirty="0" err="1"/>
              <a:t>XMLHttpRequest</a:t>
            </a:r>
            <a:r>
              <a:rPr lang="en-GB" sz="2000" dirty="0"/>
              <a:t> Object
Sending and Receiving Data by Using the jQuery </a:t>
            </a:r>
            <a:r>
              <a:rPr lang="en-GB" sz="2000" dirty="0" smtClean="0"/>
              <a:t>Library</a:t>
            </a:r>
            <a:endParaRPr lang="pl-PL" sz="2000" dirty="0" smtClean="0"/>
          </a:p>
          <a:p>
            <a:pPr marL="457200" indent="-457200">
              <a:buFont typeface="+mj-lt"/>
              <a:buAutoNum type="arabicPeriod"/>
            </a:pPr>
            <a:r>
              <a:rPr lang="en-GB" sz="2000" dirty="0"/>
              <a:t>Validating User Input by Using </a:t>
            </a:r>
            <a:r>
              <a:rPr lang="en-GB" sz="2000" dirty="0" smtClean="0"/>
              <a:t>JavaScript</a:t>
            </a:r>
            <a:endParaRPr lang="pl-PL" sz="2000" dirty="0" smtClean="0"/>
          </a:p>
          <a:p>
            <a:pPr marL="457200" indent="-457200">
              <a:buFont typeface="+mj-lt"/>
              <a:buAutoNum type="arabicPeriod"/>
            </a:pPr>
            <a:r>
              <a:rPr lang="en-GB" sz="2000" dirty="0" smtClean="0"/>
              <a:t>Debugging </a:t>
            </a:r>
            <a:r>
              <a:rPr lang="en-GB" sz="2000" dirty="0"/>
              <a:t>and Profiling a Web </a:t>
            </a:r>
            <a:r>
              <a:rPr lang="en-GB" sz="2000" dirty="0" smtClean="0"/>
              <a:t>Application</a:t>
            </a:r>
            <a:endParaRPr lang="pl-PL" sz="2000" dirty="0" smtClean="0"/>
          </a:p>
        </p:txBody>
      </p:sp>
    </p:spTree>
    <p:extLst>
      <p:ext uri="{BB962C8B-B14F-4D97-AF65-F5344CB8AC3E}">
        <p14:creationId xmlns:p14="http://schemas.microsoft.com/office/powerpoint/2010/main" val="359185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Internet Explorer F12 Developer Tools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400" dirty="0" smtClean="0"/>
              <a:t>The F12 Developer Tools enables developers to:</a:t>
            </a:r>
          </a:p>
          <a:p>
            <a:pPr marL="285750" indent="-285750">
              <a:buFont typeface="Arial" pitchFamily="34" charset="0"/>
              <a:buChar char="•"/>
            </a:pPr>
            <a:r>
              <a:rPr lang="en-GB" sz="2200" dirty="0" smtClean="0"/>
              <a:t>Inspect and validate HTML and CSS</a:t>
            </a:r>
          </a:p>
          <a:p>
            <a:pPr marL="285750" indent="-285750">
              <a:buFont typeface="Arial" pitchFamily="34" charset="0"/>
              <a:buChar char="•"/>
            </a:pPr>
            <a:r>
              <a:rPr lang="en-GB" sz="2200" dirty="0" smtClean="0"/>
              <a:t>Run and debug JavaScript code</a:t>
            </a:r>
          </a:p>
          <a:p>
            <a:pPr marL="285750" indent="-285750">
              <a:buFont typeface="Arial" pitchFamily="34" charset="0"/>
              <a:buChar char="•"/>
            </a:pPr>
            <a:r>
              <a:rPr lang="en-GB" sz="2200" dirty="0" smtClean="0"/>
              <a:t>Profile page </a:t>
            </a:r>
            <a:br>
              <a:rPr lang="en-GB" sz="2200" dirty="0" smtClean="0"/>
            </a:br>
            <a:r>
              <a:rPr lang="en-GB" sz="2200" dirty="0" smtClean="0"/>
              <a:t>load times</a:t>
            </a:r>
          </a:p>
          <a:p>
            <a:pPr marL="285750" indent="-285750">
              <a:buFont typeface="Arial" pitchFamily="34" charset="0"/>
              <a:buChar char="•"/>
            </a:pPr>
            <a:r>
              <a:rPr lang="en-GB" sz="2200" dirty="0" smtClean="0"/>
              <a:t>View a page </a:t>
            </a:r>
            <a:br>
              <a:rPr lang="en-GB" sz="2200" dirty="0" smtClean="0"/>
            </a:br>
            <a:r>
              <a:rPr lang="en-GB" sz="2200" dirty="0" smtClean="0"/>
              <a:t>as if it were </a:t>
            </a:r>
            <a:br>
              <a:rPr lang="en-GB" sz="2200" dirty="0" smtClean="0"/>
            </a:br>
            <a:r>
              <a:rPr lang="en-GB" sz="2200" dirty="0" smtClean="0"/>
              <a:t>being viewed</a:t>
            </a:r>
            <a:br>
              <a:rPr lang="en-GB" sz="2200" dirty="0" smtClean="0"/>
            </a:br>
            <a:r>
              <a:rPr lang="en-GB" sz="2200" dirty="0" smtClean="0"/>
              <a:t>in any version</a:t>
            </a:r>
            <a:br>
              <a:rPr lang="en-GB" sz="2200" dirty="0" smtClean="0"/>
            </a:br>
            <a:r>
              <a:rPr lang="en-GB" sz="2200" dirty="0" smtClean="0"/>
              <a:t>of Internet </a:t>
            </a:r>
            <a:br>
              <a:rPr lang="en-GB" sz="2200" dirty="0" smtClean="0"/>
            </a:br>
            <a:r>
              <a:rPr lang="en-GB" sz="2200" dirty="0" smtClean="0"/>
              <a:t>Explorer from </a:t>
            </a:r>
            <a:br>
              <a:rPr lang="en-GB" sz="2200" dirty="0" smtClean="0"/>
            </a:br>
            <a:r>
              <a:rPr lang="en-GB" sz="2200" dirty="0" smtClean="0"/>
              <a:t>v7.0 onwards</a:t>
            </a:r>
          </a:p>
        </p:txBody>
      </p:sp>
      <p:pic>
        <p:nvPicPr>
          <p:cNvPr id="5" name="Picture 4" descr="A screen shot of Internet Explorer 10 showing the F12 Developer Tools window"/>
          <p:cNvPicPr>
            <a:picLocks noGrp="1"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514600" y="2667000"/>
            <a:ext cx="6596921" cy="368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12078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Dedicated and Shared Web Workers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Dedicated web workers:</a:t>
            </a:r>
          </a:p>
          <a:p>
            <a:pPr lvl="1"/>
            <a:r>
              <a:rPr lang="en-US" dirty="0" smtClean="0"/>
              <a:t>Belong to a single page</a:t>
            </a:r>
          </a:p>
          <a:p>
            <a:pPr lvl="1"/>
            <a:r>
              <a:rPr lang="en-US" dirty="0" smtClean="0"/>
              <a:t>Can only communicate with that page</a:t>
            </a:r>
          </a:p>
          <a:p>
            <a:pPr lvl="1"/>
            <a:r>
              <a:rPr lang="en-US" dirty="0" smtClean="0"/>
              <a:t>Stop when the page is closed</a:t>
            </a:r>
          </a:p>
          <a:p>
            <a:pPr lvl="1"/>
            <a:endParaRPr lang="en-US" dirty="0"/>
          </a:p>
          <a:p>
            <a:r>
              <a:rPr lang="en-US" dirty="0" smtClean="0"/>
              <a:t>Shared web workers:</a:t>
            </a:r>
          </a:p>
          <a:p>
            <a:pPr lvl="1"/>
            <a:r>
              <a:rPr lang="en-US" dirty="0" smtClean="0"/>
              <a:t>Can be accessed by all pages in a web application</a:t>
            </a:r>
          </a:p>
          <a:p>
            <a:pPr lvl="1"/>
            <a:r>
              <a:rPr lang="en-US" dirty="0" smtClean="0"/>
              <a:t>Can communicate with any page in the web application</a:t>
            </a:r>
          </a:p>
          <a:p>
            <a:pPr lvl="1"/>
            <a:r>
              <a:rPr lang="en-US" dirty="0" smtClean="0"/>
              <a:t>Stop when the web application finishes</a:t>
            </a:r>
            <a:endParaRPr lang="en-US" dirty="0"/>
          </a:p>
        </p:txBody>
      </p:sp>
    </p:spTree>
    <p:extLst>
      <p:ext uri="{BB962C8B-B14F-4D97-AF65-F5344CB8AC3E}">
        <p14:creationId xmlns:p14="http://schemas.microsoft.com/office/powerpoint/2010/main" val="347299118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Performing Asynchronous Processing by Using Web Workers</a:t>
            </a:r>
            <a:endParaRPr lang="en-US" dirty="0"/>
          </a:p>
        </p:txBody>
      </p:sp>
      <p:sp>
        <p:nvSpPr>
          <p:cNvPr id="3" name="Text Placeholder 2"/>
          <p:cNvSpPr>
            <a:spLocks noGrp="1"/>
          </p:cNvSpPr>
          <p:nvPr>
            <p:ph type="body" idx="1"/>
          </p:nvPr>
        </p:nvSpPr>
        <p:spPr/>
        <p:txBody>
          <a:bodyPr/>
          <a:lstStyle/>
          <a:p>
            <a:r>
              <a:rPr lang="en-GB" dirty="0" smtClean="0"/>
              <a:t>Creating and Terminating a Dedicated Web Worker
Communicating With A Dedicated Web Worker
The Structure of a Web Worker
Creating a Shared Web Worker
Demonstration: Creating a Web Worker Process</a:t>
            </a:r>
            <a:endParaRPr lang="en-US" dirty="0"/>
          </a:p>
        </p:txBody>
      </p:sp>
    </p:spTree>
    <p:extLst>
      <p:ext uri="{BB962C8B-B14F-4D97-AF65-F5344CB8AC3E}">
        <p14:creationId xmlns:p14="http://schemas.microsoft.com/office/powerpoint/2010/main" val="3337911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Creating and Terminating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Starting a web worker:</a:t>
            </a:r>
          </a:p>
          <a:p>
            <a:endParaRPr lang="en-US" dirty="0" smtClean="0"/>
          </a:p>
          <a:p>
            <a:pPr marL="0" indent="0">
              <a:buNone/>
            </a:pPr>
            <a:endParaRPr lang="en-US" dirty="0"/>
          </a:p>
          <a:p>
            <a:pPr marL="0" indent="0">
              <a:buNone/>
            </a:pPr>
            <a:endParaRPr lang="en-US" sz="2000" dirty="0" smtClean="0">
              <a:latin typeface="Lucida Sans Typewriter" pitchFamily="49" charset="0"/>
            </a:endParaRPr>
          </a:p>
          <a:p>
            <a:pPr marL="0" indent="0">
              <a:buNone/>
            </a:pPr>
            <a:endParaRPr lang="en-US" dirty="0" smtClean="0">
              <a:latin typeface="Segoe" pitchFamily="34" charset="0"/>
            </a:endParaRPr>
          </a:p>
          <a:p>
            <a:r>
              <a:rPr lang="en-US" dirty="0" smtClean="0">
                <a:latin typeface="Segoe" pitchFamily="34" charset="0"/>
              </a:rPr>
              <a:t>Terminating a web worker from the web page:</a:t>
            </a:r>
          </a:p>
          <a:p>
            <a:endParaRPr lang="en-US" dirty="0">
              <a:latin typeface="Segoe" pitchFamily="34" charset="0"/>
            </a:endParaRPr>
          </a:p>
          <a:p>
            <a:endParaRPr lang="en-US" dirty="0" smtClean="0">
              <a:latin typeface="Segoe" pitchFamily="34" charset="0"/>
            </a:endParaRPr>
          </a:p>
          <a:p>
            <a:r>
              <a:rPr lang="en-US" dirty="0" smtClean="0">
                <a:latin typeface="Segoe" pitchFamily="34" charset="0"/>
              </a:rPr>
              <a:t>Terminating a web worker from inside the web worker:</a:t>
            </a:r>
            <a:endParaRPr lang="en-US" dirty="0">
              <a:latin typeface="Segoe" pitchFamily="34" charset="0"/>
            </a:endParaRPr>
          </a:p>
          <a:p>
            <a:pPr marL="0" indent="0">
              <a:buNone/>
            </a:pPr>
            <a:endParaRPr lang="en-US" sz="2000" dirty="0">
              <a:latin typeface="Lucida Sans Typewriter" pitchFamily="49" charset="0"/>
            </a:endParaRPr>
          </a:p>
          <a:p>
            <a:pPr marL="0" indent="0">
              <a:buNone/>
            </a:pPr>
            <a:endParaRPr lang="en-US" dirty="0" smtClean="0"/>
          </a:p>
          <a:p>
            <a:pPr marL="0" indent="0">
              <a:buNone/>
            </a:pPr>
            <a:endParaRPr lang="en-US" dirty="0"/>
          </a:p>
        </p:txBody>
      </p:sp>
      <p:sp>
        <p:nvSpPr>
          <p:cNvPr id="5" name="TextBox 1"/>
          <p:cNvSpPr txBox="1"/>
          <p:nvPr/>
        </p:nvSpPr>
        <p:spPr>
          <a:xfrm>
            <a:off x="609600" y="1676400"/>
            <a:ext cx="80772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var </a:t>
            </a:r>
            <a:r>
              <a:rPr lang="en-US" b="0" dirty="0" smtClean="0">
                <a:latin typeface="Lucida Sans Typewriter" pitchFamily="49" charset="0"/>
              </a:rPr>
              <a:t>webWorker</a:t>
            </a:r>
            <a:r>
              <a:rPr lang="en-US" b="0" dirty="0">
                <a:latin typeface="Lucida Sans Typewriter" pitchFamily="49" charset="0"/>
              </a:rPr>
              <a:t>;</a:t>
            </a:r>
            <a:endParaRPr lang="en-GB" b="0" dirty="0">
              <a:latin typeface="Lucida Sans Typewriter" pitchFamily="49" charset="0"/>
            </a:endParaRPr>
          </a:p>
          <a:p>
            <a:pPr marL="0" indent="0">
              <a:buNone/>
            </a:pPr>
            <a:r>
              <a:rPr lang="en-US" b="0" dirty="0">
                <a:latin typeface="Lucida Sans Typewriter" pitchFamily="49" charset="0"/>
              </a:rPr>
              <a:t>if( typeof(Worker)!== "undefined") {</a:t>
            </a:r>
            <a:endParaRPr lang="en-GB" b="0" dirty="0">
              <a:latin typeface="Lucida Sans Typewriter" pitchFamily="49" charset="0"/>
            </a:endParaRPr>
          </a:p>
          <a:p>
            <a:pPr marL="0" indent="0">
              <a:buNone/>
            </a:pPr>
            <a:r>
              <a:rPr lang="en-US" b="0" dirty="0">
                <a:latin typeface="Lucida Sans Typewriter" pitchFamily="49" charset="0"/>
              </a:rPr>
              <a:t> </a:t>
            </a:r>
            <a:r>
              <a:rPr lang="en-US" b="0" dirty="0" smtClean="0">
                <a:latin typeface="Lucida Sans Typewriter" pitchFamily="49" charset="0"/>
              </a:rPr>
              <a:t>   webWorker </a:t>
            </a:r>
            <a:r>
              <a:rPr lang="en-US" b="0" dirty="0">
                <a:latin typeface="Lucida Sans Typewriter" pitchFamily="49" charset="0"/>
              </a:rPr>
              <a:t>= new Worker("processScript.js");</a:t>
            </a:r>
            <a:endParaRPr lang="en-GB" b="0" dirty="0">
              <a:latin typeface="Lucida Sans Typewriter" pitchFamily="49" charset="0"/>
            </a:endParaRPr>
          </a:p>
          <a:p>
            <a:pPr marL="0" indent="0">
              <a:buNone/>
            </a:pPr>
            <a:r>
              <a:rPr lang="en-US" b="0" dirty="0">
                <a:latin typeface="Lucida Sans Typewriter" pitchFamily="49" charset="0"/>
              </a:rPr>
              <a:t>}</a:t>
            </a:r>
          </a:p>
        </p:txBody>
      </p:sp>
      <p:sp>
        <p:nvSpPr>
          <p:cNvPr id="6" name="TextBox 3"/>
          <p:cNvSpPr txBox="1"/>
          <p:nvPr/>
        </p:nvSpPr>
        <p:spPr>
          <a:xfrm>
            <a:off x="609600" y="3962399"/>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webWorker.terminate();</a:t>
            </a:r>
            <a:endParaRPr lang="en-US" b="0" dirty="0">
              <a:latin typeface="Lucida Sans Typewriter" pitchFamily="49" charset="0"/>
            </a:endParaRPr>
          </a:p>
        </p:txBody>
      </p:sp>
      <p:sp>
        <p:nvSpPr>
          <p:cNvPr id="7" name="TextBox 4"/>
          <p:cNvSpPr txBox="1"/>
          <p:nvPr/>
        </p:nvSpPr>
        <p:spPr>
          <a:xfrm>
            <a:off x="609600" y="5955268"/>
            <a:ext cx="8077199"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self.close();</a:t>
            </a:r>
            <a:endParaRPr lang="en-US" b="0" dirty="0">
              <a:latin typeface="Lucida Sans Typewriter" pitchFamily="49" charset="0"/>
            </a:endParaRPr>
          </a:p>
        </p:txBody>
      </p:sp>
    </p:spTree>
    <p:extLst>
      <p:ext uri="{BB962C8B-B14F-4D97-AF65-F5344CB8AC3E}">
        <p14:creationId xmlns:p14="http://schemas.microsoft.com/office/powerpoint/2010/main" val="74729136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Communicating With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web page sends messages to the web worker by using the </a:t>
            </a:r>
            <a:r>
              <a:rPr lang="en-US" b="1" dirty="0" smtClean="0"/>
              <a:t>postMessage()</a:t>
            </a:r>
            <a:r>
              <a:rPr lang="en-US" dirty="0" smtClean="0"/>
              <a:t> function</a:t>
            </a:r>
          </a:p>
          <a:p>
            <a:endParaRPr lang="en-US" dirty="0"/>
          </a:p>
          <a:p>
            <a:r>
              <a:rPr lang="en-US" dirty="0" smtClean="0"/>
              <a:t>The web worker receives messages by handling the </a:t>
            </a:r>
            <a:r>
              <a:rPr lang="en-US" b="1" dirty="0" smtClean="0"/>
              <a:t>message</a:t>
            </a:r>
            <a:r>
              <a:rPr lang="en-US" dirty="0" smtClean="0"/>
              <a:t> event</a:t>
            </a:r>
          </a:p>
          <a:p>
            <a:endParaRPr lang="en-US" dirty="0" smtClean="0"/>
          </a:p>
          <a:p>
            <a:endParaRPr lang="en-US" dirty="0"/>
          </a:p>
          <a:p>
            <a:r>
              <a:rPr lang="en-US" dirty="0" smtClean="0"/>
              <a:t>The web worker sends a reply by using </a:t>
            </a:r>
            <a:r>
              <a:rPr lang="en-US" b="1" dirty="0" smtClean="0"/>
              <a:t>postMessage</a:t>
            </a:r>
            <a:r>
              <a:rPr lang="en-US" dirty="0" smtClean="0"/>
              <a:t>, and the web page receives the reply by catching the </a:t>
            </a:r>
            <a:r>
              <a:rPr lang="en-US" b="1" dirty="0" smtClean="0"/>
              <a:t>message</a:t>
            </a:r>
            <a:r>
              <a:rPr lang="en-US" dirty="0" smtClean="0"/>
              <a:t> event</a:t>
            </a:r>
          </a:p>
          <a:p>
            <a:r>
              <a:rPr lang="en-US" dirty="0" smtClean="0"/>
              <a:t>If the web worker fails with an error, it sends the </a:t>
            </a:r>
            <a:r>
              <a:rPr lang="en-US" b="1" dirty="0" smtClean="0"/>
              <a:t>error</a:t>
            </a:r>
            <a:r>
              <a:rPr lang="en-US" dirty="0" smtClean="0"/>
              <a:t> event and terminates</a:t>
            </a:r>
            <a:endParaRPr lang="en-US" dirty="0"/>
          </a:p>
          <a:p>
            <a:endParaRPr lang="en-US" dirty="0" smtClean="0"/>
          </a:p>
          <a:p>
            <a:endParaRPr lang="en-US" dirty="0"/>
          </a:p>
          <a:p>
            <a:endParaRPr lang="en-US" dirty="0"/>
          </a:p>
        </p:txBody>
      </p:sp>
      <p:sp>
        <p:nvSpPr>
          <p:cNvPr id="5" name="TextBox 3"/>
          <p:cNvSpPr txBox="1"/>
          <p:nvPr/>
        </p:nvSpPr>
        <p:spPr>
          <a:xfrm>
            <a:off x="609600" y="2007135"/>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webWorker.postMessage("Here is some data");</a:t>
            </a:r>
            <a:r>
              <a:rPr lang="en-US" b="0" dirty="0" smtClean="0">
                <a:latin typeface="Lucida Sans Typewriter" pitchFamily="49" charset="0"/>
              </a:rPr>
              <a:t>}</a:t>
            </a:r>
            <a:endParaRPr lang="en-US" b="0" dirty="0">
              <a:latin typeface="Lucida Sans Typewriter" pitchFamily="49" charset="0"/>
            </a:endParaRPr>
          </a:p>
        </p:txBody>
      </p:sp>
      <p:sp>
        <p:nvSpPr>
          <p:cNvPr id="6" name="TextBox 4"/>
          <p:cNvSpPr txBox="1"/>
          <p:nvPr/>
        </p:nvSpPr>
        <p:spPr>
          <a:xfrm>
            <a:off x="609600" y="3443591"/>
            <a:ext cx="8077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function messageHandler(event) </a:t>
            </a:r>
            <a:r>
              <a:rPr lang="en-US" b="0" dirty="0" smtClean="0">
                <a:latin typeface="Lucida Sans Typewriter" pitchFamily="49" charset="0"/>
              </a:rPr>
              <a:t>{ ... }</a:t>
            </a:r>
            <a:endParaRPr lang="en-US" b="0" dirty="0">
              <a:latin typeface="Lucida Sans Typewriter" pitchFamily="49" charset="0"/>
            </a:endParaRPr>
          </a:p>
          <a:p>
            <a:pPr marL="0" indent="0">
              <a:buNone/>
            </a:pPr>
            <a:r>
              <a:rPr lang="en-US" b="0" dirty="0">
                <a:latin typeface="Lucida Sans Typewriter" pitchFamily="49" charset="0"/>
              </a:rPr>
              <a:t>self.addEventListener("message", messageHandler, false</a:t>
            </a:r>
            <a:r>
              <a:rPr lang="en-US" b="0" dirty="0" smtClean="0">
                <a:latin typeface="Lucida Sans Typewriter" pitchFamily="49" charset="0"/>
              </a:rPr>
              <a:t>);</a:t>
            </a:r>
            <a:endParaRPr lang="en-US" b="0" dirty="0">
              <a:latin typeface="Lucida Sans Typewriter" pitchFamily="49" charset="0"/>
            </a:endParaRPr>
          </a:p>
        </p:txBody>
      </p:sp>
    </p:spTree>
    <p:extLst>
      <p:ext uri="{BB962C8B-B14F-4D97-AF65-F5344CB8AC3E}">
        <p14:creationId xmlns:p14="http://schemas.microsoft.com/office/powerpoint/2010/main" val="28192211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 Web Worker</a:t>
            </a:r>
            <a:endParaRPr lang="en-US" dirty="0"/>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Web workers often implement a message loop and the Command pattern: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Web workers can import scripts and access some global objects and functions</a:t>
            </a:r>
          </a:p>
          <a:p>
            <a:endParaRPr lang="en-US" dirty="0"/>
          </a:p>
        </p:txBody>
      </p:sp>
      <p:sp>
        <p:nvSpPr>
          <p:cNvPr id="5" name="TextBox 1"/>
          <p:cNvSpPr txBox="1"/>
          <p:nvPr/>
        </p:nvSpPr>
        <p:spPr>
          <a:xfrm>
            <a:off x="622571" y="1906623"/>
            <a:ext cx="7024680" cy="378565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messageHandler(event)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data = event.data;</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switch (data.command)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"DOWORK": // process the DOWORK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break</a:t>
            </a:r>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"DOMOREWORK": // process the DOMOREWORK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break</a:t>
            </a:r>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"FINISH": // tidy up and shut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self.postMessage</a:t>
            </a:r>
            <a:r>
              <a:rPr lang="en-US" sz="1600" b="0" dirty="0">
                <a:latin typeface="Lucida Sans Unicode" pitchFamily="34" charset="0"/>
                <a:cs typeface="Lucida Sans Unicode" pitchFamily="34" charset="0"/>
              </a:rPr>
              <a:t>("Shutting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self.close();</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0754858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Shared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SharedWorker constructor to create a shared web worker</a:t>
            </a:r>
          </a:p>
          <a:p>
            <a:pPr lvl="1"/>
            <a:r>
              <a:rPr lang="en-US" dirty="0" smtClean="0"/>
              <a:t>Each web page communicates with a shared web worker by using its own port</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The </a:t>
            </a:r>
            <a:r>
              <a:rPr lang="en-US" b="1" dirty="0" smtClean="0"/>
              <a:t>connect</a:t>
            </a:r>
            <a:r>
              <a:rPr lang="en-US" dirty="0" smtClean="0"/>
              <a:t> event in a shared web worker fires when a new port is opened</a:t>
            </a:r>
            <a:endParaRPr lang="en-US" dirty="0"/>
          </a:p>
        </p:txBody>
      </p:sp>
      <p:sp>
        <p:nvSpPr>
          <p:cNvPr id="5" name="TextBox 1"/>
          <p:cNvSpPr txBox="1"/>
          <p:nvPr/>
        </p:nvSpPr>
        <p:spPr>
          <a:xfrm>
            <a:off x="525294" y="2782110"/>
            <a:ext cx="8358378" cy="2031325"/>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replyHandler(event) </a:t>
            </a:r>
            <a:r>
              <a:rPr lang="en-US"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var sharedWebWorker </a:t>
            </a:r>
            <a:r>
              <a:rPr lang="en-US" b="0" dirty="0">
                <a:latin typeface="Lucida Sans Unicode" pitchFamily="34" charset="0"/>
                <a:cs typeface="Lucida Sans Unicode" pitchFamily="34" charset="0"/>
              </a:rPr>
              <a:t>= new SharedWorker("sharedProcessScript.js");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sharedWebWorker.port.addEventListener("message", replyHandler,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sharedWebWorker.port.start();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sharedWebWorker.port.postMessage(data</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6839857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54 </a:t>
            </a:r>
            <a:r>
              <a:rPr lang="pl-PL" sz="2400" i="1" dirty="0"/>
              <a:t>– Web </a:t>
            </a:r>
            <a:r>
              <a:rPr lang="pl-PL" sz="2400" i="1" dirty="0" err="1"/>
              <a:t>Workers</a:t>
            </a:r>
            <a:endParaRPr lang="pl-PL" sz="2400" i="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58840038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a:t>
            </a:r>
            <a:r>
              <a:rPr lang="pl-PL" dirty="0" smtClean="0"/>
              <a:t>24</a:t>
            </a:r>
            <a:r>
              <a:rPr lang="en-GB" dirty="0" smtClean="0"/>
              <a:t>: Introduction to Web Sockets</a:t>
            </a:r>
            <a:endParaRPr lang="en-US" dirty="0"/>
          </a:p>
        </p:txBody>
      </p:sp>
      <p:sp>
        <p:nvSpPr>
          <p:cNvPr id="3" name="Text Placeholder 2"/>
          <p:cNvSpPr>
            <a:spLocks noGrp="1"/>
          </p:cNvSpPr>
          <p:nvPr>
            <p:ph type="body" idx="1"/>
          </p:nvPr>
        </p:nvSpPr>
        <p:spPr/>
        <p:txBody>
          <a:bodyPr/>
          <a:lstStyle/>
          <a:p>
            <a:r>
              <a:rPr lang="en-GB" dirty="0" smtClean="0"/>
              <a:t>The Problem of Web-based Real-time Communications
What is a Web Socket?</a:t>
            </a:r>
            <a:endParaRPr lang="pl-PL" dirty="0" smtClean="0"/>
          </a:p>
          <a:p>
            <a:r>
              <a:rPr lang="en-GB" dirty="0"/>
              <a:t>Connecting to a Server by Using a Web Socket
Sending Messages to a Web Socket
Receiving Messages From a Web </a:t>
            </a:r>
            <a:r>
              <a:rPr lang="en-GB" dirty="0" err="1" smtClean="0"/>
              <a:t>Socke</a:t>
            </a:r>
            <a:r>
              <a:rPr lang="pl-PL" dirty="0" smtClean="0"/>
              <a:t>t</a:t>
            </a:r>
            <a:endParaRPr lang="en-US" dirty="0"/>
          </a:p>
        </p:txBody>
      </p:sp>
    </p:spTree>
    <p:extLst>
      <p:ext uri="{BB962C8B-B14F-4D97-AF65-F5344CB8AC3E}">
        <p14:creationId xmlns:p14="http://schemas.microsoft.com/office/powerpoint/2010/main" val="53251790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33" y="-2"/>
            <a:ext cx="8964487" cy="740664"/>
          </a:xfrm>
        </p:spPr>
        <p:txBody>
          <a:bodyPr/>
          <a:lstStyle/>
          <a:p>
            <a:r>
              <a:rPr lang="en-GB" dirty="0" smtClean="0"/>
              <a:t>The Problem of Web-based Real-time Communications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Common techniques for implementing real-time communications include:</a:t>
            </a:r>
          </a:p>
          <a:p>
            <a:pPr lvl="1"/>
            <a:r>
              <a:rPr lang="en-US" dirty="0" smtClean="0"/>
              <a:t>Continuous polling</a:t>
            </a:r>
          </a:p>
          <a:p>
            <a:pPr lvl="1"/>
            <a:r>
              <a:rPr lang="en-US" dirty="0" smtClean="0"/>
              <a:t>Long polling</a:t>
            </a:r>
          </a:p>
          <a:p>
            <a:pPr lvl="1"/>
            <a:endParaRPr lang="en-US" dirty="0" smtClean="0"/>
          </a:p>
          <a:p>
            <a:endParaRPr lang="en-US" dirty="0" smtClean="0"/>
          </a:p>
          <a:p>
            <a:r>
              <a:rPr lang="en-US" dirty="0" smtClean="0"/>
              <a:t>Real-time communication solutions between web page and server have two main issues</a:t>
            </a:r>
          </a:p>
          <a:p>
            <a:pPr lvl="1"/>
            <a:r>
              <a:rPr lang="en-US" dirty="0" smtClean="0"/>
              <a:t>Additional HTTP headers increase message size</a:t>
            </a:r>
            <a:endParaRPr lang="en-US" dirty="0"/>
          </a:p>
          <a:p>
            <a:pPr lvl="1"/>
            <a:r>
              <a:rPr lang="en-US" dirty="0" smtClean="0"/>
              <a:t>HTTP is not full-duplex</a:t>
            </a:r>
          </a:p>
        </p:txBody>
      </p:sp>
      <p:grpSp>
        <p:nvGrpSpPr>
          <p:cNvPr id="5" name="Group 4" descr="A diagram depicting half-duplex HTTP communication between a web page running in a browser and a web server."/>
          <p:cNvGrpSpPr/>
          <p:nvPr/>
        </p:nvGrpSpPr>
        <p:grpSpPr>
          <a:xfrm>
            <a:off x="3729744" y="1882728"/>
            <a:ext cx="4880856" cy="1622472"/>
            <a:chOff x="3729744" y="1882728"/>
            <a:chExt cx="4880856"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44" y="2158464"/>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499" y="1882728"/>
              <a:ext cx="1379101" cy="1622472"/>
            </a:xfrm>
            <a:prstGeom prst="rect">
              <a:avLst/>
            </a:prstGeom>
          </p:spPr>
        </p:pic>
        <p:cxnSp>
          <p:nvCxnSpPr>
            <p:cNvPr id="8" name="Straight Arrow Connector 7"/>
            <p:cNvCxnSpPr/>
            <p:nvPr/>
          </p:nvCxnSpPr>
          <p:spPr bwMode="auto">
            <a:xfrm>
              <a:off x="5202370" y="21584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9" name="Straight Arrow Connector 8"/>
            <p:cNvCxnSpPr/>
            <p:nvPr/>
          </p:nvCxnSpPr>
          <p:spPr bwMode="auto">
            <a:xfrm>
              <a:off x="5202370" y="26939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0" name="Straight Arrow Connector 9"/>
            <p:cNvCxnSpPr/>
            <p:nvPr/>
          </p:nvCxnSpPr>
          <p:spPr bwMode="auto">
            <a:xfrm>
              <a:off x="5202370" y="30913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1" name="Straight Arrow Connector 10"/>
            <p:cNvCxnSpPr/>
            <p:nvPr/>
          </p:nvCxnSpPr>
          <p:spPr bwMode="auto">
            <a:xfrm flipH="1">
              <a:off x="5202370" y="22531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p:nvPr/>
          </p:nvCxnSpPr>
          <p:spPr bwMode="auto">
            <a:xfrm flipH="1">
              <a:off x="5202370" y="2786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3" name="Straight Arrow Connector 12"/>
            <p:cNvCxnSpPr/>
            <p:nvPr/>
          </p:nvCxnSpPr>
          <p:spPr bwMode="auto">
            <a:xfrm flipH="1">
              <a:off x="5202370" y="3167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339381116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smtClean="0"/>
          </a:p>
          <a:p>
            <a:r>
              <a:rPr lang="en-US" dirty="0" smtClean="0"/>
              <a:t>Web sockets are a solution for</a:t>
            </a:r>
            <a:r>
              <a:rPr lang="en-US" dirty="0"/>
              <a:t> </a:t>
            </a:r>
            <a:r>
              <a:rPr lang="en-US" dirty="0" smtClean="0"/>
              <a:t>implementing real-time bidirectional communications on the web</a:t>
            </a:r>
          </a:p>
          <a:p>
            <a:endParaRPr lang="en-US" dirty="0" smtClean="0"/>
          </a:p>
          <a:p>
            <a:endParaRPr lang="en-US" dirty="0" smtClean="0"/>
          </a:p>
          <a:p>
            <a:endParaRPr lang="en-US" dirty="0"/>
          </a:p>
          <a:p>
            <a:endParaRPr lang="en-US" dirty="0" smtClean="0"/>
          </a:p>
          <a:p>
            <a:r>
              <a:rPr lang="en-US" dirty="0" smtClean="0"/>
              <a:t>RFC6455 defines the ws and wss protocols</a:t>
            </a:r>
          </a:p>
          <a:p>
            <a:r>
              <a:rPr lang="en-US" dirty="0" smtClean="0"/>
              <a:t>The WebSockets API defines a JavaScript API for code running in a browser</a:t>
            </a:r>
          </a:p>
        </p:txBody>
      </p:sp>
      <p:grpSp>
        <p:nvGrpSpPr>
          <p:cNvPr id="5" name="Group 4" descr="A diagram depicting full-duplex bidirectional communication over sockets between a web page running in a browser and a web server."/>
          <p:cNvGrpSpPr/>
          <p:nvPr/>
        </p:nvGrpSpPr>
        <p:grpSpPr>
          <a:xfrm>
            <a:off x="1589863" y="2568528"/>
            <a:ext cx="5649137" cy="1622472"/>
            <a:chOff x="1589863" y="2568528"/>
            <a:chExt cx="5649137"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9863" y="2847506"/>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9899" y="2568528"/>
              <a:ext cx="1379101" cy="1622472"/>
            </a:xfrm>
            <a:prstGeom prst="rect">
              <a:avLst/>
            </a:prstGeom>
          </p:spPr>
        </p:pic>
        <p:cxnSp>
          <p:nvCxnSpPr>
            <p:cNvPr id="8" name="Straight Arrow Connector 7"/>
            <p:cNvCxnSpPr>
              <a:stCxn id="6" idx="3"/>
              <a:endCxn id="7" idx="1"/>
            </p:cNvCxnSpPr>
            <p:nvPr/>
          </p:nvCxnSpPr>
          <p:spPr bwMode="auto">
            <a:xfrm flipV="1">
              <a:off x="3062489" y="33797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9" name="Straight Arrow Connector 8"/>
            <p:cNvCxnSpPr/>
            <p:nvPr/>
          </p:nvCxnSpPr>
          <p:spPr bwMode="auto">
            <a:xfrm flipV="1">
              <a:off x="3066240" y="3101928"/>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10" name="Straight Arrow Connector 9"/>
            <p:cNvCxnSpPr/>
            <p:nvPr/>
          </p:nvCxnSpPr>
          <p:spPr bwMode="auto">
            <a:xfrm flipV="1">
              <a:off x="3044250" y="36845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368971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1 </a:t>
            </a:r>
            <a:r>
              <a:rPr lang="pl-PL" sz="2400" dirty="0"/>
              <a:t>– </a:t>
            </a:r>
            <a:r>
              <a:rPr lang="pl-PL" sz="2400" i="1" dirty="0"/>
              <a:t>Utworzenie strony</a:t>
            </a:r>
          </a:p>
          <a:p>
            <a:endParaRPr lang="en-GB" sz="2400" dirty="0" smtClean="0"/>
          </a:p>
          <a:p>
            <a:endParaRPr lang="en-GB" sz="2200" dirty="0" smtClean="0"/>
          </a:p>
        </p:txBody>
      </p:sp>
    </p:spTree>
    <p:extLst>
      <p:ext uri="{BB962C8B-B14F-4D97-AF65-F5344CB8AC3E}">
        <p14:creationId xmlns:p14="http://schemas.microsoft.com/office/powerpoint/2010/main" val="39028610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a Server by Using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WebSocket</a:t>
            </a:r>
            <a:r>
              <a:rPr lang="en-US" dirty="0" smtClean="0"/>
              <a:t> object contains the functionality required to communicate with a server through a web socket</a:t>
            </a:r>
          </a:p>
          <a:p>
            <a:pPr lvl="1"/>
            <a:r>
              <a:rPr lang="en-US" dirty="0" smtClean="0"/>
              <a:t>Establish a connection by creating a new web socket:</a:t>
            </a:r>
          </a:p>
          <a:p>
            <a:pPr lvl="1"/>
            <a:endParaRPr lang="en-US" dirty="0" smtClean="0"/>
          </a:p>
          <a:p>
            <a:pPr lvl="1"/>
            <a:endParaRPr lang="en-US" dirty="0"/>
          </a:p>
          <a:p>
            <a:pPr lvl="1"/>
            <a:r>
              <a:rPr lang="en-US" dirty="0" smtClean="0"/>
              <a:t>Check that the socket was opened successfully before using it:</a:t>
            </a:r>
          </a:p>
          <a:p>
            <a:pPr lvl="1"/>
            <a:endParaRPr lang="en-US" dirty="0" smtClean="0"/>
          </a:p>
          <a:p>
            <a:pPr lvl="1"/>
            <a:endParaRPr lang="en-US" dirty="0" smtClean="0"/>
          </a:p>
          <a:p>
            <a:pPr lvl="1"/>
            <a:r>
              <a:rPr lang="en-US" dirty="0" smtClean="0"/>
              <a:t>Use the </a:t>
            </a:r>
            <a:r>
              <a:rPr lang="en-US" b="1" dirty="0" smtClean="0"/>
              <a:t>close() </a:t>
            </a:r>
            <a:r>
              <a:rPr lang="en-US" dirty="0" smtClean="0"/>
              <a:t>function to terminate the connection:</a:t>
            </a:r>
          </a:p>
          <a:p>
            <a:pPr lvl="1"/>
            <a:endParaRPr lang="en-US" dirty="0"/>
          </a:p>
        </p:txBody>
      </p:sp>
      <p:sp>
        <p:nvSpPr>
          <p:cNvPr id="5" name="TextBox 1"/>
          <p:cNvSpPr txBox="1"/>
          <p:nvPr/>
        </p:nvSpPr>
        <p:spPr>
          <a:xfrm>
            <a:off x="781098" y="2895600"/>
            <a:ext cx="7866256" cy="646331"/>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socket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new </a:t>
            </a:r>
            <a:r>
              <a:rPr lang="en-US" b="0" dirty="0">
                <a:latin typeface="Lucida Sans Unicode" pitchFamily="34" charset="0"/>
                <a:cs typeface="Lucida Sans Unicode" pitchFamily="34" charset="0"/>
              </a:rPr>
              <a:t>WebSocket('ws</a:t>
            </a:r>
            <a:r>
              <a:rPr lang="en-US" b="0" dirty="0" smtClean="0">
                <a:latin typeface="Lucida Sans Unicode" pitchFamily="34" charset="0"/>
                <a:cs typeface="Lucida Sans Unicode" pitchFamily="34" charset="0"/>
              </a:rPr>
              <a:t>://websocketserver.contoso.com/bookings');</a:t>
            </a:r>
            <a:endParaRPr lang="en-GB" b="0" dirty="0">
              <a:latin typeface="Lucida Sans Unicode" pitchFamily="34" charset="0"/>
              <a:cs typeface="Lucida Sans Unicode" pitchFamily="34" charset="0"/>
            </a:endParaRPr>
          </a:p>
        </p:txBody>
      </p:sp>
      <p:sp>
        <p:nvSpPr>
          <p:cNvPr id="6" name="TextBox 3"/>
          <p:cNvSpPr txBox="1"/>
          <p:nvPr/>
        </p:nvSpPr>
        <p:spPr>
          <a:xfrm>
            <a:off x="781098" y="5867400"/>
            <a:ext cx="7677101" cy="36933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a:t>
            </a:r>
            <a:r>
              <a:rPr lang="en-US" b="0" dirty="0" smtClean="0">
                <a:latin typeface="Lucida Sans Unicode" pitchFamily="34" charset="0"/>
                <a:cs typeface="Lucida Sans Unicode" pitchFamily="34" charset="0"/>
              </a:rPr>
              <a:t>ocket.close();</a:t>
            </a:r>
            <a:endParaRPr lang="en-GB" b="0" dirty="0">
              <a:latin typeface="Lucida Sans Unicode" pitchFamily="34" charset="0"/>
              <a:cs typeface="Lucida Sans Unicode" pitchFamily="34" charset="0"/>
            </a:endParaRPr>
          </a:p>
        </p:txBody>
      </p:sp>
      <p:sp>
        <p:nvSpPr>
          <p:cNvPr id="7" name="TextBox 4"/>
          <p:cNvSpPr txBox="1"/>
          <p:nvPr/>
        </p:nvSpPr>
        <p:spPr>
          <a:xfrm>
            <a:off x="2971800" y="4122402"/>
            <a:ext cx="5486401" cy="1200329"/>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socket.onopen = function()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("Connection to server now open!");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8070466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Sending Messages to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send() </a:t>
            </a:r>
            <a:r>
              <a:rPr lang="en-US" dirty="0" smtClean="0"/>
              <a:t>function to send messages to a server</a:t>
            </a:r>
          </a:p>
          <a:p>
            <a:endParaRPr lang="en-US" dirty="0" smtClean="0"/>
          </a:p>
          <a:p>
            <a:endParaRPr lang="en-US" dirty="0" smtClean="0"/>
          </a:p>
          <a:p>
            <a:r>
              <a:rPr lang="en-US" dirty="0" smtClean="0"/>
              <a:t>Use the </a:t>
            </a:r>
            <a:r>
              <a:rPr lang="en-US" b="1" dirty="0" smtClean="0"/>
              <a:t>bufferedAmount</a:t>
            </a:r>
            <a:r>
              <a:rPr lang="en-US" dirty="0" smtClean="0"/>
              <a:t> property to determine:</a:t>
            </a:r>
          </a:p>
          <a:p>
            <a:pPr lvl="1"/>
            <a:r>
              <a:rPr lang="en-US" dirty="0" smtClean="0"/>
              <a:t>If there is a backlog before sending</a:t>
            </a:r>
          </a:p>
          <a:p>
            <a:pPr lvl="1"/>
            <a:r>
              <a:rPr lang="en-US" dirty="0" smtClean="0"/>
              <a:t>If the message has been sent</a:t>
            </a:r>
          </a:p>
          <a:p>
            <a:r>
              <a:rPr lang="en-US" dirty="0" smtClean="0"/>
              <a:t>Handle the </a:t>
            </a:r>
            <a:r>
              <a:rPr lang="en-US" b="1" dirty="0" smtClean="0"/>
              <a:t>error</a:t>
            </a:r>
            <a:r>
              <a:rPr lang="en-US" dirty="0" smtClean="0"/>
              <a:t> event to determine whether an error has occurred</a:t>
            </a:r>
          </a:p>
          <a:p>
            <a:r>
              <a:rPr lang="en-US" dirty="0" smtClean="0"/>
              <a:t>Messages can be text, binary, or array data</a:t>
            </a:r>
            <a:endParaRPr lang="en-US" dirty="0"/>
          </a:p>
        </p:txBody>
      </p:sp>
      <p:sp>
        <p:nvSpPr>
          <p:cNvPr id="5" name="TextBox 3"/>
          <p:cNvSpPr txBox="1"/>
          <p:nvPr/>
        </p:nvSpPr>
        <p:spPr>
          <a:xfrm>
            <a:off x="533400" y="2057400"/>
            <a:ext cx="8001000" cy="646331"/>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message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socket.send(message);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277503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Receiving Messages From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message</a:t>
            </a:r>
            <a:r>
              <a:rPr lang="en-US" dirty="0" smtClean="0"/>
              <a:t> event fires when a message is received from a server:</a:t>
            </a:r>
          </a:p>
          <a:p>
            <a:pPr lvl="1"/>
            <a:r>
              <a:rPr lang="en-US" dirty="0" smtClean="0"/>
              <a:t>Examine </a:t>
            </a:r>
            <a:r>
              <a:rPr lang="en-US" b="1" dirty="0" smtClean="0"/>
              <a:t>event.type</a:t>
            </a:r>
            <a:r>
              <a:rPr lang="en-US" dirty="0" smtClean="0"/>
              <a:t> to determine whether the message is text or binary</a:t>
            </a:r>
          </a:p>
          <a:p>
            <a:pPr lvl="1"/>
            <a:r>
              <a:rPr lang="en-US" dirty="0" smtClean="0"/>
              <a:t>Read </a:t>
            </a:r>
            <a:r>
              <a:rPr lang="en-US" b="1" dirty="0" smtClean="0"/>
              <a:t>event.data</a:t>
            </a:r>
            <a:r>
              <a:rPr lang="en-US" dirty="0" smtClean="0"/>
              <a:t> to retrieve the message</a:t>
            </a:r>
          </a:p>
          <a:p>
            <a:pPr lvl="1"/>
            <a:endParaRPr lang="en-US" dirty="0" smtClean="0"/>
          </a:p>
          <a:p>
            <a:pPr lvl="1"/>
            <a:endParaRPr lang="en-US" dirty="0" smtClean="0"/>
          </a:p>
          <a:p>
            <a:pPr lvl="1"/>
            <a:endParaRPr lang="en-US" dirty="0" smtClean="0"/>
          </a:p>
          <a:p>
            <a:pPr lvl="1"/>
            <a:endParaRPr lang="en-US" dirty="0" smtClean="0"/>
          </a:p>
          <a:p>
            <a:pPr lvl="1"/>
            <a:endParaRPr lang="en-US" dirty="0"/>
          </a:p>
          <a:p>
            <a:r>
              <a:rPr lang="en-US" dirty="0" smtClean="0"/>
              <a:t>Before receiving a message, set the </a:t>
            </a:r>
            <a:r>
              <a:rPr lang="en-US" b="1" dirty="0" smtClean="0"/>
              <a:t>binaryType</a:t>
            </a:r>
            <a:r>
              <a:rPr lang="en-US" dirty="0" smtClean="0"/>
              <a:t> property of the web socket object to indicate the expected format for binary data</a:t>
            </a:r>
            <a:endParaRPr lang="en-US" dirty="0"/>
          </a:p>
        </p:txBody>
      </p:sp>
      <p:sp>
        <p:nvSpPr>
          <p:cNvPr id="5" name="TextBox 1"/>
          <p:cNvSpPr txBox="1"/>
          <p:nvPr/>
        </p:nvSpPr>
        <p:spPr>
          <a:xfrm>
            <a:off x="533400" y="3200400"/>
            <a:ext cx="8153400" cy="2031325"/>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socket.onmessage = function(event)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a:latin typeface="Lucida Sans Unicode" pitchFamily="34" charset="0"/>
                <a:cs typeface="Lucida Sans Unicode" pitchFamily="34" charset="0"/>
              </a:rPr>
              <a:t>(event.type == "Text")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handleTextMessage(event.data);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 else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handleBinaryMessage(socket.binaryType, 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2154466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55 </a:t>
            </a:r>
            <a:r>
              <a:rPr lang="pl-PL" sz="2400" i="1" dirty="0"/>
              <a:t>– Web </a:t>
            </a:r>
            <a:r>
              <a:rPr lang="pl-PL" sz="2400" i="1" dirty="0" err="1"/>
              <a:t>sockets</a:t>
            </a:r>
            <a:endParaRPr lang="pl-PL" sz="2400" i="1" dirty="0"/>
          </a:p>
          <a:p>
            <a:pPr algn="just">
              <a:lnSpc>
                <a:spcPct val="120000"/>
              </a:lnSpc>
            </a:pPr>
            <a:r>
              <a:rPr lang="pl-PL" sz="2400" b="1" dirty="0" smtClean="0"/>
              <a:t> </a:t>
            </a:r>
            <a:endParaRPr lang="pl-PL" sz="2400" i="1" dirty="0" smtClean="0"/>
          </a:p>
          <a:p>
            <a:pPr algn="just">
              <a:lnSpc>
                <a:spcPct val="120000"/>
              </a:lnSpc>
            </a:pPr>
            <a:endParaRPr lang="pl-PL" sz="2400" i="1" dirty="0"/>
          </a:p>
          <a:p>
            <a:pPr algn="just">
              <a:lnSpc>
                <a:spcPct val="120000"/>
              </a:lnSpc>
            </a:pPr>
            <a:r>
              <a:rPr lang="pl-PL" sz="2400" dirty="0" smtClean="0"/>
              <a:t> </a:t>
            </a:r>
            <a:endParaRPr lang="pl-PL" sz="2400" i="1" dirty="0"/>
          </a:p>
          <a:p>
            <a:pPr algn="just">
              <a:lnSpc>
                <a:spcPct val="120000"/>
              </a:lnSpc>
            </a:pP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167730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a:t>
            </a:r>
            <a:r>
              <a:rPr lang="pl-PL" dirty="0" smtClean="0"/>
              <a:t>4</a:t>
            </a:r>
            <a:r>
              <a:rPr lang="en-GB" dirty="0" smtClean="0"/>
              <a:t>: JavaScript</a:t>
            </a:r>
            <a:r>
              <a:rPr lang="pl-PL" dirty="0" smtClean="0"/>
              <a:t> </a:t>
            </a:r>
            <a:r>
              <a:rPr lang="pl-PL" dirty="0" err="1" smtClean="0"/>
              <a:t>basics</a:t>
            </a:r>
            <a:endParaRPr lang="en-US" dirty="0"/>
          </a:p>
        </p:txBody>
      </p:sp>
      <p:sp>
        <p:nvSpPr>
          <p:cNvPr id="3" name="Text Placeholder 2"/>
          <p:cNvSpPr>
            <a:spLocks noGrp="1"/>
          </p:cNvSpPr>
          <p:nvPr>
            <p:ph type="body" idx="1"/>
          </p:nvPr>
        </p:nvSpPr>
        <p:spPr/>
        <p:txBody>
          <a:bodyPr/>
          <a:lstStyle/>
          <a:p>
            <a:r>
              <a:rPr lang="en-GB" sz="2400" dirty="0" smtClean="0"/>
              <a:t>What is JavaScript?
JavaScript Syntax
Variables</a:t>
            </a:r>
            <a:r>
              <a:rPr lang="pl-PL" sz="2400" dirty="0" smtClean="0"/>
              <a:t> and</a:t>
            </a:r>
            <a:r>
              <a:rPr lang="en-GB" sz="2400" dirty="0" smtClean="0"/>
              <a:t> </a:t>
            </a:r>
            <a:r>
              <a:rPr lang="pl-PL" sz="2400" dirty="0" smtClean="0"/>
              <a:t>d</a:t>
            </a:r>
            <a:r>
              <a:rPr lang="en-GB" sz="2400" dirty="0" err="1" smtClean="0"/>
              <a:t>ata</a:t>
            </a:r>
            <a:r>
              <a:rPr lang="en-GB" sz="2400" dirty="0" smtClean="0"/>
              <a:t> Types</a:t>
            </a:r>
            <a:endParaRPr lang="pl-PL" sz="2400" dirty="0" smtClean="0"/>
          </a:p>
          <a:p>
            <a:r>
              <a:rPr lang="pl-PL" sz="2400" dirty="0" smtClean="0"/>
              <a:t>O</a:t>
            </a:r>
            <a:r>
              <a:rPr lang="en-GB" sz="2400" dirty="0" err="1" smtClean="0"/>
              <a:t>perators</a:t>
            </a:r>
            <a:endParaRPr lang="pl-PL" sz="2400" dirty="0" smtClean="0"/>
          </a:p>
          <a:p>
            <a:r>
              <a:rPr lang="pl-PL" sz="2400" dirty="0" err="1" smtClean="0"/>
              <a:t>Constants</a:t>
            </a:r>
            <a:r>
              <a:rPr lang="en-GB" sz="2400" dirty="0" smtClean="0"/>
              <a:t>
</a:t>
            </a:r>
            <a:r>
              <a:rPr lang="pl-PL" sz="2400" dirty="0" err="1" smtClean="0"/>
              <a:t>Comments</a:t>
            </a:r>
            <a:endParaRPr lang="pl-PL" sz="2400" dirty="0"/>
          </a:p>
          <a:p>
            <a:r>
              <a:rPr lang="en-GB" sz="2400" dirty="0" smtClean="0"/>
              <a:t>Conditional Statements
Looping Statements
Functions</a:t>
            </a:r>
            <a:endParaRPr lang="pl-PL" sz="2400" dirty="0" smtClean="0"/>
          </a:p>
          <a:p>
            <a:r>
              <a:rPr lang="pl-PL" sz="2400" dirty="0" smtClean="0"/>
              <a:t>String </a:t>
            </a:r>
            <a:r>
              <a:rPr lang="pl-PL" sz="2400" dirty="0" err="1" smtClean="0"/>
              <a:t>methods</a:t>
            </a:r>
            <a:endParaRPr lang="pl-PL" sz="2400" dirty="0" smtClean="0"/>
          </a:p>
          <a:p>
            <a:r>
              <a:rPr lang="pl-PL" sz="2400" dirty="0" err="1" smtClean="0"/>
              <a:t>Numbers</a:t>
            </a:r>
            <a:r>
              <a:rPr lang="pl-PL" sz="2400" dirty="0" smtClean="0"/>
              <a:t> </a:t>
            </a:r>
            <a:r>
              <a:rPr lang="pl-PL" sz="2400" dirty="0" err="1" smtClean="0"/>
              <a:t>methods</a:t>
            </a:r>
            <a:endParaRPr lang="pl-PL" sz="2400" dirty="0" smtClean="0"/>
          </a:p>
          <a:p>
            <a:r>
              <a:rPr lang="pl-PL" sz="2400" dirty="0" err="1" smtClean="0"/>
              <a:t>Dates</a:t>
            </a:r>
            <a:r>
              <a:rPr lang="pl-PL" sz="2400" dirty="0" smtClean="0"/>
              <a:t> </a:t>
            </a:r>
            <a:r>
              <a:rPr lang="pl-PL" sz="2400" dirty="0" err="1" smtClean="0"/>
              <a:t>methods</a:t>
            </a:r>
            <a:endParaRPr lang="pl-PL" sz="2400" dirty="0" smtClean="0"/>
          </a:p>
        </p:txBody>
      </p:sp>
    </p:spTree>
    <p:extLst>
      <p:ext uri="{BB962C8B-B14F-4D97-AF65-F5344CB8AC3E}">
        <p14:creationId xmlns:p14="http://schemas.microsoft.com/office/powerpoint/2010/main" val="917369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is a programming language</a:t>
            </a:r>
            <a:r>
              <a:rPr lang="en-US" dirty="0"/>
              <a:t> </a:t>
            </a:r>
            <a:r>
              <a:rPr lang="en-US" dirty="0" smtClean="0"/>
              <a:t>that supports:</a:t>
            </a:r>
          </a:p>
          <a:p>
            <a:endParaRPr lang="en-US" dirty="0" smtClean="0"/>
          </a:p>
          <a:p>
            <a:endParaRPr lang="en-US" dirty="0"/>
          </a:p>
          <a:p>
            <a:endParaRPr lang="en-US" dirty="0" smtClean="0"/>
          </a:p>
          <a:p>
            <a:endParaRPr lang="en-US" dirty="0"/>
          </a:p>
          <a:p>
            <a:r>
              <a:rPr lang="en-US" dirty="0" smtClean="0"/>
              <a:t>Use JavaScript with the Document Object Model and Browser Object Model to make web pages dynamic.</a:t>
            </a:r>
          </a:p>
          <a:p>
            <a:r>
              <a:rPr lang="en-US" dirty="0" smtClean="0"/>
              <a:t>Use the AJAX API to make asynchronous requests to a web server.</a:t>
            </a:r>
          </a:p>
          <a:p>
            <a:endParaRPr lang="en-US" dirty="0"/>
          </a:p>
        </p:txBody>
      </p:sp>
      <p:sp>
        <p:nvSpPr>
          <p:cNvPr id="5" name="5-Point Star 4" descr="A five-point star with the title &quot;Operators&quot;"/>
          <p:cNvSpPr/>
          <p:nvPr/>
        </p:nvSpPr>
        <p:spPr bwMode="auto">
          <a:xfrm>
            <a:off x="169168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5-Point Star 5" descr="A five-point star with the title &quot;Variables&quot;"/>
          <p:cNvSpPr/>
          <p:nvPr/>
        </p:nvSpPr>
        <p:spPr bwMode="auto">
          <a:xfrm>
            <a:off x="35496"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5-Point Star 6" descr="A five-point star with the title &quot;Functions&quot;"/>
          <p:cNvSpPr/>
          <p:nvPr/>
        </p:nvSpPr>
        <p:spPr bwMode="auto">
          <a:xfrm>
            <a:off x="3347864"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5-Point Star 7" descr="A five-point star with the title &quot;Conditional Statements and Loops&quot;"/>
          <p:cNvSpPr/>
          <p:nvPr/>
        </p:nvSpPr>
        <p:spPr bwMode="auto">
          <a:xfrm>
            <a:off x="5004048" y="1371599"/>
            <a:ext cx="2396478" cy="2438401"/>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9" name="5-Point Star 8" descr="A five-point star with the title &quot;Objects&quot;"/>
          <p:cNvSpPr/>
          <p:nvPr/>
        </p:nvSpPr>
        <p:spPr bwMode="auto">
          <a:xfrm>
            <a:off x="7051104"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TextBox 7"/>
          <p:cNvSpPr txBox="1"/>
          <p:nvPr/>
        </p:nvSpPr>
        <p:spPr>
          <a:xfrm>
            <a:off x="395536" y="2590800"/>
            <a:ext cx="12345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Variables</a:t>
            </a:r>
            <a:endParaRPr lang="en-GB" b="0" dirty="0"/>
          </a:p>
        </p:txBody>
      </p:sp>
      <p:sp>
        <p:nvSpPr>
          <p:cNvPr id="11" name="TextBox 8"/>
          <p:cNvSpPr txBox="1"/>
          <p:nvPr/>
        </p:nvSpPr>
        <p:spPr>
          <a:xfrm>
            <a:off x="2051720" y="2145496"/>
            <a:ext cx="13283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Operators</a:t>
            </a:r>
            <a:endParaRPr lang="en-GB" b="0" dirty="0"/>
          </a:p>
        </p:txBody>
      </p:sp>
      <p:sp>
        <p:nvSpPr>
          <p:cNvPr id="12" name="TextBox 9"/>
          <p:cNvSpPr txBox="1"/>
          <p:nvPr/>
        </p:nvSpPr>
        <p:spPr>
          <a:xfrm>
            <a:off x="3707904" y="2710934"/>
            <a:ext cx="129073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Functions</a:t>
            </a:r>
            <a:endParaRPr lang="en-GB" b="0" dirty="0"/>
          </a:p>
        </p:txBody>
      </p:sp>
      <p:sp>
        <p:nvSpPr>
          <p:cNvPr id="13" name="TextBox 10"/>
          <p:cNvSpPr txBox="1"/>
          <p:nvPr/>
        </p:nvSpPr>
        <p:spPr>
          <a:xfrm>
            <a:off x="5508104" y="2289646"/>
            <a:ext cx="159526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Conditional </a:t>
            </a:r>
          </a:p>
          <a:p>
            <a:r>
              <a:rPr lang="en-GB" b="0" dirty="0" smtClean="0"/>
              <a:t>Statements </a:t>
            </a:r>
          </a:p>
          <a:p>
            <a:r>
              <a:rPr lang="en-GB" b="0" dirty="0" smtClean="0"/>
              <a:t>and Loops</a:t>
            </a:r>
            <a:endParaRPr lang="en-GB" b="0" dirty="0"/>
          </a:p>
        </p:txBody>
      </p:sp>
      <p:sp>
        <p:nvSpPr>
          <p:cNvPr id="14" name="TextBox 11"/>
          <p:cNvSpPr txBox="1"/>
          <p:nvPr/>
        </p:nvSpPr>
        <p:spPr>
          <a:xfrm>
            <a:off x="7544542" y="2707621"/>
            <a:ext cx="105990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Objects</a:t>
            </a:r>
            <a:endParaRPr lang="en-GB" b="0" dirty="0"/>
          </a:p>
        </p:txBody>
      </p:sp>
    </p:spTree>
    <p:extLst>
      <p:ext uri="{BB962C8B-B14F-4D97-AF65-F5344CB8AC3E}">
        <p14:creationId xmlns:p14="http://schemas.microsoft.com/office/powerpoint/2010/main" val="781757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JavaScript statement represents a line of code to be run</a:t>
            </a:r>
          </a:p>
          <a:p>
            <a:r>
              <a:rPr lang="en-US" dirty="0" smtClean="0"/>
              <a:t>Terminate statements with a semicolon</a:t>
            </a:r>
          </a:p>
          <a:p>
            <a:endParaRPr lang="en-US" dirty="0" smtClean="0"/>
          </a:p>
          <a:p>
            <a:endParaRPr lang="en-US" dirty="0"/>
          </a:p>
          <a:p>
            <a:endParaRPr lang="en-US" dirty="0" smtClean="0"/>
          </a:p>
          <a:p>
            <a:endParaRPr lang="en-US" dirty="0" smtClean="0"/>
          </a:p>
          <a:p>
            <a:r>
              <a:rPr lang="en-US" dirty="0" smtClean="0"/>
              <a:t>Use comments to add notes to your scripts</a:t>
            </a:r>
          </a:p>
        </p:txBody>
      </p:sp>
      <p:sp>
        <p:nvSpPr>
          <p:cNvPr id="5" name="TextBox 3"/>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thisVariable = 3;</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counter = counter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GoDoThisThing</a:t>
            </a:r>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document.write("An incredibly really \</a:t>
            </a:r>
          </a:p>
          <a:p>
            <a:r>
              <a:rPr lang="en-GB" sz="2000" b="0" dirty="0">
                <a:latin typeface="Lucida Sans Unicode" pitchFamily="34" charset="0"/>
                <a:cs typeface="Lucida Sans Unicode" pitchFamily="34" charset="0"/>
              </a:rPr>
              <a:t>  very long greeting to the world</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 document.write("I'm learning JavaScript"); // </a:t>
            </a:r>
            <a:r>
              <a:rPr lang="en-GB" sz="2000" b="0" dirty="0" smtClean="0">
                <a:latin typeface="Lucida Sans Unicode" pitchFamily="34" charset="0"/>
                <a:cs typeface="Lucida Sans Unicode" pitchFamily="34" charset="0"/>
              </a:rPr>
              <a:t>display a message</a:t>
            </a:r>
            <a:endParaRPr lang="en-GB" sz="2000" b="0" dirty="0">
              <a:latin typeface="Lucida Sans Unicode" pitchFamily="34" charset="0"/>
              <a:cs typeface="Lucida Sans Unicode" pitchFamily="34" charset="0"/>
            </a:endParaRPr>
          </a:p>
          <a:p>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You can </a:t>
            </a:r>
            <a:r>
              <a:rPr lang="en-GB" sz="2000" b="0" dirty="0" smtClean="0">
                <a:latin typeface="Lucida Sans Unicode" pitchFamily="34" charset="0"/>
                <a:cs typeface="Lucida Sans Unicode" pitchFamily="34" charset="0"/>
              </a:rPr>
              <a:t>use a </a:t>
            </a:r>
            <a:r>
              <a:rPr lang="en-GB" sz="2000" b="0" dirty="0">
                <a:latin typeface="Lucida Sans Unicode" pitchFamily="34" charset="0"/>
                <a:cs typeface="Lucida Sans Unicode" pitchFamily="34" charset="0"/>
              </a:rPr>
              <a:t>multi-line comment</a:t>
            </a:r>
          </a:p>
          <a:p>
            <a:r>
              <a:rPr lang="en-GB" sz="2000" b="0" dirty="0" smtClean="0">
                <a:latin typeface="Lucida Sans Unicode" pitchFamily="34" charset="0"/>
                <a:cs typeface="Lucida Sans Unicode" pitchFamily="34" charset="0"/>
              </a:rPr>
              <a:t>to </a:t>
            </a:r>
            <a:r>
              <a:rPr lang="en-GB" sz="2000" b="0" dirty="0">
                <a:latin typeface="Lucida Sans Unicode" pitchFamily="34" charset="0"/>
                <a:cs typeface="Lucida Sans Unicode" pitchFamily="34" charset="0"/>
              </a:rPr>
              <a:t>add more </a:t>
            </a:r>
            <a:r>
              <a:rPr lang="en-GB" sz="2000" b="0" dirty="0" smtClean="0">
                <a:latin typeface="Lucida Sans Unicode" pitchFamily="34" charset="0"/>
                <a:cs typeface="Lucida Sans Unicode" pitchFamily="34" charset="0"/>
              </a:rPr>
              <a:t>information */ </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60047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2c7f569c-8867-40cf-82a6-0212d01567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r>
              <a:rPr lang="pl-PL" dirty="0" smtClean="0"/>
              <a:t> and</a:t>
            </a:r>
            <a:r>
              <a:rPr lang="en-GB" dirty="0" smtClean="0"/>
              <a:t> </a:t>
            </a:r>
            <a:r>
              <a:rPr lang="pl-PL" dirty="0"/>
              <a:t>d</a:t>
            </a:r>
            <a:r>
              <a:rPr lang="en-GB" dirty="0" err="1" smtClean="0"/>
              <a:t>ata</a:t>
            </a:r>
            <a:r>
              <a:rPr lang="en-GB" dirty="0" smtClean="0"/>
              <a:t> Types</a:t>
            </a:r>
            <a:endParaRPr lang="en-US" dirty="0"/>
          </a:p>
        </p:txBody>
      </p:sp>
      <p:sp>
        <p:nvSpPr>
          <p:cNvPr id="4" name="Content Placeholder 2"/>
          <p:cNvSpPr>
            <a:spLocks noGrp="1"/>
          </p:cNvSpPr>
          <p:nvPr/>
        </p:nvSpPr>
        <p:spPr bwMode="auto">
          <a:xfrm>
            <a:off x="458788" y="72991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Use </a:t>
            </a:r>
            <a:r>
              <a:rPr lang="en-US" sz="2600" b="1" dirty="0"/>
              <a:t>var</a:t>
            </a:r>
            <a:r>
              <a:rPr lang="en-US" sz="2600" dirty="0"/>
              <a:t> to declare </a:t>
            </a:r>
            <a:r>
              <a:rPr lang="en-US" sz="2600" dirty="0" smtClean="0"/>
              <a:t>variables</a:t>
            </a:r>
          </a:p>
          <a:p>
            <a:endParaRPr lang="pl-PL" sz="2600" dirty="0" smtClean="0"/>
          </a:p>
          <a:p>
            <a:pPr marL="0" indent="0">
              <a:buNone/>
            </a:pPr>
            <a:endParaRPr lang="en-US" sz="1200" dirty="0"/>
          </a:p>
          <a:p>
            <a:r>
              <a:rPr lang="en-US" sz="2600" dirty="0" smtClean="0"/>
              <a:t>JavaScript </a:t>
            </a:r>
            <a:r>
              <a:rPr lang="en-US" sz="2600" dirty="0"/>
              <a:t>has three simple types</a:t>
            </a:r>
          </a:p>
          <a:p>
            <a:pPr lvl="1"/>
            <a:r>
              <a:rPr lang="en-US" sz="2600" dirty="0"/>
              <a:t>String, </a:t>
            </a:r>
            <a:r>
              <a:rPr lang="en-US" sz="2600" dirty="0" smtClean="0"/>
              <a:t>Number, and Boolean</a:t>
            </a:r>
          </a:p>
          <a:p>
            <a:pPr lvl="1"/>
            <a:r>
              <a:rPr lang="en-US" sz="2600" dirty="0" smtClean="0"/>
              <a:t>Variables can also be undefined or null</a:t>
            </a:r>
            <a:endParaRPr lang="pl-PL" sz="2600" dirty="0" smtClean="0"/>
          </a:p>
          <a:p>
            <a:endParaRPr lang="pl-PL" sz="2600" dirty="0"/>
          </a:p>
          <a:p>
            <a:pPr marL="0" indent="0">
              <a:buNone/>
            </a:pPr>
            <a:endParaRPr lang="pl-PL" sz="1200" dirty="0" smtClean="0"/>
          </a:p>
          <a:p>
            <a:r>
              <a:rPr lang="en-US" sz="2600" dirty="0" smtClean="0"/>
              <a:t>JavaScript </a:t>
            </a:r>
            <a:r>
              <a:rPr lang="en-US" sz="2600" dirty="0"/>
              <a:t>Has Dynamic </a:t>
            </a:r>
            <a:r>
              <a:rPr lang="en-US" sz="2600" dirty="0" smtClean="0"/>
              <a:t>Types</a:t>
            </a:r>
            <a:endParaRPr lang="pl-PL" sz="2600" dirty="0" smtClean="0"/>
          </a:p>
          <a:p>
            <a:endParaRPr lang="pl-PL" sz="2600" dirty="0"/>
          </a:p>
          <a:p>
            <a:endParaRPr lang="pl-PL" sz="2600" dirty="0" smtClean="0"/>
          </a:p>
          <a:p>
            <a:r>
              <a:rPr lang="pl-PL" sz="2600" dirty="0" err="1" smtClean="0"/>
              <a:t>Use</a:t>
            </a:r>
            <a:r>
              <a:rPr lang="pl-PL" sz="2600" dirty="0" smtClean="0"/>
              <a:t> </a:t>
            </a:r>
            <a:r>
              <a:rPr lang="en-US" sz="2600" dirty="0"/>
              <a:t>JavaScript </a:t>
            </a:r>
            <a:r>
              <a:rPr lang="en-US" sz="2600" b="1" dirty="0" err="1"/>
              <a:t>typeof</a:t>
            </a:r>
            <a:r>
              <a:rPr lang="en-US" sz="2600" dirty="0"/>
              <a:t> operator to find the type of a JavaScript variable</a:t>
            </a:r>
          </a:p>
          <a:p>
            <a:pPr marL="0" indent="0">
              <a:buNone/>
            </a:pPr>
            <a:endParaRPr lang="en-US" sz="2600" dirty="0" smtClean="0"/>
          </a:p>
          <a:p>
            <a:endParaRPr lang="en-US" sz="2600" dirty="0"/>
          </a:p>
          <a:p>
            <a:pPr marL="0" indent="0">
              <a:buNone/>
            </a:pPr>
            <a:endParaRPr lang="en-US" sz="2600" dirty="0"/>
          </a:p>
        </p:txBody>
      </p:sp>
      <p:sp>
        <p:nvSpPr>
          <p:cNvPr id="5" name="TextBox 3"/>
          <p:cNvSpPr txBox="1"/>
          <p:nvPr/>
        </p:nvSpPr>
        <p:spPr>
          <a:xfrm>
            <a:off x="674828" y="1155159"/>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a:t>
            </a:r>
            <a:r>
              <a:rPr lang="en-US" sz="2000" b="0" dirty="0" smtClean="0">
                <a:latin typeface="Lucida Sans Unicode" pitchFamily="34" charset="0"/>
                <a:cs typeface="Lucida Sans Unicode" pitchFamily="34" charset="0"/>
              </a:rPr>
              <a:t>answer </a:t>
            </a:r>
            <a:r>
              <a:rPr lang="en-US" sz="2000" b="0" dirty="0">
                <a:latin typeface="Lucida Sans Unicode" pitchFamily="34" charset="0"/>
                <a:cs typeface="Lucida Sans Unicode" pitchFamily="34" charset="0"/>
              </a:rPr>
              <a:t>= 3;</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var actuallyAsString = "42";</a:t>
            </a:r>
          </a:p>
        </p:txBody>
      </p:sp>
      <p:sp>
        <p:nvSpPr>
          <p:cNvPr id="6" name="TextBox 4"/>
          <p:cNvSpPr txBox="1"/>
          <p:nvPr/>
        </p:nvSpPr>
        <p:spPr>
          <a:xfrm>
            <a:off x="669683" y="3319866"/>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var noValue; // noValue has the value undefined</a:t>
            </a:r>
          </a:p>
          <a:p>
            <a:r>
              <a:rPr lang="en-GB" sz="2000" b="0" dirty="0" smtClean="0">
                <a:latin typeface="Lucida Sans Unicode" pitchFamily="34" charset="0"/>
                <a:cs typeface="Lucida Sans Unicode" pitchFamily="34" charset="0"/>
              </a:rPr>
              <a:t>var nullValue</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null; // null is different to undefined</a:t>
            </a:r>
            <a:endParaRPr lang="en-GB" sz="2000" b="0" dirty="0">
              <a:latin typeface="Lucida Sans Unicode" pitchFamily="34" charset="0"/>
              <a:cs typeface="Lucida Sans Unicode" pitchFamily="34" charset="0"/>
            </a:endParaRPr>
          </a:p>
        </p:txBody>
      </p:sp>
      <p:sp>
        <p:nvSpPr>
          <p:cNvPr id="7" name="TextBox 4"/>
          <p:cNvSpPr txBox="1"/>
          <p:nvPr/>
        </p:nvSpPr>
        <p:spPr>
          <a:xfrm>
            <a:off x="669683" y="4627519"/>
            <a:ext cx="7315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panose="020B0602040502020204" pitchFamily="34" charset="0"/>
                <a:cs typeface="Lucida Sans" panose="020B0602040502020204" pitchFamily="34" charset="0"/>
              </a:rPr>
              <a:t>var</a:t>
            </a:r>
            <a:r>
              <a:rPr lang="en-US" b="0" dirty="0">
                <a:latin typeface="Lucida Sans" panose="020B0602040502020204" pitchFamily="34" charset="0"/>
                <a:cs typeface="Lucida Sans" panose="020B0602040502020204" pitchFamily="34" charset="0"/>
              </a:rPr>
              <a:t> x = 5;           // Now x is a Number</a:t>
            </a:r>
            <a:br>
              <a:rPr lang="en-US" b="0" dirty="0">
                <a:latin typeface="Lucida Sans" panose="020B0602040502020204" pitchFamily="34" charset="0"/>
                <a:cs typeface="Lucida Sans" panose="020B0602040502020204" pitchFamily="34" charset="0"/>
              </a:rPr>
            </a:br>
            <a:r>
              <a:rPr lang="en-US" b="0" dirty="0" err="1">
                <a:latin typeface="Lucida Sans" panose="020B0602040502020204" pitchFamily="34" charset="0"/>
                <a:cs typeface="Lucida Sans" panose="020B0602040502020204" pitchFamily="34" charset="0"/>
              </a:rPr>
              <a:t>var</a:t>
            </a:r>
            <a:r>
              <a:rPr lang="en-US" b="0" dirty="0">
                <a:latin typeface="Lucida Sans" panose="020B0602040502020204" pitchFamily="34" charset="0"/>
                <a:cs typeface="Lucida Sans" panose="020B0602040502020204" pitchFamily="34" charset="0"/>
              </a:rPr>
              <a:t> x = "John";      // Now x is a String</a:t>
            </a:r>
            <a:endParaRPr lang="en-GB" sz="2000" b="0" dirty="0">
              <a:latin typeface="Lucida Sans" panose="020B0602040502020204" pitchFamily="34" charset="0"/>
              <a:cs typeface="Lucida Sans" panose="020B0602040502020204" pitchFamily="34" charset="0"/>
            </a:endParaRPr>
          </a:p>
        </p:txBody>
      </p:sp>
    </p:spTree>
    <p:extLst>
      <p:ext uri="{BB962C8B-B14F-4D97-AF65-F5344CB8AC3E}">
        <p14:creationId xmlns:p14="http://schemas.microsoft.com/office/powerpoint/2010/main" val="1284092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Operators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a:t>
            </a:r>
            <a:r>
              <a:rPr lang="en-US" dirty="0"/>
              <a:t>supports many </a:t>
            </a:r>
            <a:r>
              <a:rPr lang="en-US" dirty="0" smtClean="0"/>
              <a:t>operators</a:t>
            </a:r>
            <a:r>
              <a:rPr lang="pl-PL" dirty="0" smtClean="0"/>
              <a:t>: </a:t>
            </a:r>
            <a:r>
              <a:rPr lang="en-US" dirty="0" smtClean="0"/>
              <a:t>Arithmetic</a:t>
            </a:r>
            <a:r>
              <a:rPr lang="en-US" dirty="0"/>
              <a:t>, assignment, comparison, B</a:t>
            </a:r>
            <a:r>
              <a:rPr lang="en-US" dirty="0" smtClean="0"/>
              <a:t>oolean</a:t>
            </a:r>
            <a:r>
              <a:rPr lang="en-US" dirty="0"/>
              <a:t>, conditional, and </a:t>
            </a:r>
            <a:r>
              <a:rPr lang="en-US" dirty="0" smtClean="0"/>
              <a:t>string</a:t>
            </a:r>
            <a:endParaRPr lang="en-US" dirty="0"/>
          </a:p>
          <a:p>
            <a:endParaRPr lang="en-US" dirty="0"/>
          </a:p>
        </p:txBody>
      </p:sp>
      <p:graphicFrame>
        <p:nvGraphicFramePr>
          <p:cNvPr id="3" name="Tabela 2"/>
          <p:cNvGraphicFramePr>
            <a:graphicFrameLocks noGrp="1"/>
          </p:cNvGraphicFramePr>
          <p:nvPr>
            <p:extLst>
              <p:ext uri="{D42A27DB-BD31-4B8C-83A1-F6EECF244321}">
                <p14:modId xmlns:p14="http://schemas.microsoft.com/office/powerpoint/2010/main" val="3051351459"/>
              </p:ext>
            </p:extLst>
          </p:nvPr>
        </p:nvGraphicFramePr>
        <p:xfrm>
          <a:off x="323528" y="2924944"/>
          <a:ext cx="4023841" cy="3600400"/>
        </p:xfrm>
        <a:graphic>
          <a:graphicData uri="http://schemas.openxmlformats.org/drawingml/2006/table">
            <a:tbl>
              <a:tblPr/>
              <a:tblGrid>
                <a:gridCol w="1310073">
                  <a:extLst>
                    <a:ext uri="{9D8B030D-6E8A-4147-A177-3AD203B41FA5}">
                      <a16:colId xmlns:a16="http://schemas.microsoft.com/office/drawing/2014/main" xmlns="" val="2284699380"/>
                    </a:ext>
                  </a:extLst>
                </a:gridCol>
                <a:gridCol w="2713768">
                  <a:extLst>
                    <a:ext uri="{9D8B030D-6E8A-4147-A177-3AD203B41FA5}">
                      <a16:colId xmlns:a16="http://schemas.microsoft.com/office/drawing/2014/main" xmlns="" val="2851887907"/>
                    </a:ext>
                  </a:extLst>
                </a:gridCol>
              </a:tblGrid>
              <a:tr h="450050">
                <a:tc>
                  <a:txBody>
                    <a:bodyPr/>
                    <a:lstStyle/>
                    <a:p>
                      <a:pPr algn="l" fontAlgn="t"/>
                      <a:r>
                        <a:rPr lang="en-US" sz="1800" dirty="0">
                          <a:effectLst/>
                        </a:rPr>
                        <a:t>Operator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517779456"/>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dirty="0">
                          <a:effectLst/>
                        </a:rPr>
                        <a:t>Addition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209048822"/>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Subtraction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007972950"/>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Multiplication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740853241"/>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Division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488330876"/>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Modulus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522467476"/>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Increment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19068931"/>
                  </a:ext>
                </a:extLst>
              </a:tr>
              <a:tr h="450050">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dirty="0">
                          <a:effectLst/>
                        </a:rPr>
                        <a:t>Decrement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40056935"/>
                  </a:ext>
                </a:extLst>
              </a:tr>
            </a:tbl>
          </a:graphicData>
        </a:graphic>
      </p:graphicFrame>
      <p:sp>
        <p:nvSpPr>
          <p:cNvPr id="7" name="Prostokąt 6"/>
          <p:cNvSpPr/>
          <p:nvPr/>
        </p:nvSpPr>
        <p:spPr>
          <a:xfrm>
            <a:off x="1691680" y="2502629"/>
            <a:ext cx="1625766" cy="369332"/>
          </a:xfrm>
          <a:prstGeom prst="rect">
            <a:avLst/>
          </a:prstGeom>
        </p:spPr>
        <p:txBody>
          <a:bodyPr wrap="none">
            <a:spAutoFit/>
          </a:bodyPr>
          <a:lstStyle/>
          <a:p>
            <a:r>
              <a:rPr lang="pl-PL" b="1" dirty="0" smtClean="0">
                <a:solidFill>
                  <a:srgbClr val="333333"/>
                </a:solidFill>
                <a:latin typeface="Verdana" panose="020B0604030504040204" pitchFamily="34" charset="0"/>
              </a:rPr>
              <a:t>A</a:t>
            </a:r>
            <a:r>
              <a:rPr lang="en-US" b="1" dirty="0" err="1" smtClean="0">
                <a:solidFill>
                  <a:srgbClr val="333333"/>
                </a:solidFill>
                <a:latin typeface="Verdana" panose="020B0604030504040204" pitchFamily="34" charset="0"/>
              </a:rPr>
              <a:t>rithmetic</a:t>
            </a:r>
            <a:r>
              <a:rPr lang="en-US" b="1" dirty="0">
                <a:solidFill>
                  <a:srgbClr val="333333"/>
                </a:solidFill>
                <a:latin typeface="Verdana" panose="020B0604030504040204" pitchFamily="34" charset="0"/>
              </a:rPr>
              <a:t> </a:t>
            </a:r>
            <a:endParaRPr lang="en-US" b="1" dirty="0"/>
          </a:p>
        </p:txBody>
      </p:sp>
      <p:graphicFrame>
        <p:nvGraphicFramePr>
          <p:cNvPr id="8" name="Tabela 7"/>
          <p:cNvGraphicFramePr>
            <a:graphicFrameLocks noGrp="1"/>
          </p:cNvGraphicFramePr>
          <p:nvPr>
            <p:extLst>
              <p:ext uri="{D42A27DB-BD31-4B8C-83A1-F6EECF244321}">
                <p14:modId xmlns:p14="http://schemas.microsoft.com/office/powerpoint/2010/main" val="975282404"/>
              </p:ext>
            </p:extLst>
          </p:nvPr>
        </p:nvGraphicFramePr>
        <p:xfrm>
          <a:off x="4932722" y="2924944"/>
          <a:ext cx="3959759" cy="3528392"/>
        </p:xfrm>
        <a:graphic>
          <a:graphicData uri="http://schemas.openxmlformats.org/drawingml/2006/table">
            <a:tbl>
              <a:tblPr/>
              <a:tblGrid>
                <a:gridCol w="1251541">
                  <a:extLst>
                    <a:ext uri="{9D8B030D-6E8A-4147-A177-3AD203B41FA5}">
                      <a16:colId xmlns:a16="http://schemas.microsoft.com/office/drawing/2014/main" xmlns="" val="878719954"/>
                    </a:ext>
                  </a:extLst>
                </a:gridCol>
                <a:gridCol w="1221890">
                  <a:extLst>
                    <a:ext uri="{9D8B030D-6E8A-4147-A177-3AD203B41FA5}">
                      <a16:colId xmlns:a16="http://schemas.microsoft.com/office/drawing/2014/main" xmlns="" val="3233408808"/>
                    </a:ext>
                  </a:extLst>
                </a:gridCol>
                <a:gridCol w="1486328">
                  <a:extLst>
                    <a:ext uri="{9D8B030D-6E8A-4147-A177-3AD203B41FA5}">
                      <a16:colId xmlns:a16="http://schemas.microsoft.com/office/drawing/2014/main" xmlns="" val="1209725394"/>
                    </a:ext>
                  </a:extLst>
                </a:gridCol>
              </a:tblGrid>
              <a:tr h="504056">
                <a:tc>
                  <a:txBody>
                    <a:bodyPr/>
                    <a:lstStyle/>
                    <a:p>
                      <a:pPr algn="l" fontAlgn="t"/>
                      <a:r>
                        <a:rPr lang="en-US" sz="1800">
                          <a:effectLst/>
                        </a:rPr>
                        <a:t>Operator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Example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Same As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257057413"/>
                  </a:ext>
                </a:extLst>
              </a:tr>
              <a:tr h="504056">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519048606"/>
                  </a:ext>
                </a:extLst>
              </a:tr>
              <a:tr h="504056">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x = 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72481832"/>
                  </a:ext>
                </a:extLst>
              </a:tr>
              <a:tr h="504056">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x = 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098985921"/>
                  </a:ext>
                </a:extLst>
              </a:tr>
              <a:tr h="504056">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x = 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209120185"/>
                  </a:ext>
                </a:extLst>
              </a:tr>
              <a:tr h="504056">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800">
                          <a:effectLst/>
                        </a:rPr>
                        <a:t>x = 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802531484"/>
                  </a:ext>
                </a:extLst>
              </a:tr>
              <a:tr h="504056">
                <a:tc>
                  <a:txBody>
                    <a:bodyPr/>
                    <a:lstStyle/>
                    <a:p>
                      <a:pPr fontAlgn="t"/>
                      <a:r>
                        <a:rPr lang="en-US" sz="18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x = x % 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066994908"/>
                  </a:ext>
                </a:extLst>
              </a:tr>
            </a:tbl>
          </a:graphicData>
        </a:graphic>
      </p:graphicFrame>
      <p:sp>
        <p:nvSpPr>
          <p:cNvPr id="9" name="Prostokąt 8"/>
          <p:cNvSpPr/>
          <p:nvPr/>
        </p:nvSpPr>
        <p:spPr>
          <a:xfrm>
            <a:off x="5724128" y="2502629"/>
            <a:ext cx="1789272" cy="369332"/>
          </a:xfrm>
          <a:prstGeom prst="rect">
            <a:avLst/>
          </a:prstGeom>
        </p:spPr>
        <p:txBody>
          <a:bodyPr wrap="none">
            <a:spAutoFit/>
          </a:bodyPr>
          <a:lstStyle/>
          <a:p>
            <a:r>
              <a:rPr lang="en-US" b="1" dirty="0">
                <a:solidFill>
                  <a:srgbClr val="333333"/>
                </a:solidFill>
                <a:latin typeface="Verdana" panose="020B0604030504040204" pitchFamily="34" charset="0"/>
              </a:rPr>
              <a:t>Assignment </a:t>
            </a:r>
            <a:endParaRPr lang="en-US" b="1" dirty="0"/>
          </a:p>
        </p:txBody>
      </p:sp>
    </p:spTree>
    <p:extLst>
      <p:ext uri="{BB962C8B-B14F-4D97-AF65-F5344CB8AC3E}">
        <p14:creationId xmlns:p14="http://schemas.microsoft.com/office/powerpoint/2010/main" val="3207925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Operators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graphicFrame>
        <p:nvGraphicFramePr>
          <p:cNvPr id="5" name="Tabela 4"/>
          <p:cNvGraphicFramePr>
            <a:graphicFrameLocks noGrp="1"/>
          </p:cNvGraphicFramePr>
          <p:nvPr>
            <p:extLst>
              <p:ext uri="{D42A27DB-BD31-4B8C-83A1-F6EECF244321}">
                <p14:modId xmlns:p14="http://schemas.microsoft.com/office/powerpoint/2010/main" val="3912848898"/>
              </p:ext>
            </p:extLst>
          </p:nvPr>
        </p:nvGraphicFramePr>
        <p:xfrm>
          <a:off x="251520" y="1893605"/>
          <a:ext cx="4392488" cy="3554976"/>
        </p:xfrm>
        <a:graphic>
          <a:graphicData uri="http://schemas.openxmlformats.org/drawingml/2006/table">
            <a:tbl>
              <a:tblPr/>
              <a:tblGrid>
                <a:gridCol w="1080120">
                  <a:extLst>
                    <a:ext uri="{9D8B030D-6E8A-4147-A177-3AD203B41FA5}">
                      <a16:colId xmlns:a16="http://schemas.microsoft.com/office/drawing/2014/main" xmlns="" val="2281124022"/>
                    </a:ext>
                  </a:extLst>
                </a:gridCol>
                <a:gridCol w="3312368">
                  <a:extLst>
                    <a:ext uri="{9D8B030D-6E8A-4147-A177-3AD203B41FA5}">
                      <a16:colId xmlns:a16="http://schemas.microsoft.com/office/drawing/2014/main" xmlns="" val="293298115"/>
                    </a:ext>
                  </a:extLst>
                </a:gridCol>
              </a:tblGrid>
              <a:tr h="347381">
                <a:tc>
                  <a:txBody>
                    <a:bodyPr/>
                    <a:lstStyle/>
                    <a:p>
                      <a:pPr algn="l" fontAlgn="t"/>
                      <a:r>
                        <a:rPr lang="en-US" sz="1600">
                          <a:effectLst/>
                        </a:rPr>
                        <a:t>Operator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773670355"/>
                  </a:ext>
                </a:extLst>
              </a:tr>
              <a:tr h="347381">
                <a:tc>
                  <a:txBody>
                    <a:bodyPr/>
                    <a:lstStyle/>
                    <a:p>
                      <a:pPr fontAlgn="t"/>
                      <a:r>
                        <a:rPr lang="en-US" sz="16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600">
                          <a:effectLst/>
                        </a:rPr>
                        <a:t>equal to</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73391720"/>
                  </a:ext>
                </a:extLst>
              </a:tr>
              <a:tr h="347381">
                <a:tc>
                  <a:txBody>
                    <a:bodyPr/>
                    <a:lstStyle/>
                    <a:p>
                      <a:pPr fontAlgn="t"/>
                      <a:r>
                        <a:rPr lang="en-US" sz="16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equal value and equal type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771213106"/>
                  </a:ext>
                </a:extLst>
              </a:tr>
              <a:tr h="347381">
                <a:tc>
                  <a:txBody>
                    <a:bodyPr/>
                    <a:lstStyle/>
                    <a:p>
                      <a:pPr fontAlgn="t"/>
                      <a:r>
                        <a:rPr lang="en-US" sz="16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600">
                          <a:effectLst/>
                        </a:rPr>
                        <a:t>not equal</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732750150"/>
                  </a:ext>
                </a:extLst>
              </a:tr>
              <a:tr h="347381">
                <a:tc>
                  <a:txBody>
                    <a:bodyPr/>
                    <a:lstStyle/>
                    <a:p>
                      <a:pPr fontAlgn="t"/>
                      <a:r>
                        <a:rPr lang="en-US" sz="16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not equal value or not equal type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016799725"/>
                  </a:ext>
                </a:extLst>
              </a:tr>
              <a:tr h="347381">
                <a:tc>
                  <a:txBody>
                    <a:bodyPr/>
                    <a:lstStyle/>
                    <a:p>
                      <a:pPr fontAlgn="t"/>
                      <a:r>
                        <a:rPr lang="en-US" sz="1600">
                          <a:effectLst/>
                        </a:rPr>
                        <a:t>&gt;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600">
                          <a:effectLst/>
                        </a:rPr>
                        <a:t>greater than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56451008"/>
                  </a:ext>
                </a:extLst>
              </a:tr>
              <a:tr h="347381">
                <a:tc>
                  <a:txBody>
                    <a:bodyPr/>
                    <a:lstStyle/>
                    <a:p>
                      <a:pPr fontAlgn="t"/>
                      <a:r>
                        <a:rPr lang="en-US" sz="1600">
                          <a:effectLst/>
                        </a:rPr>
                        <a:t>&lt;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less than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45420570"/>
                  </a:ext>
                </a:extLst>
              </a:tr>
              <a:tr h="347381">
                <a:tc>
                  <a:txBody>
                    <a:bodyPr/>
                    <a:lstStyle/>
                    <a:p>
                      <a:pPr fontAlgn="t"/>
                      <a:r>
                        <a:rPr lang="en-US" sz="1600">
                          <a:effectLst/>
                        </a:rPr>
                        <a:t>&gt;=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600">
                          <a:effectLst/>
                        </a:rPr>
                        <a:t>greater than or equal to</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514987801"/>
                  </a:ext>
                </a:extLst>
              </a:tr>
              <a:tr h="347381">
                <a:tc>
                  <a:txBody>
                    <a:bodyPr/>
                    <a:lstStyle/>
                    <a:p>
                      <a:pPr fontAlgn="t"/>
                      <a:r>
                        <a:rPr lang="en-US" sz="1600">
                          <a:effectLst/>
                        </a:rPr>
                        <a:t>&lt;=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less than or equal to</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64817193"/>
                  </a:ext>
                </a:extLst>
              </a:tr>
            </a:tbl>
          </a:graphicData>
        </a:graphic>
      </p:graphicFrame>
      <p:sp>
        <p:nvSpPr>
          <p:cNvPr id="6" name="Prostokąt 5"/>
          <p:cNvSpPr/>
          <p:nvPr/>
        </p:nvSpPr>
        <p:spPr>
          <a:xfrm>
            <a:off x="899592" y="1524273"/>
            <a:ext cx="2877711" cy="369332"/>
          </a:xfrm>
          <a:prstGeom prst="rect">
            <a:avLst/>
          </a:prstGeom>
        </p:spPr>
        <p:txBody>
          <a:bodyPr wrap="none">
            <a:spAutoFit/>
          </a:bodyPr>
          <a:lstStyle/>
          <a:p>
            <a:r>
              <a:rPr lang="en-US" b="1" dirty="0">
                <a:solidFill>
                  <a:srgbClr val="333333"/>
                </a:solidFill>
                <a:latin typeface="Arial" panose="020B0604020202020204" pitchFamily="34" charset="0"/>
              </a:rPr>
              <a:t>Comparison and Logical</a:t>
            </a:r>
            <a:endParaRPr lang="en-US" b="1" i="0" dirty="0">
              <a:solidFill>
                <a:srgbClr val="333333"/>
              </a:solidFill>
              <a:effectLst/>
              <a:latin typeface="Arial" panose="020B0604020202020204" pitchFamily="34" charset="0"/>
            </a:endParaRPr>
          </a:p>
        </p:txBody>
      </p:sp>
      <p:graphicFrame>
        <p:nvGraphicFramePr>
          <p:cNvPr id="10" name="Tabela 9"/>
          <p:cNvGraphicFramePr>
            <a:graphicFrameLocks noGrp="1"/>
          </p:cNvGraphicFramePr>
          <p:nvPr>
            <p:extLst>
              <p:ext uri="{D42A27DB-BD31-4B8C-83A1-F6EECF244321}">
                <p14:modId xmlns:p14="http://schemas.microsoft.com/office/powerpoint/2010/main" val="2814505875"/>
              </p:ext>
            </p:extLst>
          </p:nvPr>
        </p:nvGraphicFramePr>
        <p:xfrm>
          <a:off x="4851276" y="1892953"/>
          <a:ext cx="3799246" cy="2327200"/>
        </p:xfrm>
        <a:graphic>
          <a:graphicData uri="http://schemas.openxmlformats.org/drawingml/2006/table">
            <a:tbl>
              <a:tblPr/>
              <a:tblGrid>
                <a:gridCol w="1088876">
                  <a:extLst>
                    <a:ext uri="{9D8B030D-6E8A-4147-A177-3AD203B41FA5}">
                      <a16:colId xmlns:a16="http://schemas.microsoft.com/office/drawing/2014/main" xmlns="" val="3387689560"/>
                    </a:ext>
                  </a:extLst>
                </a:gridCol>
                <a:gridCol w="2710370">
                  <a:extLst>
                    <a:ext uri="{9D8B030D-6E8A-4147-A177-3AD203B41FA5}">
                      <a16:colId xmlns:a16="http://schemas.microsoft.com/office/drawing/2014/main" xmlns="" val="1357569575"/>
                    </a:ext>
                  </a:extLst>
                </a:gridCol>
              </a:tblGrid>
              <a:tr h="347381">
                <a:tc>
                  <a:txBody>
                    <a:bodyPr/>
                    <a:lstStyle/>
                    <a:p>
                      <a:pPr algn="l" fontAlgn="t"/>
                      <a:r>
                        <a:rPr lang="en-US" sz="1600" dirty="0">
                          <a:effectLst/>
                        </a:rPr>
                        <a:t>Operator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Precedence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095781681"/>
                  </a:ext>
                </a:extLst>
              </a:tr>
              <a:tr h="347381">
                <a:tc>
                  <a:txBody>
                    <a:bodyPr/>
                    <a:lstStyle/>
                    <a:p>
                      <a:pPr fontAlgn="t"/>
                      <a:r>
                        <a:rPr lang="en-US" sz="1600">
                          <a:effectLst/>
                        </a:rPr>
                        <a:t>( )</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600">
                          <a:effectLst/>
                        </a:rPr>
                        <a:t>Expression grouping</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315851804"/>
                  </a:ext>
                </a:extLst>
              </a:tr>
              <a:tr h="347381">
                <a:tc>
                  <a:txBody>
                    <a:bodyPr/>
                    <a:lstStyle/>
                    <a:p>
                      <a:pPr fontAlgn="t"/>
                      <a:r>
                        <a:rPr lang="en-US" sz="1600">
                          <a:effectLst/>
                        </a:rPr>
                        <a:t>++ --</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Increment and decrement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18492392"/>
                  </a:ext>
                </a:extLst>
              </a:tr>
              <a:tr h="570697">
                <a:tc>
                  <a:txBody>
                    <a:bodyPr/>
                    <a:lstStyle/>
                    <a:p>
                      <a:pPr fontAlgn="t"/>
                      <a:r>
                        <a:rPr lang="en-US" sz="1600">
                          <a:effectLst/>
                        </a:rPr>
                        <a:t>* / %</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600">
                          <a:effectLst/>
                        </a:rPr>
                        <a:t>Multiplication, division, and modulo division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580944864"/>
                  </a:ext>
                </a:extLst>
              </a:tr>
              <a:tr h="347381">
                <a:tc>
                  <a:txBody>
                    <a:bodyPr/>
                    <a:lstStyle/>
                    <a:p>
                      <a:pPr fontAlgn="t"/>
                      <a:r>
                        <a:rPr lang="en-US" sz="1600" dirty="0">
                          <a:effectLst/>
                        </a:rPr>
                        <a:t>+ -</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Addition and subtraction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931697546"/>
                  </a:ext>
                </a:extLst>
              </a:tr>
            </a:tbl>
          </a:graphicData>
        </a:graphic>
      </p:graphicFrame>
      <p:sp>
        <p:nvSpPr>
          <p:cNvPr id="11" name="Prostokąt 10"/>
          <p:cNvSpPr/>
          <p:nvPr/>
        </p:nvSpPr>
        <p:spPr>
          <a:xfrm>
            <a:off x="4888851" y="1523621"/>
            <a:ext cx="3724096"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Arithmetic Operator Precedence</a:t>
            </a:r>
          </a:p>
        </p:txBody>
      </p:sp>
    </p:spTree>
    <p:extLst>
      <p:ext uri="{BB962C8B-B14F-4D97-AF65-F5344CB8AC3E}">
        <p14:creationId xmlns:p14="http://schemas.microsoft.com/office/powerpoint/2010/main" val="1741638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2 </a:t>
            </a:r>
            <a:r>
              <a:rPr lang="pl-PL" sz="2400" dirty="0"/>
              <a:t>– </a:t>
            </a:r>
            <a:r>
              <a:rPr lang="pl-PL" sz="2400" i="1" dirty="0" smtClean="0"/>
              <a:t>Zmienne, operatory</a:t>
            </a:r>
            <a:endParaRPr lang="pl-PL" sz="2400" i="1" dirty="0"/>
          </a:p>
        </p:txBody>
      </p:sp>
    </p:spTree>
    <p:extLst>
      <p:ext uri="{BB962C8B-B14F-4D97-AF65-F5344CB8AC3E}">
        <p14:creationId xmlns:p14="http://schemas.microsoft.com/office/powerpoint/2010/main" val="44544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Comments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comments can be used to explain JavaScript code, and to make it more readable. </a:t>
            </a:r>
            <a:endParaRPr lang="pl-PL" dirty="0" smtClean="0"/>
          </a:p>
          <a:p>
            <a:r>
              <a:rPr lang="pl-PL" b="1" dirty="0" err="1" smtClean="0"/>
              <a:t>Syntax</a:t>
            </a:r>
            <a:r>
              <a:rPr lang="pl-PL" b="1" dirty="0" smtClean="0"/>
              <a:t> </a:t>
            </a:r>
            <a:r>
              <a:rPr lang="pl-PL" dirty="0" err="1" smtClean="0"/>
              <a:t>example</a:t>
            </a:r>
            <a:endParaRPr lang="en-US" b="1" dirty="0" smtClean="0"/>
          </a:p>
          <a:p>
            <a:endParaRPr lang="en-US" dirty="0"/>
          </a:p>
          <a:p>
            <a:endParaRPr lang="en-US" dirty="0" smtClean="0"/>
          </a:p>
          <a:p>
            <a:endParaRPr lang="en-US" dirty="0"/>
          </a:p>
          <a:p>
            <a:endParaRPr lang="en-US" dirty="0"/>
          </a:p>
        </p:txBody>
      </p:sp>
      <p:sp>
        <p:nvSpPr>
          <p:cNvPr id="5" name="TextBox 3"/>
          <p:cNvSpPr txBox="1"/>
          <p:nvPr/>
        </p:nvSpPr>
        <p:spPr>
          <a:xfrm>
            <a:off x="611560" y="2636912"/>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pl-PL" sz="2000" b="0" dirty="0" err="1" smtClean="0">
                <a:latin typeface="Lucida Sans Unicode" pitchFamily="34" charset="0"/>
                <a:cs typeface="Lucida Sans Unicode" pitchFamily="34" charset="0"/>
              </a:rPr>
              <a:t>const</a:t>
            </a:r>
            <a:r>
              <a:rPr lang="en-US"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tax</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 </a:t>
            </a:r>
            <a:r>
              <a:rPr lang="pl-PL" sz="2000" b="0" dirty="0" smtClean="0">
                <a:latin typeface="Lucida Sans Unicode" pitchFamily="34" charset="0"/>
                <a:cs typeface="Lucida Sans Unicode" pitchFamily="34" charset="0"/>
              </a:rPr>
              <a:t>23</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pl-PL" sz="2000" b="0" dirty="0" err="1" smtClean="0">
                <a:latin typeface="Lucida Sans Unicode" pitchFamily="34" charset="0"/>
                <a:cs typeface="Lucida Sans Unicode" pitchFamily="34" charset="0"/>
              </a:rPr>
              <a:t>tax</a:t>
            </a:r>
            <a:r>
              <a:rPr lang="en-GB" sz="2000" b="0" dirty="0" smtClean="0">
                <a:latin typeface="Lucida Sans Unicode" pitchFamily="34" charset="0"/>
                <a:cs typeface="Lucida Sans Unicode" pitchFamily="34" charset="0"/>
              </a:rPr>
              <a:t> = </a:t>
            </a:r>
            <a:r>
              <a:rPr lang="pl-PL" sz="2000" b="0" dirty="0">
                <a:latin typeface="Lucida Sans Unicode" pitchFamily="34" charset="0"/>
                <a:cs typeface="Lucida Sans Unicode" pitchFamily="34" charset="0"/>
              </a:rPr>
              <a:t>2</a:t>
            </a:r>
            <a:r>
              <a:rPr lang="en-GB" sz="2000" b="0" dirty="0" smtClean="0">
                <a:latin typeface="Lucida Sans Unicode" pitchFamily="34" charset="0"/>
                <a:cs typeface="Lucida Sans Unicode" pitchFamily="34" charset="0"/>
              </a:rPr>
              <a:t>2;</a:t>
            </a:r>
            <a:r>
              <a:rPr lang="pl-PL" sz="2000" b="0" dirty="0" smtClean="0">
                <a:latin typeface="Lucida Sans Unicode" pitchFamily="34" charset="0"/>
                <a:cs typeface="Lucida Sans Unicode" pitchFamily="34" charset="0"/>
              </a:rPr>
              <a:t> //single </a:t>
            </a:r>
            <a:r>
              <a:rPr lang="pl-PL" sz="2000" b="0" dirty="0" err="1" smtClean="0">
                <a:latin typeface="Lucida Sans Unicode" pitchFamily="34" charset="0"/>
                <a:cs typeface="Lucida Sans Unicode" pitchFamily="34" charset="0"/>
              </a:rPr>
              <a:t>line</a:t>
            </a:r>
            <a:r>
              <a:rPr lang="pl-PL"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comment</a:t>
            </a:r>
            <a:endParaRPr lang="en-GB" sz="2000" b="0" dirty="0" smtClean="0">
              <a:latin typeface="Lucida Sans Unicode" pitchFamily="34" charset="0"/>
              <a:cs typeface="Lucida Sans Unicode" pitchFamily="34" charset="0"/>
            </a:endParaRPr>
          </a:p>
        </p:txBody>
      </p:sp>
      <p:sp>
        <p:nvSpPr>
          <p:cNvPr id="6" name="TextBox 3"/>
          <p:cNvSpPr txBox="1"/>
          <p:nvPr/>
        </p:nvSpPr>
        <p:spPr>
          <a:xfrm>
            <a:off x="596993" y="3801234"/>
            <a:ext cx="7315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pl-PL"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const</a:t>
            </a:r>
            <a:r>
              <a:rPr lang="en-US"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tax</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 </a:t>
            </a:r>
            <a:r>
              <a:rPr lang="pl-PL" sz="2000" b="0" dirty="0" smtClean="0">
                <a:latin typeface="Lucida Sans Unicode" pitchFamily="34" charset="0"/>
                <a:cs typeface="Lucida Sans Unicode" pitchFamily="34" charset="0"/>
              </a:rPr>
              <a:t>23</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pl-PL"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tax</a:t>
            </a:r>
            <a:r>
              <a:rPr lang="en-GB" sz="2000" b="0" dirty="0" smtClean="0">
                <a:latin typeface="Lucida Sans Unicode" pitchFamily="34" charset="0"/>
                <a:cs typeface="Lucida Sans Unicode" pitchFamily="34" charset="0"/>
              </a:rPr>
              <a:t> = </a:t>
            </a:r>
            <a:r>
              <a:rPr lang="pl-PL" sz="2000" b="0" dirty="0">
                <a:latin typeface="Lucida Sans Unicode" pitchFamily="34" charset="0"/>
                <a:cs typeface="Lucida Sans Unicode" pitchFamily="34" charset="0"/>
              </a:rPr>
              <a:t>2</a:t>
            </a:r>
            <a:r>
              <a:rPr lang="en-GB" sz="2000" b="0" dirty="0" smtClean="0">
                <a:latin typeface="Lucida Sans Unicode" pitchFamily="34" charset="0"/>
                <a:cs typeface="Lucida Sans Unicode" pitchFamily="34" charset="0"/>
              </a:rPr>
              <a:t>2;</a:t>
            </a:r>
            <a:r>
              <a:rPr lang="pl-PL" sz="2000" b="0" dirty="0" smtClean="0">
                <a:latin typeface="Lucida Sans Unicode" pitchFamily="34" charset="0"/>
                <a:cs typeface="Lucida Sans Unicode" pitchFamily="34" charset="0"/>
              </a:rPr>
              <a:t> </a:t>
            </a:r>
          </a:p>
          <a:p>
            <a:r>
              <a:rPr lang="pl-PL"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multi</a:t>
            </a:r>
            <a:r>
              <a:rPr lang="pl-PL" sz="2000" b="0" dirty="0" err="1">
                <a:latin typeface="Lucida Sans Unicode" pitchFamily="34" charset="0"/>
                <a:cs typeface="Lucida Sans Unicode" pitchFamily="34" charset="0"/>
              </a:rPr>
              <a:t>-</a:t>
            </a:r>
            <a:r>
              <a:rPr lang="pl-PL" sz="2000" b="0" dirty="0" err="1" smtClean="0">
                <a:latin typeface="Lucida Sans Unicode" pitchFamily="34" charset="0"/>
                <a:cs typeface="Lucida Sans Unicode" pitchFamily="34" charset="0"/>
              </a:rPr>
              <a:t>line</a:t>
            </a:r>
            <a:r>
              <a:rPr lang="pl-PL"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comment</a:t>
            </a:r>
            <a:endParaRPr lang="pl-PL" sz="2000" b="0" dirty="0" smtClean="0">
              <a:latin typeface="Lucida Sans Unicode" pitchFamily="34" charset="0"/>
              <a:cs typeface="Lucida Sans Unicode" pitchFamily="34" charset="0"/>
            </a:endParaRPr>
          </a:p>
          <a:p>
            <a:r>
              <a:rPr lang="pl-PL" sz="2000" b="0" dirty="0" smtClean="0">
                <a:latin typeface="Lucida Sans Unicode" pitchFamily="34" charset="0"/>
                <a:cs typeface="Lucida Sans Unicode" pitchFamily="34" charset="0"/>
              </a:rPr>
              <a:t>*/</a:t>
            </a:r>
            <a:endParaRPr lang="en-GB" sz="20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90853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r>
              <a:rPr lang="pl-PL" dirty="0" smtClean="0"/>
              <a:t> – </a:t>
            </a:r>
            <a:r>
              <a:rPr lang="pl-PL" dirty="0" err="1" smtClean="0"/>
              <a:t>Additional</a:t>
            </a:r>
            <a:r>
              <a:rPr lang="pl-PL" dirty="0" smtClean="0"/>
              <a:t> </a:t>
            </a:r>
            <a:r>
              <a:rPr lang="pl-PL" dirty="0" err="1" smtClean="0"/>
              <a:t>topics</a:t>
            </a:r>
            <a:endParaRPr lang="en-US" dirty="0"/>
          </a:p>
        </p:txBody>
      </p:sp>
      <p:sp>
        <p:nvSpPr>
          <p:cNvPr id="3" name="Text Placeholder 2"/>
          <p:cNvSpPr>
            <a:spLocks noGrp="1"/>
          </p:cNvSpPr>
          <p:nvPr>
            <p:ph type="body" idx="1"/>
          </p:nvPr>
        </p:nvSpPr>
        <p:spPr/>
        <p:txBody>
          <a:bodyPr/>
          <a:lstStyle/>
          <a:p>
            <a:pPr marL="457200" indent="-457200">
              <a:buFont typeface="+mj-lt"/>
              <a:buAutoNum type="arabicPeriod"/>
            </a:pPr>
            <a:r>
              <a:rPr lang="en-GB" sz="2000" dirty="0"/>
              <a:t>Reacting to Browser Location and Context
</a:t>
            </a:r>
            <a:r>
              <a:rPr lang="en-GB" sz="2000" dirty="0" smtClean="0"/>
              <a:t>Interacting </a:t>
            </a:r>
            <a:r>
              <a:rPr lang="en-GB" sz="2000" dirty="0"/>
              <a:t>with Files
Incorporating Multimedia
</a:t>
            </a:r>
            <a:r>
              <a:rPr lang="en-GB" sz="2000" dirty="0" smtClean="0"/>
              <a:t>Reading </a:t>
            </a:r>
            <a:r>
              <a:rPr lang="en-GB" sz="2000" dirty="0"/>
              <a:t>and Writing Data Locally
Adding Offline Support by Using the Application </a:t>
            </a:r>
            <a:r>
              <a:rPr lang="en-GB" sz="2000" dirty="0" smtClean="0"/>
              <a:t>Cache</a:t>
            </a:r>
            <a:endParaRPr lang="pl-PL" sz="2000" dirty="0" smtClean="0"/>
          </a:p>
          <a:p>
            <a:pPr marL="457200" indent="-457200">
              <a:buFont typeface="+mj-lt"/>
              <a:buAutoNum type="arabicPeriod"/>
            </a:pPr>
            <a:r>
              <a:rPr lang="en-GB" sz="2000" dirty="0"/>
              <a:t>Creating Interactive Graphics by Using </a:t>
            </a:r>
            <a:r>
              <a:rPr lang="en-GB" sz="2000" dirty="0" smtClean="0"/>
              <a:t>SVG</a:t>
            </a:r>
            <a:r>
              <a:rPr lang="en-GB" sz="2000" dirty="0"/>
              <a:t>
Drawing Graphics by Using the Canvas </a:t>
            </a:r>
            <a:r>
              <a:rPr lang="en-GB" sz="2000" dirty="0" smtClean="0"/>
              <a:t>API</a:t>
            </a:r>
            <a:endParaRPr lang="pl-PL" sz="2000" dirty="0" smtClean="0"/>
          </a:p>
          <a:p>
            <a:pPr marL="457200" indent="-457200">
              <a:buFont typeface="+mj-lt"/>
              <a:buAutoNum type="arabicPeriod"/>
            </a:pPr>
            <a:r>
              <a:rPr lang="en-GB" sz="2000" dirty="0"/>
              <a:t>Introduction to Web Sockets
Using the </a:t>
            </a:r>
            <a:r>
              <a:rPr lang="en-GB" sz="2000" dirty="0" err="1"/>
              <a:t>WebSocket</a:t>
            </a:r>
            <a:r>
              <a:rPr lang="en-GB" sz="2000" dirty="0"/>
              <a:t> API</a:t>
            </a:r>
            <a:endParaRPr lang="en-US" sz="2000" dirty="0"/>
          </a:p>
          <a:p>
            <a:pPr marL="457200" indent="-457200">
              <a:buFont typeface="+mj-lt"/>
              <a:buAutoNum type="arabicPeriod"/>
            </a:pPr>
            <a:r>
              <a:rPr lang="en-GB" sz="2000" dirty="0"/>
              <a:t>Understanding Web Workers
Performing Asynchronous Processing by Using Web </a:t>
            </a:r>
            <a:r>
              <a:rPr lang="en-GB" sz="2000" dirty="0" smtClean="0"/>
              <a:t>Workers</a:t>
            </a:r>
            <a:endParaRPr lang="pl-PL"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2565590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Constants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a:t>
            </a:r>
            <a:r>
              <a:rPr lang="en-US" b="1" dirty="0"/>
              <a:t> </a:t>
            </a:r>
            <a:r>
              <a:rPr lang="en-US" b="1" dirty="0" err="1"/>
              <a:t>const</a:t>
            </a:r>
            <a:r>
              <a:rPr lang="en-US" b="1" dirty="0"/>
              <a:t> declaration</a:t>
            </a:r>
            <a:r>
              <a:rPr lang="en-US" dirty="0"/>
              <a:t> creates a read-only named </a:t>
            </a:r>
            <a:r>
              <a:rPr lang="en-US" dirty="0" smtClean="0"/>
              <a:t>constant</a:t>
            </a:r>
            <a:r>
              <a:rPr lang="pl-PL" dirty="0" smtClean="0"/>
              <a:t>:</a:t>
            </a:r>
          </a:p>
          <a:p>
            <a:pPr lvl="1"/>
            <a:r>
              <a:rPr lang="en-US" dirty="0" smtClean="0"/>
              <a:t>constant can </a:t>
            </a:r>
            <a:r>
              <a:rPr lang="en-US" dirty="0"/>
              <a:t>be global or local to the </a:t>
            </a:r>
            <a:r>
              <a:rPr lang="en-US" dirty="0" smtClean="0"/>
              <a:t>function</a:t>
            </a:r>
            <a:endParaRPr lang="pl-PL" dirty="0" smtClean="0"/>
          </a:p>
          <a:p>
            <a:pPr lvl="1"/>
            <a:r>
              <a:rPr lang="pl-PL" dirty="0" smtClean="0"/>
              <a:t>the </a:t>
            </a:r>
            <a:r>
              <a:rPr lang="en-US" dirty="0" smtClean="0"/>
              <a:t>value </a:t>
            </a:r>
            <a:r>
              <a:rPr lang="en-US" dirty="0"/>
              <a:t>of a constant cannot change through re-assignment, and a constant cannot be re-declared. </a:t>
            </a:r>
            <a:endParaRPr lang="pl-PL" dirty="0" smtClean="0"/>
          </a:p>
          <a:p>
            <a:pPr lvl="1"/>
            <a:r>
              <a:rPr lang="pl-PL" dirty="0" smtClean="0"/>
              <a:t>a</a:t>
            </a:r>
            <a:r>
              <a:rPr lang="en-US" dirty="0" smtClean="0"/>
              <a:t>n </a:t>
            </a:r>
            <a:r>
              <a:rPr lang="en-US" dirty="0"/>
              <a:t>initializer for a constant is required. </a:t>
            </a:r>
            <a:endParaRPr lang="pl-PL" dirty="0"/>
          </a:p>
          <a:p>
            <a:r>
              <a:rPr lang="pl-PL" b="1" dirty="0" err="1" smtClean="0"/>
              <a:t>Syntax</a:t>
            </a:r>
            <a:r>
              <a:rPr lang="pl-PL" b="1" dirty="0" smtClean="0"/>
              <a:t> </a:t>
            </a:r>
            <a:r>
              <a:rPr lang="pl-PL" dirty="0" err="1" smtClean="0"/>
              <a:t>example</a:t>
            </a:r>
            <a:endParaRPr lang="en-US" b="1" dirty="0" smtClean="0"/>
          </a:p>
          <a:p>
            <a:endParaRPr lang="en-US" dirty="0"/>
          </a:p>
          <a:p>
            <a:endParaRPr lang="en-US" dirty="0" smtClean="0"/>
          </a:p>
          <a:p>
            <a:endParaRPr lang="en-US" dirty="0"/>
          </a:p>
          <a:p>
            <a:endParaRPr lang="en-US" dirty="0"/>
          </a:p>
        </p:txBody>
      </p:sp>
      <p:sp>
        <p:nvSpPr>
          <p:cNvPr id="5" name="TextBox 3"/>
          <p:cNvSpPr txBox="1"/>
          <p:nvPr/>
        </p:nvSpPr>
        <p:spPr>
          <a:xfrm>
            <a:off x="611560" y="4221088"/>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pl-PL" sz="2000" b="0" dirty="0" err="1" smtClean="0">
                <a:latin typeface="Lucida Sans Unicode" pitchFamily="34" charset="0"/>
                <a:cs typeface="Lucida Sans Unicode" pitchFamily="34" charset="0"/>
              </a:rPr>
              <a:t>const</a:t>
            </a:r>
            <a:r>
              <a:rPr lang="en-US"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tax</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 </a:t>
            </a:r>
            <a:r>
              <a:rPr lang="pl-PL" sz="2000" b="0" dirty="0" smtClean="0">
                <a:latin typeface="Lucida Sans Unicode" pitchFamily="34" charset="0"/>
                <a:cs typeface="Lucida Sans Unicode" pitchFamily="34" charset="0"/>
              </a:rPr>
              <a:t>23</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pl-PL" sz="2000" b="0" dirty="0" err="1" smtClean="0">
                <a:latin typeface="Lucida Sans Unicode" pitchFamily="34" charset="0"/>
                <a:cs typeface="Lucida Sans Unicode" pitchFamily="34" charset="0"/>
              </a:rPr>
              <a:t>tax</a:t>
            </a:r>
            <a:r>
              <a:rPr lang="en-GB" sz="2000" b="0" dirty="0" smtClean="0">
                <a:latin typeface="Lucida Sans Unicode" pitchFamily="34" charset="0"/>
                <a:cs typeface="Lucida Sans Unicode" pitchFamily="34" charset="0"/>
              </a:rPr>
              <a:t> = </a:t>
            </a:r>
            <a:r>
              <a:rPr lang="pl-PL" sz="2000" b="0" dirty="0">
                <a:latin typeface="Lucida Sans Unicode" pitchFamily="34" charset="0"/>
                <a:cs typeface="Lucida Sans Unicode" pitchFamily="34" charset="0"/>
              </a:rPr>
              <a:t>2</a:t>
            </a:r>
            <a:r>
              <a:rPr lang="en-GB" sz="2000" b="0" dirty="0" smtClean="0">
                <a:latin typeface="Lucida Sans Unicode" pitchFamily="34" charset="0"/>
                <a:cs typeface="Lucida Sans Unicode" pitchFamily="34" charset="0"/>
              </a:rPr>
              <a:t>2;</a:t>
            </a:r>
            <a:r>
              <a:rPr lang="pl-PL" sz="2000" b="0" dirty="0" smtClean="0">
                <a:latin typeface="Lucida Sans Unicode" pitchFamily="34" charset="0"/>
                <a:cs typeface="Lucida Sans Unicode" pitchFamily="34" charset="0"/>
              </a:rPr>
              <a:t> //no </a:t>
            </a:r>
            <a:r>
              <a:rPr lang="pl-PL" sz="2000" b="0" dirty="0" err="1" smtClean="0">
                <a:latin typeface="Lucida Sans Unicode" pitchFamily="34" charset="0"/>
                <a:cs typeface="Lucida Sans Unicode" pitchFamily="34" charset="0"/>
              </a:rPr>
              <a:t>change</a:t>
            </a:r>
            <a:endParaRPr lang="en-GB" sz="20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373960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3 </a:t>
            </a:r>
            <a:r>
              <a:rPr lang="pl-PL" sz="2400" dirty="0" smtClean="0"/>
              <a:t>– </a:t>
            </a:r>
            <a:r>
              <a:rPr lang="pl-PL" sz="2400" i="1" dirty="0" smtClean="0"/>
              <a:t>Stałe</a:t>
            </a:r>
            <a:endParaRPr lang="pl-PL" sz="2400" i="1" dirty="0"/>
          </a:p>
        </p:txBody>
      </p:sp>
    </p:spTree>
    <p:extLst>
      <p:ext uri="{BB962C8B-B14F-4D97-AF65-F5344CB8AC3E}">
        <p14:creationId xmlns:p14="http://schemas.microsoft.com/office/powerpoint/2010/main" val="3816033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79ba0e9-315e-4482-96e4-8287d86d0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provides two conditional constructs</a:t>
            </a:r>
          </a:p>
          <a:p>
            <a:pPr lvl="1"/>
            <a:r>
              <a:rPr lang="en-US" dirty="0" smtClean="0"/>
              <a:t>if:</a:t>
            </a:r>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a:t>s</a:t>
            </a:r>
            <a:r>
              <a:rPr lang="en-US" dirty="0" smtClean="0"/>
              <a:t>witch:</a:t>
            </a:r>
          </a:p>
          <a:p>
            <a:pPr lvl="1"/>
            <a:endParaRPr lang="en-US" dirty="0"/>
          </a:p>
          <a:p>
            <a:pPr lvl="1"/>
            <a:endParaRPr lang="en-US" dirty="0" smtClean="0"/>
          </a:p>
        </p:txBody>
      </p:sp>
      <p:sp>
        <p:nvSpPr>
          <p:cNvPr id="5" name="TextBox 5"/>
          <p:cNvSpPr txBox="1"/>
          <p:nvPr/>
        </p:nvSpPr>
        <p:spPr>
          <a:xfrm>
            <a:off x="1490295" y="1443635"/>
            <a:ext cx="6142941"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panose="020B0602040502020204" pitchFamily="34" charset="0"/>
                <a:cs typeface="Lucida Sans" panose="020B0602040502020204" pitchFamily="34" charset="0"/>
              </a:rPr>
              <a:t>if (time &lt; 10) {</a:t>
            </a:r>
            <a:r>
              <a:rPr lang="en-US" sz="2000" dirty="0">
                <a:latin typeface="Lucida Sans" panose="020B0602040502020204" pitchFamily="34" charset="0"/>
                <a:cs typeface="Lucida Sans" panose="020B0602040502020204" pitchFamily="34" charset="0"/>
              </a:rPr>
              <a:t/>
            </a:r>
            <a:br>
              <a:rPr lang="en-US" sz="2000" dirty="0">
                <a:latin typeface="Lucida Sans" panose="020B0602040502020204" pitchFamily="34" charset="0"/>
                <a:cs typeface="Lucida Sans" panose="020B0602040502020204" pitchFamily="34" charset="0"/>
              </a:rPr>
            </a:br>
            <a:r>
              <a:rPr lang="en-US" sz="2000" b="0" dirty="0">
                <a:latin typeface="Lucida Sans" panose="020B0602040502020204" pitchFamily="34" charset="0"/>
                <a:cs typeface="Lucida Sans" panose="020B0602040502020204" pitchFamily="34" charset="0"/>
              </a:rPr>
              <a:t>    greeting = "Good morning";</a:t>
            </a:r>
            <a:r>
              <a:rPr lang="en-US" sz="2000" dirty="0">
                <a:latin typeface="Lucida Sans" panose="020B0602040502020204" pitchFamily="34" charset="0"/>
                <a:cs typeface="Lucida Sans" panose="020B0602040502020204" pitchFamily="34" charset="0"/>
              </a:rPr>
              <a:t/>
            </a:r>
            <a:br>
              <a:rPr lang="en-US" sz="2000" dirty="0">
                <a:latin typeface="Lucida Sans" panose="020B0602040502020204" pitchFamily="34" charset="0"/>
                <a:cs typeface="Lucida Sans" panose="020B0602040502020204" pitchFamily="34" charset="0"/>
              </a:rPr>
            </a:br>
            <a:r>
              <a:rPr lang="en-US" sz="2000" b="0" dirty="0">
                <a:latin typeface="Lucida Sans" panose="020B0602040502020204" pitchFamily="34" charset="0"/>
                <a:cs typeface="Lucida Sans" panose="020B0602040502020204" pitchFamily="34" charset="0"/>
              </a:rPr>
              <a:t>} else if (time &lt; 20) {</a:t>
            </a:r>
            <a:r>
              <a:rPr lang="en-US" sz="2000" dirty="0">
                <a:latin typeface="Lucida Sans" panose="020B0602040502020204" pitchFamily="34" charset="0"/>
                <a:cs typeface="Lucida Sans" panose="020B0602040502020204" pitchFamily="34" charset="0"/>
              </a:rPr>
              <a:t/>
            </a:r>
            <a:br>
              <a:rPr lang="en-US" sz="2000" dirty="0">
                <a:latin typeface="Lucida Sans" panose="020B0602040502020204" pitchFamily="34" charset="0"/>
                <a:cs typeface="Lucida Sans" panose="020B0602040502020204" pitchFamily="34" charset="0"/>
              </a:rPr>
            </a:br>
            <a:r>
              <a:rPr lang="en-US" sz="2000" b="0" dirty="0">
                <a:latin typeface="Lucida Sans" panose="020B0602040502020204" pitchFamily="34" charset="0"/>
                <a:cs typeface="Lucida Sans" panose="020B0602040502020204" pitchFamily="34" charset="0"/>
              </a:rPr>
              <a:t>    greeting = "Good day";</a:t>
            </a:r>
            <a:r>
              <a:rPr lang="en-US" sz="2000" dirty="0">
                <a:latin typeface="Lucida Sans" panose="020B0602040502020204" pitchFamily="34" charset="0"/>
                <a:cs typeface="Lucida Sans" panose="020B0602040502020204" pitchFamily="34" charset="0"/>
              </a:rPr>
              <a:t/>
            </a:r>
            <a:br>
              <a:rPr lang="en-US" sz="2000" dirty="0">
                <a:latin typeface="Lucida Sans" panose="020B0602040502020204" pitchFamily="34" charset="0"/>
                <a:cs typeface="Lucida Sans" panose="020B0602040502020204" pitchFamily="34" charset="0"/>
              </a:rPr>
            </a:br>
            <a:r>
              <a:rPr lang="en-US" sz="2000" b="0" dirty="0">
                <a:latin typeface="Lucida Sans" panose="020B0602040502020204" pitchFamily="34" charset="0"/>
                <a:cs typeface="Lucida Sans" panose="020B0602040502020204" pitchFamily="34" charset="0"/>
              </a:rPr>
              <a:t>} else {</a:t>
            </a:r>
            <a:r>
              <a:rPr lang="en-US" sz="2000" dirty="0">
                <a:latin typeface="Lucida Sans" panose="020B0602040502020204" pitchFamily="34" charset="0"/>
                <a:cs typeface="Lucida Sans" panose="020B0602040502020204" pitchFamily="34" charset="0"/>
              </a:rPr>
              <a:t/>
            </a:r>
            <a:br>
              <a:rPr lang="en-US" sz="2000" dirty="0">
                <a:latin typeface="Lucida Sans" panose="020B0602040502020204" pitchFamily="34" charset="0"/>
                <a:cs typeface="Lucida Sans" panose="020B0602040502020204" pitchFamily="34" charset="0"/>
              </a:rPr>
            </a:br>
            <a:r>
              <a:rPr lang="en-US" sz="2000" b="0" dirty="0">
                <a:latin typeface="Lucida Sans" panose="020B0602040502020204" pitchFamily="34" charset="0"/>
                <a:cs typeface="Lucida Sans" panose="020B0602040502020204" pitchFamily="34" charset="0"/>
              </a:rPr>
              <a:t>    greeting = "Good evening";</a:t>
            </a:r>
            <a:r>
              <a:rPr lang="en-US" sz="2000" dirty="0">
                <a:latin typeface="Lucida Sans" panose="020B0602040502020204" pitchFamily="34" charset="0"/>
                <a:cs typeface="Lucida Sans" panose="020B0602040502020204" pitchFamily="34" charset="0"/>
              </a:rPr>
              <a:t/>
            </a:r>
            <a:br>
              <a:rPr lang="en-US" sz="2000" dirty="0">
                <a:latin typeface="Lucida Sans" panose="020B0602040502020204" pitchFamily="34" charset="0"/>
                <a:cs typeface="Lucida Sans" panose="020B0602040502020204" pitchFamily="34" charset="0"/>
              </a:rPr>
            </a:br>
            <a:r>
              <a:rPr lang="en-US" sz="2000" b="0" dirty="0">
                <a:latin typeface="Lucida Sans" panose="020B0602040502020204" pitchFamily="34" charset="0"/>
                <a:cs typeface="Lucida Sans" panose="020B0602040502020204" pitchFamily="34" charset="0"/>
              </a:rPr>
              <a:t>}</a:t>
            </a:r>
            <a:endParaRPr lang="en-GB" sz="2000" b="0" dirty="0">
              <a:latin typeface="Lucida Sans" panose="020B0602040502020204" pitchFamily="34" charset="0"/>
              <a:cs typeface="Lucida Sans" panose="020B0602040502020204" pitchFamily="34" charset="0"/>
            </a:endParaRPr>
          </a:p>
        </p:txBody>
      </p:sp>
      <p:sp>
        <p:nvSpPr>
          <p:cNvPr id="6" name="TextBox 6"/>
          <p:cNvSpPr txBox="1"/>
          <p:nvPr/>
        </p:nvSpPr>
        <p:spPr>
          <a:xfrm>
            <a:off x="2051720" y="3701290"/>
            <a:ext cx="3855625"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RoomRate;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switch (typeOfRoom)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case "Suite":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500;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case </a:t>
            </a:r>
            <a:r>
              <a:rPr lang="en-US" sz="2000" b="0" dirty="0">
                <a:latin typeface="Lucida Sans Unicode" pitchFamily="34" charset="0"/>
                <a:cs typeface="Lucida Sans Unicode" pitchFamily="34" charset="0"/>
              </a:rPr>
              <a:t>"King":</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400;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default</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300</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3" name="Prostokąt 2"/>
          <p:cNvSpPr/>
          <p:nvPr/>
        </p:nvSpPr>
        <p:spPr>
          <a:xfrm>
            <a:off x="5933512" y="4365104"/>
            <a:ext cx="3053695" cy="646331"/>
          </a:xfrm>
          <a:prstGeom prst="rect">
            <a:avLst/>
          </a:prstGeom>
        </p:spPr>
        <p:txBody>
          <a:bodyPr wrap="square">
            <a:spAutoFit/>
          </a:bodyPr>
          <a:lstStyle/>
          <a:p>
            <a:r>
              <a:rPr lang="en-US" b="1" dirty="0">
                <a:solidFill>
                  <a:srgbClr val="333333"/>
                </a:solidFill>
                <a:latin typeface="Verdana" panose="020B0604030504040204" pitchFamily="34" charset="0"/>
              </a:rPr>
              <a:t>switch statements use strict comparison</a:t>
            </a:r>
            <a:endParaRPr lang="en-US" b="1" dirty="0"/>
          </a:p>
        </p:txBody>
      </p:sp>
    </p:spTree>
    <p:extLst>
      <p:ext uri="{BB962C8B-B14F-4D97-AF65-F5344CB8AC3E}">
        <p14:creationId xmlns:p14="http://schemas.microsoft.com/office/powerpoint/2010/main" val="393164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4 </a:t>
            </a:r>
            <a:r>
              <a:rPr lang="pl-PL" sz="2400" dirty="0"/>
              <a:t>– </a:t>
            </a:r>
            <a:r>
              <a:rPr lang="pl-PL" sz="2400" i="1" dirty="0"/>
              <a:t>Wyrażenia </a:t>
            </a:r>
            <a:r>
              <a:rPr lang="pl-PL" sz="2400" i="1" dirty="0" smtClean="0"/>
              <a:t>warunkowe, komentarze</a:t>
            </a:r>
            <a:endParaRPr lang="pl-PL" sz="2400" i="1" dirty="0"/>
          </a:p>
        </p:txBody>
      </p:sp>
    </p:spTree>
    <p:extLst>
      <p:ext uri="{BB962C8B-B14F-4D97-AF65-F5344CB8AC3E}">
        <p14:creationId xmlns:p14="http://schemas.microsoft.com/office/powerpoint/2010/main" val="3386910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1f55e6b7-f1b7-46aa-a2f7-ca5e0dd3d3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Statements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provides three loop constructs</a:t>
            </a:r>
          </a:p>
          <a:p>
            <a:pPr lvl="1"/>
            <a:endParaRPr lang="en-US" dirty="0" smtClean="0"/>
          </a:p>
          <a:p>
            <a:pPr lvl="1"/>
            <a:r>
              <a:rPr lang="en-US" dirty="0" smtClean="0"/>
              <a:t>while:</a:t>
            </a:r>
          </a:p>
          <a:p>
            <a:pPr lvl="1"/>
            <a:endParaRPr lang="en-US" dirty="0"/>
          </a:p>
          <a:p>
            <a:pPr lvl="1"/>
            <a:endParaRPr lang="en-US" dirty="0" smtClean="0"/>
          </a:p>
          <a:p>
            <a:pPr lvl="1"/>
            <a:endParaRPr lang="en-US" dirty="0" smtClean="0"/>
          </a:p>
          <a:p>
            <a:pPr lvl="1"/>
            <a:r>
              <a:rPr lang="en-US" dirty="0" smtClean="0"/>
              <a:t>do while:</a:t>
            </a:r>
          </a:p>
          <a:p>
            <a:pPr lvl="1"/>
            <a:endParaRPr lang="en-US" dirty="0"/>
          </a:p>
          <a:p>
            <a:pPr lvl="1"/>
            <a:endParaRPr lang="en-US" dirty="0" smtClean="0"/>
          </a:p>
          <a:p>
            <a:pPr lvl="1"/>
            <a:endParaRPr lang="en-US" dirty="0" smtClean="0"/>
          </a:p>
          <a:p>
            <a:pPr lvl="1"/>
            <a:r>
              <a:rPr lang="en-US" dirty="0"/>
              <a:t>f</a:t>
            </a:r>
            <a:r>
              <a:rPr lang="en-US" dirty="0" smtClean="0"/>
              <a:t>or:</a:t>
            </a:r>
            <a:endParaRPr lang="en-US" dirty="0"/>
          </a:p>
        </p:txBody>
      </p:sp>
      <p:sp>
        <p:nvSpPr>
          <p:cNvPr id="5" name="TextBox 3"/>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while (GuestIsStillCheckedIn())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numberOfNightsStay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do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eatARoundOfToast();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while </a:t>
            </a:r>
            <a:r>
              <a:rPr lang="en-US" sz="2000" b="0" dirty="0" smtClean="0">
                <a:latin typeface="Lucida Sans Unicode" pitchFamily="34" charset="0"/>
                <a:cs typeface="Lucida Sans Unicode" pitchFamily="34" charset="0"/>
              </a:rPr>
              <a:t>(StillHungry())</a:t>
            </a:r>
            <a:endParaRPr lang="en-GB" sz="2000" b="0" dirty="0">
              <a:latin typeface="Lucida Sans Unicode" pitchFamily="34" charset="0"/>
              <a:cs typeface="Lucida Sans Unicode" pitchFamily="34" charset="0"/>
            </a:endParaRPr>
          </a:p>
        </p:txBody>
      </p:sp>
      <p:sp>
        <p:nvSpPr>
          <p:cNvPr id="7" name="TextBox 5"/>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for </a:t>
            </a:r>
            <a:r>
              <a:rPr lang="en-US" sz="2000" b="0" dirty="0" smtClean="0">
                <a:latin typeface="Lucida Sans Unicode" pitchFamily="34" charset="0"/>
                <a:cs typeface="Lucida Sans Unicode" pitchFamily="34" charset="0"/>
              </a:rPr>
              <a:t>(var i=0</a:t>
            </a:r>
            <a:r>
              <a:rPr lang="en-US" sz="2000" b="0" dirty="0">
                <a:latin typeface="Lucida Sans Unicode" pitchFamily="34" charset="0"/>
                <a:cs typeface="Lucida Sans Unicode" pitchFamily="34" charset="0"/>
              </a:rPr>
              <a:t>; i&lt;10; i++)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p</a:t>
            </a:r>
            <a:r>
              <a:rPr lang="en-US" sz="2000" b="0" dirty="0" smtClean="0">
                <a:latin typeface="Lucida Sans Unicode" pitchFamily="34" charset="0"/>
                <a:cs typeface="Lucida Sans Unicode" pitchFamily="34" charset="0"/>
              </a:rPr>
              <a:t>lumpUpAPillow</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2318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5</a:t>
            </a:r>
            <a:r>
              <a:rPr lang="pl-PL" sz="2400" b="1" dirty="0" smtClean="0"/>
              <a:t> </a:t>
            </a:r>
            <a:r>
              <a:rPr lang="pl-PL" sz="2400" dirty="0"/>
              <a:t>– </a:t>
            </a:r>
            <a:r>
              <a:rPr lang="pl-PL" sz="2400" i="1" dirty="0" smtClean="0"/>
              <a:t>pętle</a:t>
            </a:r>
            <a:endParaRPr lang="pl-PL" sz="2400" i="1" dirty="0"/>
          </a:p>
        </p:txBody>
      </p:sp>
    </p:spTree>
    <p:extLst>
      <p:ext uri="{BB962C8B-B14F-4D97-AF65-F5344CB8AC3E}">
        <p14:creationId xmlns:p14="http://schemas.microsoft.com/office/powerpoint/2010/main" val="1541776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6 </a:t>
            </a:r>
            <a:r>
              <a:rPr lang="pl-PL" sz="2400" dirty="0"/>
              <a:t>– </a:t>
            </a:r>
            <a:r>
              <a:rPr lang="pl-PL" sz="2400" i="1" dirty="0"/>
              <a:t>pętle i instrukcje </a:t>
            </a:r>
            <a:r>
              <a:rPr lang="pl-PL" sz="2400" i="1" dirty="0" smtClean="0"/>
              <a:t>warunkowe</a:t>
            </a:r>
          </a:p>
          <a:p>
            <a:pPr marL="342900" indent="-342900">
              <a:buFont typeface="Arial" panose="020B0604020202020204" pitchFamily="34" charset="0"/>
              <a:buChar char="•"/>
            </a:pPr>
            <a:r>
              <a:rPr lang="pl-PL" sz="2400" b="1" dirty="0"/>
              <a:t>Zadanie 7 [opcjonalne] – </a:t>
            </a:r>
            <a:r>
              <a:rPr lang="pl-PL" sz="2400" i="1" dirty="0"/>
              <a:t>pętle i instrukcje warunkowe</a:t>
            </a:r>
            <a:endParaRPr lang="pl-PL" sz="2400" dirty="0"/>
          </a:p>
          <a:p>
            <a:pPr marL="342900" indent="-342900">
              <a:buFont typeface="Arial" panose="020B0604020202020204" pitchFamily="34" charset="0"/>
              <a:buChar char="•"/>
            </a:pPr>
            <a:r>
              <a:rPr lang="pl-PL" sz="2400" b="1" dirty="0"/>
              <a:t>Zadanie 8 [opcjonalne] – </a:t>
            </a:r>
            <a:r>
              <a:rPr lang="pl-PL" sz="2400" i="1" dirty="0"/>
              <a:t>pętle i instrukcje warunkowe</a:t>
            </a:r>
            <a:endParaRPr lang="pl-PL" sz="2400" dirty="0"/>
          </a:p>
          <a:p>
            <a:endParaRPr lang="pl-PL" sz="2400" i="1" dirty="0"/>
          </a:p>
        </p:txBody>
      </p:sp>
    </p:spTree>
    <p:extLst>
      <p:ext uri="{BB962C8B-B14F-4D97-AF65-F5344CB8AC3E}">
        <p14:creationId xmlns:p14="http://schemas.microsoft.com/office/powerpoint/2010/main" val="4207717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Functions are named blocks of reusable code:</a:t>
            </a:r>
          </a:p>
          <a:p>
            <a:pPr marL="0" indent="0">
              <a:buNone/>
            </a:pPr>
            <a:endParaRPr lang="en-US" sz="1600" dirty="0" smtClean="0">
              <a:latin typeface="Lucida Sans Unicode" pitchFamily="34" charset="0"/>
              <a:cs typeface="Lucida Sans Unicode" pitchFamily="34" charset="0"/>
            </a:endParaRPr>
          </a:p>
          <a:p>
            <a:pPr marL="0" indent="0">
              <a:buNone/>
            </a:pPr>
            <a:endParaRPr lang="en-US" sz="1600" dirty="0" smtClean="0">
              <a:latin typeface="Lucida Sans Unicode" pitchFamily="34" charset="0"/>
              <a:cs typeface="Lucida Sans Unicode" pitchFamily="34" charset="0"/>
            </a:endParaRPr>
          </a:p>
          <a:p>
            <a:endParaRPr lang="en-US" dirty="0" smtClean="0"/>
          </a:p>
          <a:p>
            <a:endParaRPr lang="en-US" dirty="0" smtClean="0"/>
          </a:p>
          <a:p>
            <a:endParaRPr lang="en-US" dirty="0"/>
          </a:p>
          <a:p>
            <a:pPr lvl="1"/>
            <a:endParaRPr lang="en-US" sz="1100" dirty="0" smtClean="0"/>
          </a:p>
          <a:p>
            <a:pPr lvl="1"/>
            <a:r>
              <a:rPr lang="en-US" sz="2000" dirty="0" smtClean="0"/>
              <a:t>Arguments are only accessible inside the function</a:t>
            </a:r>
          </a:p>
          <a:p>
            <a:pPr lvl="1"/>
            <a:r>
              <a:rPr lang="en-US" sz="2000" dirty="0" smtClean="0"/>
              <a:t>A function can return a value</a:t>
            </a:r>
          </a:p>
          <a:p>
            <a:pPr lvl="1"/>
            <a:r>
              <a:rPr lang="en-US" sz="2000" dirty="0" smtClean="0"/>
              <a:t>A function can also declare </a:t>
            </a:r>
            <a:r>
              <a:rPr lang="en-US" sz="2000" dirty="0"/>
              <a:t>l</a:t>
            </a:r>
            <a:r>
              <a:rPr lang="en-US" sz="2000" dirty="0" smtClean="0"/>
              <a:t>ocal variables</a:t>
            </a:r>
          </a:p>
          <a:p>
            <a:pPr lvl="1"/>
            <a:r>
              <a:rPr lang="en-US" sz="2000" dirty="0" smtClean="0"/>
              <a:t>Global variables defined outside of a function are available to all functions in scripts referenced by a page</a:t>
            </a:r>
            <a:endParaRPr lang="pl-PL" sz="2000" dirty="0" smtClean="0"/>
          </a:p>
          <a:p>
            <a:r>
              <a:rPr lang="pl-PL" sz="2400" dirty="0" err="1"/>
              <a:t>Self-Invoking</a:t>
            </a:r>
            <a:r>
              <a:rPr lang="pl-PL" sz="2400" dirty="0"/>
              <a:t> </a:t>
            </a:r>
            <a:r>
              <a:rPr lang="pl-PL" sz="2400" dirty="0" err="1" smtClean="0"/>
              <a:t>Functions</a:t>
            </a:r>
            <a:r>
              <a:rPr lang="pl-PL" sz="2400" dirty="0" smtClean="0"/>
              <a:t> – </a:t>
            </a:r>
            <a:r>
              <a:rPr lang="pl-PL" sz="2400" dirty="0" err="1" smtClean="0"/>
              <a:t>started</a:t>
            </a:r>
            <a:r>
              <a:rPr lang="pl-PL" sz="2400" dirty="0" smtClean="0"/>
              <a:t> </a:t>
            </a:r>
            <a:r>
              <a:rPr lang="pl-PL" sz="2400" dirty="0" err="1" smtClean="0"/>
              <a:t>automaticaly</a:t>
            </a:r>
            <a:r>
              <a:rPr lang="pl-PL" sz="2400" dirty="0" smtClean="0"/>
              <a:t> </a:t>
            </a:r>
            <a:endParaRPr lang="en-US" sz="2400" dirty="0" smtClean="0"/>
          </a:p>
          <a:p>
            <a:pPr marL="0" indent="0">
              <a:buNone/>
            </a:pPr>
            <a:endParaRPr lang="en-US" dirty="0"/>
          </a:p>
        </p:txBody>
      </p:sp>
      <p:sp>
        <p:nvSpPr>
          <p:cNvPr id="5" name="TextBox 3"/>
          <p:cNvSpPr txBox="1"/>
          <p:nvPr/>
        </p:nvSpPr>
        <p:spPr>
          <a:xfrm>
            <a:off x="674450" y="1480716"/>
            <a:ext cx="7785981"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function aName( argument1, argument2, …, argumentN ) {</a:t>
            </a:r>
          </a:p>
          <a:p>
            <a:pPr marL="0" indent="0">
              <a:buNone/>
            </a:pPr>
            <a:r>
              <a:rPr lang="en-US" b="0" dirty="0">
                <a:latin typeface="Lucida Sans Unicode" pitchFamily="34" charset="0"/>
                <a:cs typeface="Lucida Sans Unicode" pitchFamily="34" charset="0"/>
              </a:rPr>
              <a:t>  statement1</a:t>
            </a:r>
            <a:r>
              <a:rPr lang="en-US"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statementN;</a:t>
            </a:r>
          </a:p>
          <a:p>
            <a:pPr marL="0" indent="0">
              <a:buNone/>
            </a:pPr>
            <a:r>
              <a:rPr lang="en-US" b="0" dirty="0" smtClean="0">
                <a:latin typeface="Lucida Sans Unicode" pitchFamily="34" charset="0"/>
                <a:cs typeface="Lucida Sans Unicode" pitchFamily="34" charset="0"/>
              </a:rPr>
              <a:t>}</a:t>
            </a:r>
            <a:endParaRPr lang="pl-PL" b="0" dirty="0" smtClean="0">
              <a:latin typeface="Lucida Sans Unicode" pitchFamily="34" charset="0"/>
              <a:cs typeface="Lucida Sans Unicode" pitchFamily="34" charset="0"/>
            </a:endParaRPr>
          </a:p>
          <a:p>
            <a:pPr marL="0" indent="0">
              <a:buNone/>
            </a:pPr>
            <a:endParaRPr lang="pl-PL" b="0" dirty="0" smtClean="0">
              <a:latin typeface="Lucida Sans Unicode" pitchFamily="34" charset="0"/>
              <a:cs typeface="Lucida Sans Unicode" pitchFamily="34" charset="0"/>
            </a:endParaRPr>
          </a:p>
          <a:p>
            <a:r>
              <a:rPr lang="pl-PL" b="0" dirty="0" err="1">
                <a:latin typeface="Lucida Sans Unicode" pitchFamily="34" charset="0"/>
                <a:cs typeface="Lucida Sans Unicode" pitchFamily="34" charset="0"/>
              </a:rPr>
              <a:t>var</a:t>
            </a:r>
            <a:r>
              <a:rPr lang="pl-PL" b="0" dirty="0">
                <a:latin typeface="Lucida Sans Unicode" pitchFamily="34" charset="0"/>
                <a:cs typeface="Lucida Sans Unicode" pitchFamily="34" charset="0"/>
              </a:rPr>
              <a:t> x = </a:t>
            </a:r>
            <a:r>
              <a:rPr lang="pl-PL" b="0" dirty="0" err="1" smtClean="0">
                <a:latin typeface="Lucida Sans Unicode" pitchFamily="34" charset="0"/>
                <a:cs typeface="Lucida Sans Unicode" pitchFamily="34" charset="0"/>
              </a:rPr>
              <a:t>myFunction</a:t>
            </a:r>
            <a:r>
              <a:rPr lang="pl-PL" b="0" dirty="0" smtClean="0">
                <a:latin typeface="Lucida Sans Unicode" pitchFamily="34" charset="0"/>
                <a:cs typeface="Lucida Sans Unicode" pitchFamily="34" charset="0"/>
              </a:rPr>
              <a:t>(3, 5);</a:t>
            </a:r>
            <a:endParaRPr lang="pl-PL"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function </a:t>
            </a:r>
            <a:r>
              <a:rPr lang="en-US" b="0" dirty="0" err="1">
                <a:latin typeface="Lucida Sans Unicode" pitchFamily="34" charset="0"/>
                <a:cs typeface="Lucida Sans Unicode" pitchFamily="34" charset="0"/>
              </a:rPr>
              <a:t>myFunction</a:t>
            </a:r>
            <a:r>
              <a:rPr lang="en-US" b="0" dirty="0">
                <a:latin typeface="Lucida Sans Unicode" pitchFamily="34" charset="0"/>
                <a:cs typeface="Lucida Sans Unicode" pitchFamily="34" charset="0"/>
              </a:rPr>
              <a:t>(a, b) {</a:t>
            </a:r>
          </a:p>
          <a:p>
            <a:r>
              <a:rPr lang="en-US" b="0" dirty="0">
                <a:latin typeface="Lucida Sans Unicode" pitchFamily="34" charset="0"/>
                <a:cs typeface="Lucida Sans Unicode" pitchFamily="34" charset="0"/>
              </a:rPr>
              <a:t>    return a * b</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Function returns the product of a and b</a:t>
            </a:r>
          </a:p>
          <a:p>
            <a:r>
              <a:rPr lang="en-US" b="0" dirty="0">
                <a:latin typeface="Lucida Sans Unicode" pitchFamily="34" charset="0"/>
                <a:cs typeface="Lucida Sans Unicode" pitchFamily="34" charset="0"/>
              </a:rPr>
              <a:t>}</a:t>
            </a:r>
          </a:p>
        </p:txBody>
      </p:sp>
      <p:sp>
        <p:nvSpPr>
          <p:cNvPr id="6" name="TextBox 3"/>
          <p:cNvSpPr txBox="1"/>
          <p:nvPr/>
        </p:nvSpPr>
        <p:spPr>
          <a:xfrm>
            <a:off x="625375" y="6149467"/>
            <a:ext cx="7785981"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 </a:t>
            </a:r>
            <a:r>
              <a:rPr lang="en-US"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x = "Hello!!";      // I will invoke myself</a:t>
            </a:r>
          </a:p>
          <a:p>
            <a:r>
              <a:rPr lang="en-US"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501228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9 </a:t>
            </a:r>
            <a:r>
              <a:rPr lang="pl-PL" sz="2400" dirty="0"/>
              <a:t>– </a:t>
            </a:r>
            <a:r>
              <a:rPr lang="pl-PL" sz="2400" i="1" dirty="0" smtClean="0"/>
              <a:t>funkcje</a:t>
            </a:r>
          </a:p>
          <a:p>
            <a:pPr marL="342900" indent="-342900">
              <a:buFont typeface="Arial" panose="020B0604020202020204" pitchFamily="34" charset="0"/>
              <a:buChar char="•"/>
            </a:pPr>
            <a:r>
              <a:rPr lang="pl-PL" sz="2400" b="1" dirty="0"/>
              <a:t>Zadanie </a:t>
            </a:r>
            <a:r>
              <a:rPr lang="pl-PL" sz="2400" b="1" dirty="0" smtClean="0"/>
              <a:t>10 </a:t>
            </a:r>
            <a:r>
              <a:rPr lang="pl-PL" sz="2400" b="1" dirty="0"/>
              <a:t>– </a:t>
            </a:r>
            <a:r>
              <a:rPr lang="pl-PL" sz="2400" i="1" dirty="0"/>
              <a:t>funkcje, organizacja </a:t>
            </a:r>
            <a:r>
              <a:rPr lang="pl-PL" sz="2400" i="1" dirty="0" smtClean="0"/>
              <a:t>kodu</a:t>
            </a:r>
          </a:p>
          <a:p>
            <a:pPr marL="342900" indent="-342900">
              <a:buFont typeface="Arial" panose="020B0604020202020204" pitchFamily="34" charset="0"/>
              <a:buChar char="•"/>
            </a:pPr>
            <a:r>
              <a:rPr lang="pl-PL" sz="2400" b="1" dirty="0"/>
              <a:t>Zadanie 11 [opcjonalne] -</a:t>
            </a:r>
            <a:r>
              <a:rPr lang="pl-PL" sz="2400" dirty="0"/>
              <a:t> </a:t>
            </a:r>
            <a:r>
              <a:rPr lang="pl-PL" sz="2400" i="1" dirty="0"/>
              <a:t>funkcje</a:t>
            </a:r>
            <a:endParaRPr lang="pl-PL" sz="2400" b="1" i="1" dirty="0"/>
          </a:p>
          <a:p>
            <a:endParaRPr lang="pl-PL" sz="2400" i="1" dirty="0"/>
          </a:p>
        </p:txBody>
      </p:sp>
    </p:spTree>
    <p:extLst>
      <p:ext uri="{BB962C8B-B14F-4D97-AF65-F5344CB8AC3E}">
        <p14:creationId xmlns:p14="http://schemas.microsoft.com/office/powerpoint/2010/main" val="3541069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String </a:t>
            </a:r>
            <a:r>
              <a:rPr lang="pl-PL" dirty="0" err="1" smtClean="0"/>
              <a:t>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String </a:t>
            </a:r>
            <a:r>
              <a:rPr lang="en-US" dirty="0" smtClean="0"/>
              <a:t>Length</a:t>
            </a:r>
            <a:endParaRPr lang="pl-PL" dirty="0" smtClean="0"/>
          </a:p>
          <a:p>
            <a:endParaRPr lang="pl-PL" dirty="0"/>
          </a:p>
          <a:p>
            <a:endParaRPr lang="pl-PL" dirty="0" smtClean="0"/>
          </a:p>
          <a:p>
            <a:r>
              <a:rPr lang="en-US" dirty="0"/>
              <a:t>Special Characters</a:t>
            </a:r>
          </a:p>
          <a:p>
            <a:endParaRPr lang="en-US" dirty="0"/>
          </a:p>
          <a:p>
            <a:endParaRPr lang="en-US" dirty="0" smtClean="0"/>
          </a:p>
          <a:p>
            <a:pPr marL="0" indent="0">
              <a:buNone/>
            </a:pPr>
            <a:endParaRPr lang="en-US" sz="1600" dirty="0" smtClean="0">
              <a:latin typeface="Lucida Sans Unicode" pitchFamily="34" charset="0"/>
              <a:cs typeface="Lucida Sans Unicode" pitchFamily="34" charset="0"/>
            </a:endParaRPr>
          </a:p>
          <a:p>
            <a:pPr marL="0" indent="0">
              <a:buNone/>
            </a:pPr>
            <a:endParaRPr lang="en-US" sz="1600" dirty="0" smtClean="0">
              <a:latin typeface="Lucida Sans Unicode" pitchFamily="34" charset="0"/>
              <a:cs typeface="Lucida Sans Unicode" pitchFamily="34" charset="0"/>
            </a:endParaRPr>
          </a:p>
          <a:p>
            <a:endParaRPr lang="en-US" dirty="0" smtClean="0"/>
          </a:p>
          <a:p>
            <a:endParaRPr lang="en-US" dirty="0" smtClean="0"/>
          </a:p>
          <a:p>
            <a:endParaRPr lang="en-US" dirty="0"/>
          </a:p>
          <a:p>
            <a:pPr lvl="1"/>
            <a:endParaRPr lang="en-US" dirty="0" smtClean="0"/>
          </a:p>
        </p:txBody>
      </p:sp>
      <p:sp>
        <p:nvSpPr>
          <p:cNvPr id="5" name="TextBox 3"/>
          <p:cNvSpPr txBox="1"/>
          <p:nvPr/>
        </p:nvSpPr>
        <p:spPr>
          <a:xfrm>
            <a:off x="674451" y="1524000"/>
            <a:ext cx="7315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t>var</a:t>
            </a:r>
            <a:r>
              <a:rPr lang="en-US" b="0" dirty="0"/>
              <a:t> txt = "</a:t>
            </a:r>
            <a:r>
              <a:rPr lang="pl-PL" b="0" dirty="0" smtClean="0"/>
              <a:t>Michał Kuciapski</a:t>
            </a:r>
            <a:r>
              <a:rPr lang="en-US" b="0" dirty="0" smtClean="0"/>
              <a:t>";</a:t>
            </a:r>
            <a:r>
              <a:rPr lang="en-US" sz="2000" dirty="0"/>
              <a:t/>
            </a:r>
            <a:br>
              <a:rPr lang="en-US" sz="2000" dirty="0"/>
            </a:br>
            <a:r>
              <a:rPr lang="en-US" b="0" dirty="0" err="1"/>
              <a:t>var</a:t>
            </a:r>
            <a:r>
              <a:rPr lang="en-US" b="0" dirty="0"/>
              <a:t> </a:t>
            </a:r>
            <a:r>
              <a:rPr lang="en-US" b="0" dirty="0" err="1"/>
              <a:t>sln</a:t>
            </a:r>
            <a:r>
              <a:rPr lang="en-US" b="0" dirty="0"/>
              <a:t> = </a:t>
            </a:r>
            <a:r>
              <a:rPr lang="en-US" b="0" dirty="0" err="1"/>
              <a:t>txt.length</a:t>
            </a:r>
            <a:r>
              <a:rPr lang="en-US" b="0" dirty="0"/>
              <a:t>;</a:t>
            </a:r>
            <a:endParaRPr lang="en-US" sz="2000" b="0" dirty="0">
              <a:latin typeface="Lucida Sans Unicode" pitchFamily="34" charset="0"/>
              <a:cs typeface="Lucida Sans Unicode"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3692362559"/>
              </p:ext>
            </p:extLst>
          </p:nvPr>
        </p:nvGraphicFramePr>
        <p:xfrm>
          <a:off x="674451" y="3068960"/>
          <a:ext cx="2534689" cy="3173976"/>
        </p:xfrm>
        <a:graphic>
          <a:graphicData uri="http://schemas.openxmlformats.org/drawingml/2006/table">
            <a:tbl>
              <a:tblPr/>
              <a:tblGrid>
                <a:gridCol w="662481">
                  <a:extLst>
                    <a:ext uri="{9D8B030D-6E8A-4147-A177-3AD203B41FA5}">
                      <a16:colId xmlns:a16="http://schemas.microsoft.com/office/drawing/2014/main" xmlns="" val="1482070874"/>
                    </a:ext>
                  </a:extLst>
                </a:gridCol>
                <a:gridCol w="1872208">
                  <a:extLst>
                    <a:ext uri="{9D8B030D-6E8A-4147-A177-3AD203B41FA5}">
                      <a16:colId xmlns:a16="http://schemas.microsoft.com/office/drawing/2014/main" xmlns="" val="162350397"/>
                    </a:ext>
                  </a:extLst>
                </a:gridCol>
              </a:tblGrid>
              <a:tr h="347381">
                <a:tc>
                  <a:txBody>
                    <a:bodyPr/>
                    <a:lstStyle/>
                    <a:p>
                      <a:pPr algn="l" fontAlgn="t"/>
                      <a:r>
                        <a:rPr lang="en-US" sz="1500">
                          <a:effectLst/>
                        </a:rPr>
                        <a:t>Code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Outputs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16034791"/>
                  </a:ext>
                </a:extLst>
              </a:tr>
              <a:tr h="347381">
                <a:tc>
                  <a:txBody>
                    <a:bodyPr/>
                    <a:lstStyle/>
                    <a:p>
                      <a:pPr fontAlgn="t"/>
                      <a:r>
                        <a:rPr lang="en-US" sz="15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single quote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901173177"/>
                  </a:ext>
                </a:extLst>
              </a:tr>
              <a:tr h="347381">
                <a:tc>
                  <a:txBody>
                    <a:bodyPr/>
                    <a:lstStyle/>
                    <a:p>
                      <a:pPr fontAlgn="t"/>
                      <a:r>
                        <a:rPr lang="en-US" sz="15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double quote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519150046"/>
                  </a:ext>
                </a:extLst>
              </a:tr>
              <a:tr h="347381">
                <a:tc>
                  <a:txBody>
                    <a:bodyPr/>
                    <a:lstStyle/>
                    <a:p>
                      <a:pPr fontAlgn="t"/>
                      <a:r>
                        <a:rPr lang="en-US" sz="15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backslash</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289809184"/>
                  </a:ext>
                </a:extLst>
              </a:tr>
              <a:tr h="347381">
                <a:tc>
                  <a:txBody>
                    <a:bodyPr/>
                    <a:lstStyle/>
                    <a:p>
                      <a:pPr fontAlgn="t"/>
                      <a:r>
                        <a:rPr lang="en-US" sz="1500">
                          <a:effectLst/>
                        </a:rPr>
                        <a:t>\n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new line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816735460"/>
                  </a:ext>
                </a:extLst>
              </a:tr>
              <a:tr h="347381">
                <a:tc>
                  <a:txBody>
                    <a:bodyPr/>
                    <a:lstStyle/>
                    <a:p>
                      <a:pPr fontAlgn="t"/>
                      <a:r>
                        <a:rPr lang="en-US" sz="1500">
                          <a:effectLst/>
                        </a:rPr>
                        <a:t>\r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carriage return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640783438"/>
                  </a:ext>
                </a:extLst>
              </a:tr>
              <a:tr h="347381">
                <a:tc>
                  <a:txBody>
                    <a:bodyPr/>
                    <a:lstStyle/>
                    <a:p>
                      <a:pPr fontAlgn="t"/>
                      <a:r>
                        <a:rPr lang="en-US" sz="1500">
                          <a:effectLst/>
                        </a:rPr>
                        <a:t>\t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tab</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364145557"/>
                  </a:ext>
                </a:extLst>
              </a:tr>
              <a:tr h="347381">
                <a:tc>
                  <a:txBody>
                    <a:bodyPr/>
                    <a:lstStyle/>
                    <a:p>
                      <a:pPr fontAlgn="t"/>
                      <a:r>
                        <a:rPr lang="en-US" sz="1500">
                          <a:effectLst/>
                        </a:rPr>
                        <a:t>\b</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backspace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14967890"/>
                  </a:ext>
                </a:extLst>
              </a:tr>
              <a:tr h="347381">
                <a:tc>
                  <a:txBody>
                    <a:bodyPr/>
                    <a:lstStyle/>
                    <a:p>
                      <a:pPr fontAlgn="t"/>
                      <a:r>
                        <a:rPr lang="en-US" sz="1500">
                          <a:effectLst/>
                        </a:rPr>
                        <a:t>\f</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form feed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94149373"/>
                  </a:ext>
                </a:extLst>
              </a:tr>
            </a:tbl>
          </a:graphicData>
        </a:graphic>
      </p:graphicFrame>
    </p:spTree>
    <p:extLst>
      <p:ext uri="{BB962C8B-B14F-4D97-AF65-F5344CB8AC3E}">
        <p14:creationId xmlns:p14="http://schemas.microsoft.com/office/powerpoint/2010/main" val="4030490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pl-PL" dirty="0" err="1" smtClean="0"/>
              <a:t>External</a:t>
            </a:r>
            <a:r>
              <a:rPr lang="pl-PL" dirty="0" smtClean="0"/>
              <a:t> </a:t>
            </a:r>
            <a:r>
              <a:rPr lang="pl-PL" dirty="0" err="1" smtClean="0"/>
              <a:t>sources</a:t>
            </a:r>
            <a:r>
              <a:rPr lang="pl-PL" dirty="0" smtClean="0"/>
              <a:t> </a:t>
            </a:r>
            <a:r>
              <a:rPr lang="pl-PL" dirty="0" err="1" smtClean="0"/>
              <a:t>used</a:t>
            </a:r>
            <a:r>
              <a:rPr lang="pl-PL" dirty="0" smtClean="0"/>
              <a:t> for </a:t>
            </a:r>
            <a:r>
              <a:rPr lang="pl-PL" dirty="0" err="1" smtClean="0"/>
              <a:t>presentation</a:t>
            </a:r>
            <a:r>
              <a:rPr lang="pl-PL" dirty="0" smtClean="0"/>
              <a:t> development</a:t>
            </a:r>
            <a:endParaRPr lang="en-US" dirty="0"/>
          </a:p>
        </p:txBody>
      </p:sp>
      <p:sp>
        <p:nvSpPr>
          <p:cNvPr id="3" name="Text Placeholder 2"/>
          <p:cNvSpPr>
            <a:spLocks noGrp="1"/>
          </p:cNvSpPr>
          <p:nvPr>
            <p:ph type="body" idx="1"/>
          </p:nvPr>
        </p:nvSpPr>
        <p:spPr/>
        <p:txBody>
          <a:bodyPr/>
          <a:lstStyle/>
          <a:p>
            <a:pPr marL="0" indent="0">
              <a:buNone/>
            </a:pPr>
            <a:r>
              <a:rPr lang="pl-PL" sz="2000" dirty="0" err="1" smtClean="0"/>
              <a:t>Listed</a:t>
            </a:r>
            <a:r>
              <a:rPr lang="pl-PL" sz="2000" dirty="0" smtClean="0"/>
              <a:t> in </a:t>
            </a:r>
            <a:r>
              <a:rPr lang="pl-PL" sz="2000" dirty="0" err="1" smtClean="0"/>
              <a:t>accordance</a:t>
            </a:r>
            <a:r>
              <a:rPr lang="pl-PL" sz="2000" dirty="0" smtClean="0"/>
              <a:t> to </a:t>
            </a:r>
            <a:r>
              <a:rPr lang="pl-PL" sz="2000" dirty="0" err="1" smtClean="0"/>
              <a:t>significance</a:t>
            </a:r>
            <a:r>
              <a:rPr lang="pl-PL" sz="2000" dirty="0" smtClean="0"/>
              <a:t>:</a:t>
            </a:r>
          </a:p>
          <a:p>
            <a:r>
              <a:rPr lang="en-US" sz="2000" dirty="0" smtClean="0"/>
              <a:t>MS20480</a:t>
            </a:r>
            <a:r>
              <a:rPr lang="pl-PL" sz="2000" dirty="0" smtClean="0"/>
              <a:t>:</a:t>
            </a:r>
            <a:r>
              <a:rPr lang="en-US" sz="2000" dirty="0" smtClean="0"/>
              <a:t> </a:t>
            </a:r>
            <a:r>
              <a:rPr lang="en-US" sz="2000" dirty="0"/>
              <a:t>Programming in HTML5 with JavaScript and CSS3</a:t>
            </a:r>
          </a:p>
          <a:p>
            <a:r>
              <a:rPr lang="pl-PL" sz="2000" dirty="0" smtClean="0"/>
              <a:t>W3Schools  - </a:t>
            </a:r>
            <a:r>
              <a:rPr lang="en-US" sz="2000" dirty="0" smtClean="0"/>
              <a:t>http</a:t>
            </a:r>
            <a:r>
              <a:rPr lang="en-US" sz="2000" dirty="0"/>
              <a:t>://</a:t>
            </a:r>
            <a:r>
              <a:rPr lang="en-US" sz="2000" dirty="0" smtClean="0"/>
              <a:t>www.w3schools.com</a:t>
            </a:r>
            <a:endParaRPr lang="pl-PL" sz="2000" dirty="0" smtClean="0"/>
          </a:p>
          <a:p>
            <a:r>
              <a:rPr lang="pl-PL" sz="2000" dirty="0" smtClean="0"/>
              <a:t>Microsoft Developer Network - </a:t>
            </a:r>
            <a:r>
              <a:rPr lang="en-US" sz="2000" dirty="0" smtClean="0"/>
              <a:t>https</a:t>
            </a:r>
            <a:r>
              <a:rPr lang="en-US" sz="2000" dirty="0"/>
              <a:t>://</a:t>
            </a:r>
            <a:r>
              <a:rPr lang="en-US" sz="2000" dirty="0" smtClean="0"/>
              <a:t>msdn.microsoft.com/pl-pl/dn308572.aspx</a:t>
            </a:r>
            <a:endParaRPr lang="pl-PL" sz="2000" dirty="0"/>
          </a:p>
          <a:p>
            <a:r>
              <a:rPr lang="pl-PL" sz="2000" dirty="0" err="1" smtClean="0"/>
              <a:t>jQuery</a:t>
            </a:r>
            <a:r>
              <a:rPr lang="pl-PL" sz="2000" dirty="0"/>
              <a:t> - https://</a:t>
            </a:r>
            <a:r>
              <a:rPr lang="pl-PL" sz="2000" dirty="0" smtClean="0"/>
              <a:t>jquery.com</a:t>
            </a:r>
          </a:p>
          <a:p>
            <a:r>
              <a:rPr lang="pl-PL" sz="2000" dirty="0" smtClean="0"/>
              <a:t>Mozilla </a:t>
            </a:r>
            <a:r>
              <a:rPr lang="pl-PL" sz="2000" dirty="0"/>
              <a:t>Developer Network - https://developer.mozilla.org/pl/docs/Web/JavaScript</a:t>
            </a:r>
            <a:endParaRPr lang="pl-PL"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1868582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String </a:t>
            </a:r>
            <a:r>
              <a:rPr lang="pl-PL" dirty="0" err="1" smtClean="0"/>
              <a:t>methods</a:t>
            </a:r>
            <a:endParaRPr lang="en-US" dirty="0"/>
          </a:p>
        </p:txBody>
      </p:sp>
      <p:graphicFrame>
        <p:nvGraphicFramePr>
          <p:cNvPr id="6" name="Tabela 5"/>
          <p:cNvGraphicFramePr>
            <a:graphicFrameLocks noGrp="1"/>
          </p:cNvGraphicFramePr>
          <p:nvPr>
            <p:extLst>
              <p:ext uri="{D42A27DB-BD31-4B8C-83A1-F6EECF244321}">
                <p14:modId xmlns:p14="http://schemas.microsoft.com/office/powerpoint/2010/main" val="1195303564"/>
              </p:ext>
            </p:extLst>
          </p:nvPr>
        </p:nvGraphicFramePr>
        <p:xfrm>
          <a:off x="323528" y="756214"/>
          <a:ext cx="8640960" cy="5837328"/>
        </p:xfrm>
        <a:graphic>
          <a:graphicData uri="http://schemas.openxmlformats.org/drawingml/2006/table">
            <a:tbl>
              <a:tblPr/>
              <a:tblGrid>
                <a:gridCol w="2016224">
                  <a:extLst>
                    <a:ext uri="{9D8B030D-6E8A-4147-A177-3AD203B41FA5}">
                      <a16:colId xmlns:a16="http://schemas.microsoft.com/office/drawing/2014/main" xmlns="" val="1747576576"/>
                    </a:ext>
                  </a:extLst>
                </a:gridCol>
                <a:gridCol w="6624736">
                  <a:extLst>
                    <a:ext uri="{9D8B030D-6E8A-4147-A177-3AD203B41FA5}">
                      <a16:colId xmlns:a16="http://schemas.microsoft.com/office/drawing/2014/main" xmlns="" val="576937113"/>
                    </a:ext>
                  </a:extLst>
                </a:gridCol>
              </a:tblGrid>
              <a:tr h="209554">
                <a:tc>
                  <a:txBody>
                    <a:bodyPr/>
                    <a:lstStyle/>
                    <a:p>
                      <a:pPr algn="l" fontAlgn="t"/>
                      <a:r>
                        <a:rPr lang="en-US" sz="1250" b="1" dirty="0">
                          <a:effectLst/>
                        </a:rPr>
                        <a:t>Method</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50" b="1" dirty="0">
                          <a:effectLst/>
                        </a:rPr>
                        <a:t>Description</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24912143"/>
                  </a:ext>
                </a:extLst>
              </a:tr>
              <a:tr h="209554">
                <a:tc>
                  <a:txBody>
                    <a:bodyPr/>
                    <a:lstStyle/>
                    <a:p>
                      <a:pPr fontAlgn="t"/>
                      <a:r>
                        <a:rPr lang="en-US" sz="1250">
                          <a:effectLst/>
                        </a:rPr>
                        <a:t>charAt()</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Returns the character at the specified index (position)</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81602556"/>
                  </a:ext>
                </a:extLst>
              </a:tr>
              <a:tr h="209554">
                <a:tc>
                  <a:txBody>
                    <a:bodyPr/>
                    <a:lstStyle/>
                    <a:p>
                      <a:pPr fontAlgn="t"/>
                      <a:r>
                        <a:rPr lang="en-US" sz="1250">
                          <a:effectLst/>
                        </a:rPr>
                        <a:t>charCodeAt()</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Returns the Unicode of the character at the specified index</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99944251"/>
                  </a:ext>
                </a:extLst>
              </a:tr>
              <a:tr h="125424">
                <a:tc>
                  <a:txBody>
                    <a:bodyPr/>
                    <a:lstStyle/>
                    <a:p>
                      <a:pPr fontAlgn="t"/>
                      <a:r>
                        <a:rPr lang="en-US" sz="1250" dirty="0" err="1">
                          <a:effectLst/>
                        </a:rPr>
                        <a:t>concat</a:t>
                      </a:r>
                      <a:r>
                        <a:rPr lang="en-US" sz="1250" dirty="0">
                          <a:effectLst/>
                        </a:rPr>
                        <a:t>()</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dirty="0">
                          <a:effectLst/>
                        </a:rPr>
                        <a:t>Joins two or more strings, and returns a copy of the joined strings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549524036"/>
                  </a:ext>
                </a:extLst>
              </a:tr>
              <a:tr h="209554">
                <a:tc>
                  <a:txBody>
                    <a:bodyPr/>
                    <a:lstStyle/>
                    <a:p>
                      <a:pPr fontAlgn="t"/>
                      <a:r>
                        <a:rPr lang="en-US" sz="1250">
                          <a:effectLst/>
                        </a:rPr>
                        <a:t>fromCharCode()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Converts Unicode values to characters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33305764"/>
                  </a:ext>
                </a:extLst>
              </a:tr>
              <a:tr h="0">
                <a:tc>
                  <a:txBody>
                    <a:bodyPr/>
                    <a:lstStyle/>
                    <a:p>
                      <a:pPr fontAlgn="t"/>
                      <a:r>
                        <a:rPr lang="en-US" sz="1250">
                          <a:effectLst/>
                        </a:rPr>
                        <a:t>indexOf()</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Returns the position of the first found occurrence of a specified value in a string</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92246307"/>
                  </a:ext>
                </a:extLst>
              </a:tr>
              <a:tr h="98342">
                <a:tc>
                  <a:txBody>
                    <a:bodyPr/>
                    <a:lstStyle/>
                    <a:p>
                      <a:pPr fontAlgn="t"/>
                      <a:r>
                        <a:rPr lang="en-US" sz="1250">
                          <a:effectLst/>
                        </a:rPr>
                        <a:t>lastIndexOf()</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dirty="0">
                          <a:effectLst/>
                        </a:rPr>
                        <a:t>Returns the position of the last found occurrence of a specified value in a string</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448755235"/>
                  </a:ext>
                </a:extLst>
              </a:tr>
              <a:tr h="209554">
                <a:tc>
                  <a:txBody>
                    <a:bodyPr/>
                    <a:lstStyle/>
                    <a:p>
                      <a:pPr fontAlgn="t"/>
                      <a:r>
                        <a:rPr lang="en-US" sz="1250">
                          <a:effectLst/>
                        </a:rPr>
                        <a:t>localeCompare()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Compares two strings in the current locale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703532833"/>
                  </a:ext>
                </a:extLst>
              </a:tr>
              <a:tr h="104290">
                <a:tc>
                  <a:txBody>
                    <a:bodyPr/>
                    <a:lstStyle/>
                    <a:p>
                      <a:pPr fontAlgn="t"/>
                      <a:r>
                        <a:rPr lang="en-US" sz="1250">
                          <a:effectLst/>
                        </a:rPr>
                        <a:t>match()</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Searches a string for a match against a regular expression, and returns the matches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502398913"/>
                  </a:ext>
                </a:extLst>
              </a:tr>
              <a:tr h="0">
                <a:tc>
                  <a:txBody>
                    <a:bodyPr/>
                    <a:lstStyle/>
                    <a:p>
                      <a:pPr fontAlgn="t"/>
                      <a:r>
                        <a:rPr lang="en-US" sz="1250">
                          <a:effectLst/>
                        </a:rPr>
                        <a:t>replace()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Searches a string for a value and returns a new string with the value replaced</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541906771"/>
                  </a:ext>
                </a:extLst>
              </a:tr>
              <a:tr h="110238">
                <a:tc>
                  <a:txBody>
                    <a:bodyPr/>
                    <a:lstStyle/>
                    <a:p>
                      <a:pPr fontAlgn="t"/>
                      <a:r>
                        <a:rPr lang="en-US" sz="1250">
                          <a:effectLst/>
                        </a:rPr>
                        <a:t>search()</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Searches a string for a value and returns the position of the match</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7472805"/>
                  </a:ext>
                </a:extLst>
              </a:tr>
              <a:tr h="209554">
                <a:tc>
                  <a:txBody>
                    <a:bodyPr/>
                    <a:lstStyle/>
                    <a:p>
                      <a:pPr fontAlgn="t"/>
                      <a:r>
                        <a:rPr lang="en-US" sz="1250">
                          <a:effectLst/>
                        </a:rPr>
                        <a:t>slice()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Extracts a part of a string and returns a new string</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32780662"/>
                  </a:ext>
                </a:extLst>
              </a:tr>
              <a:tr h="209554">
                <a:tc>
                  <a:txBody>
                    <a:bodyPr/>
                    <a:lstStyle/>
                    <a:p>
                      <a:pPr fontAlgn="t"/>
                      <a:r>
                        <a:rPr lang="en-US" sz="1250">
                          <a:effectLst/>
                        </a:rPr>
                        <a:t>split()</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Splits a string into an array of substrings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00190789"/>
                  </a:ext>
                </a:extLst>
              </a:tr>
              <a:tr h="174911">
                <a:tc>
                  <a:txBody>
                    <a:bodyPr/>
                    <a:lstStyle/>
                    <a:p>
                      <a:pPr fontAlgn="t"/>
                      <a:r>
                        <a:rPr lang="en-US" sz="1250">
                          <a:effectLst/>
                        </a:rPr>
                        <a:t>substr()</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dirty="0">
                          <a:effectLst/>
                        </a:rPr>
                        <a:t>Extracts a part of a string from a start position through a number of characters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529171084"/>
                  </a:ext>
                </a:extLst>
              </a:tr>
              <a:tr h="209554">
                <a:tc>
                  <a:txBody>
                    <a:bodyPr/>
                    <a:lstStyle/>
                    <a:p>
                      <a:pPr fontAlgn="t"/>
                      <a:r>
                        <a:rPr lang="en-US" sz="1250">
                          <a:effectLst/>
                        </a:rPr>
                        <a:t>substring()</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Extracts a part of a string between two specified positions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32214010"/>
                  </a:ext>
                </a:extLst>
              </a:tr>
              <a:tr h="211339">
                <a:tc>
                  <a:txBody>
                    <a:bodyPr/>
                    <a:lstStyle/>
                    <a:p>
                      <a:pPr fontAlgn="t"/>
                      <a:r>
                        <a:rPr lang="en-US" sz="1250">
                          <a:effectLst/>
                        </a:rPr>
                        <a:t>toLocaleLowerCase()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Converts a string to lowercase letters, according to the host's locale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31769802"/>
                  </a:ext>
                </a:extLst>
              </a:tr>
              <a:tr h="121541">
                <a:tc>
                  <a:txBody>
                    <a:bodyPr/>
                    <a:lstStyle/>
                    <a:p>
                      <a:pPr fontAlgn="t"/>
                      <a:r>
                        <a:rPr lang="en-US" sz="1250">
                          <a:effectLst/>
                        </a:rPr>
                        <a:t>toLocaleUpperCase()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Converts a string to uppercase letters, according to the host's locale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30362490"/>
                  </a:ext>
                </a:extLst>
              </a:tr>
              <a:tr h="209554">
                <a:tc>
                  <a:txBody>
                    <a:bodyPr/>
                    <a:lstStyle/>
                    <a:p>
                      <a:pPr fontAlgn="t"/>
                      <a:r>
                        <a:rPr lang="en-US" sz="1250">
                          <a:effectLst/>
                        </a:rPr>
                        <a:t>toLowerCase()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Converts a string to lowercase letters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059190159"/>
                  </a:ext>
                </a:extLst>
              </a:tr>
              <a:tr h="209554">
                <a:tc>
                  <a:txBody>
                    <a:bodyPr/>
                    <a:lstStyle/>
                    <a:p>
                      <a:pPr fontAlgn="t"/>
                      <a:r>
                        <a:rPr lang="en-US" sz="1250">
                          <a:effectLst/>
                        </a:rPr>
                        <a:t>toString()</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Returns the value of a String object</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628519"/>
                  </a:ext>
                </a:extLst>
              </a:tr>
              <a:tr h="209554">
                <a:tc>
                  <a:txBody>
                    <a:bodyPr/>
                    <a:lstStyle/>
                    <a:p>
                      <a:pPr fontAlgn="t"/>
                      <a:r>
                        <a:rPr lang="en-US" sz="1250">
                          <a:effectLst/>
                        </a:rPr>
                        <a:t>toUpperCase()</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a:effectLst/>
                        </a:rPr>
                        <a:t>Converts a string to uppercase letters</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128865014"/>
                  </a:ext>
                </a:extLst>
              </a:tr>
              <a:tr h="209554">
                <a:tc>
                  <a:txBody>
                    <a:bodyPr/>
                    <a:lstStyle/>
                    <a:p>
                      <a:pPr fontAlgn="t"/>
                      <a:r>
                        <a:rPr lang="en-US" sz="1250">
                          <a:effectLst/>
                        </a:rPr>
                        <a:t>trim()</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50">
                          <a:effectLst/>
                        </a:rPr>
                        <a:t>Removes whitespace from both ends of a string</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25758172"/>
                  </a:ext>
                </a:extLst>
              </a:tr>
              <a:tr h="209554">
                <a:tc>
                  <a:txBody>
                    <a:bodyPr/>
                    <a:lstStyle/>
                    <a:p>
                      <a:pPr fontAlgn="t"/>
                      <a:r>
                        <a:rPr lang="en-US" sz="1250">
                          <a:effectLst/>
                        </a:rPr>
                        <a:t>valueOf()</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50" dirty="0">
                          <a:effectLst/>
                        </a:rPr>
                        <a:t>Returns the primitive value of a String object</a:t>
                      </a:r>
                    </a:p>
                  </a:txBody>
                  <a:tcPr marL="33087" marR="33087" marT="33087" marB="330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368123893"/>
                  </a:ext>
                </a:extLst>
              </a:tr>
            </a:tbl>
          </a:graphicData>
        </a:graphic>
      </p:graphicFrame>
    </p:spTree>
    <p:extLst>
      <p:ext uri="{BB962C8B-B14F-4D97-AF65-F5344CB8AC3E}">
        <p14:creationId xmlns:p14="http://schemas.microsoft.com/office/powerpoint/2010/main" val="221996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12 </a:t>
            </a:r>
            <a:r>
              <a:rPr lang="pl-PL" sz="2400" dirty="0"/>
              <a:t>– </a:t>
            </a:r>
            <a:r>
              <a:rPr lang="pl-PL" sz="2400" i="1" dirty="0"/>
              <a:t>Przetwarzanie </a:t>
            </a:r>
            <a:r>
              <a:rPr lang="pl-PL" sz="2400" i="1" dirty="0" smtClean="0"/>
              <a:t>tekstu</a:t>
            </a:r>
          </a:p>
        </p:txBody>
      </p:sp>
    </p:spTree>
    <p:extLst>
      <p:ext uri="{BB962C8B-B14F-4D97-AF65-F5344CB8AC3E}">
        <p14:creationId xmlns:p14="http://schemas.microsoft.com/office/powerpoint/2010/main" val="873423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Numbers</a:t>
            </a:r>
            <a:r>
              <a:rPr lang="pl-PL" dirty="0" smtClean="0"/>
              <a:t> </a:t>
            </a:r>
            <a:r>
              <a:rPr lang="pl-PL" dirty="0" err="1" smtClean="0"/>
              <a:t>methods</a:t>
            </a:r>
            <a:endParaRPr lang="en-US" dirty="0"/>
          </a:p>
        </p:txBody>
      </p:sp>
      <p:sp>
        <p:nvSpPr>
          <p:cNvPr id="4" name="Content Placeholder 2"/>
          <p:cNvSpPr>
            <a:spLocks noGrp="1"/>
          </p:cNvSpPr>
          <p:nvPr/>
        </p:nvSpPr>
        <p:spPr bwMode="auto">
          <a:xfrm>
            <a:off x="287791" y="8130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Infinity (or -Infinity) </a:t>
            </a:r>
            <a:r>
              <a:rPr lang="en-US" sz="2400" dirty="0" smtClean="0"/>
              <a:t>calculate </a:t>
            </a:r>
            <a:r>
              <a:rPr lang="en-US" sz="2400" dirty="0"/>
              <a:t>a number outside the largest possible number</a:t>
            </a:r>
            <a:r>
              <a:rPr lang="en-US" sz="2400" dirty="0" smtClean="0"/>
              <a:t>.</a:t>
            </a:r>
            <a:endParaRPr lang="pl-PL" sz="2400" dirty="0" smtClean="0"/>
          </a:p>
          <a:p>
            <a:endParaRPr lang="pl-PL" sz="2400" dirty="0"/>
          </a:p>
          <a:p>
            <a:endParaRPr lang="pl-PL" sz="2400" dirty="0" smtClean="0"/>
          </a:p>
          <a:p>
            <a:pPr marL="0" indent="0">
              <a:buNone/>
            </a:pPr>
            <a:endParaRPr lang="pl-PL" sz="2400" dirty="0"/>
          </a:p>
          <a:p>
            <a:r>
              <a:rPr lang="en-US" sz="2400" dirty="0" err="1"/>
              <a:t>NaN</a:t>
            </a:r>
            <a:r>
              <a:rPr lang="en-US" sz="2400" dirty="0"/>
              <a:t> </a:t>
            </a:r>
            <a:r>
              <a:rPr lang="pl-PL" sz="2400" dirty="0" smtClean="0"/>
              <a:t>- </a:t>
            </a:r>
            <a:r>
              <a:rPr lang="en-US" sz="2400" dirty="0" smtClean="0"/>
              <a:t>indicating </a:t>
            </a:r>
            <a:r>
              <a:rPr lang="en-US" sz="2400" dirty="0"/>
              <a:t>that a value is not a number</a:t>
            </a:r>
            <a:endParaRPr lang="pl-PL" sz="2400" dirty="0" smtClean="0"/>
          </a:p>
          <a:p>
            <a:endParaRPr lang="pl-PL" sz="2400" dirty="0" smtClean="0"/>
          </a:p>
          <a:p>
            <a:endParaRPr lang="pl-PL" sz="2400" dirty="0"/>
          </a:p>
          <a:p>
            <a:r>
              <a:rPr lang="pl-PL" sz="2400" dirty="0" err="1" smtClean="0"/>
              <a:t>Number</a:t>
            </a:r>
            <a:r>
              <a:rPr lang="pl-PL" sz="2400" dirty="0" smtClean="0"/>
              <a:t> </a:t>
            </a:r>
            <a:r>
              <a:rPr lang="pl-PL" sz="2400" dirty="0" err="1" smtClean="0"/>
              <a:t>properties</a:t>
            </a:r>
            <a:endParaRPr lang="pl-PL" sz="2400" dirty="0" smtClean="0"/>
          </a:p>
        </p:txBody>
      </p:sp>
      <p:sp>
        <p:nvSpPr>
          <p:cNvPr id="5" name="TextBox 3"/>
          <p:cNvSpPr txBox="1"/>
          <p:nvPr/>
        </p:nvSpPr>
        <p:spPr>
          <a:xfrm>
            <a:off x="460375" y="1580599"/>
            <a:ext cx="73152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t>var</a:t>
            </a:r>
            <a:r>
              <a:rPr lang="en-US" b="0" dirty="0"/>
              <a:t> </a:t>
            </a:r>
            <a:r>
              <a:rPr lang="en-US" b="0" dirty="0" err="1"/>
              <a:t>myNumber</a:t>
            </a:r>
            <a:r>
              <a:rPr lang="en-US" b="0" dirty="0"/>
              <a:t> = 2</a:t>
            </a:r>
            <a:r>
              <a:rPr lang="en-US" b="0" dirty="0" smtClean="0"/>
              <a:t>;</a:t>
            </a:r>
            <a:r>
              <a:rPr lang="en-US" b="0" dirty="0"/>
              <a:t> </a:t>
            </a:r>
            <a:r>
              <a:rPr lang="en-US" dirty="0"/>
              <a:t/>
            </a:r>
            <a:br>
              <a:rPr lang="en-US" dirty="0"/>
            </a:br>
            <a:r>
              <a:rPr lang="en-US" b="0" dirty="0"/>
              <a:t>while (</a:t>
            </a:r>
            <a:r>
              <a:rPr lang="en-US" b="0" dirty="0" err="1"/>
              <a:t>myNumber</a:t>
            </a:r>
            <a:r>
              <a:rPr lang="en-US" b="0" dirty="0"/>
              <a:t> != Infinity) {          // Execute until Infinity</a:t>
            </a:r>
            <a:br>
              <a:rPr lang="en-US" b="0" dirty="0"/>
            </a:br>
            <a:r>
              <a:rPr lang="en-US" b="0" dirty="0"/>
              <a:t>    </a:t>
            </a:r>
            <a:r>
              <a:rPr lang="en-US" b="0" dirty="0" err="1"/>
              <a:t>myNumber</a:t>
            </a:r>
            <a:r>
              <a:rPr lang="en-US" b="0" dirty="0"/>
              <a:t> = </a:t>
            </a:r>
            <a:r>
              <a:rPr lang="en-US" b="0" dirty="0" err="1"/>
              <a:t>myNumber</a:t>
            </a:r>
            <a:r>
              <a:rPr lang="en-US" b="0" dirty="0"/>
              <a:t> * </a:t>
            </a:r>
            <a:r>
              <a:rPr lang="en-US" b="0" dirty="0" err="1"/>
              <a:t>myNumber</a:t>
            </a:r>
            <a:r>
              <a:rPr lang="en-US" b="0" dirty="0"/>
              <a:t>;</a:t>
            </a:r>
            <a:r>
              <a:rPr lang="en-US" dirty="0"/>
              <a:t/>
            </a:r>
            <a:br>
              <a:rPr lang="en-US" dirty="0"/>
            </a:br>
            <a:r>
              <a:rPr lang="en-US" b="0" dirty="0"/>
              <a:t>}</a:t>
            </a:r>
            <a:endParaRPr lang="en-US" sz="2000" b="0" dirty="0">
              <a:latin typeface="Lucida Sans Unicode" pitchFamily="34" charset="0"/>
              <a:cs typeface="Lucida Sans Unicode" pitchFamily="34" charset="0"/>
            </a:endParaRPr>
          </a:p>
        </p:txBody>
      </p:sp>
      <p:sp>
        <p:nvSpPr>
          <p:cNvPr id="6" name="TextBox 3"/>
          <p:cNvSpPr txBox="1"/>
          <p:nvPr/>
        </p:nvSpPr>
        <p:spPr>
          <a:xfrm>
            <a:off x="456556" y="3352786"/>
            <a:ext cx="7315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t>var</a:t>
            </a:r>
            <a:r>
              <a:rPr lang="en-US" b="0" dirty="0"/>
              <a:t> x = 100 / "Apple";</a:t>
            </a:r>
            <a:r>
              <a:rPr lang="en-US" dirty="0"/>
              <a:t/>
            </a:r>
            <a:br>
              <a:rPr lang="en-US" dirty="0"/>
            </a:br>
            <a:r>
              <a:rPr lang="en-US" b="0" dirty="0" err="1"/>
              <a:t>isNaN</a:t>
            </a:r>
            <a:r>
              <a:rPr lang="en-US" b="0" dirty="0"/>
              <a:t>(x);               // returns true because x is Not a Number</a:t>
            </a:r>
            <a:endParaRPr lang="en-US" sz="2000" b="0" dirty="0">
              <a:latin typeface="Lucida Sans Unicode" pitchFamily="34" charset="0"/>
              <a:cs typeface="Lucida Sans Unicode" pitchFamily="34" charset="0"/>
            </a:endParaRPr>
          </a:p>
        </p:txBody>
      </p:sp>
      <p:graphicFrame>
        <p:nvGraphicFramePr>
          <p:cNvPr id="7" name="Tabela 6"/>
          <p:cNvGraphicFramePr>
            <a:graphicFrameLocks noGrp="1"/>
          </p:cNvGraphicFramePr>
          <p:nvPr>
            <p:extLst>
              <p:ext uri="{D42A27DB-BD31-4B8C-83A1-F6EECF244321}">
                <p14:modId xmlns:p14="http://schemas.microsoft.com/office/powerpoint/2010/main" val="1936840045"/>
              </p:ext>
            </p:extLst>
          </p:nvPr>
        </p:nvGraphicFramePr>
        <p:xfrm>
          <a:off x="485973" y="4697392"/>
          <a:ext cx="8118475" cy="2115984"/>
        </p:xfrm>
        <a:graphic>
          <a:graphicData uri="http://schemas.openxmlformats.org/drawingml/2006/table">
            <a:tbl>
              <a:tblPr/>
              <a:tblGrid>
                <a:gridCol w="2315244">
                  <a:extLst>
                    <a:ext uri="{9D8B030D-6E8A-4147-A177-3AD203B41FA5}">
                      <a16:colId xmlns:a16="http://schemas.microsoft.com/office/drawing/2014/main" xmlns="" val="3709433005"/>
                    </a:ext>
                  </a:extLst>
                </a:gridCol>
                <a:gridCol w="5803231">
                  <a:extLst>
                    <a:ext uri="{9D8B030D-6E8A-4147-A177-3AD203B41FA5}">
                      <a16:colId xmlns:a16="http://schemas.microsoft.com/office/drawing/2014/main" xmlns="" val="2893612827"/>
                    </a:ext>
                  </a:extLst>
                </a:gridCol>
              </a:tblGrid>
              <a:tr h="337283">
                <a:tc>
                  <a:txBody>
                    <a:bodyPr/>
                    <a:lstStyle/>
                    <a:p>
                      <a:pPr algn="l" fontAlgn="t"/>
                      <a:r>
                        <a:rPr lang="en-US" sz="1500">
                          <a:effectLst/>
                        </a:rPr>
                        <a:t>Property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462365775"/>
                  </a:ext>
                </a:extLst>
              </a:tr>
              <a:tr h="337283">
                <a:tc>
                  <a:txBody>
                    <a:bodyPr/>
                    <a:lstStyle/>
                    <a:p>
                      <a:pPr fontAlgn="t"/>
                      <a:r>
                        <a:rPr lang="en-US" sz="1500">
                          <a:effectLst/>
                        </a:rPr>
                        <a:t>MAX_VALUE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Returns the largest number possible in JavaScript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83823424"/>
                  </a:ext>
                </a:extLst>
              </a:tr>
              <a:tr h="337283">
                <a:tc>
                  <a:txBody>
                    <a:bodyPr/>
                    <a:lstStyle/>
                    <a:p>
                      <a:pPr fontAlgn="t"/>
                      <a:r>
                        <a:rPr lang="en-US" sz="1500">
                          <a:effectLst/>
                        </a:rPr>
                        <a:t>MIN_VALUE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Returns the smallest number possible in JavaScript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2918843"/>
                  </a:ext>
                </a:extLst>
              </a:tr>
              <a:tr h="192229">
                <a:tc>
                  <a:txBody>
                    <a:bodyPr/>
                    <a:lstStyle/>
                    <a:p>
                      <a:pPr fontAlgn="t"/>
                      <a:r>
                        <a:rPr lang="en-US" sz="1500" dirty="0">
                          <a:effectLst/>
                        </a:rPr>
                        <a:t>NEGATIVE_INFINITY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Represents negative infinity (returned on overflow)</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674931310"/>
                  </a:ext>
                </a:extLst>
              </a:tr>
              <a:tr h="337283">
                <a:tc>
                  <a:txBody>
                    <a:bodyPr/>
                    <a:lstStyle/>
                    <a:p>
                      <a:pPr fontAlgn="t"/>
                      <a:r>
                        <a:rPr lang="en-US" sz="1500">
                          <a:effectLst/>
                        </a:rPr>
                        <a:t>NaN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Represents a "Not-a-Number" value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49532866"/>
                  </a:ext>
                </a:extLst>
              </a:tr>
              <a:tr h="337283">
                <a:tc>
                  <a:txBody>
                    <a:bodyPr/>
                    <a:lstStyle/>
                    <a:p>
                      <a:pPr fontAlgn="t"/>
                      <a:r>
                        <a:rPr lang="en-US" sz="1500">
                          <a:effectLst/>
                        </a:rPr>
                        <a:t>POSITIVE_INFINITY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Represents infinity (returned on overflow)</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619004207"/>
                  </a:ext>
                </a:extLst>
              </a:tr>
            </a:tbl>
          </a:graphicData>
        </a:graphic>
      </p:graphicFrame>
      <p:sp>
        <p:nvSpPr>
          <p:cNvPr id="8" name="Rectangle 1"/>
          <p:cNvSpPr>
            <a:spLocks noChangeArrowheads="1"/>
          </p:cNvSpPr>
          <p:nvPr/>
        </p:nvSpPr>
        <p:spPr bwMode="auto">
          <a:xfrm>
            <a:off x="458788" y="230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44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Numbers</a:t>
            </a:r>
            <a:r>
              <a:rPr lang="pl-PL" dirty="0" smtClean="0"/>
              <a:t> </a:t>
            </a:r>
            <a:r>
              <a:rPr lang="pl-PL" dirty="0" err="1" smtClean="0"/>
              <a:t>methods</a:t>
            </a:r>
            <a:endParaRPr lang="en-US" dirty="0"/>
          </a:p>
        </p:txBody>
      </p:sp>
      <p:sp>
        <p:nvSpPr>
          <p:cNvPr id="4" name="Content Placeholder 2"/>
          <p:cNvSpPr>
            <a:spLocks noGrp="1"/>
          </p:cNvSpPr>
          <p:nvPr/>
        </p:nvSpPr>
        <p:spPr bwMode="auto">
          <a:xfrm>
            <a:off x="287791" y="8130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pl-PL" sz="2400" dirty="0" smtClean="0"/>
          </a:p>
        </p:txBody>
      </p:sp>
      <p:sp>
        <p:nvSpPr>
          <p:cNvPr id="8" name="Rectangle 1"/>
          <p:cNvSpPr>
            <a:spLocks noChangeArrowheads="1"/>
          </p:cNvSpPr>
          <p:nvPr/>
        </p:nvSpPr>
        <p:spPr bwMode="auto">
          <a:xfrm>
            <a:off x="458788" y="230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705945782"/>
              </p:ext>
            </p:extLst>
          </p:nvPr>
        </p:nvGraphicFramePr>
        <p:xfrm>
          <a:off x="287791" y="1103871"/>
          <a:ext cx="8118475" cy="1410656"/>
        </p:xfrm>
        <a:graphic>
          <a:graphicData uri="http://schemas.openxmlformats.org/drawingml/2006/table">
            <a:tbl>
              <a:tblPr/>
              <a:tblGrid>
                <a:gridCol w="2023803">
                  <a:extLst>
                    <a:ext uri="{9D8B030D-6E8A-4147-A177-3AD203B41FA5}">
                      <a16:colId xmlns:a16="http://schemas.microsoft.com/office/drawing/2014/main" xmlns="" val="866187461"/>
                    </a:ext>
                  </a:extLst>
                </a:gridCol>
                <a:gridCol w="6094672">
                  <a:extLst>
                    <a:ext uri="{9D8B030D-6E8A-4147-A177-3AD203B41FA5}">
                      <a16:colId xmlns:a16="http://schemas.microsoft.com/office/drawing/2014/main" xmlns="" val="1988124879"/>
                    </a:ext>
                  </a:extLst>
                </a:gridCol>
              </a:tblGrid>
              <a:tr h="347381">
                <a:tc>
                  <a:txBody>
                    <a:bodyPr/>
                    <a:lstStyle/>
                    <a:p>
                      <a:pPr algn="l" fontAlgn="t"/>
                      <a:r>
                        <a:rPr lang="en-US" sz="1500" dirty="0">
                          <a:effectLst/>
                        </a:rPr>
                        <a:t>Method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841450734"/>
                  </a:ext>
                </a:extLst>
              </a:tr>
              <a:tr h="347381">
                <a:tc>
                  <a:txBody>
                    <a:bodyPr/>
                    <a:lstStyle/>
                    <a:p>
                      <a:pPr fontAlgn="t"/>
                      <a:r>
                        <a:rPr lang="en-US" sz="1500">
                          <a:effectLst/>
                        </a:rPr>
                        <a:t>Number()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Returns a number, converted from its argument.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964180584"/>
                  </a:ext>
                </a:extLst>
              </a:tr>
              <a:tr h="347381">
                <a:tc>
                  <a:txBody>
                    <a:bodyPr/>
                    <a:lstStyle/>
                    <a:p>
                      <a:pPr fontAlgn="t"/>
                      <a:r>
                        <a:rPr lang="en-US" sz="1500" dirty="0" err="1">
                          <a:effectLst/>
                        </a:rPr>
                        <a:t>parseFloat</a:t>
                      </a:r>
                      <a:r>
                        <a:rPr lang="en-US" sz="1500" dirty="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Parses its argument and returns a floating point number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441901266"/>
                  </a:ext>
                </a:extLst>
              </a:tr>
              <a:tr h="347381">
                <a:tc>
                  <a:txBody>
                    <a:bodyPr/>
                    <a:lstStyle/>
                    <a:p>
                      <a:pPr fontAlgn="t"/>
                      <a:r>
                        <a:rPr lang="en-US" sz="1500" dirty="0" err="1">
                          <a:effectLst/>
                        </a:rPr>
                        <a:t>parseInt</a:t>
                      </a:r>
                      <a:r>
                        <a:rPr lang="en-US" sz="1500" dirty="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Parses its argument and returns an integer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815651542"/>
                  </a:ext>
                </a:extLst>
              </a:tr>
            </a:tbl>
          </a:graphicData>
        </a:graphic>
      </p:graphicFrame>
      <p:sp>
        <p:nvSpPr>
          <p:cNvPr id="9" name="Rectangle 1"/>
          <p:cNvSpPr>
            <a:spLocks noChangeArrowheads="1"/>
          </p:cNvSpPr>
          <p:nvPr/>
        </p:nvSpPr>
        <p:spPr bwMode="auto">
          <a:xfrm>
            <a:off x="322558" y="12684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ela 9"/>
          <p:cNvGraphicFramePr>
            <a:graphicFrameLocks noGrp="1"/>
          </p:cNvGraphicFramePr>
          <p:nvPr>
            <p:extLst>
              <p:ext uri="{D42A27DB-BD31-4B8C-83A1-F6EECF244321}">
                <p14:modId xmlns:p14="http://schemas.microsoft.com/office/powerpoint/2010/main" val="923952877"/>
              </p:ext>
            </p:extLst>
          </p:nvPr>
        </p:nvGraphicFramePr>
        <p:xfrm>
          <a:off x="322557" y="2803822"/>
          <a:ext cx="8118475" cy="2801784"/>
        </p:xfrm>
        <a:graphic>
          <a:graphicData uri="http://schemas.openxmlformats.org/drawingml/2006/table">
            <a:tbl>
              <a:tblPr/>
              <a:tblGrid>
                <a:gridCol w="2023803">
                  <a:extLst>
                    <a:ext uri="{9D8B030D-6E8A-4147-A177-3AD203B41FA5}">
                      <a16:colId xmlns:a16="http://schemas.microsoft.com/office/drawing/2014/main" xmlns="" val="3010688448"/>
                    </a:ext>
                  </a:extLst>
                </a:gridCol>
                <a:gridCol w="6094672">
                  <a:extLst>
                    <a:ext uri="{9D8B030D-6E8A-4147-A177-3AD203B41FA5}">
                      <a16:colId xmlns:a16="http://schemas.microsoft.com/office/drawing/2014/main" xmlns="" val="2276783574"/>
                    </a:ext>
                  </a:extLst>
                </a:gridCol>
              </a:tblGrid>
              <a:tr h="347381">
                <a:tc>
                  <a:txBody>
                    <a:bodyPr/>
                    <a:lstStyle/>
                    <a:p>
                      <a:pPr algn="l" fontAlgn="t"/>
                      <a:r>
                        <a:rPr lang="en-US" sz="1500" dirty="0">
                          <a:effectLst/>
                        </a:rPr>
                        <a:t>Method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955095176"/>
                  </a:ext>
                </a:extLst>
              </a:tr>
              <a:tr h="347381">
                <a:tc>
                  <a:txBody>
                    <a:bodyPr/>
                    <a:lstStyle/>
                    <a:p>
                      <a:pPr fontAlgn="t"/>
                      <a:r>
                        <a:rPr lang="en-US" sz="1500">
                          <a:effectLst/>
                        </a:rPr>
                        <a:t>toString()</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Returns a number as a string</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7941552"/>
                  </a:ext>
                </a:extLst>
              </a:tr>
              <a:tr h="570697">
                <a:tc>
                  <a:txBody>
                    <a:bodyPr/>
                    <a:lstStyle/>
                    <a:p>
                      <a:pPr fontAlgn="t"/>
                      <a:r>
                        <a:rPr lang="en-US" sz="1500">
                          <a:effectLst/>
                        </a:rPr>
                        <a:t>toExponential()</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Returns a string, with a number rounded and written using exponential notation.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2628105"/>
                  </a:ext>
                </a:extLst>
              </a:tr>
              <a:tr h="570697">
                <a:tc>
                  <a:txBody>
                    <a:bodyPr/>
                    <a:lstStyle/>
                    <a:p>
                      <a:pPr fontAlgn="t"/>
                      <a:r>
                        <a:rPr lang="en-US" sz="1500">
                          <a:effectLst/>
                        </a:rPr>
                        <a:t>toFixed()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Returns a string, with a number rounded and written with a specified number of decimals.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027914623"/>
                  </a:ext>
                </a:extLst>
              </a:tr>
              <a:tr h="347381">
                <a:tc>
                  <a:txBody>
                    <a:bodyPr/>
                    <a:lstStyle/>
                    <a:p>
                      <a:pPr fontAlgn="t"/>
                      <a:r>
                        <a:rPr lang="en-US" sz="1500">
                          <a:effectLst/>
                        </a:rPr>
                        <a:t>toPrecision()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Returns a string, with a number written with a specified length</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265553422"/>
                  </a:ext>
                </a:extLst>
              </a:tr>
              <a:tr h="347381">
                <a:tc>
                  <a:txBody>
                    <a:bodyPr/>
                    <a:lstStyle/>
                    <a:p>
                      <a:pPr fontAlgn="t"/>
                      <a:r>
                        <a:rPr lang="en-US" sz="1500">
                          <a:effectLst/>
                        </a:rPr>
                        <a:t>valueOf()</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Returns a number as a number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589206556"/>
                  </a:ext>
                </a:extLst>
              </a:tr>
            </a:tbl>
          </a:graphicData>
        </a:graphic>
      </p:graphicFrame>
    </p:spTree>
    <p:extLst>
      <p:ext uri="{BB962C8B-B14F-4D97-AF65-F5344CB8AC3E}">
        <p14:creationId xmlns:p14="http://schemas.microsoft.com/office/powerpoint/2010/main" val="968313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Numbers</a:t>
            </a:r>
            <a:r>
              <a:rPr lang="pl-PL" dirty="0" smtClean="0"/>
              <a:t> </a:t>
            </a:r>
            <a:r>
              <a:rPr lang="pl-PL" dirty="0" err="1" smtClean="0"/>
              <a:t>methods</a:t>
            </a:r>
            <a:r>
              <a:rPr lang="pl-PL" dirty="0" smtClean="0"/>
              <a:t> – Math </a:t>
            </a:r>
            <a:r>
              <a:rPr lang="pl-PL" dirty="0" err="1" smtClean="0"/>
              <a:t>class</a:t>
            </a:r>
            <a:endParaRPr lang="en-US" dirty="0"/>
          </a:p>
        </p:txBody>
      </p:sp>
      <p:sp>
        <p:nvSpPr>
          <p:cNvPr id="4" name="Content Placeholder 2"/>
          <p:cNvSpPr>
            <a:spLocks noGrp="1"/>
          </p:cNvSpPr>
          <p:nvPr/>
        </p:nvSpPr>
        <p:spPr bwMode="auto">
          <a:xfrm>
            <a:off x="287791" y="8130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pl-PL" sz="2400" dirty="0" smtClean="0"/>
          </a:p>
        </p:txBody>
      </p:sp>
      <p:sp>
        <p:nvSpPr>
          <p:cNvPr id="8" name="Rectangle 1"/>
          <p:cNvSpPr>
            <a:spLocks noChangeArrowheads="1"/>
          </p:cNvSpPr>
          <p:nvPr/>
        </p:nvSpPr>
        <p:spPr bwMode="auto">
          <a:xfrm>
            <a:off x="458788" y="230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22558" y="12684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2342743142"/>
              </p:ext>
            </p:extLst>
          </p:nvPr>
        </p:nvGraphicFramePr>
        <p:xfrm>
          <a:off x="287791" y="767700"/>
          <a:ext cx="8604689" cy="6045676"/>
        </p:xfrm>
        <a:graphic>
          <a:graphicData uri="http://schemas.openxmlformats.org/drawingml/2006/table">
            <a:tbl>
              <a:tblPr/>
              <a:tblGrid>
                <a:gridCol w="1717651">
                  <a:extLst>
                    <a:ext uri="{9D8B030D-6E8A-4147-A177-3AD203B41FA5}">
                      <a16:colId xmlns:a16="http://schemas.microsoft.com/office/drawing/2014/main" xmlns="" val="4141791677"/>
                    </a:ext>
                  </a:extLst>
                </a:gridCol>
                <a:gridCol w="6887038">
                  <a:extLst>
                    <a:ext uri="{9D8B030D-6E8A-4147-A177-3AD203B41FA5}">
                      <a16:colId xmlns:a16="http://schemas.microsoft.com/office/drawing/2014/main" xmlns="" val="1316086926"/>
                    </a:ext>
                  </a:extLst>
                </a:gridCol>
              </a:tblGrid>
              <a:tr h="262093">
                <a:tc>
                  <a:txBody>
                    <a:bodyPr/>
                    <a:lstStyle/>
                    <a:p>
                      <a:pPr algn="l" fontAlgn="t"/>
                      <a:r>
                        <a:rPr lang="en-US" sz="1400">
                          <a:effectLst/>
                        </a:rPr>
                        <a:t>Method</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21515564"/>
                  </a:ext>
                </a:extLst>
              </a:tr>
              <a:tr h="262093">
                <a:tc>
                  <a:txBody>
                    <a:bodyPr/>
                    <a:lstStyle/>
                    <a:p>
                      <a:pPr fontAlgn="t"/>
                      <a:r>
                        <a:rPr lang="en-US" sz="1400">
                          <a:effectLst/>
                        </a:rPr>
                        <a:t>abs(x)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absolute value of 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836257304"/>
                  </a:ext>
                </a:extLst>
              </a:tr>
              <a:tr h="262093">
                <a:tc>
                  <a:txBody>
                    <a:bodyPr/>
                    <a:lstStyle/>
                    <a:p>
                      <a:pPr fontAlgn="t"/>
                      <a:r>
                        <a:rPr lang="en-US" sz="1400">
                          <a:effectLst/>
                        </a:rPr>
                        <a:t>acos(x)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the arccosine of x, in radians</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780276546"/>
                  </a:ext>
                </a:extLst>
              </a:tr>
              <a:tr h="262093">
                <a:tc>
                  <a:txBody>
                    <a:bodyPr/>
                    <a:lstStyle/>
                    <a:p>
                      <a:pPr fontAlgn="t"/>
                      <a:r>
                        <a:rPr lang="en-US" sz="1400">
                          <a:effectLst/>
                        </a:rPr>
                        <a:t>asin(x)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arcsine of x, in radians</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584136101"/>
                  </a:ext>
                </a:extLst>
              </a:tr>
              <a:tr h="430582">
                <a:tc>
                  <a:txBody>
                    <a:bodyPr/>
                    <a:lstStyle/>
                    <a:p>
                      <a:pPr fontAlgn="t"/>
                      <a:r>
                        <a:rPr lang="en-US" sz="1400">
                          <a:effectLst/>
                        </a:rPr>
                        <a:t>atan(x)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the arctangent of x as a numeric value between -PI/2 and PI/2 radians</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364016284"/>
                  </a:ext>
                </a:extLst>
              </a:tr>
              <a:tr h="262093">
                <a:tc>
                  <a:txBody>
                    <a:bodyPr/>
                    <a:lstStyle/>
                    <a:p>
                      <a:pPr fontAlgn="t"/>
                      <a:r>
                        <a:rPr lang="en-US" sz="1400">
                          <a:effectLst/>
                        </a:rPr>
                        <a:t>atan2(y,x)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arctangent of the quotient of its arguments</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870636367"/>
                  </a:ext>
                </a:extLst>
              </a:tr>
              <a:tr h="262093">
                <a:tc>
                  <a:txBody>
                    <a:bodyPr/>
                    <a:lstStyle/>
                    <a:p>
                      <a:pPr fontAlgn="t"/>
                      <a:r>
                        <a:rPr lang="en-US" sz="1400">
                          <a:effectLst/>
                        </a:rPr>
                        <a:t>ceil(x)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x, rounded upwards to the nearest integer</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38374920"/>
                  </a:ext>
                </a:extLst>
              </a:tr>
              <a:tr h="262093">
                <a:tc>
                  <a:txBody>
                    <a:bodyPr/>
                    <a:lstStyle/>
                    <a:p>
                      <a:pPr fontAlgn="t"/>
                      <a:r>
                        <a:rPr lang="en-US" sz="1400">
                          <a:effectLst/>
                        </a:rPr>
                        <a:t>cos(x)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cosine of x (x is in radians)</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809531058"/>
                  </a:ext>
                </a:extLst>
              </a:tr>
              <a:tr h="262093">
                <a:tc>
                  <a:txBody>
                    <a:bodyPr/>
                    <a:lstStyle/>
                    <a:p>
                      <a:pPr fontAlgn="t"/>
                      <a:r>
                        <a:rPr lang="en-US" sz="1400">
                          <a:effectLst/>
                        </a:rPr>
                        <a:t>exp(x)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the value of E</a:t>
                      </a:r>
                      <a:r>
                        <a:rPr lang="en-US" sz="1400" baseline="30000">
                          <a:effectLst/>
                        </a:rPr>
                        <a:t>x</a:t>
                      </a:r>
                      <a:endParaRPr lang="en-US" sz="1400">
                        <a:effectLst/>
                      </a:endParaRP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551355938"/>
                  </a:ext>
                </a:extLst>
              </a:tr>
              <a:tr h="262093">
                <a:tc>
                  <a:txBody>
                    <a:bodyPr/>
                    <a:lstStyle/>
                    <a:p>
                      <a:pPr fontAlgn="t"/>
                      <a:r>
                        <a:rPr lang="en-US" sz="1400">
                          <a:effectLst/>
                        </a:rPr>
                        <a:t>floor(x)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x, rounded downwards to the nearest integer</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49870274"/>
                  </a:ext>
                </a:extLst>
              </a:tr>
              <a:tr h="262093">
                <a:tc>
                  <a:txBody>
                    <a:bodyPr/>
                    <a:lstStyle/>
                    <a:p>
                      <a:pPr fontAlgn="t"/>
                      <a:r>
                        <a:rPr lang="en-US" sz="1400">
                          <a:effectLst/>
                        </a:rPr>
                        <a:t>log(x)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the natural logarithm (base E) of 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335303956"/>
                  </a:ext>
                </a:extLst>
              </a:tr>
              <a:tr h="262093">
                <a:tc>
                  <a:txBody>
                    <a:bodyPr/>
                    <a:lstStyle/>
                    <a:p>
                      <a:pPr fontAlgn="t"/>
                      <a:r>
                        <a:rPr lang="en-US" sz="1400">
                          <a:effectLst/>
                        </a:rPr>
                        <a:t>max(x,y,z,...,n)</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number with the highest value</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602730311"/>
                  </a:ext>
                </a:extLst>
              </a:tr>
              <a:tr h="262093">
                <a:tc>
                  <a:txBody>
                    <a:bodyPr/>
                    <a:lstStyle/>
                    <a:p>
                      <a:pPr fontAlgn="t"/>
                      <a:r>
                        <a:rPr lang="en-US" sz="1400">
                          <a:effectLst/>
                        </a:rPr>
                        <a:t>min(x,y,z,...,n)</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the number with the lowest value</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260787571"/>
                  </a:ext>
                </a:extLst>
              </a:tr>
              <a:tr h="262093">
                <a:tc>
                  <a:txBody>
                    <a:bodyPr/>
                    <a:lstStyle/>
                    <a:p>
                      <a:pPr fontAlgn="t"/>
                      <a:r>
                        <a:rPr lang="en-US" sz="1400">
                          <a:effectLst/>
                        </a:rPr>
                        <a:t>pow(x,y)</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value of x to the power of y</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919514489"/>
                  </a:ext>
                </a:extLst>
              </a:tr>
              <a:tr h="262093">
                <a:tc>
                  <a:txBody>
                    <a:bodyPr/>
                    <a:lstStyle/>
                    <a:p>
                      <a:pPr fontAlgn="t"/>
                      <a:r>
                        <a:rPr lang="en-US" sz="1400">
                          <a:effectLst/>
                        </a:rPr>
                        <a:t>random()</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a random number between 0 and 1</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218839474"/>
                  </a:ext>
                </a:extLst>
              </a:tr>
              <a:tr h="262093">
                <a:tc>
                  <a:txBody>
                    <a:bodyPr/>
                    <a:lstStyle/>
                    <a:p>
                      <a:pPr fontAlgn="t"/>
                      <a:r>
                        <a:rPr lang="en-US" sz="1400">
                          <a:effectLst/>
                        </a:rPr>
                        <a:t>round(x)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Rounds x to the nearest integer</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262382817"/>
                  </a:ext>
                </a:extLst>
              </a:tr>
              <a:tr h="262093">
                <a:tc>
                  <a:txBody>
                    <a:bodyPr/>
                    <a:lstStyle/>
                    <a:p>
                      <a:pPr fontAlgn="t"/>
                      <a:r>
                        <a:rPr lang="en-US" sz="1400">
                          <a:effectLst/>
                        </a:rPr>
                        <a:t>sin(x)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Returns the sine of x (x is in radians)</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486425638"/>
                  </a:ext>
                </a:extLst>
              </a:tr>
              <a:tr h="262093">
                <a:tc>
                  <a:txBody>
                    <a:bodyPr/>
                    <a:lstStyle/>
                    <a:p>
                      <a:pPr fontAlgn="t"/>
                      <a:r>
                        <a:rPr lang="en-US" sz="1400">
                          <a:effectLst/>
                        </a:rPr>
                        <a:t>sqrt(x)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Returns the square root of 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1867315"/>
                  </a:ext>
                </a:extLst>
              </a:tr>
              <a:tr h="262093">
                <a:tc>
                  <a:txBody>
                    <a:bodyPr/>
                    <a:lstStyle/>
                    <a:p>
                      <a:pPr fontAlgn="t"/>
                      <a:r>
                        <a:rPr lang="en-US" sz="1400">
                          <a:effectLst/>
                        </a:rPr>
                        <a:t>tan(x)</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Returns the tangent of an angle</a:t>
                      </a:r>
                    </a:p>
                  </a:txBody>
                  <a:tcPr marL="46802" marR="46802" marT="46802" marB="46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31644075"/>
                  </a:ext>
                </a:extLst>
              </a:tr>
            </a:tbl>
          </a:graphicData>
        </a:graphic>
      </p:graphicFrame>
    </p:spTree>
    <p:extLst>
      <p:ext uri="{BB962C8B-B14F-4D97-AF65-F5344CB8AC3E}">
        <p14:creationId xmlns:p14="http://schemas.microsoft.com/office/powerpoint/2010/main" val="165477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13 </a:t>
            </a:r>
            <a:r>
              <a:rPr lang="pl-PL" sz="2400" dirty="0"/>
              <a:t>– </a:t>
            </a:r>
            <a:r>
              <a:rPr lang="pl-PL" sz="2400" i="1" dirty="0"/>
              <a:t>Operowanie na liczbach</a:t>
            </a:r>
            <a:endParaRPr lang="pl-PL" sz="2400" i="1" dirty="0" smtClean="0"/>
          </a:p>
        </p:txBody>
      </p:sp>
    </p:spTree>
    <p:extLst>
      <p:ext uri="{BB962C8B-B14F-4D97-AF65-F5344CB8AC3E}">
        <p14:creationId xmlns:p14="http://schemas.microsoft.com/office/powerpoint/2010/main" val="3314995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Dates</a:t>
            </a:r>
            <a:r>
              <a:rPr lang="pl-PL" dirty="0" smtClean="0"/>
              <a:t> </a:t>
            </a:r>
            <a:r>
              <a:rPr lang="pl-PL" dirty="0" err="1" smtClean="0"/>
              <a:t>methods</a:t>
            </a:r>
            <a:endParaRPr lang="en-US" dirty="0"/>
          </a:p>
        </p:txBody>
      </p:sp>
      <p:sp>
        <p:nvSpPr>
          <p:cNvPr id="4" name="Content Placeholder 2"/>
          <p:cNvSpPr>
            <a:spLocks noGrp="1"/>
          </p:cNvSpPr>
          <p:nvPr/>
        </p:nvSpPr>
        <p:spPr bwMode="auto">
          <a:xfrm>
            <a:off x="287791" y="8130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sz="2400" dirty="0" err="1" smtClean="0"/>
              <a:t>Geting</a:t>
            </a:r>
            <a:r>
              <a:rPr lang="pl-PL" sz="2400" dirty="0" smtClean="0"/>
              <a:t> </a:t>
            </a:r>
            <a:r>
              <a:rPr lang="pl-PL" sz="2400" dirty="0" err="1" smtClean="0"/>
              <a:t>date</a:t>
            </a:r>
            <a:endParaRPr lang="pl-PL" sz="2400" dirty="0" smtClean="0"/>
          </a:p>
          <a:p>
            <a:endParaRPr lang="pl-PL" sz="2400" dirty="0"/>
          </a:p>
          <a:p>
            <a:endParaRPr lang="pl-PL" sz="2400" dirty="0" smtClean="0"/>
          </a:p>
          <a:p>
            <a:pPr marL="0" indent="0">
              <a:buNone/>
            </a:pPr>
            <a:endParaRPr lang="pl-PL" sz="2400" dirty="0"/>
          </a:p>
        </p:txBody>
      </p:sp>
      <p:sp>
        <p:nvSpPr>
          <p:cNvPr id="5" name="TextBox 3"/>
          <p:cNvSpPr txBox="1"/>
          <p:nvPr/>
        </p:nvSpPr>
        <p:spPr>
          <a:xfrm>
            <a:off x="456556" y="1297630"/>
            <a:ext cx="8075884" cy="95410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t>new Date()</a:t>
            </a:r>
            <a:r>
              <a:rPr lang="en-US" dirty="0"/>
              <a:t/>
            </a:r>
            <a:br>
              <a:rPr lang="en-US" dirty="0"/>
            </a:br>
            <a:r>
              <a:rPr lang="en-US" b="0" dirty="0"/>
              <a:t>new Date(year, month, day, hours, minutes, seconds, milliseconds</a:t>
            </a:r>
            <a:r>
              <a:rPr lang="en-US" b="0" dirty="0" smtClean="0"/>
              <a:t>)</a:t>
            </a:r>
            <a:endParaRPr lang="pl-PL" b="0" dirty="0" smtClean="0"/>
          </a:p>
          <a:p>
            <a:r>
              <a:rPr lang="en-US" b="0" dirty="0" err="1"/>
              <a:t>var</a:t>
            </a:r>
            <a:r>
              <a:rPr lang="en-US" b="0" dirty="0"/>
              <a:t> d = new </a:t>
            </a:r>
            <a:r>
              <a:rPr lang="en-US" b="0" dirty="0" smtClean="0"/>
              <a:t>Date(</a:t>
            </a:r>
            <a:r>
              <a:rPr lang="pl-PL" b="0" dirty="0" smtClean="0"/>
              <a:t>string</a:t>
            </a:r>
            <a:r>
              <a:rPr lang="en-US" b="0" dirty="0" smtClean="0"/>
              <a:t>);</a:t>
            </a:r>
            <a:endParaRPr lang="en-US" sz="2000" b="0" dirty="0">
              <a:latin typeface="Lucida Sans Unicode" pitchFamily="34" charset="0"/>
              <a:cs typeface="Lucida Sans Unicode" pitchFamily="34" charset="0"/>
            </a:endParaRPr>
          </a:p>
        </p:txBody>
      </p:sp>
      <p:sp>
        <p:nvSpPr>
          <p:cNvPr id="8" name="Rectangle 1"/>
          <p:cNvSpPr>
            <a:spLocks noChangeArrowheads="1"/>
          </p:cNvSpPr>
          <p:nvPr/>
        </p:nvSpPr>
        <p:spPr bwMode="auto">
          <a:xfrm>
            <a:off x="458788" y="230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3220793739"/>
              </p:ext>
            </p:extLst>
          </p:nvPr>
        </p:nvGraphicFramePr>
        <p:xfrm>
          <a:off x="435261" y="2492898"/>
          <a:ext cx="8118474" cy="3658845"/>
        </p:xfrm>
        <a:graphic>
          <a:graphicData uri="http://schemas.openxmlformats.org/drawingml/2006/table">
            <a:tbl>
              <a:tblPr/>
              <a:tblGrid>
                <a:gridCol w="2048507">
                  <a:extLst>
                    <a:ext uri="{9D8B030D-6E8A-4147-A177-3AD203B41FA5}">
                      <a16:colId xmlns:a16="http://schemas.microsoft.com/office/drawing/2014/main" xmlns="" val="1537245498"/>
                    </a:ext>
                  </a:extLst>
                </a:gridCol>
                <a:gridCol w="6069967">
                  <a:extLst>
                    <a:ext uri="{9D8B030D-6E8A-4147-A177-3AD203B41FA5}">
                      <a16:colId xmlns:a16="http://schemas.microsoft.com/office/drawing/2014/main" xmlns="" val="2906413814"/>
                    </a:ext>
                  </a:extLst>
                </a:gridCol>
              </a:tblGrid>
              <a:tr h="339445">
                <a:tc>
                  <a:txBody>
                    <a:bodyPr/>
                    <a:lstStyle/>
                    <a:p>
                      <a:pPr algn="l" fontAlgn="t"/>
                      <a:r>
                        <a:rPr lang="en-US" sz="1500">
                          <a:effectLst/>
                        </a:rPr>
                        <a:t>Method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90712553"/>
                  </a:ext>
                </a:extLst>
              </a:tr>
              <a:tr h="339445">
                <a:tc>
                  <a:txBody>
                    <a:bodyPr/>
                    <a:lstStyle/>
                    <a:p>
                      <a:pPr fontAlgn="t"/>
                      <a:r>
                        <a:rPr lang="en-US" sz="1500">
                          <a:effectLst/>
                        </a:rPr>
                        <a:t>getDate()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Get the day as a number (1-31)</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451509823"/>
                  </a:ext>
                </a:extLst>
              </a:tr>
              <a:tr h="339445">
                <a:tc>
                  <a:txBody>
                    <a:bodyPr/>
                    <a:lstStyle/>
                    <a:p>
                      <a:pPr fontAlgn="t"/>
                      <a:r>
                        <a:rPr lang="en-US" sz="1500">
                          <a:effectLst/>
                        </a:rPr>
                        <a:t>getDay()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Get the weekday as a number (0-6)</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424575386"/>
                  </a:ext>
                </a:extLst>
              </a:tr>
              <a:tr h="339445">
                <a:tc>
                  <a:txBody>
                    <a:bodyPr/>
                    <a:lstStyle/>
                    <a:p>
                      <a:pPr fontAlgn="t"/>
                      <a:r>
                        <a:rPr lang="en-US" sz="1500">
                          <a:effectLst/>
                        </a:rPr>
                        <a:t>getFullYear()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Get the four digit year (yyyy)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491178505"/>
                  </a:ext>
                </a:extLst>
              </a:tr>
              <a:tr h="339445">
                <a:tc>
                  <a:txBody>
                    <a:bodyPr/>
                    <a:lstStyle/>
                    <a:p>
                      <a:pPr fontAlgn="t"/>
                      <a:r>
                        <a:rPr lang="en-US" sz="1500">
                          <a:effectLst/>
                        </a:rPr>
                        <a:t>getHours()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Get the hour (0-23)</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49912759"/>
                  </a:ext>
                </a:extLst>
              </a:tr>
              <a:tr h="339445">
                <a:tc>
                  <a:txBody>
                    <a:bodyPr/>
                    <a:lstStyle/>
                    <a:p>
                      <a:pPr fontAlgn="t"/>
                      <a:r>
                        <a:rPr lang="en-US" sz="1500">
                          <a:effectLst/>
                        </a:rPr>
                        <a:t>getMilliseconds()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Get the milliseconds (0-999)</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82684236"/>
                  </a:ext>
                </a:extLst>
              </a:tr>
              <a:tr h="339445">
                <a:tc>
                  <a:txBody>
                    <a:bodyPr/>
                    <a:lstStyle/>
                    <a:p>
                      <a:pPr fontAlgn="t"/>
                      <a:r>
                        <a:rPr lang="en-US" sz="1500">
                          <a:effectLst/>
                        </a:rPr>
                        <a:t>getMinutes()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Get the minutes (0-59)</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509425213"/>
                  </a:ext>
                </a:extLst>
              </a:tr>
              <a:tr h="339445">
                <a:tc>
                  <a:txBody>
                    <a:bodyPr/>
                    <a:lstStyle/>
                    <a:p>
                      <a:pPr fontAlgn="t"/>
                      <a:r>
                        <a:rPr lang="en-US" sz="1500">
                          <a:effectLst/>
                        </a:rPr>
                        <a:t>getMonth()</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Get the month (0-11)</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281954838"/>
                  </a:ext>
                </a:extLst>
              </a:tr>
              <a:tr h="339445">
                <a:tc>
                  <a:txBody>
                    <a:bodyPr/>
                    <a:lstStyle/>
                    <a:p>
                      <a:pPr fontAlgn="t"/>
                      <a:r>
                        <a:rPr lang="en-US" sz="1500">
                          <a:effectLst/>
                        </a:rPr>
                        <a:t>getSeconds()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Get the seconds (0-59)</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80179189"/>
                  </a:ext>
                </a:extLst>
              </a:tr>
              <a:tr h="484869">
                <a:tc>
                  <a:txBody>
                    <a:bodyPr/>
                    <a:lstStyle/>
                    <a:p>
                      <a:pPr fontAlgn="t"/>
                      <a:r>
                        <a:rPr lang="en-US" sz="1500" dirty="0" err="1">
                          <a:effectLst/>
                        </a:rPr>
                        <a:t>getTime</a:t>
                      </a:r>
                      <a:r>
                        <a:rPr lang="en-US" sz="1500" dirty="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Get the time (milliseconds since January 1, 1970)</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61480556"/>
                  </a:ext>
                </a:extLst>
              </a:tr>
            </a:tbl>
          </a:graphicData>
        </a:graphic>
      </p:graphicFrame>
    </p:spTree>
    <p:extLst>
      <p:ext uri="{BB962C8B-B14F-4D97-AF65-F5344CB8AC3E}">
        <p14:creationId xmlns:p14="http://schemas.microsoft.com/office/powerpoint/2010/main" val="3287786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Dates</a:t>
            </a:r>
            <a:r>
              <a:rPr lang="pl-PL" dirty="0" smtClean="0"/>
              <a:t> </a:t>
            </a:r>
            <a:r>
              <a:rPr lang="pl-PL" dirty="0" err="1" smtClean="0"/>
              <a:t>methods</a:t>
            </a:r>
            <a:endParaRPr lang="en-US" dirty="0"/>
          </a:p>
        </p:txBody>
      </p:sp>
      <p:sp>
        <p:nvSpPr>
          <p:cNvPr id="4" name="Content Placeholder 2"/>
          <p:cNvSpPr>
            <a:spLocks noGrp="1"/>
          </p:cNvSpPr>
          <p:nvPr/>
        </p:nvSpPr>
        <p:spPr bwMode="auto">
          <a:xfrm>
            <a:off x="287791" y="8130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sz="2400" dirty="0" smtClean="0"/>
              <a:t>Set </a:t>
            </a:r>
            <a:r>
              <a:rPr lang="pl-PL" sz="2400" dirty="0" err="1" smtClean="0"/>
              <a:t>date</a:t>
            </a:r>
            <a:endParaRPr lang="pl-PL" sz="2400" dirty="0" smtClean="0"/>
          </a:p>
          <a:p>
            <a:endParaRPr lang="pl-PL" sz="2400" dirty="0"/>
          </a:p>
          <a:p>
            <a:endParaRPr lang="pl-PL" sz="2400" dirty="0" smtClean="0"/>
          </a:p>
          <a:p>
            <a:pPr marL="0" indent="0">
              <a:buNone/>
            </a:pPr>
            <a:endParaRPr lang="pl-PL" sz="2400" dirty="0"/>
          </a:p>
        </p:txBody>
      </p:sp>
      <p:sp>
        <p:nvSpPr>
          <p:cNvPr id="8" name="Rectangle 1"/>
          <p:cNvSpPr>
            <a:spLocks noChangeArrowheads="1"/>
          </p:cNvSpPr>
          <p:nvPr/>
        </p:nvSpPr>
        <p:spPr bwMode="auto">
          <a:xfrm>
            <a:off x="458788" y="230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1626823446"/>
              </p:ext>
            </p:extLst>
          </p:nvPr>
        </p:nvGraphicFramePr>
        <p:xfrm>
          <a:off x="288473" y="1412777"/>
          <a:ext cx="8118474" cy="3366494"/>
        </p:xfrm>
        <a:graphic>
          <a:graphicData uri="http://schemas.openxmlformats.org/drawingml/2006/table">
            <a:tbl>
              <a:tblPr/>
              <a:tblGrid>
                <a:gridCol w="1835255">
                  <a:extLst>
                    <a:ext uri="{9D8B030D-6E8A-4147-A177-3AD203B41FA5}">
                      <a16:colId xmlns:a16="http://schemas.microsoft.com/office/drawing/2014/main" xmlns="" val="390792221"/>
                    </a:ext>
                  </a:extLst>
                </a:gridCol>
                <a:gridCol w="6283219">
                  <a:extLst>
                    <a:ext uri="{9D8B030D-6E8A-4147-A177-3AD203B41FA5}">
                      <a16:colId xmlns:a16="http://schemas.microsoft.com/office/drawing/2014/main" xmlns="" val="2709910844"/>
                    </a:ext>
                  </a:extLst>
                </a:gridCol>
              </a:tblGrid>
              <a:tr h="336897">
                <a:tc>
                  <a:txBody>
                    <a:bodyPr/>
                    <a:lstStyle/>
                    <a:p>
                      <a:pPr algn="l" fontAlgn="t"/>
                      <a:r>
                        <a:rPr lang="en-US" sz="1500">
                          <a:effectLst/>
                        </a:rPr>
                        <a:t>Method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51688844"/>
                  </a:ext>
                </a:extLst>
              </a:tr>
              <a:tr h="336897">
                <a:tc>
                  <a:txBody>
                    <a:bodyPr/>
                    <a:lstStyle/>
                    <a:p>
                      <a:pPr fontAlgn="t"/>
                      <a:r>
                        <a:rPr lang="en-US" sz="1500">
                          <a:effectLst/>
                        </a:rPr>
                        <a:t>setDate()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Set the day as a number (1-31)</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275120088"/>
                  </a:ext>
                </a:extLst>
              </a:tr>
              <a:tr h="336897">
                <a:tc>
                  <a:txBody>
                    <a:bodyPr/>
                    <a:lstStyle/>
                    <a:p>
                      <a:pPr fontAlgn="t"/>
                      <a:r>
                        <a:rPr lang="en-US" sz="1500">
                          <a:effectLst/>
                        </a:rPr>
                        <a:t>setFullYear()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Set the year (optionally month and day)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3983039"/>
                  </a:ext>
                </a:extLst>
              </a:tr>
              <a:tr h="336897">
                <a:tc>
                  <a:txBody>
                    <a:bodyPr/>
                    <a:lstStyle/>
                    <a:p>
                      <a:pPr fontAlgn="t"/>
                      <a:r>
                        <a:rPr lang="en-US" sz="1500">
                          <a:effectLst/>
                        </a:rPr>
                        <a:t>setHours()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Set the hour (0-23)</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513194669"/>
                  </a:ext>
                </a:extLst>
              </a:tr>
              <a:tr h="336897">
                <a:tc>
                  <a:txBody>
                    <a:bodyPr/>
                    <a:lstStyle/>
                    <a:p>
                      <a:pPr fontAlgn="t"/>
                      <a:r>
                        <a:rPr lang="en-US" sz="1500">
                          <a:effectLst/>
                        </a:rPr>
                        <a:t>setMilliseconds()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Set the milliseconds (0-999)</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57920679"/>
                  </a:ext>
                </a:extLst>
              </a:tr>
              <a:tr h="336897">
                <a:tc>
                  <a:txBody>
                    <a:bodyPr/>
                    <a:lstStyle/>
                    <a:p>
                      <a:pPr fontAlgn="t"/>
                      <a:r>
                        <a:rPr lang="en-US" sz="1500">
                          <a:effectLst/>
                        </a:rPr>
                        <a:t>setMinutes()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Set the minutes (0-59)</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474209047"/>
                  </a:ext>
                </a:extLst>
              </a:tr>
              <a:tr h="336897">
                <a:tc>
                  <a:txBody>
                    <a:bodyPr/>
                    <a:lstStyle/>
                    <a:p>
                      <a:pPr fontAlgn="t"/>
                      <a:r>
                        <a:rPr lang="en-US" sz="1500">
                          <a:effectLst/>
                        </a:rPr>
                        <a:t>setMonth()</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Set the month (0-11)</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265440777"/>
                  </a:ext>
                </a:extLst>
              </a:tr>
              <a:tr h="336897">
                <a:tc>
                  <a:txBody>
                    <a:bodyPr/>
                    <a:lstStyle/>
                    <a:p>
                      <a:pPr fontAlgn="t"/>
                      <a:r>
                        <a:rPr lang="en-US" sz="1500">
                          <a:effectLst/>
                        </a:rPr>
                        <a:t>setSeconds()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Set the seconds (0-59)</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529369620"/>
                  </a:ext>
                </a:extLst>
              </a:tr>
              <a:tr h="545182">
                <a:tc>
                  <a:txBody>
                    <a:bodyPr/>
                    <a:lstStyle/>
                    <a:p>
                      <a:pPr fontAlgn="t"/>
                      <a:r>
                        <a:rPr lang="en-US" sz="1500" dirty="0" err="1">
                          <a:effectLst/>
                        </a:rPr>
                        <a:t>setTime</a:t>
                      </a:r>
                      <a:r>
                        <a:rPr lang="en-US" sz="1500" dirty="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Set the time (milliseconds since January 1, 1970)</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27181159"/>
                  </a:ext>
                </a:extLst>
              </a:tr>
            </a:tbl>
          </a:graphicData>
        </a:graphic>
      </p:graphicFrame>
    </p:spTree>
    <p:extLst>
      <p:ext uri="{BB962C8B-B14F-4D97-AF65-F5344CB8AC3E}">
        <p14:creationId xmlns:p14="http://schemas.microsoft.com/office/powerpoint/2010/main" val="1711921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14 </a:t>
            </a:r>
            <a:r>
              <a:rPr lang="pl-PL" sz="2400" dirty="0"/>
              <a:t>– </a:t>
            </a:r>
            <a:r>
              <a:rPr lang="pl-PL" sz="2400" i="1" dirty="0"/>
              <a:t>Operowanie na </a:t>
            </a:r>
            <a:r>
              <a:rPr lang="pl-PL" sz="2400" i="1" dirty="0" smtClean="0"/>
              <a:t>datach</a:t>
            </a:r>
          </a:p>
        </p:txBody>
      </p:sp>
    </p:spTree>
    <p:extLst>
      <p:ext uri="{BB962C8B-B14F-4D97-AF65-F5344CB8AC3E}">
        <p14:creationId xmlns:p14="http://schemas.microsoft.com/office/powerpoint/2010/main" val="1218871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pl-PL" dirty="0" err="1" smtClean="0"/>
              <a:t>Topic</a:t>
            </a:r>
            <a:r>
              <a:rPr lang="pl-PL" dirty="0" smtClean="0"/>
              <a:t> 5</a:t>
            </a:r>
            <a:r>
              <a:rPr lang="en-GB" dirty="0" smtClean="0"/>
              <a:t>: Introduction to the Document Object Model</a:t>
            </a:r>
            <a:endParaRPr lang="en-US" dirty="0"/>
          </a:p>
        </p:txBody>
      </p:sp>
      <p:sp>
        <p:nvSpPr>
          <p:cNvPr id="3" name="Text Placeholder 2"/>
          <p:cNvSpPr>
            <a:spLocks noGrp="1"/>
          </p:cNvSpPr>
          <p:nvPr>
            <p:ph type="body" idx="1"/>
          </p:nvPr>
        </p:nvSpPr>
        <p:spPr/>
        <p:txBody>
          <a:bodyPr/>
          <a:lstStyle/>
          <a:p>
            <a:r>
              <a:rPr lang="en-GB" dirty="0" smtClean="0"/>
              <a:t>The Document Object Model
Finding Elements in the DOM
Adding, Removing, and Manipulating Objects in the DOM</a:t>
            </a:r>
            <a:endParaRPr lang="pl-PL" dirty="0" smtClean="0"/>
          </a:p>
          <a:p>
            <a:r>
              <a:rPr lang="en-GB" dirty="0" smtClean="0"/>
              <a:t>Handling Events in the DOM</a:t>
            </a:r>
            <a:endParaRPr lang="pl-PL" dirty="0" smtClean="0"/>
          </a:p>
          <a:p>
            <a:r>
              <a:rPr lang="pl-PL" dirty="0" err="1"/>
              <a:t>Common</a:t>
            </a:r>
            <a:r>
              <a:rPr lang="pl-PL" dirty="0"/>
              <a:t> HTML </a:t>
            </a:r>
            <a:r>
              <a:rPr lang="pl-PL" dirty="0" err="1"/>
              <a:t>Events</a:t>
            </a:r>
            <a:endParaRPr lang="en-US" dirty="0"/>
          </a:p>
        </p:txBody>
      </p:sp>
    </p:spTree>
    <p:extLst>
      <p:ext uri="{BB962C8B-B14F-4D97-AF65-F5344CB8AC3E}">
        <p14:creationId xmlns:p14="http://schemas.microsoft.com/office/powerpoint/2010/main" val="1289202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solidFill>
            <a:schemeClr val="accent6">
              <a:lumMod val="50000"/>
            </a:schemeClr>
          </a:solidFill>
        </p:spPr>
        <p:txBody>
          <a:bodyPr/>
          <a:lstStyle/>
          <a:p>
            <a:pPr marL="0" indent="0" algn="ctr">
              <a:buNone/>
            </a:pPr>
            <a:endParaRPr lang="pl-PL" sz="5400" dirty="0" smtClean="0">
              <a:solidFill>
                <a:schemeClr val="bg1"/>
              </a:solidFill>
            </a:endParaRPr>
          </a:p>
          <a:p>
            <a:pPr marL="0" indent="0" algn="ctr">
              <a:buNone/>
            </a:pPr>
            <a:endParaRPr lang="pl-PL" sz="5400" dirty="0">
              <a:solidFill>
                <a:schemeClr val="bg1"/>
              </a:solidFill>
            </a:endParaRPr>
          </a:p>
          <a:p>
            <a:pPr marL="0" indent="0" algn="ctr">
              <a:buNone/>
            </a:pPr>
            <a:r>
              <a:rPr lang="pl-PL" sz="5400" dirty="0" err="1" smtClean="0">
                <a:solidFill>
                  <a:schemeClr val="bg1"/>
                </a:solidFill>
              </a:rPr>
              <a:t>Key</a:t>
            </a:r>
            <a:r>
              <a:rPr lang="pl-PL" sz="5400" dirty="0" smtClean="0">
                <a:solidFill>
                  <a:schemeClr val="bg1"/>
                </a:solidFill>
              </a:rPr>
              <a:t> </a:t>
            </a:r>
            <a:r>
              <a:rPr lang="pl-PL" sz="5400" dirty="0" err="1" smtClean="0">
                <a:solidFill>
                  <a:schemeClr val="bg1"/>
                </a:solidFill>
              </a:rPr>
              <a:t>topics</a:t>
            </a:r>
            <a:endParaRPr lang="pl-PL" sz="5400" dirty="0" smtClean="0">
              <a:solidFill>
                <a:schemeClr val="bg1"/>
              </a:solidFill>
            </a:endParaRPr>
          </a:p>
        </p:txBody>
      </p:sp>
    </p:spTree>
    <p:extLst>
      <p:ext uri="{BB962C8B-B14F-4D97-AF65-F5344CB8AC3E}">
        <p14:creationId xmlns:p14="http://schemas.microsoft.com/office/powerpoint/2010/main" val="3999941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Object Model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DOM provides a programmatic API for controlling a browser and accessing the contents of a web page:</a:t>
            </a:r>
          </a:p>
          <a:p>
            <a:pPr lvl="1"/>
            <a:r>
              <a:rPr lang="en-US" sz="2000" dirty="0" smtClean="0"/>
              <a:t>Finding and setting the values of elements on a page</a:t>
            </a:r>
          </a:p>
          <a:p>
            <a:pPr lvl="1"/>
            <a:r>
              <a:rPr lang="en-US" sz="2000" dirty="0" smtClean="0"/>
              <a:t>Handling events for controls on a page</a:t>
            </a:r>
          </a:p>
          <a:p>
            <a:pPr lvl="1"/>
            <a:r>
              <a:rPr lang="en-US" sz="2000" dirty="0" smtClean="0"/>
              <a:t>Modifying the styles associated with elements</a:t>
            </a:r>
          </a:p>
          <a:p>
            <a:pPr lvl="1"/>
            <a:r>
              <a:rPr lang="en-US" sz="2000" dirty="0" smtClean="0"/>
              <a:t>Serializing and deserializing a page as an XML document</a:t>
            </a:r>
          </a:p>
          <a:p>
            <a:pPr lvl="1"/>
            <a:r>
              <a:rPr lang="en-US" sz="2000" dirty="0" smtClean="0"/>
              <a:t>Validating and updating web pages</a:t>
            </a:r>
            <a:endParaRPr lang="en-US" sz="2000"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717032"/>
            <a:ext cx="5266903" cy="2882708"/>
          </a:xfrm>
          <a:prstGeom prst="rect">
            <a:avLst/>
          </a:prstGeom>
        </p:spPr>
      </p:pic>
    </p:spTree>
    <p:extLst>
      <p:ext uri="{BB962C8B-B14F-4D97-AF65-F5344CB8AC3E}">
        <p14:creationId xmlns:p14="http://schemas.microsoft.com/office/powerpoint/2010/main" val="2637505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Elements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Given the following form:</a:t>
            </a:r>
          </a:p>
          <a:p>
            <a:endParaRPr lang="en-US" dirty="0" smtClean="0"/>
          </a:p>
          <a:p>
            <a:endParaRPr lang="en-US" dirty="0"/>
          </a:p>
          <a:p>
            <a:pPr lvl="1"/>
            <a:r>
              <a:rPr lang="en-US" dirty="0" smtClean="0"/>
              <a:t>You can reference the form by using:</a:t>
            </a:r>
          </a:p>
          <a:p>
            <a:pPr lvl="1"/>
            <a:endParaRPr lang="en-US" dirty="0"/>
          </a:p>
          <a:p>
            <a:pPr marL="288925" lvl="1" indent="0">
              <a:buNone/>
            </a:pPr>
            <a:endParaRPr lang="en-US" dirty="0" smtClean="0"/>
          </a:p>
          <a:p>
            <a:pPr lvl="1"/>
            <a:endParaRPr lang="en-US" dirty="0"/>
          </a:p>
          <a:p>
            <a:pPr lvl="1"/>
            <a:r>
              <a:rPr lang="en-US" dirty="0" smtClean="0"/>
              <a:t>You can reference the </a:t>
            </a:r>
            <a:r>
              <a:rPr lang="en-US" b="1" dirty="0" smtClean="0"/>
              <a:t>nameBox</a:t>
            </a:r>
            <a:r>
              <a:rPr lang="en-US" dirty="0" smtClean="0"/>
              <a:t> text box by using:</a:t>
            </a:r>
            <a:endParaRPr lang="en-US" dirty="0"/>
          </a:p>
        </p:txBody>
      </p:sp>
      <p:sp>
        <p:nvSpPr>
          <p:cNvPr id="5" name="TextBox 3"/>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&lt;form name="contactForm"&gt;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&lt;input type="text" name="nameBox" </a:t>
            </a:r>
            <a:r>
              <a:rPr lang="en-US" b="0" dirty="0" smtClean="0">
                <a:latin typeface="Lucida Sans Unicode" pitchFamily="34" charset="0"/>
                <a:cs typeface="Lucida Sans Unicode" pitchFamily="34" charset="0"/>
              </a:rPr>
              <a:t> </a:t>
            </a:r>
            <a:r>
              <a:rPr lang="en-GB" dirty="0"/>
              <a:t> </a:t>
            </a:r>
            <a:r>
              <a:rPr lang="en-US" b="0" dirty="0"/>
              <a:t>id="nameBoxId" </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&lt;/form</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4"/>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document.forms[0]   // forms is a zero-based array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a:t>
            </a:r>
            <a:endParaRPr lang="en-GB" b="0" dirty="0">
              <a:latin typeface="Lucida Sans Unicode" pitchFamily="34" charset="0"/>
              <a:cs typeface="Lucida Sans Unicode" pitchFamily="34" charset="0"/>
            </a:endParaRPr>
          </a:p>
          <a:p>
            <a:r>
              <a:rPr lang="en-US" b="0" dirty="0" err="1" smtClean="0">
                <a:latin typeface="Lucida Sans Unicode" pitchFamily="34" charset="0"/>
                <a:cs typeface="Lucida Sans Unicode" pitchFamily="34" charset="0"/>
              </a:rPr>
              <a:t>document.contactForm</a:t>
            </a:r>
            <a:endParaRPr lang="en-GB" b="0" dirty="0">
              <a:latin typeface="Lucida Sans Unicode" pitchFamily="34" charset="0"/>
              <a:cs typeface="Lucida Sans Unicode" pitchFamily="34" charset="0"/>
            </a:endParaRPr>
          </a:p>
        </p:txBody>
      </p:sp>
      <p:sp>
        <p:nvSpPr>
          <p:cNvPr id="7" name="TextBox 5"/>
          <p:cNvSpPr txBox="1"/>
          <p:nvPr/>
        </p:nvSpPr>
        <p:spPr>
          <a:xfrm>
            <a:off x="636788" y="4724400"/>
            <a:ext cx="7364212"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document.forms.contactForm.elements[0]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document.forms.contactForm.elements["nameBox"]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document.forms.contactForm.nameBox</a:t>
            </a:r>
            <a:endParaRPr lang="en-GB" b="0" dirty="0">
              <a:latin typeface="Lucida Sans Unicode" pitchFamily="34" charset="0"/>
              <a:cs typeface="Lucida Sans Unicode" pitchFamily="34" charset="0"/>
            </a:endParaRPr>
          </a:p>
          <a:p>
            <a:r>
              <a:rPr lang="en-US" b="0" dirty="0" err="1" smtClean="0">
                <a:latin typeface="Lucida Sans Unicode" pitchFamily="34" charset="0"/>
                <a:cs typeface="Lucida Sans Unicode" pitchFamily="34" charset="0"/>
              </a:rPr>
              <a:t>document.contactForm.nameBox</a:t>
            </a:r>
            <a:endParaRPr lang="en-US" b="0" dirty="0" smtClean="0">
              <a:latin typeface="Lucida Sans Unicode" pitchFamily="34" charset="0"/>
              <a:cs typeface="Lucida Sans Unicode" pitchFamily="34" charset="0"/>
            </a:endParaRPr>
          </a:p>
          <a:p>
            <a:r>
              <a:rPr lang="en-US" b="0" dirty="0" err="1" smtClean="0">
                <a:latin typeface="Lucida Sans Unicode" pitchFamily="34" charset="0"/>
                <a:cs typeface="Lucida Sans Unicode" pitchFamily="34" charset="0"/>
              </a:rPr>
              <a:t>document.getElementById</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nameBoxId</a:t>
            </a:r>
            <a:r>
              <a:rPr lang="en-US" b="0" dirty="0" smtClean="0">
                <a:latin typeface="Lucida Sans Unicode" pitchFamily="34" charset="0"/>
                <a:cs typeface="Lucida Sans Unicode" pitchFamily="34" charset="0"/>
              </a:rPr>
              <a:t>")</a:t>
            </a:r>
            <a:endParaRPr lang="pl-PL" b="0" dirty="0" smtClean="0">
              <a:latin typeface="Lucida Sans Unicode" pitchFamily="34" charset="0"/>
              <a:cs typeface="Lucida Sans Unicode" pitchFamily="34" charset="0"/>
            </a:endParaRPr>
          </a:p>
          <a:p>
            <a:r>
              <a:rPr lang="en-US" b="0" dirty="0" err="1" smtClean="0">
                <a:latin typeface="Lucida Sans Unicode" pitchFamily="34" charset="0"/>
                <a:cs typeface="Lucida Sans Unicode" pitchFamily="34" charset="0"/>
              </a:rPr>
              <a:t>document.getElementById</a:t>
            </a:r>
            <a:r>
              <a:rPr lang="pl-PL"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getElementsByTagName</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nameBox</a:t>
            </a:r>
            <a:r>
              <a:rPr lang="en-US" b="0" dirty="0" smtClean="0">
                <a:latin typeface="Lucida Sans Unicode" pitchFamily="34" charset="0"/>
                <a:cs typeface="Lucida Sans Unicode" pitchFamily="34" charset="0"/>
              </a:rPr>
              <a:t>")</a:t>
            </a:r>
            <a:endParaRPr lang="pl-PL" b="0" dirty="0" smtClean="0">
              <a:latin typeface="Lucida Sans Unicode" pitchFamily="34" charset="0"/>
              <a:cs typeface="Lucida Sans Unicode" pitchFamily="34" charset="0"/>
            </a:endParaRPr>
          </a:p>
          <a:p>
            <a:r>
              <a:rPr lang="en-US" b="0" dirty="0" err="1" smtClean="0">
                <a:latin typeface="Lucida Sans Unicode" pitchFamily="34" charset="0"/>
                <a:cs typeface="Lucida Sans Unicode" pitchFamily="34" charset="0"/>
              </a:rPr>
              <a:t>document.contactForm</a:t>
            </a:r>
            <a:r>
              <a:rPr lang="pl-PL" b="0" dirty="0" smtClean="0">
                <a:latin typeface="Lucida Sans Unicode" pitchFamily="34" charset="0"/>
                <a:cs typeface="Lucida Sans Unicode" pitchFamily="34" charset="0"/>
              </a:rPr>
              <a:t>.</a:t>
            </a:r>
            <a:r>
              <a:rPr lang="pl-PL" b="0" dirty="0" err="1" smtClean="0">
                <a:latin typeface="Lucida Sans Unicode" pitchFamily="34" charset="0"/>
                <a:cs typeface="Lucida Sans Unicode" pitchFamily="34" charset="0"/>
              </a:rPr>
              <a:t>childNodes</a:t>
            </a:r>
            <a:r>
              <a:rPr lang="pl-PL" b="0" dirty="0" smtClean="0">
                <a:latin typeface="Lucida Sans Unicode" pitchFamily="34" charset="0"/>
                <a:cs typeface="Lucida Sans Unicode" pitchFamily="34" charset="0"/>
              </a:rPr>
              <a:t>[0]</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363137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Elements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graphicFrame>
        <p:nvGraphicFramePr>
          <p:cNvPr id="3" name="Tabela 2"/>
          <p:cNvGraphicFramePr>
            <a:graphicFrameLocks noGrp="1"/>
          </p:cNvGraphicFramePr>
          <p:nvPr>
            <p:extLst>
              <p:ext uri="{D42A27DB-BD31-4B8C-83A1-F6EECF244321}">
                <p14:modId xmlns:p14="http://schemas.microsoft.com/office/powerpoint/2010/main" val="1601610185"/>
              </p:ext>
            </p:extLst>
          </p:nvPr>
        </p:nvGraphicFramePr>
        <p:xfrm>
          <a:off x="107503" y="740668"/>
          <a:ext cx="9036496" cy="5922658"/>
        </p:xfrm>
        <a:graphic>
          <a:graphicData uri="http://schemas.openxmlformats.org/drawingml/2006/table">
            <a:tbl>
              <a:tblPr/>
              <a:tblGrid>
                <a:gridCol w="3012165">
                  <a:extLst>
                    <a:ext uri="{9D8B030D-6E8A-4147-A177-3AD203B41FA5}">
                      <a16:colId xmlns:a16="http://schemas.microsoft.com/office/drawing/2014/main" xmlns="" val="1111932658"/>
                    </a:ext>
                  </a:extLst>
                </a:gridCol>
                <a:gridCol w="5491123">
                  <a:extLst>
                    <a:ext uri="{9D8B030D-6E8A-4147-A177-3AD203B41FA5}">
                      <a16:colId xmlns:a16="http://schemas.microsoft.com/office/drawing/2014/main" xmlns="" val="3618263827"/>
                    </a:ext>
                  </a:extLst>
                </a:gridCol>
                <a:gridCol w="533208">
                  <a:extLst>
                    <a:ext uri="{9D8B030D-6E8A-4147-A177-3AD203B41FA5}">
                      <a16:colId xmlns:a16="http://schemas.microsoft.com/office/drawing/2014/main" xmlns="" val="995772088"/>
                    </a:ext>
                  </a:extLst>
                </a:gridCol>
              </a:tblGrid>
              <a:tr h="140171">
                <a:tc>
                  <a:txBody>
                    <a:bodyPr/>
                    <a:lstStyle/>
                    <a:p>
                      <a:pPr algn="l" fontAlgn="t"/>
                      <a:r>
                        <a:rPr lang="en-US" sz="1200">
                          <a:effectLst/>
                        </a:rPr>
                        <a:t>Property</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DOM</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53244047"/>
                  </a:ext>
                </a:extLst>
              </a:tr>
              <a:tr h="228363">
                <a:tc>
                  <a:txBody>
                    <a:bodyPr/>
                    <a:lstStyle/>
                    <a:p>
                      <a:pPr fontAlgn="t"/>
                      <a:r>
                        <a:rPr lang="en-US" sz="1200">
                          <a:effectLst/>
                        </a:rPr>
                        <a:t>document.anchors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all &lt;a&gt; elements that have a name attribute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976547946"/>
                  </a:ext>
                </a:extLst>
              </a:tr>
              <a:tr h="147069">
                <a:tc>
                  <a:txBody>
                    <a:bodyPr/>
                    <a:lstStyle/>
                    <a:p>
                      <a:pPr fontAlgn="t"/>
                      <a:r>
                        <a:rPr lang="en-US" sz="1200">
                          <a:effectLst/>
                        </a:rPr>
                        <a:t>document.applets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Returns all &lt;applet&gt; elements </a:t>
                      </a:r>
                      <a:r>
                        <a:rPr lang="en-US" sz="1200" dirty="0">
                          <a:solidFill>
                            <a:srgbClr val="E80000"/>
                          </a:solidFill>
                          <a:effectLst/>
                        </a:rPr>
                        <a:t>(Deprecated in HTML5)</a:t>
                      </a:r>
                      <a:endParaRPr lang="en-US" sz="1200" dirty="0">
                        <a:effectLst/>
                      </a:endParaRP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736112149"/>
                  </a:ext>
                </a:extLst>
              </a:tr>
              <a:tr h="228363">
                <a:tc>
                  <a:txBody>
                    <a:bodyPr/>
                    <a:lstStyle/>
                    <a:p>
                      <a:pPr fontAlgn="t"/>
                      <a:r>
                        <a:rPr lang="en-US" sz="1200">
                          <a:effectLst/>
                        </a:rPr>
                        <a:t>document.baseURI</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absolute base URI of the document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688219109"/>
                  </a:ext>
                </a:extLst>
              </a:tr>
              <a:tr h="228363">
                <a:tc>
                  <a:txBody>
                    <a:bodyPr/>
                    <a:lstStyle/>
                    <a:p>
                      <a:pPr fontAlgn="t"/>
                      <a:r>
                        <a:rPr lang="en-US" sz="1200">
                          <a:effectLst/>
                        </a:rPr>
                        <a:t>document.body</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&lt;body&gt; element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94865699"/>
                  </a:ext>
                </a:extLst>
              </a:tr>
              <a:tr h="228363">
                <a:tc>
                  <a:txBody>
                    <a:bodyPr/>
                    <a:lstStyle/>
                    <a:p>
                      <a:pPr fontAlgn="t"/>
                      <a:r>
                        <a:rPr lang="en-US" sz="1200">
                          <a:effectLst/>
                        </a:rPr>
                        <a:t>document.cookie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document's cookie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286147428"/>
                  </a:ext>
                </a:extLst>
              </a:tr>
              <a:tr h="228363">
                <a:tc>
                  <a:txBody>
                    <a:bodyPr/>
                    <a:lstStyle/>
                    <a:p>
                      <a:pPr fontAlgn="t"/>
                      <a:r>
                        <a:rPr lang="en-US" sz="1200">
                          <a:effectLst/>
                        </a:rPr>
                        <a:t>document.doctype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document's doctype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80716536"/>
                  </a:ext>
                </a:extLst>
              </a:tr>
              <a:tr h="228363">
                <a:tc>
                  <a:txBody>
                    <a:bodyPr/>
                    <a:lstStyle/>
                    <a:p>
                      <a:pPr fontAlgn="t"/>
                      <a:r>
                        <a:rPr lang="en-US" sz="1200">
                          <a:effectLst/>
                        </a:rPr>
                        <a:t>document.documentElement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&lt;html&gt; element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198287978"/>
                  </a:ext>
                </a:extLst>
              </a:tr>
              <a:tr h="228363">
                <a:tc>
                  <a:txBody>
                    <a:bodyPr/>
                    <a:lstStyle/>
                    <a:p>
                      <a:pPr fontAlgn="t"/>
                      <a:r>
                        <a:rPr lang="en-US" sz="1200">
                          <a:effectLst/>
                        </a:rPr>
                        <a:t>document.documentMode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mode used by the browser</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18929000"/>
                  </a:ext>
                </a:extLst>
              </a:tr>
              <a:tr h="228363">
                <a:tc>
                  <a:txBody>
                    <a:bodyPr/>
                    <a:lstStyle/>
                    <a:p>
                      <a:pPr fontAlgn="t"/>
                      <a:r>
                        <a:rPr lang="en-US" sz="1200">
                          <a:effectLst/>
                        </a:rPr>
                        <a:t>document.documentURI</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URI of the document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932635410"/>
                  </a:ext>
                </a:extLst>
              </a:tr>
              <a:tr h="228363">
                <a:tc>
                  <a:txBody>
                    <a:bodyPr/>
                    <a:lstStyle/>
                    <a:p>
                      <a:pPr fontAlgn="t"/>
                      <a:r>
                        <a:rPr lang="en-US" sz="1200" dirty="0" err="1">
                          <a:effectLst/>
                        </a:rPr>
                        <a:t>document.domain</a:t>
                      </a:r>
                      <a:endParaRPr lang="en-US" sz="1200" dirty="0">
                        <a:effectLst/>
                      </a:endParaRP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domain name of the document server</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51715601"/>
                  </a:ext>
                </a:extLst>
              </a:tr>
              <a:tr h="228363">
                <a:tc>
                  <a:txBody>
                    <a:bodyPr/>
                    <a:lstStyle/>
                    <a:p>
                      <a:pPr fontAlgn="t"/>
                      <a:r>
                        <a:rPr lang="en-US" sz="1200">
                          <a:effectLst/>
                        </a:rPr>
                        <a:t>document.domConfig</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solidFill>
                            <a:srgbClr val="E80000"/>
                          </a:solidFill>
                          <a:effectLst/>
                        </a:rPr>
                        <a:t>Obsolete.</a:t>
                      </a:r>
                      <a:r>
                        <a:rPr lang="en-US" sz="1200">
                          <a:effectLst/>
                        </a:rPr>
                        <a:t> Returns the DOM configuration</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592131279"/>
                  </a:ext>
                </a:extLst>
              </a:tr>
              <a:tr h="228363">
                <a:tc>
                  <a:txBody>
                    <a:bodyPr/>
                    <a:lstStyle/>
                    <a:p>
                      <a:pPr fontAlgn="t"/>
                      <a:r>
                        <a:rPr lang="en-US" sz="1200">
                          <a:effectLst/>
                        </a:rPr>
                        <a:t>document.embeds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all &lt;embed&gt; elements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259293283"/>
                  </a:ext>
                </a:extLst>
              </a:tr>
              <a:tr h="228363">
                <a:tc>
                  <a:txBody>
                    <a:bodyPr/>
                    <a:lstStyle/>
                    <a:p>
                      <a:pPr fontAlgn="t"/>
                      <a:r>
                        <a:rPr lang="en-US" sz="1200">
                          <a:effectLst/>
                        </a:rPr>
                        <a:t>document.forms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all &lt;form&gt; elements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17844891"/>
                  </a:ext>
                </a:extLst>
              </a:tr>
              <a:tr h="228363">
                <a:tc>
                  <a:txBody>
                    <a:bodyPr/>
                    <a:lstStyle/>
                    <a:p>
                      <a:pPr fontAlgn="t"/>
                      <a:r>
                        <a:rPr lang="en-US" sz="1200">
                          <a:effectLst/>
                        </a:rPr>
                        <a:t>document.head</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&lt;head&gt; element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65857285"/>
                  </a:ext>
                </a:extLst>
              </a:tr>
              <a:tr h="228363">
                <a:tc>
                  <a:txBody>
                    <a:bodyPr/>
                    <a:lstStyle/>
                    <a:p>
                      <a:pPr fontAlgn="t"/>
                      <a:r>
                        <a:rPr lang="en-US" sz="1200" dirty="0" err="1">
                          <a:effectLst/>
                        </a:rPr>
                        <a:t>document.images</a:t>
                      </a:r>
                      <a:endParaRPr lang="en-US" sz="1200" dirty="0">
                        <a:effectLst/>
                      </a:endParaRP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all &lt;img&gt; elements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454477701"/>
                  </a:ext>
                </a:extLst>
              </a:tr>
              <a:tr h="228363">
                <a:tc>
                  <a:txBody>
                    <a:bodyPr/>
                    <a:lstStyle/>
                    <a:p>
                      <a:pPr fontAlgn="t"/>
                      <a:r>
                        <a:rPr lang="en-US" sz="1200" dirty="0" err="1">
                          <a:effectLst/>
                        </a:rPr>
                        <a:t>document.implementation</a:t>
                      </a:r>
                      <a:endParaRPr lang="en-US" sz="1200" dirty="0">
                        <a:effectLst/>
                      </a:endParaRP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DOM implementation</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05881405"/>
                  </a:ext>
                </a:extLst>
              </a:tr>
              <a:tr h="228363">
                <a:tc>
                  <a:txBody>
                    <a:bodyPr/>
                    <a:lstStyle/>
                    <a:p>
                      <a:pPr fontAlgn="t"/>
                      <a:r>
                        <a:rPr lang="en-US" sz="1200">
                          <a:effectLst/>
                        </a:rPr>
                        <a:t>document.inputEncoding</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document's encoding (character set)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81533287"/>
                  </a:ext>
                </a:extLst>
              </a:tr>
              <a:tr h="228363">
                <a:tc>
                  <a:txBody>
                    <a:bodyPr/>
                    <a:lstStyle/>
                    <a:p>
                      <a:pPr fontAlgn="t"/>
                      <a:r>
                        <a:rPr lang="en-US" sz="1200">
                          <a:effectLst/>
                        </a:rPr>
                        <a:t>document.lastModified</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date and time the document was updated</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319354716"/>
                  </a:ext>
                </a:extLst>
              </a:tr>
              <a:tr h="135978">
                <a:tc>
                  <a:txBody>
                    <a:bodyPr/>
                    <a:lstStyle/>
                    <a:p>
                      <a:pPr fontAlgn="t"/>
                      <a:r>
                        <a:rPr lang="en-US" sz="1200">
                          <a:effectLst/>
                        </a:rPr>
                        <a:t>document.links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all &lt;area&gt; and &lt;a&gt; elements that have a href attribute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057065598"/>
                  </a:ext>
                </a:extLst>
              </a:tr>
              <a:tr h="228363">
                <a:tc>
                  <a:txBody>
                    <a:bodyPr/>
                    <a:lstStyle/>
                    <a:p>
                      <a:pPr fontAlgn="t"/>
                      <a:r>
                        <a:rPr lang="en-US" sz="1200">
                          <a:effectLst/>
                        </a:rPr>
                        <a:t>document.readyState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(loading) status of the document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213178925"/>
                  </a:ext>
                </a:extLst>
              </a:tr>
              <a:tr h="114995">
                <a:tc>
                  <a:txBody>
                    <a:bodyPr/>
                    <a:lstStyle/>
                    <a:p>
                      <a:pPr fontAlgn="t"/>
                      <a:r>
                        <a:rPr lang="en-US" sz="1200">
                          <a:effectLst/>
                        </a:rPr>
                        <a:t>document.referrer</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URI of the referrer (the linking document)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803971882"/>
                  </a:ext>
                </a:extLst>
              </a:tr>
              <a:tr h="228363">
                <a:tc>
                  <a:txBody>
                    <a:bodyPr/>
                    <a:lstStyle/>
                    <a:p>
                      <a:pPr fontAlgn="t"/>
                      <a:r>
                        <a:rPr lang="en-US" sz="1200">
                          <a:effectLst/>
                        </a:rPr>
                        <a:t>document.scripts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all &lt;script&gt; elements</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606894715"/>
                  </a:ext>
                </a:extLst>
              </a:tr>
              <a:tr h="228363">
                <a:tc>
                  <a:txBody>
                    <a:bodyPr/>
                    <a:lstStyle/>
                    <a:p>
                      <a:pPr fontAlgn="t"/>
                      <a:r>
                        <a:rPr lang="en-US" sz="1200">
                          <a:effectLst/>
                        </a:rPr>
                        <a:t>document.strictErrorChecking</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if error checking is enforced</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3</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831589883"/>
                  </a:ext>
                </a:extLst>
              </a:tr>
              <a:tr h="228363">
                <a:tc>
                  <a:txBody>
                    <a:bodyPr/>
                    <a:lstStyle/>
                    <a:p>
                      <a:pPr fontAlgn="t"/>
                      <a:r>
                        <a:rPr lang="en-US" sz="1200">
                          <a:effectLst/>
                        </a:rPr>
                        <a:t>document.title</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the &lt;title&gt; element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135562149"/>
                  </a:ext>
                </a:extLst>
              </a:tr>
              <a:tr h="228363">
                <a:tc>
                  <a:txBody>
                    <a:bodyPr/>
                    <a:lstStyle/>
                    <a:p>
                      <a:pPr fontAlgn="t"/>
                      <a:r>
                        <a:rPr lang="en-US" sz="1200">
                          <a:effectLst/>
                        </a:rPr>
                        <a:t>document.URL</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the complete URL of the document</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1</a:t>
                      </a:r>
                    </a:p>
                  </a:txBody>
                  <a:tcPr marL="20894" marR="20894" marT="20894" marB="208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586928463"/>
                  </a:ext>
                </a:extLst>
              </a:tr>
            </a:tbl>
          </a:graphicData>
        </a:graphic>
      </p:graphicFrame>
    </p:spTree>
    <p:extLst>
      <p:ext uri="{BB962C8B-B14F-4D97-AF65-F5344CB8AC3E}">
        <p14:creationId xmlns:p14="http://schemas.microsoft.com/office/powerpoint/2010/main" val="1384358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Elements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Finding HTML Elements by CSS Selectors</a:t>
            </a:r>
            <a:r>
              <a:rPr lang="en-US" dirty="0" smtClean="0"/>
              <a:t>:</a:t>
            </a:r>
            <a:endParaRPr lang="pl-PL" dirty="0" smtClean="0"/>
          </a:p>
          <a:p>
            <a:pPr lvl="1"/>
            <a:r>
              <a:rPr lang="en-US" dirty="0"/>
              <a:t>id, class names, types, attributes, values of attributes, </a:t>
            </a:r>
            <a:r>
              <a:rPr lang="en-US" dirty="0" err="1"/>
              <a:t>etc</a:t>
            </a:r>
            <a:endParaRPr lang="en-US" dirty="0"/>
          </a:p>
          <a:p>
            <a:endParaRPr lang="en-US" dirty="0" smtClean="0"/>
          </a:p>
          <a:p>
            <a:pPr marL="0" indent="0">
              <a:buNone/>
            </a:pPr>
            <a:endParaRPr lang="pl-PL" dirty="0" smtClean="0"/>
          </a:p>
          <a:p>
            <a:r>
              <a:rPr lang="en-US" dirty="0"/>
              <a:t>Finding HTML Elements by </a:t>
            </a:r>
            <a:r>
              <a:rPr lang="en-US" dirty="0" smtClean="0"/>
              <a:t>DOM Nodes</a:t>
            </a:r>
            <a:r>
              <a:rPr lang="pl-PL" dirty="0" smtClean="0"/>
              <a:t>:</a:t>
            </a:r>
          </a:p>
          <a:p>
            <a:pPr marL="0" indent="0">
              <a:buNone/>
            </a:pPr>
            <a:endParaRPr lang="en-US" dirty="0"/>
          </a:p>
        </p:txBody>
      </p:sp>
      <p:sp>
        <p:nvSpPr>
          <p:cNvPr id="6" name="TextBox 4"/>
          <p:cNvSpPr txBox="1"/>
          <p:nvPr/>
        </p:nvSpPr>
        <p:spPr>
          <a:xfrm>
            <a:off x="665263" y="1988840"/>
            <a:ext cx="7364211"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x = </a:t>
            </a:r>
            <a:r>
              <a:rPr lang="en-US" b="0" dirty="0" err="1">
                <a:latin typeface="Lucida Sans Unicode" pitchFamily="34" charset="0"/>
                <a:cs typeface="Lucida Sans Unicode" pitchFamily="34" charset="0"/>
              </a:rPr>
              <a:t>document.querySelectorAll</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p.intro</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8" name="TextBox 4"/>
          <p:cNvSpPr txBox="1"/>
          <p:nvPr/>
        </p:nvSpPr>
        <p:spPr>
          <a:xfrm>
            <a:off x="665262" y="3594893"/>
            <a:ext cx="736421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anose="020B0602030504020204" pitchFamily="34" charset="0"/>
                <a:cs typeface="Lucida Sans Unicode" panose="020B0602030504020204" pitchFamily="34" charset="0"/>
              </a:rPr>
              <a:t>parentNode</a:t>
            </a:r>
            <a:endParaRPr lang="en-US" b="0" dirty="0">
              <a:latin typeface="Lucida Sans Unicode" panose="020B0602030504020204" pitchFamily="34" charset="0"/>
              <a:cs typeface="Lucida Sans Unicode" panose="020B0602030504020204" pitchFamily="34" charset="0"/>
            </a:endParaRPr>
          </a:p>
          <a:p>
            <a:r>
              <a:rPr lang="en-US" b="0" dirty="0" err="1">
                <a:latin typeface="Lucida Sans Unicode" panose="020B0602030504020204" pitchFamily="34" charset="0"/>
                <a:cs typeface="Lucida Sans Unicode" panose="020B0602030504020204" pitchFamily="34" charset="0"/>
              </a:rPr>
              <a:t>childNodes</a:t>
            </a:r>
            <a:r>
              <a:rPr lang="en-US" b="0" dirty="0">
                <a:latin typeface="Lucida Sans Unicode" panose="020B0602030504020204" pitchFamily="34" charset="0"/>
                <a:cs typeface="Lucida Sans Unicode" panose="020B0602030504020204" pitchFamily="34" charset="0"/>
              </a:rPr>
              <a:t>[</a:t>
            </a:r>
            <a:r>
              <a:rPr lang="en-US" b="0" i="1" dirty="0" err="1">
                <a:latin typeface="Lucida Sans Unicode" panose="020B0602030504020204" pitchFamily="34" charset="0"/>
                <a:cs typeface="Lucida Sans Unicode" panose="020B0602030504020204" pitchFamily="34" charset="0"/>
              </a:rPr>
              <a:t>nodenumber</a:t>
            </a:r>
            <a:r>
              <a:rPr lang="en-US" b="0" dirty="0">
                <a:latin typeface="Lucida Sans Unicode" panose="020B0602030504020204" pitchFamily="34" charset="0"/>
                <a:cs typeface="Lucida Sans Unicode" panose="020B0602030504020204" pitchFamily="34" charset="0"/>
              </a:rPr>
              <a:t>]</a:t>
            </a:r>
          </a:p>
          <a:p>
            <a:r>
              <a:rPr lang="en-US" b="0" dirty="0" err="1">
                <a:latin typeface="Lucida Sans Unicode" panose="020B0602030504020204" pitchFamily="34" charset="0"/>
                <a:cs typeface="Lucida Sans Unicode" panose="020B0602030504020204" pitchFamily="34" charset="0"/>
              </a:rPr>
              <a:t>firstChild</a:t>
            </a:r>
            <a:endParaRPr lang="en-US" b="0" dirty="0">
              <a:latin typeface="Lucida Sans Unicode" panose="020B0602030504020204" pitchFamily="34" charset="0"/>
              <a:cs typeface="Lucida Sans Unicode" panose="020B0602030504020204" pitchFamily="34" charset="0"/>
            </a:endParaRPr>
          </a:p>
          <a:p>
            <a:r>
              <a:rPr lang="en-US" b="0" dirty="0" err="1">
                <a:latin typeface="Lucida Sans Unicode" panose="020B0602030504020204" pitchFamily="34" charset="0"/>
                <a:cs typeface="Lucida Sans Unicode" panose="020B0602030504020204" pitchFamily="34" charset="0"/>
              </a:rPr>
              <a:t>lastChild</a:t>
            </a:r>
            <a:endParaRPr lang="en-US" b="0" dirty="0">
              <a:latin typeface="Lucida Sans Unicode" panose="020B0602030504020204" pitchFamily="34" charset="0"/>
              <a:cs typeface="Lucida Sans Unicode" panose="020B0602030504020204" pitchFamily="34" charset="0"/>
            </a:endParaRPr>
          </a:p>
          <a:p>
            <a:r>
              <a:rPr lang="en-US" b="0" dirty="0" err="1">
                <a:latin typeface="Lucida Sans Unicode" panose="020B0602030504020204" pitchFamily="34" charset="0"/>
                <a:cs typeface="Lucida Sans Unicode" panose="020B0602030504020204" pitchFamily="34" charset="0"/>
              </a:rPr>
              <a:t>nextSibling</a:t>
            </a:r>
            <a:endParaRPr lang="en-US" b="0" dirty="0">
              <a:latin typeface="Lucida Sans Unicode" panose="020B0602030504020204" pitchFamily="34" charset="0"/>
              <a:cs typeface="Lucida Sans Unicode" panose="020B0602030504020204" pitchFamily="34" charset="0"/>
            </a:endParaRPr>
          </a:p>
          <a:p>
            <a:r>
              <a:rPr lang="en-US" b="0" dirty="0" err="1" smtClean="0">
                <a:latin typeface="Lucida Sans Unicode" panose="020B0602030504020204" pitchFamily="34" charset="0"/>
                <a:cs typeface="Lucida Sans Unicode" panose="020B0602030504020204" pitchFamily="34" charset="0"/>
              </a:rPr>
              <a:t>previousSibling</a:t>
            </a:r>
            <a:endParaRPr lang="pl-PL" b="0" dirty="0" smtClean="0">
              <a:latin typeface="Lucida Sans Unicode" panose="020B0602030504020204" pitchFamily="34" charset="0"/>
              <a:cs typeface="Lucida Sans Unicode" panose="020B0602030504020204" pitchFamily="34" charset="0"/>
            </a:endParaRPr>
          </a:p>
          <a:p>
            <a:endParaRPr lang="pl-PL" b="0" dirty="0">
              <a:latin typeface="Lucida Sans Unicode" panose="020B0602030504020204" pitchFamily="34" charset="0"/>
              <a:cs typeface="Lucida Sans Unicode" panose="020B0602030504020204" pitchFamily="34" charset="0"/>
            </a:endParaRPr>
          </a:p>
          <a:p>
            <a:r>
              <a:rPr lang="en-US" b="0" dirty="0" err="1">
                <a:latin typeface="Lucida Sans Unicode" panose="020B0602030504020204" pitchFamily="34" charset="0"/>
                <a:cs typeface="Lucida Sans Unicode" panose="020B0602030504020204" pitchFamily="34" charset="0"/>
              </a:rPr>
              <a:t>myText</a:t>
            </a:r>
            <a:r>
              <a:rPr lang="en-US" b="0" dirty="0">
                <a:latin typeface="Lucida Sans Unicode" panose="020B0602030504020204" pitchFamily="34" charset="0"/>
                <a:cs typeface="Lucida Sans Unicode" panose="020B0602030504020204" pitchFamily="34" charset="0"/>
              </a:rPr>
              <a:t> = </a:t>
            </a:r>
            <a:r>
              <a:rPr lang="en-US" b="0" dirty="0" err="1">
                <a:latin typeface="Lucida Sans Unicode" panose="020B0602030504020204" pitchFamily="34" charset="0"/>
                <a:cs typeface="Lucida Sans Unicode" panose="020B0602030504020204" pitchFamily="34" charset="0"/>
              </a:rPr>
              <a:t>document.getElementById</a:t>
            </a:r>
            <a:r>
              <a:rPr lang="en-US" b="0" dirty="0">
                <a:latin typeface="Lucida Sans Unicode" panose="020B0602030504020204" pitchFamily="34" charset="0"/>
                <a:cs typeface="Lucida Sans Unicode" panose="020B0602030504020204" pitchFamily="34" charset="0"/>
              </a:rPr>
              <a:t>("intro").</a:t>
            </a:r>
            <a:r>
              <a:rPr lang="en-US" b="0" dirty="0" err="1">
                <a:latin typeface="Lucida Sans Unicode" panose="020B0602030504020204" pitchFamily="34" charset="0"/>
                <a:cs typeface="Lucida Sans Unicode" panose="020B0602030504020204" pitchFamily="34" charset="0"/>
              </a:rPr>
              <a:t>firstChild.nodeValue</a:t>
            </a:r>
            <a:r>
              <a:rPr lang="en-US" b="0" dirty="0">
                <a:latin typeface="Lucida Sans Unicode" panose="020B0602030504020204" pitchFamily="34" charset="0"/>
                <a:cs typeface="Lucida Sans Unicode" panose="020B0602030504020204" pitchFamily="34" charset="0"/>
              </a:rPr>
              <a:t>;</a:t>
            </a:r>
          </a:p>
          <a:p>
            <a:r>
              <a:rPr lang="en-US" b="0" dirty="0" err="1">
                <a:latin typeface="Lucida Sans Unicode" panose="020B0602030504020204" pitchFamily="34" charset="0"/>
                <a:cs typeface="Lucida Sans Unicode" panose="020B0602030504020204" pitchFamily="34" charset="0"/>
              </a:rPr>
              <a:t>document.getElementById</a:t>
            </a:r>
            <a:r>
              <a:rPr lang="en-US" b="0" dirty="0">
                <a:latin typeface="Lucida Sans Unicode" panose="020B0602030504020204" pitchFamily="34" charset="0"/>
                <a:cs typeface="Lucida Sans Unicode" panose="020B0602030504020204" pitchFamily="34" charset="0"/>
              </a:rPr>
              <a:t>("demo").</a:t>
            </a:r>
            <a:r>
              <a:rPr lang="en-US" b="0" dirty="0" err="1">
                <a:latin typeface="Lucida Sans Unicode" panose="020B0602030504020204" pitchFamily="34" charset="0"/>
                <a:cs typeface="Lucida Sans Unicode" panose="020B0602030504020204" pitchFamily="34" charset="0"/>
              </a:rPr>
              <a:t>innerHTML</a:t>
            </a:r>
            <a:r>
              <a:rPr lang="en-US" b="0" dirty="0">
                <a:latin typeface="Lucida Sans Unicode" panose="020B0602030504020204" pitchFamily="34" charset="0"/>
                <a:cs typeface="Lucida Sans Unicode" panose="020B0602030504020204" pitchFamily="34" charset="0"/>
              </a:rPr>
              <a:t> = </a:t>
            </a:r>
            <a:r>
              <a:rPr lang="en-US" b="0" dirty="0" err="1">
                <a:latin typeface="Lucida Sans Unicode" panose="020B0602030504020204" pitchFamily="34" charset="0"/>
                <a:cs typeface="Lucida Sans Unicode" panose="020B0602030504020204" pitchFamily="34" charset="0"/>
              </a:rPr>
              <a:t>myText</a:t>
            </a:r>
            <a:r>
              <a:rPr lang="en-US" b="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8907028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Removing, and Manipulating Objects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modify an element on a page:</a:t>
            </a:r>
          </a:p>
          <a:p>
            <a:pPr marL="514350" indent="-514350">
              <a:buClrTx/>
              <a:buFont typeface="+mj-lt"/>
              <a:buAutoNum type="arabicPeriod"/>
            </a:pPr>
            <a:r>
              <a:rPr lang="en-US" dirty="0" smtClean="0"/>
              <a:t>Create a new object containing the new data.</a:t>
            </a:r>
          </a:p>
          <a:p>
            <a:pPr marL="514350" indent="-514350">
              <a:buClrTx/>
              <a:buFont typeface="+mj-lt"/>
              <a:buAutoNum type="arabicPeriod"/>
            </a:pPr>
            <a:r>
              <a:rPr lang="en-US" dirty="0" smtClean="0"/>
              <a:t>Find the parent element that should contain the new data.</a:t>
            </a:r>
          </a:p>
          <a:p>
            <a:pPr marL="514350" indent="-514350">
              <a:buClrTx/>
              <a:buFont typeface="+mj-lt"/>
              <a:buAutoNum type="arabicPeriod"/>
            </a:pPr>
            <a:r>
              <a:rPr lang="en-US" dirty="0" smtClean="0"/>
              <a:t>Append, insert, or replace the data in the element with the new data.</a:t>
            </a:r>
          </a:p>
          <a:p>
            <a:pPr marL="0" indent="0">
              <a:buNone/>
            </a:pPr>
            <a:endParaRPr lang="en-US" dirty="0" smtClean="0"/>
          </a:p>
          <a:p>
            <a:pPr marL="0" indent="0">
              <a:buNone/>
            </a:pPr>
            <a:r>
              <a:rPr lang="en-US" dirty="0" smtClean="0"/>
              <a:t>To remove an element or attribute:</a:t>
            </a:r>
          </a:p>
          <a:p>
            <a:pPr marL="461962" indent="-457200">
              <a:buClrTx/>
              <a:buFont typeface="+mj-lt"/>
              <a:buAutoNum type="arabicPeriod"/>
            </a:pPr>
            <a:r>
              <a:rPr lang="en-US" dirty="0" smtClean="0"/>
              <a:t>Find the parent element.</a:t>
            </a:r>
          </a:p>
          <a:p>
            <a:pPr marL="461962" indent="-457200">
              <a:buClrTx/>
              <a:buFont typeface="+mj-lt"/>
              <a:buAutoNum type="arabicPeriod"/>
            </a:pPr>
            <a:r>
              <a:rPr lang="en-US" dirty="0" smtClean="0"/>
              <a:t>Use </a:t>
            </a:r>
            <a:r>
              <a:rPr lang="en-US" b="1" dirty="0" smtClean="0"/>
              <a:t>removeChild</a:t>
            </a:r>
            <a:r>
              <a:rPr lang="en-US" dirty="0" smtClean="0"/>
              <a:t> or </a:t>
            </a:r>
            <a:r>
              <a:rPr lang="en-US" b="1" dirty="0" smtClean="0"/>
              <a:t>removeAttribute</a:t>
            </a:r>
            <a:r>
              <a:rPr lang="en-US" dirty="0" smtClean="0"/>
              <a:t> to remove the data.</a:t>
            </a:r>
            <a:endParaRPr lang="en-US" dirty="0"/>
          </a:p>
        </p:txBody>
      </p:sp>
    </p:spTree>
    <p:extLst>
      <p:ext uri="{BB962C8B-B14F-4D97-AF65-F5344CB8AC3E}">
        <p14:creationId xmlns:p14="http://schemas.microsoft.com/office/powerpoint/2010/main" val="16762930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Removing, and Manipulating Objects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Changing HTML </a:t>
            </a:r>
            <a:r>
              <a:rPr lang="en-US" dirty="0" smtClean="0"/>
              <a:t>Elements</a:t>
            </a:r>
            <a:endParaRPr lang="pl-PL" dirty="0" smtClean="0"/>
          </a:p>
          <a:p>
            <a:endParaRPr lang="pl-PL" dirty="0"/>
          </a:p>
          <a:p>
            <a:endParaRPr lang="pl-PL" dirty="0" smtClean="0"/>
          </a:p>
          <a:p>
            <a:pPr marL="0" indent="0">
              <a:buNone/>
            </a:pPr>
            <a:endParaRPr lang="pl-PL" dirty="0" smtClean="0"/>
          </a:p>
          <a:p>
            <a:r>
              <a:rPr lang="en-US" dirty="0" smtClean="0"/>
              <a:t>Adding </a:t>
            </a:r>
            <a:r>
              <a:rPr lang="en-US" dirty="0"/>
              <a:t>and Deleting Elements</a:t>
            </a:r>
          </a:p>
          <a:p>
            <a:pPr marL="0" indent="0">
              <a:buNone/>
            </a:pPr>
            <a:endParaRPr lang="en-US" dirty="0"/>
          </a:p>
          <a:p>
            <a:pPr marL="0" indent="0">
              <a:buNone/>
            </a:pPr>
            <a:endParaRPr lang="en-US" dirty="0" smtClean="0"/>
          </a:p>
        </p:txBody>
      </p:sp>
      <p:graphicFrame>
        <p:nvGraphicFramePr>
          <p:cNvPr id="3" name="Tabela 2"/>
          <p:cNvGraphicFramePr>
            <a:graphicFrameLocks noGrp="1"/>
          </p:cNvGraphicFramePr>
          <p:nvPr>
            <p:extLst>
              <p:ext uri="{D42A27DB-BD31-4B8C-83A1-F6EECF244321}">
                <p14:modId xmlns:p14="http://schemas.microsoft.com/office/powerpoint/2010/main" val="1034174303"/>
              </p:ext>
            </p:extLst>
          </p:nvPr>
        </p:nvGraphicFramePr>
        <p:xfrm>
          <a:off x="459470" y="1484784"/>
          <a:ext cx="8118474" cy="1410656"/>
        </p:xfrm>
        <a:graphic>
          <a:graphicData uri="http://schemas.openxmlformats.org/drawingml/2006/table">
            <a:tbl>
              <a:tblPr/>
              <a:tblGrid>
                <a:gridCol w="3752490">
                  <a:extLst>
                    <a:ext uri="{9D8B030D-6E8A-4147-A177-3AD203B41FA5}">
                      <a16:colId xmlns:a16="http://schemas.microsoft.com/office/drawing/2014/main" xmlns="" val="303636171"/>
                    </a:ext>
                  </a:extLst>
                </a:gridCol>
                <a:gridCol w="4365984">
                  <a:extLst>
                    <a:ext uri="{9D8B030D-6E8A-4147-A177-3AD203B41FA5}">
                      <a16:colId xmlns:a16="http://schemas.microsoft.com/office/drawing/2014/main" xmlns="" val="3686678685"/>
                    </a:ext>
                  </a:extLst>
                </a:gridCol>
              </a:tblGrid>
              <a:tr h="347381">
                <a:tc>
                  <a:txBody>
                    <a:bodyPr/>
                    <a:lstStyle/>
                    <a:p>
                      <a:pPr fontAlgn="t"/>
                      <a:r>
                        <a:rPr lang="en-US" sz="1500" i="1">
                          <a:effectLst/>
                        </a:rPr>
                        <a:t>element</a:t>
                      </a:r>
                      <a:r>
                        <a:rPr lang="en-US" sz="1500">
                          <a:effectLst/>
                        </a:rPr>
                        <a:t>.innerHTML=</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Change the inner HTML of an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735196479"/>
                  </a:ext>
                </a:extLst>
              </a:tr>
              <a:tr h="347381">
                <a:tc>
                  <a:txBody>
                    <a:bodyPr/>
                    <a:lstStyle/>
                    <a:p>
                      <a:pPr fontAlgn="t"/>
                      <a:r>
                        <a:rPr lang="en-US" sz="1500" i="1" dirty="0" err="1">
                          <a:effectLst/>
                        </a:rPr>
                        <a:t>element</a:t>
                      </a:r>
                      <a:r>
                        <a:rPr lang="en-US" sz="1500" dirty="0" err="1">
                          <a:effectLst/>
                        </a:rPr>
                        <a:t>.</a:t>
                      </a:r>
                      <a:r>
                        <a:rPr lang="en-US" sz="1500" i="1" dirty="0" err="1">
                          <a:effectLst/>
                        </a:rPr>
                        <a:t>attribute</a:t>
                      </a:r>
                      <a:r>
                        <a:rPr lang="en-US" sz="1500" i="1" dirty="0">
                          <a:effectLst/>
                        </a:rPr>
                        <a:t>=</a:t>
                      </a:r>
                      <a:endParaRPr lang="en-US" sz="15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Change the attribute of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46659082"/>
                  </a:ext>
                </a:extLst>
              </a:tr>
              <a:tr h="347381">
                <a:tc>
                  <a:txBody>
                    <a:bodyPr/>
                    <a:lstStyle/>
                    <a:p>
                      <a:pPr fontAlgn="t"/>
                      <a:r>
                        <a:rPr lang="en-US" sz="1500" i="1">
                          <a:effectLst/>
                        </a:rPr>
                        <a:t>element</a:t>
                      </a:r>
                      <a:r>
                        <a:rPr lang="en-US" sz="1500">
                          <a:effectLst/>
                        </a:rPr>
                        <a:t>.setAttribute</a:t>
                      </a:r>
                      <a:r>
                        <a:rPr lang="en-US" sz="1500" i="1">
                          <a:effectLst/>
                        </a:rPr>
                        <a:t>(attribute,value)</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Change the attribute of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312625853"/>
                  </a:ext>
                </a:extLst>
              </a:tr>
              <a:tr h="347381">
                <a:tc>
                  <a:txBody>
                    <a:bodyPr/>
                    <a:lstStyle/>
                    <a:p>
                      <a:pPr fontAlgn="t"/>
                      <a:r>
                        <a:rPr lang="en-US" sz="1500" i="1">
                          <a:effectLst/>
                        </a:rPr>
                        <a:t>element</a:t>
                      </a:r>
                      <a:r>
                        <a:rPr lang="en-US" sz="1500">
                          <a:effectLst/>
                        </a:rPr>
                        <a:t>.style.</a:t>
                      </a:r>
                      <a:r>
                        <a:rPr lang="en-US" sz="1500" i="1">
                          <a:effectLst/>
                        </a:rPr>
                        <a:t>property=</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Change the style of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92655214"/>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1472588029"/>
              </p:ext>
            </p:extLst>
          </p:nvPr>
        </p:nvGraphicFramePr>
        <p:xfrm>
          <a:off x="459470" y="3570552"/>
          <a:ext cx="8118474" cy="1763320"/>
        </p:xfrm>
        <a:graphic>
          <a:graphicData uri="http://schemas.openxmlformats.org/drawingml/2006/table">
            <a:tbl>
              <a:tblPr/>
              <a:tblGrid>
                <a:gridCol w="3752490">
                  <a:extLst>
                    <a:ext uri="{9D8B030D-6E8A-4147-A177-3AD203B41FA5}">
                      <a16:colId xmlns:a16="http://schemas.microsoft.com/office/drawing/2014/main" xmlns="" val="510902551"/>
                    </a:ext>
                  </a:extLst>
                </a:gridCol>
                <a:gridCol w="4365984">
                  <a:extLst>
                    <a:ext uri="{9D8B030D-6E8A-4147-A177-3AD203B41FA5}">
                      <a16:colId xmlns:a16="http://schemas.microsoft.com/office/drawing/2014/main" xmlns="" val="191569149"/>
                    </a:ext>
                  </a:extLst>
                </a:gridCol>
              </a:tblGrid>
              <a:tr h="347381">
                <a:tc>
                  <a:txBody>
                    <a:bodyPr/>
                    <a:lstStyle/>
                    <a:p>
                      <a:pPr fontAlgn="t"/>
                      <a:r>
                        <a:rPr lang="en-US" sz="1500">
                          <a:effectLst/>
                        </a:rPr>
                        <a:t>document.createElement()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Create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631722263"/>
                  </a:ext>
                </a:extLst>
              </a:tr>
              <a:tr h="347381">
                <a:tc>
                  <a:txBody>
                    <a:bodyPr/>
                    <a:lstStyle/>
                    <a:p>
                      <a:pPr fontAlgn="t"/>
                      <a:r>
                        <a:rPr lang="en-US" sz="1500">
                          <a:effectLst/>
                        </a:rPr>
                        <a:t>document.removeChild()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Remove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2601715"/>
                  </a:ext>
                </a:extLst>
              </a:tr>
              <a:tr h="347381">
                <a:tc>
                  <a:txBody>
                    <a:bodyPr/>
                    <a:lstStyle/>
                    <a:p>
                      <a:pPr fontAlgn="t"/>
                      <a:r>
                        <a:rPr lang="en-US" sz="1500">
                          <a:effectLst/>
                        </a:rPr>
                        <a:t>document.appendChild()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Add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182620055"/>
                  </a:ext>
                </a:extLst>
              </a:tr>
              <a:tr h="347381">
                <a:tc>
                  <a:txBody>
                    <a:bodyPr/>
                    <a:lstStyle/>
                    <a:p>
                      <a:pPr fontAlgn="t"/>
                      <a:r>
                        <a:rPr lang="en-US" sz="1500">
                          <a:effectLst/>
                        </a:rPr>
                        <a:t>document.replaceChild()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Replace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78561364"/>
                  </a:ext>
                </a:extLst>
              </a:tr>
              <a:tr h="347381">
                <a:tc>
                  <a:txBody>
                    <a:bodyPr/>
                    <a:lstStyle/>
                    <a:p>
                      <a:pPr fontAlgn="t"/>
                      <a:r>
                        <a:rPr lang="en-US" sz="1500">
                          <a:effectLst/>
                        </a:rPr>
                        <a:t>document.write(</a:t>
                      </a:r>
                      <a:r>
                        <a:rPr lang="en-US" sz="1500" i="1">
                          <a:effectLst/>
                        </a:rPr>
                        <a:t>text</a:t>
                      </a:r>
                      <a:r>
                        <a:rPr lang="en-US" sz="1500">
                          <a:effectLst/>
                        </a:rPr>
                        <a: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Write into the HTML output stream</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992876275"/>
                  </a:ext>
                </a:extLst>
              </a:tr>
            </a:tbl>
          </a:graphicData>
        </a:graphic>
      </p:graphicFrame>
      <p:sp>
        <p:nvSpPr>
          <p:cNvPr id="7" name="TextBox 4"/>
          <p:cNvSpPr txBox="1"/>
          <p:nvPr/>
        </p:nvSpPr>
        <p:spPr>
          <a:xfrm>
            <a:off x="1600277" y="5417929"/>
            <a:ext cx="5708027"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err="1">
                <a:latin typeface="Lucida Sans Unicode" panose="020B0602030504020204" pitchFamily="34" charset="0"/>
                <a:cs typeface="Lucida Sans Unicode" panose="020B0602030504020204" pitchFamily="34" charset="0"/>
              </a:rPr>
              <a:t>var</a:t>
            </a:r>
            <a:r>
              <a:rPr lang="en-US" sz="1600" b="0" dirty="0">
                <a:latin typeface="Lucida Sans Unicode" panose="020B0602030504020204" pitchFamily="34" charset="0"/>
                <a:cs typeface="Lucida Sans Unicode" panose="020B0602030504020204" pitchFamily="34" charset="0"/>
              </a:rPr>
              <a:t> para = </a:t>
            </a:r>
            <a:r>
              <a:rPr lang="en-US" sz="1600" b="0" dirty="0" err="1">
                <a:latin typeface="Lucida Sans Unicode" panose="020B0602030504020204" pitchFamily="34" charset="0"/>
                <a:cs typeface="Lucida Sans Unicode" panose="020B0602030504020204" pitchFamily="34" charset="0"/>
              </a:rPr>
              <a:t>document.createElement</a:t>
            </a:r>
            <a:r>
              <a:rPr lang="en-US" sz="1600" b="0" dirty="0">
                <a:latin typeface="Lucida Sans Unicode" panose="020B0602030504020204" pitchFamily="34" charset="0"/>
                <a:cs typeface="Lucida Sans Unicode" panose="020B0602030504020204" pitchFamily="34" charset="0"/>
              </a:rPr>
              <a:t>("p");</a:t>
            </a:r>
            <a:r>
              <a:rPr lang="en-US" sz="1600" dirty="0">
                <a:latin typeface="Lucida Sans Unicode" panose="020B0602030504020204" pitchFamily="34" charset="0"/>
                <a:cs typeface="Lucida Sans Unicode" panose="020B0602030504020204" pitchFamily="34" charset="0"/>
              </a:rPr>
              <a:t/>
            </a:r>
            <a:br>
              <a:rPr lang="en-US" sz="1600" dirty="0">
                <a:latin typeface="Lucida Sans Unicode" panose="020B0602030504020204" pitchFamily="34" charset="0"/>
                <a:cs typeface="Lucida Sans Unicode" panose="020B0602030504020204" pitchFamily="34" charset="0"/>
              </a:rPr>
            </a:br>
            <a:r>
              <a:rPr lang="en-US" sz="1600" b="0" dirty="0" err="1">
                <a:latin typeface="Lucida Sans Unicode" panose="020B0602030504020204" pitchFamily="34" charset="0"/>
                <a:cs typeface="Lucida Sans Unicode" panose="020B0602030504020204" pitchFamily="34" charset="0"/>
              </a:rPr>
              <a:t>var</a:t>
            </a:r>
            <a:r>
              <a:rPr lang="en-US" sz="1600" b="0" dirty="0">
                <a:latin typeface="Lucida Sans Unicode" panose="020B0602030504020204" pitchFamily="34" charset="0"/>
                <a:cs typeface="Lucida Sans Unicode" panose="020B0602030504020204" pitchFamily="34" charset="0"/>
              </a:rPr>
              <a:t> node = </a:t>
            </a:r>
            <a:r>
              <a:rPr lang="en-US" sz="1600" b="0" dirty="0" err="1">
                <a:latin typeface="Lucida Sans Unicode" panose="020B0602030504020204" pitchFamily="34" charset="0"/>
                <a:cs typeface="Lucida Sans Unicode" panose="020B0602030504020204" pitchFamily="34" charset="0"/>
              </a:rPr>
              <a:t>document.createTextNode</a:t>
            </a:r>
            <a:r>
              <a:rPr lang="en-US" sz="1600" b="0" dirty="0">
                <a:latin typeface="Lucida Sans Unicode" panose="020B0602030504020204" pitchFamily="34" charset="0"/>
                <a:cs typeface="Lucida Sans Unicode" panose="020B0602030504020204" pitchFamily="34" charset="0"/>
              </a:rPr>
              <a:t>("This is new.");</a:t>
            </a:r>
            <a:r>
              <a:rPr lang="en-US" sz="1600" dirty="0">
                <a:latin typeface="Lucida Sans Unicode" panose="020B0602030504020204" pitchFamily="34" charset="0"/>
                <a:cs typeface="Lucida Sans Unicode" panose="020B0602030504020204" pitchFamily="34" charset="0"/>
              </a:rPr>
              <a:t/>
            </a:r>
            <a:br>
              <a:rPr lang="en-US" sz="1600" dirty="0">
                <a:latin typeface="Lucida Sans Unicode" panose="020B0602030504020204" pitchFamily="34" charset="0"/>
                <a:cs typeface="Lucida Sans Unicode" panose="020B0602030504020204" pitchFamily="34" charset="0"/>
              </a:rPr>
            </a:br>
            <a:r>
              <a:rPr lang="en-US" sz="1600" b="0" dirty="0" err="1">
                <a:latin typeface="Lucida Sans Unicode" panose="020B0602030504020204" pitchFamily="34" charset="0"/>
                <a:cs typeface="Lucida Sans Unicode" panose="020B0602030504020204" pitchFamily="34" charset="0"/>
              </a:rPr>
              <a:t>para.appendChild</a:t>
            </a:r>
            <a:r>
              <a:rPr lang="en-US" sz="1600" b="0" dirty="0">
                <a:latin typeface="Lucida Sans Unicode" panose="020B0602030504020204" pitchFamily="34" charset="0"/>
                <a:cs typeface="Lucida Sans Unicode" panose="020B0602030504020204" pitchFamily="34" charset="0"/>
              </a:rPr>
              <a:t>(node);</a:t>
            </a:r>
            <a:r>
              <a:rPr lang="en-US" sz="1600" dirty="0">
                <a:latin typeface="Lucida Sans Unicode" panose="020B0602030504020204" pitchFamily="34" charset="0"/>
                <a:cs typeface="Lucida Sans Unicode" panose="020B0602030504020204" pitchFamily="34" charset="0"/>
              </a:rPr>
              <a:t/>
            </a:r>
            <a:br>
              <a:rPr lang="en-US" sz="1600" dirty="0">
                <a:latin typeface="Lucida Sans Unicode" panose="020B0602030504020204" pitchFamily="34" charset="0"/>
                <a:cs typeface="Lucida Sans Unicode" panose="020B0602030504020204" pitchFamily="34" charset="0"/>
              </a:rPr>
            </a:br>
            <a:r>
              <a:rPr lang="en-US" sz="1600" b="0" dirty="0" err="1" smtClean="0">
                <a:latin typeface="Lucida Sans Unicode" panose="020B0602030504020204" pitchFamily="34" charset="0"/>
                <a:cs typeface="Lucida Sans Unicode" panose="020B0602030504020204" pitchFamily="34" charset="0"/>
              </a:rPr>
              <a:t>var</a:t>
            </a:r>
            <a:r>
              <a:rPr lang="en-US" sz="1600" b="0" dirty="0" smtClean="0">
                <a:latin typeface="Lucida Sans Unicode" panose="020B0602030504020204" pitchFamily="34" charset="0"/>
                <a:cs typeface="Lucida Sans Unicode" panose="020B0602030504020204" pitchFamily="34" charset="0"/>
              </a:rPr>
              <a:t> </a:t>
            </a:r>
            <a:r>
              <a:rPr lang="en-US" sz="1600" b="0" dirty="0">
                <a:latin typeface="Lucida Sans Unicode" panose="020B0602030504020204" pitchFamily="34" charset="0"/>
                <a:cs typeface="Lucida Sans Unicode" panose="020B0602030504020204" pitchFamily="34" charset="0"/>
              </a:rPr>
              <a:t>child = </a:t>
            </a:r>
            <a:r>
              <a:rPr lang="en-US" sz="1600" b="0" dirty="0" err="1">
                <a:latin typeface="Lucida Sans Unicode" panose="020B0602030504020204" pitchFamily="34" charset="0"/>
                <a:cs typeface="Lucida Sans Unicode" panose="020B0602030504020204" pitchFamily="34" charset="0"/>
              </a:rPr>
              <a:t>document.getElementById</a:t>
            </a:r>
            <a:r>
              <a:rPr lang="en-US" sz="1600" b="0" dirty="0">
                <a:latin typeface="Lucida Sans Unicode" panose="020B0602030504020204" pitchFamily="34" charset="0"/>
                <a:cs typeface="Lucida Sans Unicode" panose="020B0602030504020204" pitchFamily="34" charset="0"/>
              </a:rPr>
              <a:t>("p1");</a:t>
            </a:r>
            <a:r>
              <a:rPr lang="en-US" sz="1600" dirty="0">
                <a:latin typeface="Lucida Sans Unicode" panose="020B0602030504020204" pitchFamily="34" charset="0"/>
                <a:cs typeface="Lucida Sans Unicode" panose="020B0602030504020204" pitchFamily="34" charset="0"/>
              </a:rPr>
              <a:t/>
            </a:r>
            <a:br>
              <a:rPr lang="en-US" sz="1600" dirty="0">
                <a:latin typeface="Lucida Sans Unicode" panose="020B0602030504020204" pitchFamily="34" charset="0"/>
                <a:cs typeface="Lucida Sans Unicode" panose="020B0602030504020204" pitchFamily="34" charset="0"/>
              </a:rPr>
            </a:br>
            <a:r>
              <a:rPr lang="en-US" sz="1600" b="0" dirty="0" err="1">
                <a:latin typeface="Lucida Sans Unicode" panose="020B0602030504020204" pitchFamily="34" charset="0"/>
                <a:cs typeface="Lucida Sans Unicode" panose="020B0602030504020204" pitchFamily="34" charset="0"/>
              </a:rPr>
              <a:t>element.insertBefore</a:t>
            </a:r>
            <a:r>
              <a:rPr lang="en-US" sz="1600" b="0" dirty="0">
                <a:latin typeface="Lucida Sans Unicode" panose="020B0602030504020204" pitchFamily="34" charset="0"/>
                <a:cs typeface="Lucida Sans Unicode" panose="020B0602030504020204" pitchFamily="34" charset="0"/>
              </a:rPr>
              <a:t>(</a:t>
            </a:r>
            <a:r>
              <a:rPr lang="en-US" sz="1600" b="0" dirty="0" err="1">
                <a:latin typeface="Lucida Sans Unicode" panose="020B0602030504020204" pitchFamily="34" charset="0"/>
                <a:cs typeface="Lucida Sans Unicode" panose="020B0602030504020204" pitchFamily="34" charset="0"/>
              </a:rPr>
              <a:t>para,child</a:t>
            </a:r>
            <a:r>
              <a:rPr lang="en-US" sz="1600" b="0" dirty="0">
                <a:latin typeface="Lucida Sans Unicode" panose="020B0602030504020204" pitchFamily="34" charset="0"/>
                <a:cs typeface="Lucida Sans Unicode" panose="020B0602030504020204"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400373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1653d74e-8163-420a-8979-3db95c5ca2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Events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300"/>
              </a:spcAft>
            </a:pPr>
            <a:r>
              <a:rPr lang="en-US" sz="2000" dirty="0" smtClean="0"/>
              <a:t>The DOM defines events that can be triggered by the browser or by the user</a:t>
            </a:r>
            <a:endParaRPr lang="pl-PL" sz="2000" dirty="0" smtClean="0"/>
          </a:p>
          <a:p>
            <a:pPr>
              <a:spcAft>
                <a:spcPts val="300"/>
              </a:spcAft>
            </a:pPr>
            <a:r>
              <a:rPr lang="en-US" sz="2000" dirty="0"/>
              <a:t>HTML allows event handler attributes, with JavaScript code, to be added to HTML elements</a:t>
            </a:r>
            <a:r>
              <a:rPr lang="en-US" sz="2000" dirty="0" smtClean="0"/>
              <a:t>.</a:t>
            </a:r>
            <a:endParaRPr lang="pl-PL" sz="2000" dirty="0" smtClean="0"/>
          </a:p>
          <a:p>
            <a:pPr>
              <a:spcAft>
                <a:spcPts val="300"/>
              </a:spcAft>
            </a:pPr>
            <a:endParaRPr lang="en-US" sz="2000" dirty="0" smtClean="0"/>
          </a:p>
          <a:p>
            <a:pPr>
              <a:spcAft>
                <a:spcPts val="300"/>
              </a:spcAft>
            </a:pPr>
            <a:r>
              <a:rPr lang="en-US" sz="2000" dirty="0" smtClean="0"/>
              <a:t>Many HTML elements define callbacks that run when an event occurs:</a:t>
            </a:r>
          </a:p>
          <a:p>
            <a:pPr>
              <a:spcAft>
                <a:spcPts val="300"/>
              </a:spcAft>
            </a:pPr>
            <a:endParaRPr lang="en-US" sz="2000" dirty="0"/>
          </a:p>
          <a:p>
            <a:pPr>
              <a:spcAft>
                <a:spcPts val="300"/>
              </a:spcAft>
            </a:pPr>
            <a:endParaRPr lang="en-US" sz="2000" dirty="0" smtClean="0"/>
          </a:p>
          <a:p>
            <a:pPr>
              <a:spcAft>
                <a:spcPts val="300"/>
              </a:spcAft>
            </a:pPr>
            <a:r>
              <a:rPr lang="en-US" sz="2000" dirty="0" smtClean="0"/>
              <a:t>You can also define event listeners that run when an event fires</a:t>
            </a:r>
            <a:r>
              <a:rPr lang="pl-PL" sz="2000" dirty="0" smtClean="0"/>
              <a:t> - t</a:t>
            </a:r>
            <a:r>
              <a:rPr lang="en-US" sz="2000" dirty="0" smtClean="0"/>
              <a:t>his is useful if the same event needs to trigger multiple actions</a:t>
            </a:r>
          </a:p>
          <a:p>
            <a:pPr marL="0" indent="0">
              <a:spcAft>
                <a:spcPts val="300"/>
              </a:spcAft>
              <a:buNone/>
            </a:pPr>
            <a:endParaRPr lang="en-US" sz="2000" dirty="0"/>
          </a:p>
          <a:p>
            <a:pPr marL="0" indent="0">
              <a:spcAft>
                <a:spcPts val="300"/>
              </a:spcAft>
              <a:buNone/>
            </a:pPr>
            <a:endParaRPr lang="en-US" sz="2000" dirty="0"/>
          </a:p>
          <a:p>
            <a:pPr>
              <a:spcAft>
                <a:spcPts val="0"/>
              </a:spcAft>
            </a:pPr>
            <a:r>
              <a:rPr lang="en-US" sz="2000" dirty="0" smtClean="0"/>
              <a:t>To remove an event listener:</a:t>
            </a:r>
            <a:endParaRPr lang="en-US" sz="2000" dirty="0"/>
          </a:p>
        </p:txBody>
      </p:sp>
      <p:sp>
        <p:nvSpPr>
          <p:cNvPr id="5" name="TextBox 3"/>
          <p:cNvSpPr txBox="1"/>
          <p:nvPr/>
        </p:nvSpPr>
        <p:spPr>
          <a:xfrm>
            <a:off x="539552" y="4797152"/>
            <a:ext cx="781403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helpIcon.addEventListener</a:t>
            </a:r>
            <a:r>
              <a:rPr lang="en-US" b="0" dirty="0">
                <a:latin typeface="Lucida Sans Unicode" pitchFamily="34" charset="0"/>
                <a:cs typeface="Lucida Sans Unicode" pitchFamily="34" charset="0"/>
              </a:rPr>
              <a:t>("mouseover",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function</a:t>
            </a:r>
            <a:r>
              <a:rPr lang="en-US" b="0" dirty="0">
                <a:latin typeface="Lucida Sans Unicode" pitchFamily="34" charset="0"/>
                <a:cs typeface="Lucida Sans Unicode" pitchFamily="34" charset="0"/>
              </a:rPr>
              <a:t>() { window.alert('Some help text'); }, false);</a:t>
            </a:r>
            <a:endParaRPr lang="en-GB" b="0" dirty="0">
              <a:latin typeface="Lucida Sans Unicode" pitchFamily="34" charset="0"/>
              <a:cs typeface="Lucida Sans Unicode" pitchFamily="34" charset="0"/>
            </a:endParaRPr>
          </a:p>
        </p:txBody>
      </p:sp>
      <p:sp>
        <p:nvSpPr>
          <p:cNvPr id="6" name="TextBox 4"/>
          <p:cNvSpPr txBox="1"/>
          <p:nvPr/>
        </p:nvSpPr>
        <p:spPr>
          <a:xfrm>
            <a:off x="605666" y="6021288"/>
            <a:ext cx="7814037"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helpIcon.removeEventListener</a:t>
            </a:r>
            <a:r>
              <a:rPr lang="en-US" b="0" dirty="0">
                <a:latin typeface="Lucida Sans Unicode" pitchFamily="34" charset="0"/>
                <a:cs typeface="Lucida Sans Unicode" pitchFamily="34" charset="0"/>
              </a:rPr>
              <a:t>("mouseover", </a:t>
            </a:r>
            <a:r>
              <a:rPr lang="en-US" b="0" dirty="0" smtClean="0">
                <a:latin typeface="Lucida Sans Unicode" pitchFamily="34" charset="0"/>
                <a:cs typeface="Lucida Sans Unicode" pitchFamily="34" charset="0"/>
              </a:rPr>
              <a:t>ShowHelpText, </a:t>
            </a:r>
            <a:r>
              <a:rPr lang="en-US" b="0" dirty="0">
                <a:latin typeface="Lucida Sans Unicode" pitchFamily="34" charset="0"/>
                <a:cs typeface="Lucida Sans Unicode" pitchFamily="34" charset="0"/>
              </a:rPr>
              <a:t>false);</a:t>
            </a:r>
            <a:endParaRPr lang="en-GB" b="0" dirty="0">
              <a:latin typeface="Lucida Sans Unicode" pitchFamily="34" charset="0"/>
              <a:cs typeface="Lucida Sans Unicode" pitchFamily="34" charset="0"/>
            </a:endParaRPr>
          </a:p>
        </p:txBody>
      </p:sp>
      <p:sp>
        <p:nvSpPr>
          <p:cNvPr id="7" name="TextBox 5"/>
          <p:cNvSpPr txBox="1"/>
          <p:nvPr/>
        </p:nvSpPr>
        <p:spPr>
          <a:xfrm>
            <a:off x="539552" y="3287306"/>
            <a:ext cx="7814037" cy="86177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var helpIcon = document.getElementById("helpIcon");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document.images.helpIcon.onmouseover = </a:t>
            </a:r>
          </a:p>
          <a:p>
            <a:r>
              <a:rPr lang="en-US" sz="1600" b="0" dirty="0">
                <a:latin typeface="Lucida Sans Unicode" pitchFamily="34" charset="0"/>
                <a:cs typeface="Lucida Sans Unicode" pitchFamily="34" charset="0"/>
              </a:rPr>
              <a:t>  function() { window.alert('Some help text'); </a:t>
            </a:r>
            <a:r>
              <a:rPr lang="en-US" sz="1600" b="0" dirty="0" smtClean="0">
                <a:latin typeface="Lucida Sans Unicode" pitchFamily="34" charset="0"/>
                <a:cs typeface="Lucida Sans Unicode" pitchFamily="34" charset="0"/>
              </a:rPr>
              <a:t>};</a:t>
            </a:r>
            <a:endParaRPr lang="en-US" sz="1600" b="0" dirty="0">
              <a:latin typeface="Lucida Sans Unicode" pitchFamily="34" charset="0"/>
              <a:cs typeface="Lucida Sans Unicode" pitchFamily="34" charset="0"/>
            </a:endParaRPr>
          </a:p>
        </p:txBody>
      </p:sp>
      <p:sp>
        <p:nvSpPr>
          <p:cNvPr id="8" name="TextBox 3"/>
          <p:cNvSpPr txBox="1"/>
          <p:nvPr/>
        </p:nvSpPr>
        <p:spPr>
          <a:xfrm>
            <a:off x="179513" y="2344700"/>
            <a:ext cx="8964488" cy="35394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700" b="0" dirty="0">
                <a:latin typeface="Lucida Sans Unicode" pitchFamily="34" charset="0"/>
                <a:cs typeface="Lucida Sans Unicode" pitchFamily="34" charset="0"/>
              </a:rPr>
              <a:t>&lt;button </a:t>
            </a:r>
            <a:r>
              <a:rPr lang="en-US" sz="1700" b="0" dirty="0" err="1">
                <a:latin typeface="Lucida Sans Unicode" pitchFamily="34" charset="0"/>
                <a:cs typeface="Lucida Sans Unicode" pitchFamily="34" charset="0"/>
              </a:rPr>
              <a:t>onclick</a:t>
            </a:r>
            <a:r>
              <a:rPr lang="en-US" sz="1700" b="0" dirty="0">
                <a:latin typeface="Lucida Sans Unicode" pitchFamily="34" charset="0"/>
                <a:cs typeface="Lucida Sans Unicode" pitchFamily="34" charset="0"/>
              </a:rPr>
              <a:t>='</a:t>
            </a:r>
            <a:r>
              <a:rPr lang="en-US" sz="1700" b="0" dirty="0" err="1">
                <a:latin typeface="Lucida Sans Unicode" pitchFamily="34" charset="0"/>
                <a:cs typeface="Lucida Sans Unicode" pitchFamily="34" charset="0"/>
              </a:rPr>
              <a:t>getElementById</a:t>
            </a:r>
            <a:r>
              <a:rPr lang="en-US" sz="1700" b="0" dirty="0">
                <a:latin typeface="Lucida Sans Unicode" pitchFamily="34" charset="0"/>
                <a:cs typeface="Lucida Sans Unicode" pitchFamily="34" charset="0"/>
              </a:rPr>
              <a:t>("demo").</a:t>
            </a:r>
            <a:r>
              <a:rPr lang="en-US" sz="1700" b="0" dirty="0" err="1">
                <a:latin typeface="Lucida Sans Unicode" pitchFamily="34" charset="0"/>
                <a:cs typeface="Lucida Sans Unicode" pitchFamily="34" charset="0"/>
              </a:rPr>
              <a:t>innerHTML</a:t>
            </a:r>
            <a:r>
              <a:rPr lang="en-US" sz="1700" b="0" dirty="0">
                <a:latin typeface="Lucida Sans Unicode" pitchFamily="34" charset="0"/>
                <a:cs typeface="Lucida Sans Unicode" pitchFamily="34" charset="0"/>
              </a:rPr>
              <a:t>=Date</a:t>
            </a:r>
            <a:r>
              <a:rPr lang="en-US" sz="1700" b="0" dirty="0" smtClean="0">
                <a:latin typeface="Lucida Sans Unicode" pitchFamily="34" charset="0"/>
                <a:cs typeface="Lucida Sans Unicode" pitchFamily="34" charset="0"/>
              </a:rPr>
              <a:t>()'&gt;</a:t>
            </a:r>
            <a:r>
              <a:rPr lang="pl-PL" sz="1700" b="0" dirty="0" smtClean="0">
                <a:latin typeface="Lucida Sans Unicode" pitchFamily="34" charset="0"/>
                <a:cs typeface="Lucida Sans Unicode" pitchFamily="34" charset="0"/>
              </a:rPr>
              <a:t>Get t</a:t>
            </a:r>
            <a:r>
              <a:rPr lang="en-US" sz="1700" b="0" dirty="0" err="1" smtClean="0">
                <a:latin typeface="Lucida Sans Unicode" pitchFamily="34" charset="0"/>
                <a:cs typeface="Lucida Sans Unicode" pitchFamily="34" charset="0"/>
              </a:rPr>
              <a:t>ime</a:t>
            </a:r>
            <a:r>
              <a:rPr lang="en-US" sz="1700" b="0" dirty="0" smtClean="0">
                <a:latin typeface="Lucida Sans Unicode" pitchFamily="34" charset="0"/>
                <a:cs typeface="Lucida Sans Unicode" pitchFamily="34" charset="0"/>
              </a:rPr>
              <a:t>&lt;/</a:t>
            </a:r>
            <a:r>
              <a:rPr lang="en-US" sz="1700" b="0" dirty="0">
                <a:latin typeface="Lucida Sans Unicode" pitchFamily="34" charset="0"/>
                <a:cs typeface="Lucida Sans Unicode" pitchFamily="34" charset="0"/>
              </a:rPr>
              <a:t>button&gt;</a:t>
            </a:r>
            <a:endParaRPr lang="en-GB" sz="17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013731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HTML </a:t>
            </a:r>
            <a:r>
              <a:rPr lang="en-GB" dirty="0" smtClean="0"/>
              <a:t>Events</a:t>
            </a:r>
            <a:endParaRPr lang="en-US" dirty="0"/>
          </a:p>
        </p:txBody>
      </p:sp>
      <p:graphicFrame>
        <p:nvGraphicFramePr>
          <p:cNvPr id="3" name="Tabela 2"/>
          <p:cNvGraphicFramePr>
            <a:graphicFrameLocks noGrp="1"/>
          </p:cNvGraphicFramePr>
          <p:nvPr>
            <p:extLst>
              <p:ext uri="{D42A27DB-BD31-4B8C-83A1-F6EECF244321}">
                <p14:modId xmlns:p14="http://schemas.microsoft.com/office/powerpoint/2010/main" val="1906912851"/>
              </p:ext>
            </p:extLst>
          </p:nvPr>
        </p:nvGraphicFramePr>
        <p:xfrm>
          <a:off x="460375" y="1484784"/>
          <a:ext cx="8118474" cy="3916448"/>
        </p:xfrm>
        <a:graphic>
          <a:graphicData uri="http://schemas.openxmlformats.org/drawingml/2006/table">
            <a:tbl>
              <a:tblPr/>
              <a:tblGrid>
                <a:gridCol w="2601044">
                  <a:extLst>
                    <a:ext uri="{9D8B030D-6E8A-4147-A177-3AD203B41FA5}">
                      <a16:colId xmlns:a16="http://schemas.microsoft.com/office/drawing/2014/main" xmlns="" val="138352497"/>
                    </a:ext>
                  </a:extLst>
                </a:gridCol>
                <a:gridCol w="5517430">
                  <a:extLst>
                    <a:ext uri="{9D8B030D-6E8A-4147-A177-3AD203B41FA5}">
                      <a16:colId xmlns:a16="http://schemas.microsoft.com/office/drawing/2014/main" xmlns="" val="516737229"/>
                    </a:ext>
                  </a:extLst>
                </a:gridCol>
              </a:tblGrid>
              <a:tr h="347381">
                <a:tc>
                  <a:txBody>
                    <a:bodyPr/>
                    <a:lstStyle/>
                    <a:p>
                      <a:pPr algn="l" fontAlgn="t"/>
                      <a:r>
                        <a:rPr lang="en-US" sz="2000" b="1">
                          <a:effectLst/>
                        </a:rPr>
                        <a:t>Event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effectLst/>
                        </a:rPr>
                        <a:t>Description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466834099"/>
                  </a:ext>
                </a:extLst>
              </a:tr>
              <a:tr h="347381">
                <a:tc>
                  <a:txBody>
                    <a:bodyPr/>
                    <a:lstStyle/>
                    <a:p>
                      <a:pPr fontAlgn="t"/>
                      <a:r>
                        <a:rPr lang="en-US" sz="2000">
                          <a:effectLst/>
                        </a:rPr>
                        <a:t>onchange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rPr>
                        <a:t>An HTML element has been changed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42900561"/>
                  </a:ext>
                </a:extLst>
              </a:tr>
              <a:tr h="347381">
                <a:tc>
                  <a:txBody>
                    <a:bodyPr/>
                    <a:lstStyle/>
                    <a:p>
                      <a:pPr fontAlgn="t"/>
                      <a:r>
                        <a:rPr lang="en-US" sz="2000">
                          <a:effectLst/>
                        </a:rPr>
                        <a:t>onclick</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rPr>
                        <a:t>The user clicks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223342150"/>
                  </a:ext>
                </a:extLst>
              </a:tr>
              <a:tr h="570697">
                <a:tc>
                  <a:txBody>
                    <a:bodyPr/>
                    <a:lstStyle/>
                    <a:p>
                      <a:pPr fontAlgn="t"/>
                      <a:r>
                        <a:rPr lang="en-US" sz="2000">
                          <a:effectLst/>
                        </a:rPr>
                        <a:t>onmouseover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rPr>
                        <a:t>The user moves the mouse over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123126567"/>
                  </a:ext>
                </a:extLst>
              </a:tr>
              <a:tr h="570697">
                <a:tc>
                  <a:txBody>
                    <a:bodyPr/>
                    <a:lstStyle/>
                    <a:p>
                      <a:pPr fontAlgn="t"/>
                      <a:r>
                        <a:rPr lang="en-US" sz="2000">
                          <a:effectLst/>
                        </a:rPr>
                        <a:t>onmouseout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rPr>
                        <a:t>The user moves the mouse away from an HTML element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37561032"/>
                  </a:ext>
                </a:extLst>
              </a:tr>
              <a:tr h="347381">
                <a:tc>
                  <a:txBody>
                    <a:bodyPr/>
                    <a:lstStyle/>
                    <a:p>
                      <a:pPr fontAlgn="t"/>
                      <a:r>
                        <a:rPr lang="en-US" sz="2000">
                          <a:effectLst/>
                        </a:rPr>
                        <a:t>onkeydown</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rPr>
                        <a:t>The user pushes a keyboard key</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99227929"/>
                  </a:ext>
                </a:extLst>
              </a:tr>
              <a:tr h="570697">
                <a:tc>
                  <a:txBody>
                    <a:bodyPr/>
                    <a:lstStyle/>
                    <a:p>
                      <a:pPr fontAlgn="t"/>
                      <a:r>
                        <a:rPr lang="en-US" sz="2000" dirty="0" err="1">
                          <a:effectLst/>
                        </a:rPr>
                        <a:t>onload</a:t>
                      </a:r>
                      <a:endParaRPr lang="en-US" sz="20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rPr>
                        <a:t>The browser has finished loading the page</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817674569"/>
                  </a:ext>
                </a:extLst>
              </a:tr>
            </a:tbl>
          </a:graphicData>
        </a:graphic>
      </p:graphicFrame>
    </p:spTree>
    <p:extLst>
      <p:ext uri="{BB962C8B-B14F-4D97-AF65-F5344CB8AC3E}">
        <p14:creationId xmlns:p14="http://schemas.microsoft.com/office/powerpoint/2010/main" val="31520847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15 </a:t>
            </a:r>
            <a:r>
              <a:rPr lang="pl-PL" sz="2400" dirty="0"/>
              <a:t>– </a:t>
            </a:r>
            <a:r>
              <a:rPr lang="pl-PL" sz="2400" i="1" dirty="0" smtClean="0"/>
              <a:t>DOM</a:t>
            </a:r>
          </a:p>
        </p:txBody>
      </p:sp>
    </p:spTree>
    <p:extLst>
      <p:ext uri="{BB962C8B-B14F-4D97-AF65-F5344CB8AC3E}">
        <p14:creationId xmlns:p14="http://schemas.microsoft.com/office/powerpoint/2010/main" val="3363179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pl-PL" dirty="0" err="1" smtClean="0"/>
              <a:t>Topic</a:t>
            </a:r>
            <a:r>
              <a:rPr lang="pl-PL" dirty="0" smtClean="0"/>
              <a:t> 6</a:t>
            </a:r>
            <a:r>
              <a:rPr lang="en-GB" dirty="0" smtClean="0"/>
              <a:t>: Introduction to the </a:t>
            </a:r>
            <a:r>
              <a:rPr lang="pl-PL" dirty="0" err="1" smtClean="0"/>
              <a:t>Browser</a:t>
            </a:r>
            <a:r>
              <a:rPr lang="en-GB" dirty="0" smtClean="0"/>
              <a:t> Object Model</a:t>
            </a:r>
            <a:endParaRPr lang="en-US" dirty="0"/>
          </a:p>
        </p:txBody>
      </p:sp>
      <p:sp>
        <p:nvSpPr>
          <p:cNvPr id="3" name="Text Placeholder 2"/>
          <p:cNvSpPr>
            <a:spLocks noGrp="1"/>
          </p:cNvSpPr>
          <p:nvPr>
            <p:ph type="body" idx="1"/>
          </p:nvPr>
        </p:nvSpPr>
        <p:spPr/>
        <p:txBody>
          <a:bodyPr/>
          <a:lstStyle/>
          <a:p>
            <a:r>
              <a:rPr lang="en-GB" dirty="0" smtClean="0"/>
              <a:t>Window Object</a:t>
            </a:r>
            <a:endParaRPr lang="pl-PL" dirty="0" smtClean="0"/>
          </a:p>
          <a:p>
            <a:r>
              <a:rPr lang="en-US" dirty="0"/>
              <a:t>Window Screen</a:t>
            </a:r>
          </a:p>
          <a:p>
            <a:r>
              <a:rPr lang="en-US" dirty="0"/>
              <a:t>Window Location</a:t>
            </a:r>
          </a:p>
          <a:p>
            <a:r>
              <a:rPr lang="en-US" dirty="0"/>
              <a:t>Window History</a:t>
            </a:r>
          </a:p>
          <a:p>
            <a:r>
              <a:rPr lang="en-US" dirty="0"/>
              <a:t>Window </a:t>
            </a:r>
            <a:r>
              <a:rPr lang="en-US" dirty="0" smtClean="0"/>
              <a:t>Navigator</a:t>
            </a:r>
            <a:endParaRPr lang="pl-PL" dirty="0" smtClean="0"/>
          </a:p>
          <a:p>
            <a:r>
              <a:rPr lang="pl-PL" dirty="0" err="1"/>
              <a:t>Popup</a:t>
            </a:r>
            <a:r>
              <a:rPr lang="pl-PL" dirty="0"/>
              <a:t> </a:t>
            </a:r>
            <a:r>
              <a:rPr lang="pl-PL" dirty="0" err="1" smtClean="0"/>
              <a:t>Boxes</a:t>
            </a:r>
            <a:endParaRPr lang="pl-PL" dirty="0" smtClean="0"/>
          </a:p>
          <a:p>
            <a:r>
              <a:rPr lang="en-US" dirty="0" smtClean="0"/>
              <a:t>Cookies</a:t>
            </a:r>
            <a:endParaRPr lang="en-US" dirty="0"/>
          </a:p>
          <a:p>
            <a:r>
              <a:rPr lang="en-US" dirty="0" smtClean="0"/>
              <a:t>Timing Events</a:t>
            </a:r>
            <a:endParaRPr lang="pl-PL" dirty="0" smtClean="0"/>
          </a:p>
        </p:txBody>
      </p:sp>
    </p:spTree>
    <p:extLst>
      <p:ext uri="{BB962C8B-B14F-4D97-AF65-F5344CB8AC3E}">
        <p14:creationId xmlns:p14="http://schemas.microsoft.com/office/powerpoint/2010/main" val="73543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GB" dirty="0" smtClean="0"/>
              <a:t> 1: Overview of HTML</a:t>
            </a:r>
            <a:endParaRPr lang="en-US" dirty="0"/>
          </a:p>
        </p:txBody>
      </p:sp>
      <p:sp>
        <p:nvSpPr>
          <p:cNvPr id="3" name="Text Placeholder 2"/>
          <p:cNvSpPr>
            <a:spLocks noGrp="1"/>
          </p:cNvSpPr>
          <p:nvPr>
            <p:ph type="body" idx="1"/>
          </p:nvPr>
        </p:nvSpPr>
        <p:spPr/>
        <p:txBody>
          <a:bodyPr/>
          <a:lstStyle/>
          <a:p>
            <a:r>
              <a:rPr lang="en-GB" dirty="0" smtClean="0"/>
              <a:t>The Structure of an HTML Page
Tags, Elements, Attributes, and Content
Displaying Text in HTML
Displaying Images and Linking Documents in HTML
Gathering User Input by Using Forms in HTML
Attaching Scripts to an HTML Page</a:t>
            </a:r>
            <a:endParaRPr lang="en-US" dirty="0"/>
          </a:p>
        </p:txBody>
      </p:sp>
    </p:spTree>
    <p:extLst>
      <p:ext uri="{BB962C8B-B14F-4D97-AF65-F5344CB8AC3E}">
        <p14:creationId xmlns:p14="http://schemas.microsoft.com/office/powerpoint/2010/main" val="24572787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 Object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window object is supported by all browsers. It represents the browser's window</a:t>
            </a:r>
            <a:r>
              <a:rPr lang="en-US" sz="2400" dirty="0" smtClean="0"/>
              <a:t>.</a:t>
            </a:r>
            <a:endParaRPr lang="pl-PL" sz="2400" dirty="0" smtClean="0"/>
          </a:p>
          <a:p>
            <a:r>
              <a:rPr lang="en-US" sz="2000" dirty="0"/>
              <a:t>All global JavaScript objects, functions, and variables automatically become members of the window object</a:t>
            </a:r>
            <a:r>
              <a:rPr lang="en-US" sz="2000" dirty="0" smtClean="0"/>
              <a:t>.</a:t>
            </a:r>
            <a:endParaRPr lang="pl-PL" sz="2000" dirty="0" smtClean="0"/>
          </a:p>
          <a:p>
            <a:r>
              <a:rPr lang="pl-PL" sz="2000" dirty="0" err="1"/>
              <a:t>Window</a:t>
            </a:r>
            <a:r>
              <a:rPr lang="pl-PL" sz="2000" dirty="0"/>
              <a:t> </a:t>
            </a:r>
            <a:r>
              <a:rPr lang="pl-PL" sz="2000" dirty="0" err="1" smtClean="0"/>
              <a:t>Size</a:t>
            </a:r>
            <a:endParaRPr lang="pl-PL" sz="2000" dirty="0" smtClean="0"/>
          </a:p>
          <a:p>
            <a:endParaRPr lang="pl-PL" sz="2000" dirty="0"/>
          </a:p>
          <a:p>
            <a:endParaRPr lang="pl-PL" sz="2000" dirty="0" smtClean="0"/>
          </a:p>
          <a:p>
            <a:endParaRPr lang="pl-PL" sz="2000" dirty="0"/>
          </a:p>
          <a:p>
            <a:endParaRPr lang="pl-PL" sz="2000" dirty="0" smtClean="0"/>
          </a:p>
          <a:p>
            <a:endParaRPr lang="pl-PL" sz="2000" dirty="0"/>
          </a:p>
          <a:p>
            <a:endParaRPr lang="pl-PL" sz="2000" dirty="0" smtClean="0"/>
          </a:p>
          <a:p>
            <a:r>
              <a:rPr lang="pl-PL" sz="2000" dirty="0" err="1" smtClean="0"/>
              <a:t>Methods</a:t>
            </a:r>
            <a:endParaRPr lang="pl-PL" sz="2000" dirty="0"/>
          </a:p>
          <a:p>
            <a:endParaRPr lang="en-US" sz="2000" dirty="0"/>
          </a:p>
        </p:txBody>
      </p:sp>
      <p:sp>
        <p:nvSpPr>
          <p:cNvPr id="5" name="TextBox 3"/>
          <p:cNvSpPr txBox="1"/>
          <p:nvPr/>
        </p:nvSpPr>
        <p:spPr>
          <a:xfrm>
            <a:off x="539552" y="2924944"/>
            <a:ext cx="7364211"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w = </a:t>
            </a:r>
            <a:r>
              <a:rPr lang="en-US" b="0" dirty="0" err="1">
                <a:latin typeface="Lucida Sans Unicode" pitchFamily="34" charset="0"/>
                <a:cs typeface="Lucida Sans Unicode" pitchFamily="34" charset="0"/>
              </a:rPr>
              <a:t>window.innerWidth</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document.documentElement.clientWidth</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document.body.clientWidth</a:t>
            </a:r>
            <a:r>
              <a:rPr lang="en-US" b="0" dirty="0">
                <a:latin typeface="Lucida Sans Unicode" pitchFamily="34" charset="0"/>
                <a:cs typeface="Lucida Sans Unicode" pitchFamily="34" charset="0"/>
              </a:rPr>
              <a:t>;</a:t>
            </a:r>
          </a:p>
          <a:p>
            <a:endParaRPr lang="en-US"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h = </a:t>
            </a:r>
            <a:r>
              <a:rPr lang="en-US" b="0" dirty="0" err="1">
                <a:latin typeface="Lucida Sans Unicode" pitchFamily="34" charset="0"/>
                <a:cs typeface="Lucida Sans Unicode" pitchFamily="34" charset="0"/>
              </a:rPr>
              <a:t>window.innerHeight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document.documentElement.clientHeight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document.body.clientHeight</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3" name="Prostokąt 2"/>
          <p:cNvSpPr/>
          <p:nvPr/>
        </p:nvSpPr>
        <p:spPr>
          <a:xfrm>
            <a:off x="539552" y="5445224"/>
            <a:ext cx="7525739" cy="1200329"/>
          </a:xfrm>
          <a:prstGeom prst="rect">
            <a:avLst/>
          </a:prstGeom>
        </p:spPr>
        <p:txBody>
          <a:bodyPr wrap="square">
            <a:spAutoFit/>
          </a:bodyPr>
          <a:lstStyle/>
          <a:p>
            <a:r>
              <a:rPr lang="en-US" dirty="0" err="1">
                <a:solidFill>
                  <a:srgbClr val="333333"/>
                </a:solidFill>
                <a:latin typeface="Verdana" panose="020B0604030504040204" pitchFamily="34" charset="0"/>
              </a:rPr>
              <a:t>window.open</a:t>
            </a:r>
            <a:r>
              <a:rPr lang="en-US" dirty="0">
                <a:solidFill>
                  <a:srgbClr val="333333"/>
                </a:solidFill>
                <a:latin typeface="Verdana" panose="020B0604030504040204" pitchFamily="34" charset="0"/>
              </a:rPr>
              <a:t>() - open a new window</a:t>
            </a:r>
          </a:p>
          <a:p>
            <a:r>
              <a:rPr lang="pl-PL" dirty="0" smtClean="0">
                <a:solidFill>
                  <a:srgbClr val="333333"/>
                </a:solidFill>
                <a:latin typeface="Verdana" panose="020B0604030504040204" pitchFamily="34" charset="0"/>
              </a:rPr>
              <a:t>w</a:t>
            </a:r>
            <a:r>
              <a:rPr lang="en-US" dirty="0" err="1" smtClean="0">
                <a:solidFill>
                  <a:srgbClr val="333333"/>
                </a:solidFill>
                <a:latin typeface="Verdana" panose="020B0604030504040204" pitchFamily="34" charset="0"/>
              </a:rPr>
              <a:t>indow.close</a:t>
            </a:r>
            <a:r>
              <a:rPr lang="en-US" dirty="0">
                <a:solidFill>
                  <a:srgbClr val="333333"/>
                </a:solidFill>
                <a:latin typeface="Verdana" panose="020B0604030504040204" pitchFamily="34" charset="0"/>
              </a:rPr>
              <a:t>() - close the current window</a:t>
            </a:r>
          </a:p>
          <a:p>
            <a:r>
              <a:rPr lang="en-US" dirty="0" err="1">
                <a:solidFill>
                  <a:srgbClr val="333333"/>
                </a:solidFill>
                <a:latin typeface="Verdana" panose="020B0604030504040204" pitchFamily="34" charset="0"/>
              </a:rPr>
              <a:t>window.moveTo</a:t>
            </a:r>
            <a:r>
              <a:rPr lang="en-US" dirty="0">
                <a:solidFill>
                  <a:srgbClr val="333333"/>
                </a:solidFill>
                <a:latin typeface="Verdana" panose="020B0604030504040204" pitchFamily="34" charset="0"/>
              </a:rPr>
              <a:t>() -move the current window</a:t>
            </a:r>
          </a:p>
          <a:p>
            <a:r>
              <a:rPr lang="en-US" dirty="0" err="1">
                <a:solidFill>
                  <a:srgbClr val="333333"/>
                </a:solidFill>
                <a:latin typeface="Verdana" panose="020B0604030504040204" pitchFamily="34" charset="0"/>
              </a:rPr>
              <a:t>window.resizeTo</a:t>
            </a:r>
            <a:r>
              <a:rPr lang="en-US" dirty="0">
                <a:solidFill>
                  <a:srgbClr val="333333"/>
                </a:solidFill>
                <a:latin typeface="Verdana" panose="020B0604030504040204" pitchFamily="34" charset="0"/>
              </a:rPr>
              <a:t>() -resize the current window</a:t>
            </a:r>
            <a:endParaRPr lang="en-US" b="0"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1334809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Screen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a:t>
            </a:r>
            <a:r>
              <a:rPr lang="en-US" sz="2400" dirty="0" err="1"/>
              <a:t>window.screen</a:t>
            </a:r>
            <a:r>
              <a:rPr lang="en-US" sz="2400" dirty="0"/>
              <a:t> object contains information about the user's </a:t>
            </a:r>
            <a:r>
              <a:rPr lang="en-US" sz="2400" dirty="0" smtClean="0"/>
              <a:t>screen.</a:t>
            </a:r>
            <a:endParaRPr lang="pl-PL" sz="2400" dirty="0"/>
          </a:p>
          <a:p>
            <a:r>
              <a:rPr lang="pl-PL" sz="2400" dirty="0" err="1" smtClean="0"/>
              <a:t>Methods</a:t>
            </a:r>
            <a:r>
              <a:rPr lang="pl-PL" sz="2400" dirty="0" smtClean="0"/>
              <a:t>:</a:t>
            </a:r>
          </a:p>
          <a:p>
            <a:pPr lvl="1"/>
            <a:r>
              <a:rPr lang="pl-PL" sz="2000" dirty="0" err="1"/>
              <a:t>screen.width</a:t>
            </a:r>
            <a:endParaRPr lang="pl-PL" sz="2000" dirty="0"/>
          </a:p>
          <a:p>
            <a:pPr lvl="1"/>
            <a:r>
              <a:rPr lang="pl-PL" sz="2000" dirty="0" err="1"/>
              <a:t>screen.height</a:t>
            </a:r>
            <a:endParaRPr lang="pl-PL" sz="2000" dirty="0"/>
          </a:p>
          <a:p>
            <a:pPr lvl="1"/>
            <a:r>
              <a:rPr lang="pl-PL" sz="2000" dirty="0" err="1"/>
              <a:t>screen.availWidth</a:t>
            </a:r>
            <a:endParaRPr lang="pl-PL" sz="2000" dirty="0"/>
          </a:p>
          <a:p>
            <a:pPr lvl="1"/>
            <a:r>
              <a:rPr lang="pl-PL" sz="2000" dirty="0" err="1"/>
              <a:t>screen.availHeight</a:t>
            </a:r>
            <a:endParaRPr lang="pl-PL" sz="2000" dirty="0"/>
          </a:p>
          <a:p>
            <a:pPr lvl="1"/>
            <a:r>
              <a:rPr lang="pl-PL" sz="2000" dirty="0" err="1"/>
              <a:t>screen.colorDepth</a:t>
            </a:r>
            <a:endParaRPr lang="pl-PL" sz="2000" dirty="0"/>
          </a:p>
          <a:p>
            <a:pPr lvl="1"/>
            <a:r>
              <a:rPr lang="pl-PL" sz="2000" dirty="0" err="1"/>
              <a:t>screen.pixelDepth</a:t>
            </a:r>
            <a:endParaRPr lang="pl-PL" sz="2000" dirty="0"/>
          </a:p>
          <a:p>
            <a:endParaRPr lang="en-US" sz="2000" dirty="0"/>
          </a:p>
        </p:txBody>
      </p:sp>
      <p:sp>
        <p:nvSpPr>
          <p:cNvPr id="5" name="TextBox 3"/>
          <p:cNvSpPr txBox="1"/>
          <p:nvPr/>
        </p:nvSpPr>
        <p:spPr>
          <a:xfrm>
            <a:off x="458788" y="4826675"/>
            <a:ext cx="811915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document.getElementById</a:t>
            </a:r>
            <a:r>
              <a:rPr lang="en-US" b="0" dirty="0">
                <a:latin typeface="Lucida Sans Unicode" pitchFamily="34" charset="0"/>
                <a:cs typeface="Lucida Sans Unicode" pitchFamily="34" charset="0"/>
              </a:rPr>
              <a:t>("demo").</a:t>
            </a:r>
            <a:r>
              <a:rPr lang="en-US" b="0" dirty="0" err="1">
                <a:latin typeface="Lucida Sans Unicode" pitchFamily="34" charset="0"/>
                <a:cs typeface="Lucida Sans Unicode" pitchFamily="34" charset="0"/>
              </a:rPr>
              <a:t>innerHTML</a:t>
            </a:r>
            <a:r>
              <a:rPr lang="en-US" b="0" dirty="0">
                <a:latin typeface="Lucida Sans Unicode" pitchFamily="34" charset="0"/>
                <a:cs typeface="Lucida Sans Unicode" pitchFamily="34" charset="0"/>
              </a:rPr>
              <a:t> =</a:t>
            </a:r>
          </a:p>
          <a:p>
            <a:r>
              <a:rPr lang="pl-PL"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"Available Screen Width: " + screen. </a:t>
            </a:r>
            <a:r>
              <a:rPr lang="en-US" b="0" dirty="0" err="1">
                <a:latin typeface="Lucida Sans Unicode" pitchFamily="34" charset="0"/>
                <a:cs typeface="Lucida Sans Unicode" pitchFamily="34" charset="0"/>
              </a:rPr>
              <a:t>availWidth</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5574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16 </a:t>
            </a:r>
            <a:r>
              <a:rPr lang="pl-PL" sz="2400" dirty="0"/>
              <a:t>– </a:t>
            </a:r>
            <a:r>
              <a:rPr lang="pl-PL" sz="2400" i="1" dirty="0"/>
              <a:t>BOM (okno, zdarzenia)</a:t>
            </a:r>
            <a:endParaRPr lang="pl-PL" sz="2400" i="1" dirty="0" smtClean="0"/>
          </a:p>
        </p:txBody>
      </p:sp>
    </p:spTree>
    <p:extLst>
      <p:ext uri="{BB962C8B-B14F-4D97-AF65-F5344CB8AC3E}">
        <p14:creationId xmlns:p14="http://schemas.microsoft.com/office/powerpoint/2010/main" val="2966877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a:t>
            </a:r>
            <a:r>
              <a:rPr lang="pl-PL" dirty="0" err="1" smtClean="0"/>
              <a:t>Location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a:t>
            </a:r>
            <a:r>
              <a:rPr lang="en-US" sz="2400" dirty="0" err="1"/>
              <a:t>window.location</a:t>
            </a:r>
            <a:r>
              <a:rPr lang="en-US" sz="2400" dirty="0"/>
              <a:t> object can be used to get the current page address (URL) and to redirect the browser to a new page</a:t>
            </a:r>
            <a:r>
              <a:rPr lang="en-US" sz="2400" dirty="0" smtClean="0"/>
              <a:t>.</a:t>
            </a:r>
            <a:endParaRPr lang="pl-PL" sz="2400" dirty="0"/>
          </a:p>
          <a:p>
            <a:r>
              <a:rPr lang="pl-PL" sz="2400" dirty="0" err="1" smtClean="0"/>
              <a:t>Methods</a:t>
            </a:r>
            <a:r>
              <a:rPr lang="pl-PL" sz="2400" dirty="0" smtClean="0"/>
              <a:t>:</a:t>
            </a:r>
          </a:p>
          <a:p>
            <a:pPr lvl="1"/>
            <a:r>
              <a:rPr lang="en-US" sz="2000" dirty="0" err="1"/>
              <a:t>window.location.href</a:t>
            </a:r>
            <a:r>
              <a:rPr lang="en-US" sz="2000" dirty="0"/>
              <a:t> returns </a:t>
            </a:r>
            <a:r>
              <a:rPr lang="pl-PL" sz="2000" dirty="0" smtClean="0"/>
              <a:t>-</a:t>
            </a:r>
            <a:r>
              <a:rPr lang="pl-PL" sz="2000" dirty="0"/>
              <a:t> </a:t>
            </a:r>
            <a:r>
              <a:rPr lang="en-US" sz="2000" dirty="0" smtClean="0"/>
              <a:t>URL </a:t>
            </a:r>
            <a:r>
              <a:rPr lang="en-US" sz="2000" dirty="0"/>
              <a:t>of the current page</a:t>
            </a:r>
          </a:p>
          <a:p>
            <a:pPr lvl="1"/>
            <a:r>
              <a:rPr lang="en-US" sz="2000" dirty="0" err="1"/>
              <a:t>window.location.hostname</a:t>
            </a:r>
            <a:r>
              <a:rPr lang="en-US" sz="2000" dirty="0"/>
              <a:t> </a:t>
            </a:r>
            <a:r>
              <a:rPr lang="pl-PL" sz="2000" dirty="0" smtClean="0"/>
              <a:t>-</a:t>
            </a:r>
            <a:r>
              <a:rPr lang="en-US" sz="2000" dirty="0" smtClean="0"/>
              <a:t> </a:t>
            </a:r>
            <a:r>
              <a:rPr lang="en-US" sz="2000" dirty="0"/>
              <a:t>domain name of the web host</a:t>
            </a:r>
          </a:p>
          <a:p>
            <a:pPr lvl="1"/>
            <a:r>
              <a:rPr lang="en-US" sz="2000" dirty="0" err="1"/>
              <a:t>window.location.pathname</a:t>
            </a:r>
            <a:r>
              <a:rPr lang="en-US" sz="2000" dirty="0"/>
              <a:t> </a:t>
            </a:r>
            <a:r>
              <a:rPr lang="pl-PL" sz="2000" dirty="0" smtClean="0"/>
              <a:t>- </a:t>
            </a:r>
            <a:r>
              <a:rPr lang="en-US" sz="2000" dirty="0" smtClean="0"/>
              <a:t>path </a:t>
            </a:r>
            <a:r>
              <a:rPr lang="en-US" sz="2000" dirty="0"/>
              <a:t>and filename of the current page</a:t>
            </a:r>
          </a:p>
          <a:p>
            <a:pPr lvl="1"/>
            <a:r>
              <a:rPr lang="en-US" sz="2000" dirty="0" err="1"/>
              <a:t>window.location.protocol</a:t>
            </a:r>
            <a:r>
              <a:rPr lang="en-US" sz="2000" dirty="0"/>
              <a:t> </a:t>
            </a:r>
            <a:r>
              <a:rPr lang="pl-PL" sz="2000" dirty="0" smtClean="0"/>
              <a:t>- </a:t>
            </a:r>
            <a:r>
              <a:rPr lang="en-US" sz="2000" dirty="0" smtClean="0"/>
              <a:t>web </a:t>
            </a:r>
            <a:r>
              <a:rPr lang="en-US" sz="2000" dirty="0"/>
              <a:t>protocol used (http:// or https://)</a:t>
            </a:r>
          </a:p>
          <a:p>
            <a:pPr lvl="1"/>
            <a:r>
              <a:rPr lang="en-US" sz="2000" dirty="0" err="1"/>
              <a:t>window.location.assign</a:t>
            </a:r>
            <a:r>
              <a:rPr lang="en-US" sz="2000" dirty="0"/>
              <a:t> </a:t>
            </a:r>
            <a:r>
              <a:rPr lang="pl-PL" sz="2000" dirty="0" smtClean="0"/>
              <a:t>- </a:t>
            </a:r>
            <a:r>
              <a:rPr lang="en-US" sz="2000" dirty="0" smtClean="0"/>
              <a:t>loads </a:t>
            </a:r>
            <a:r>
              <a:rPr lang="en-US" sz="2000" dirty="0"/>
              <a:t>a new document</a:t>
            </a:r>
          </a:p>
        </p:txBody>
      </p:sp>
      <p:sp>
        <p:nvSpPr>
          <p:cNvPr id="5" name="TextBox 3"/>
          <p:cNvSpPr txBox="1"/>
          <p:nvPr/>
        </p:nvSpPr>
        <p:spPr>
          <a:xfrm>
            <a:off x="458788" y="4826675"/>
            <a:ext cx="811915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document.getElementById</a:t>
            </a:r>
            <a:r>
              <a:rPr lang="en-US" b="0" dirty="0">
                <a:latin typeface="Lucida Sans Unicode" pitchFamily="34" charset="0"/>
                <a:cs typeface="Lucida Sans Unicode" pitchFamily="34" charset="0"/>
              </a:rPr>
              <a:t>("demo").</a:t>
            </a:r>
            <a:r>
              <a:rPr lang="en-US" b="0" dirty="0" err="1">
                <a:latin typeface="Lucida Sans Unicode" pitchFamily="34" charset="0"/>
                <a:cs typeface="Lucida Sans Unicode" pitchFamily="34" charset="0"/>
              </a:rPr>
              <a:t>innerHTML</a:t>
            </a:r>
            <a:r>
              <a:rPr lang="en-US" b="0" dirty="0">
                <a:latin typeface="Lucida Sans Unicode" pitchFamily="34" charset="0"/>
                <a:cs typeface="Lucida Sans Unicode" pitchFamily="34" charset="0"/>
              </a:rPr>
              <a:t> =</a:t>
            </a:r>
          </a:p>
          <a:p>
            <a:r>
              <a:rPr lang="pl-PL"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Page hostname is " + </a:t>
            </a:r>
            <a:r>
              <a:rPr lang="en-US" b="0" dirty="0" err="1">
                <a:latin typeface="Lucida Sans Unicode" pitchFamily="34" charset="0"/>
                <a:cs typeface="Lucida Sans Unicode" pitchFamily="34" charset="0"/>
              </a:rPr>
              <a:t>window.location.hostname</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5977769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a:t>
            </a:r>
            <a:r>
              <a:rPr lang="pl-PL" dirty="0" err="1"/>
              <a:t>History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a:t>
            </a:r>
            <a:r>
              <a:rPr lang="en-US" sz="2400" dirty="0" err="1"/>
              <a:t>window.history</a:t>
            </a:r>
            <a:r>
              <a:rPr lang="en-US" sz="2400" dirty="0"/>
              <a:t> object contains the browsers history.</a:t>
            </a:r>
            <a:endParaRPr lang="pl-PL" sz="2400" dirty="0"/>
          </a:p>
          <a:p>
            <a:r>
              <a:rPr lang="pl-PL" sz="2400" dirty="0" err="1" smtClean="0"/>
              <a:t>Methods</a:t>
            </a:r>
            <a:r>
              <a:rPr lang="pl-PL" sz="2400" dirty="0" smtClean="0"/>
              <a:t> and </a:t>
            </a:r>
            <a:r>
              <a:rPr lang="pl-PL" sz="2400" dirty="0" err="1" smtClean="0"/>
              <a:t>properties</a:t>
            </a:r>
            <a:r>
              <a:rPr lang="pl-PL" sz="2400" dirty="0" smtClean="0"/>
              <a:t>:</a:t>
            </a:r>
          </a:p>
          <a:p>
            <a:pPr lvl="1"/>
            <a:r>
              <a:rPr lang="en-US" sz="2000" dirty="0" err="1"/>
              <a:t>history.back</a:t>
            </a:r>
            <a:r>
              <a:rPr lang="en-US" sz="2000" dirty="0"/>
              <a:t>() - same as clicking back in the browser</a:t>
            </a:r>
          </a:p>
          <a:p>
            <a:pPr lvl="1"/>
            <a:r>
              <a:rPr lang="en-US" sz="2000" dirty="0" err="1"/>
              <a:t>history.forward</a:t>
            </a:r>
            <a:r>
              <a:rPr lang="en-US" sz="2000" dirty="0"/>
              <a:t>() - same as clicking forward in the </a:t>
            </a:r>
            <a:r>
              <a:rPr lang="en-US" sz="2000" dirty="0" smtClean="0"/>
              <a:t>browser</a:t>
            </a:r>
            <a:endParaRPr lang="pl-PL" sz="2000" dirty="0" smtClean="0"/>
          </a:p>
          <a:p>
            <a:pPr lvl="1"/>
            <a:r>
              <a:rPr lang="en-US" sz="2000" dirty="0"/>
              <a:t>go</a:t>
            </a:r>
            <a:r>
              <a:rPr lang="en-US" sz="2000" dirty="0" smtClean="0"/>
              <a:t>()</a:t>
            </a:r>
            <a:r>
              <a:rPr lang="pl-PL" sz="2000" dirty="0" smtClean="0"/>
              <a:t> - l</a:t>
            </a:r>
            <a:r>
              <a:rPr lang="en-US" sz="2000" dirty="0" err="1" smtClean="0"/>
              <a:t>oads</a:t>
            </a:r>
            <a:r>
              <a:rPr lang="en-US" sz="2000" dirty="0" smtClean="0"/>
              <a:t> </a:t>
            </a:r>
            <a:r>
              <a:rPr lang="en-US" sz="2000" dirty="0"/>
              <a:t>a specific URL from the history </a:t>
            </a:r>
            <a:r>
              <a:rPr lang="en-US" sz="2000" dirty="0" smtClean="0"/>
              <a:t>list</a:t>
            </a:r>
            <a:endParaRPr lang="pl-PL" sz="2000" dirty="0" smtClean="0"/>
          </a:p>
          <a:p>
            <a:pPr lvl="1"/>
            <a:r>
              <a:rPr lang="pl-PL" sz="2000" dirty="0" smtClean="0"/>
              <a:t>l</a:t>
            </a:r>
            <a:r>
              <a:rPr lang="en-US" sz="2000" dirty="0" err="1" smtClean="0"/>
              <a:t>ength</a:t>
            </a:r>
            <a:r>
              <a:rPr lang="pl-PL" sz="2000" dirty="0" smtClean="0"/>
              <a:t> - </a:t>
            </a:r>
            <a:r>
              <a:rPr lang="en-US" sz="2000" dirty="0"/>
              <a:t>Returns the number of URLs in the history list</a:t>
            </a:r>
          </a:p>
        </p:txBody>
      </p:sp>
      <p:sp>
        <p:nvSpPr>
          <p:cNvPr id="5" name="TextBox 3"/>
          <p:cNvSpPr txBox="1"/>
          <p:nvPr/>
        </p:nvSpPr>
        <p:spPr>
          <a:xfrm>
            <a:off x="458788" y="3594893"/>
            <a:ext cx="8119156"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a:t>
            </a:r>
            <a:r>
              <a:rPr lang="en-US" b="0" dirty="0" err="1">
                <a:latin typeface="Lucida Sans Unicode" pitchFamily="34" charset="0"/>
                <a:cs typeface="Lucida Sans Unicode" pitchFamily="34" charset="0"/>
              </a:rPr>
              <a:t>goBack</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window.history.go</a:t>
            </a:r>
            <a:r>
              <a:rPr lang="en-US" b="0" dirty="0">
                <a:latin typeface="Lucida Sans Unicode" pitchFamily="34" charset="0"/>
                <a:cs typeface="Lucida Sans Unicode" pitchFamily="34" charset="0"/>
              </a:rPr>
              <a:t>(-2);</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952708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Navigator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a:t>
            </a:r>
            <a:r>
              <a:rPr lang="en-US" sz="2400" dirty="0" smtClean="0"/>
              <a:t>window.</a:t>
            </a:r>
            <a:r>
              <a:rPr lang="pl-PL" sz="2400" dirty="0" err="1" smtClean="0"/>
              <a:t>navigator</a:t>
            </a:r>
            <a:r>
              <a:rPr lang="en-US" sz="2400" dirty="0" smtClean="0"/>
              <a:t> </a:t>
            </a:r>
            <a:r>
              <a:rPr lang="en-US" sz="2400" dirty="0"/>
              <a:t>object contains </a:t>
            </a:r>
            <a:r>
              <a:rPr lang="en-US" sz="2400" dirty="0" smtClean="0"/>
              <a:t>browser</a:t>
            </a:r>
            <a:r>
              <a:rPr lang="pl-PL" sz="2400" dirty="0" smtClean="0"/>
              <a:t> </a:t>
            </a:r>
            <a:r>
              <a:rPr lang="pl-PL" sz="2400" dirty="0" err="1" smtClean="0"/>
              <a:t>information</a:t>
            </a:r>
            <a:r>
              <a:rPr lang="en-US" sz="2400" dirty="0" smtClean="0"/>
              <a:t>.</a:t>
            </a:r>
            <a:endParaRPr lang="pl-PL" sz="2400" dirty="0"/>
          </a:p>
          <a:p>
            <a:r>
              <a:rPr lang="pl-PL" sz="2400" dirty="0" err="1" smtClean="0"/>
              <a:t>Properties</a:t>
            </a:r>
            <a:r>
              <a:rPr lang="pl-PL" sz="2400" dirty="0" smtClean="0"/>
              <a:t> and </a:t>
            </a:r>
            <a:r>
              <a:rPr lang="pl-PL" sz="2400" dirty="0" err="1" smtClean="0"/>
              <a:t>methods</a:t>
            </a:r>
            <a:r>
              <a:rPr lang="pl-PL" sz="2400" dirty="0" smtClean="0"/>
              <a:t>:</a:t>
            </a:r>
          </a:p>
          <a:p>
            <a:pPr lvl="1"/>
            <a:r>
              <a:rPr lang="en-US" sz="2000" dirty="0" err="1"/>
              <a:t>navigator.appName</a:t>
            </a:r>
            <a:endParaRPr lang="en-US" sz="2000" dirty="0"/>
          </a:p>
          <a:p>
            <a:pPr lvl="1"/>
            <a:r>
              <a:rPr lang="en-US" sz="2000" dirty="0" err="1"/>
              <a:t>navigator.appCodeName</a:t>
            </a:r>
            <a:endParaRPr lang="en-US" sz="2000" dirty="0"/>
          </a:p>
          <a:p>
            <a:pPr lvl="1"/>
            <a:r>
              <a:rPr lang="en-US" sz="2000" dirty="0" err="1" smtClean="0"/>
              <a:t>navigator.platform</a:t>
            </a:r>
            <a:endParaRPr lang="pl-PL" sz="2000" dirty="0" smtClean="0"/>
          </a:p>
          <a:p>
            <a:pPr lvl="1"/>
            <a:r>
              <a:rPr lang="en-US" sz="2000" dirty="0" err="1" smtClean="0"/>
              <a:t>navigator.appVersion</a:t>
            </a:r>
            <a:endParaRPr lang="pl-PL" sz="2000" dirty="0" smtClean="0"/>
          </a:p>
          <a:p>
            <a:pPr lvl="1"/>
            <a:r>
              <a:rPr lang="en-US" sz="2000" dirty="0" err="1" smtClean="0"/>
              <a:t>navigator.userAgent</a:t>
            </a:r>
            <a:endParaRPr lang="pl-PL" sz="2000" dirty="0" smtClean="0"/>
          </a:p>
          <a:p>
            <a:pPr lvl="1"/>
            <a:r>
              <a:rPr lang="en-US" sz="2000" dirty="0" err="1" smtClean="0"/>
              <a:t>navigator.cookieEnabled</a:t>
            </a:r>
            <a:endParaRPr lang="pl-PL" sz="2000" dirty="0" smtClean="0"/>
          </a:p>
          <a:p>
            <a:pPr lvl="1"/>
            <a:r>
              <a:rPr lang="en-US" sz="2000" dirty="0" err="1" smtClean="0"/>
              <a:t>navigator.language</a:t>
            </a:r>
            <a:endParaRPr lang="pl-PL" sz="2000" dirty="0" smtClean="0"/>
          </a:p>
          <a:p>
            <a:pPr lvl="1"/>
            <a:r>
              <a:rPr lang="pl-PL" sz="2000" dirty="0" err="1"/>
              <a:t>navigator.javaEnabled</a:t>
            </a:r>
            <a:r>
              <a:rPr lang="pl-PL" sz="2000" dirty="0"/>
              <a:t>()</a:t>
            </a:r>
            <a:endParaRPr lang="pl-PL" sz="2000" dirty="0" smtClean="0"/>
          </a:p>
          <a:p>
            <a:pPr lvl="1"/>
            <a:endParaRPr lang="en-US" sz="2000" dirty="0"/>
          </a:p>
        </p:txBody>
      </p:sp>
      <p:sp>
        <p:nvSpPr>
          <p:cNvPr id="5" name="TextBox 3"/>
          <p:cNvSpPr txBox="1"/>
          <p:nvPr/>
        </p:nvSpPr>
        <p:spPr>
          <a:xfrm>
            <a:off x="458788" y="5445224"/>
            <a:ext cx="811915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document.getElementById</a:t>
            </a:r>
            <a:r>
              <a:rPr lang="en-US" b="0" dirty="0">
                <a:latin typeface="Lucida Sans Unicode" pitchFamily="34" charset="0"/>
                <a:cs typeface="Lucida Sans Unicode" pitchFamily="34" charset="0"/>
              </a:rPr>
              <a:t>("demo").</a:t>
            </a:r>
            <a:r>
              <a:rPr lang="en-US" b="0" dirty="0" err="1">
                <a:latin typeface="Lucida Sans Unicode" pitchFamily="34" charset="0"/>
                <a:cs typeface="Lucida Sans Unicode" pitchFamily="34" charset="0"/>
              </a:rPr>
              <a:t>innerHTML</a:t>
            </a:r>
            <a:r>
              <a:rPr lang="en-US" b="0" dirty="0">
                <a:latin typeface="Lucida Sans Unicode" pitchFamily="34" charset="0"/>
                <a:cs typeface="Lucida Sans Unicode" pitchFamily="34" charset="0"/>
              </a:rPr>
              <a:t> =</a:t>
            </a:r>
          </a:p>
          <a:p>
            <a:r>
              <a:rPr lang="pl-PL"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Cookies Enabled is " + </a:t>
            </a:r>
            <a:r>
              <a:rPr lang="en-US" b="0" dirty="0" err="1">
                <a:latin typeface="Lucida Sans Unicode" pitchFamily="34" charset="0"/>
                <a:cs typeface="Lucida Sans Unicode" pitchFamily="34" charset="0"/>
              </a:rPr>
              <a:t>navigator.cookieEnabled</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666731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17 </a:t>
            </a:r>
            <a:r>
              <a:rPr lang="pl-PL" sz="2400" dirty="0"/>
              <a:t>– </a:t>
            </a:r>
            <a:r>
              <a:rPr lang="pl-PL" sz="2400" i="1" dirty="0"/>
              <a:t>BOM (dane użytkownika)</a:t>
            </a:r>
            <a:endParaRPr lang="pl-PL" sz="2400" b="1" i="1" dirty="0"/>
          </a:p>
          <a:p>
            <a:endParaRPr lang="pl-PL" sz="2400" i="1" dirty="0" smtClean="0"/>
          </a:p>
        </p:txBody>
      </p:sp>
    </p:spTree>
    <p:extLst>
      <p:ext uri="{BB962C8B-B14F-4D97-AF65-F5344CB8AC3E}">
        <p14:creationId xmlns:p14="http://schemas.microsoft.com/office/powerpoint/2010/main" val="712407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Popup 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JavaScript has three kind of popup boxes: Alert box, Confirm box, and Prompt box.</a:t>
            </a:r>
            <a:endParaRPr lang="pl-PL" sz="2400" dirty="0"/>
          </a:p>
          <a:p>
            <a:pPr lvl="1"/>
            <a:endParaRPr lang="en-US" sz="2000" dirty="0"/>
          </a:p>
        </p:txBody>
      </p:sp>
      <p:sp>
        <p:nvSpPr>
          <p:cNvPr id="5" name="TextBox 3"/>
          <p:cNvSpPr txBox="1"/>
          <p:nvPr/>
        </p:nvSpPr>
        <p:spPr>
          <a:xfrm>
            <a:off x="425454" y="1916832"/>
            <a:ext cx="8119156"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nb-NO" b="0" dirty="0">
                <a:latin typeface="Lucida Sans Unicode" pitchFamily="34" charset="0"/>
                <a:cs typeface="Lucida Sans Unicode" pitchFamily="34" charset="0"/>
              </a:rPr>
              <a:t>alert("I am an alert box</a:t>
            </a:r>
            <a:r>
              <a:rPr lang="nb-NO" b="0" dirty="0" smtClean="0">
                <a:latin typeface="Lucida Sans Unicode" pitchFamily="34" charset="0"/>
                <a:cs typeface="Lucida Sans Unicode" pitchFamily="34" charset="0"/>
              </a:rPr>
              <a:t>!");</a:t>
            </a:r>
            <a:endParaRPr lang="pl-PL" b="0" dirty="0" smtClean="0">
              <a:latin typeface="Lucida Sans Unicode" pitchFamily="34" charset="0"/>
              <a:cs typeface="Lucida Sans Unicode" pitchFamily="34" charset="0"/>
            </a:endParaRPr>
          </a:p>
          <a:p>
            <a:endParaRPr lang="pl-PL"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r = confirm("Press a button");</a:t>
            </a:r>
          </a:p>
          <a:p>
            <a:r>
              <a:rPr lang="en-US" b="0" dirty="0">
                <a:latin typeface="Lucida Sans Unicode" pitchFamily="34" charset="0"/>
                <a:cs typeface="Lucida Sans Unicode" pitchFamily="34" charset="0"/>
              </a:rPr>
              <a:t>if (r == true) {</a:t>
            </a:r>
          </a:p>
          <a:p>
            <a:r>
              <a:rPr lang="en-US" b="0" dirty="0">
                <a:latin typeface="Lucida Sans Unicode" pitchFamily="34" charset="0"/>
                <a:cs typeface="Lucida Sans Unicode" pitchFamily="34" charset="0"/>
              </a:rPr>
              <a:t>    x = "You pressed OK!";</a:t>
            </a:r>
          </a:p>
          <a:p>
            <a:r>
              <a:rPr lang="en-US" b="0" dirty="0">
                <a:latin typeface="Lucida Sans Unicode" pitchFamily="34" charset="0"/>
                <a:cs typeface="Lucida Sans Unicode" pitchFamily="34" charset="0"/>
              </a:rPr>
              <a:t>} else {</a:t>
            </a:r>
          </a:p>
          <a:p>
            <a:r>
              <a:rPr lang="en-US" b="0" dirty="0">
                <a:latin typeface="Lucida Sans Unicode" pitchFamily="34" charset="0"/>
                <a:cs typeface="Lucida Sans Unicode" pitchFamily="34" charset="0"/>
              </a:rPr>
              <a:t>    x = "You pressed Cancel!";</a:t>
            </a:r>
          </a:p>
          <a:p>
            <a:r>
              <a:rPr lang="en-US" b="0" dirty="0" smtClean="0">
                <a:latin typeface="Lucida Sans Unicode" pitchFamily="34" charset="0"/>
                <a:cs typeface="Lucida Sans Unicode" pitchFamily="34" charset="0"/>
              </a:rPr>
              <a:t>}</a:t>
            </a:r>
            <a:endParaRPr lang="pl-PL" b="0" dirty="0" smtClean="0">
              <a:latin typeface="Lucida Sans Unicode" pitchFamily="34" charset="0"/>
              <a:cs typeface="Lucida Sans Unicode" pitchFamily="34" charset="0"/>
            </a:endParaRPr>
          </a:p>
          <a:p>
            <a:endParaRPr lang="pl-PL" b="0" dirty="0" smtClean="0">
              <a:latin typeface="Lucida Sans Unicode" pitchFamily="34" charset="0"/>
              <a:cs typeface="Lucida Sans Unicode" pitchFamily="34" charset="0"/>
            </a:endParaRPr>
          </a:p>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person = prompt("Please enter your name", "Harry Potter");</a:t>
            </a:r>
          </a:p>
          <a:p>
            <a:r>
              <a:rPr lang="en-GB" b="0" dirty="0">
                <a:latin typeface="Lucida Sans Unicode" pitchFamily="34" charset="0"/>
                <a:cs typeface="Lucida Sans Unicode" pitchFamily="34" charset="0"/>
              </a:rPr>
              <a:t>if (person != null) {</a:t>
            </a:r>
          </a:p>
          <a:p>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document.getElementById</a:t>
            </a:r>
            <a:r>
              <a:rPr lang="en-GB" b="0" dirty="0">
                <a:latin typeface="Lucida Sans Unicode" pitchFamily="34" charset="0"/>
                <a:cs typeface="Lucida Sans Unicode" pitchFamily="34" charset="0"/>
              </a:rPr>
              <a:t>("demo").</a:t>
            </a:r>
            <a:r>
              <a:rPr lang="en-GB" b="0" dirty="0" err="1">
                <a:latin typeface="Lucida Sans Unicode" pitchFamily="34" charset="0"/>
                <a:cs typeface="Lucida Sans Unicode" pitchFamily="34" charset="0"/>
              </a:rPr>
              <a:t>innerHTML</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"Hello " + person + "! How are you today?";</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915000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Cookies are data, stored in small text files, on your computer</a:t>
            </a:r>
            <a:r>
              <a:rPr lang="en-US" sz="2400" dirty="0" smtClean="0"/>
              <a:t>.</a:t>
            </a:r>
            <a:endParaRPr lang="pl-PL" sz="2400" dirty="0" smtClean="0"/>
          </a:p>
          <a:p>
            <a:r>
              <a:rPr lang="en-US" sz="2400" dirty="0" smtClean="0"/>
              <a:t>When a web server has sent a web page to a browser, the connection is shut down, and the server forgets everything about the user.</a:t>
            </a:r>
            <a:r>
              <a:rPr lang="pl-PL" sz="2400" dirty="0" smtClean="0"/>
              <a:t> </a:t>
            </a:r>
            <a:r>
              <a:rPr lang="en-US" sz="2400" dirty="0"/>
              <a:t>Cookies were invented to solve the problem "how to remember information about the </a:t>
            </a:r>
            <a:r>
              <a:rPr lang="en-US" sz="2400" dirty="0" smtClean="0"/>
              <a:t>user"</a:t>
            </a:r>
            <a:r>
              <a:rPr lang="pl-PL" sz="2400" dirty="0" smtClean="0"/>
              <a:t>.</a:t>
            </a:r>
          </a:p>
          <a:p>
            <a:r>
              <a:rPr lang="pl-PL" sz="2400" dirty="0" err="1" smtClean="0"/>
              <a:t>Create</a:t>
            </a:r>
            <a:r>
              <a:rPr lang="pl-PL" sz="2400" dirty="0" smtClean="0"/>
              <a:t> Cookie</a:t>
            </a:r>
          </a:p>
          <a:p>
            <a:endParaRPr lang="pl-PL" sz="2400" dirty="0"/>
          </a:p>
          <a:p>
            <a:endParaRPr lang="pl-PL" sz="2400" dirty="0" smtClean="0"/>
          </a:p>
          <a:p>
            <a:r>
              <a:rPr lang="pl-PL" sz="2400" dirty="0"/>
              <a:t>Read a Cookie </a:t>
            </a:r>
            <a:endParaRPr lang="en-US" sz="2400" dirty="0" smtClean="0"/>
          </a:p>
          <a:p>
            <a:endParaRPr lang="en-US" sz="2400" dirty="0"/>
          </a:p>
          <a:p>
            <a:endParaRPr lang="en-US" sz="2400" dirty="0" smtClean="0"/>
          </a:p>
          <a:p>
            <a:endParaRPr lang="en-US" sz="2400" dirty="0"/>
          </a:p>
        </p:txBody>
      </p:sp>
      <p:sp>
        <p:nvSpPr>
          <p:cNvPr id="5" name="TextBox 3"/>
          <p:cNvSpPr txBox="1"/>
          <p:nvPr/>
        </p:nvSpPr>
        <p:spPr>
          <a:xfrm>
            <a:off x="446414" y="3861048"/>
            <a:ext cx="811915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a:latin typeface="Lucida Sans Unicode" pitchFamily="34" charset="0"/>
                <a:cs typeface="Lucida Sans Unicode" pitchFamily="34" charset="0"/>
              </a:rPr>
              <a:t>document.cookie</a:t>
            </a:r>
            <a:r>
              <a:rPr lang="en-GB" b="0" dirty="0">
                <a:latin typeface="Lucida Sans Unicode" pitchFamily="34" charset="0"/>
                <a:cs typeface="Lucida Sans Unicode" pitchFamily="34" charset="0"/>
              </a:rPr>
              <a:t>="username=John Doe; expires=Thu, 18 Dec 2013 12:00:00 UTC; path=/";</a:t>
            </a:r>
          </a:p>
        </p:txBody>
      </p:sp>
      <p:sp>
        <p:nvSpPr>
          <p:cNvPr id="6" name="TextBox 3"/>
          <p:cNvSpPr txBox="1"/>
          <p:nvPr/>
        </p:nvSpPr>
        <p:spPr>
          <a:xfrm>
            <a:off x="457031" y="5229200"/>
            <a:ext cx="8119156"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a:latin typeface="Lucida Sans Unicode" pitchFamily="34" charset="0"/>
                <a:cs typeface="Lucida Sans Unicode" pitchFamily="34" charset="0"/>
              </a:rPr>
              <a:t>var</a:t>
            </a:r>
            <a:r>
              <a:rPr lang="en-GB" b="0" dirty="0">
                <a:latin typeface="Lucida Sans Unicode" pitchFamily="34" charset="0"/>
                <a:cs typeface="Lucida Sans Unicode" pitchFamily="34" charset="0"/>
              </a:rPr>
              <a:t> x = </a:t>
            </a:r>
            <a:r>
              <a:rPr lang="en-GB" b="0" dirty="0" err="1">
                <a:latin typeface="Lucida Sans Unicode" pitchFamily="34" charset="0"/>
                <a:cs typeface="Lucida Sans Unicode" pitchFamily="34" charset="0"/>
              </a:rPr>
              <a:t>document.cookie</a:t>
            </a:r>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7674284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18 </a:t>
            </a:r>
            <a:r>
              <a:rPr lang="pl-PL" sz="2400" dirty="0"/>
              <a:t>– </a:t>
            </a:r>
            <a:r>
              <a:rPr lang="pl-PL" sz="2400" i="1" dirty="0"/>
              <a:t>BOM </a:t>
            </a:r>
            <a:r>
              <a:rPr lang="pl-PL" sz="2400" i="1" dirty="0" smtClean="0"/>
              <a:t>(</a:t>
            </a:r>
            <a:r>
              <a:rPr lang="pl-PL" sz="2400" i="1" dirty="0"/>
              <a:t>ciasteczka</a:t>
            </a:r>
            <a:r>
              <a:rPr lang="pl-PL" sz="2400" i="1" dirty="0" smtClean="0"/>
              <a:t>)</a:t>
            </a:r>
          </a:p>
        </p:txBody>
      </p:sp>
    </p:spTree>
    <p:extLst>
      <p:ext uri="{BB962C8B-B14F-4D97-AF65-F5344CB8AC3E}">
        <p14:creationId xmlns:p14="http://schemas.microsoft.com/office/powerpoint/2010/main" val="273012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HTML pages have the same structure</a:t>
            </a:r>
          </a:p>
          <a:p>
            <a:pPr lvl="1"/>
            <a:r>
              <a:rPr lang="en-US" dirty="0" smtClean="0"/>
              <a:t>DOCTYPE declaration</a:t>
            </a:r>
          </a:p>
          <a:p>
            <a:pPr lvl="1"/>
            <a:r>
              <a:rPr lang="en-US" dirty="0" smtClean="0"/>
              <a:t>HTML section containing:</a:t>
            </a:r>
          </a:p>
          <a:p>
            <a:pPr lvl="2"/>
            <a:r>
              <a:rPr lang="en-US" dirty="0" smtClean="0"/>
              <a:t>Header </a:t>
            </a:r>
          </a:p>
          <a:p>
            <a:pPr lvl="2"/>
            <a:r>
              <a:rPr lang="en-US" dirty="0" smtClean="0"/>
              <a:t>Body</a:t>
            </a:r>
          </a:p>
          <a:p>
            <a:endParaRPr lang="en-US" dirty="0" smtClean="0"/>
          </a:p>
          <a:p>
            <a:r>
              <a:rPr lang="en-US" dirty="0" smtClean="0"/>
              <a:t>Each version of HTML has its own DOCTYPE</a:t>
            </a:r>
          </a:p>
          <a:p>
            <a:pPr lvl="1"/>
            <a:r>
              <a:rPr lang="en-US" dirty="0" smtClean="0"/>
              <a:t>The browser uses the DOCTYPE declaration to determine how to interpret the HTML markup</a:t>
            </a:r>
          </a:p>
          <a:p>
            <a:pPr lvl="1"/>
            <a:r>
              <a:rPr lang="en-US" dirty="0" smtClean="0"/>
              <a:t>For HTML5 pages, specify a DOCTYPE of </a:t>
            </a:r>
            <a:r>
              <a:rPr lang="en-US" b="1" dirty="0" smtClean="0"/>
              <a:t>html</a:t>
            </a:r>
          </a:p>
        </p:txBody>
      </p:sp>
    </p:spTree>
    <p:extLst>
      <p:ext uri="{BB962C8B-B14F-4D97-AF65-F5344CB8AC3E}">
        <p14:creationId xmlns:p14="http://schemas.microsoft.com/office/powerpoint/2010/main" val="3919933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Timing </a:t>
            </a:r>
            <a:r>
              <a:rPr lang="pl-PL" dirty="0" err="1"/>
              <a:t>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With JavaScript, it is possible to execute some code at specified time-intervals. This is called timing events.</a:t>
            </a:r>
            <a:endParaRPr lang="pl-PL" sz="2400" dirty="0" smtClean="0"/>
          </a:p>
          <a:p>
            <a:r>
              <a:rPr lang="pl-PL" sz="2400" dirty="0" err="1" smtClean="0"/>
              <a:t>Methods</a:t>
            </a:r>
            <a:r>
              <a:rPr lang="pl-PL" sz="2400" dirty="0" smtClean="0"/>
              <a:t>:</a:t>
            </a:r>
          </a:p>
          <a:p>
            <a:pPr lvl="1"/>
            <a:r>
              <a:rPr lang="en-US" sz="2000" dirty="0" err="1"/>
              <a:t>setInterval</a:t>
            </a:r>
            <a:r>
              <a:rPr lang="en-US" sz="2000" dirty="0"/>
              <a:t>() - executes a function, over and over again, at specified time </a:t>
            </a:r>
            <a:r>
              <a:rPr lang="en-US" sz="2000" dirty="0" smtClean="0"/>
              <a:t>intervals</a:t>
            </a:r>
            <a:endParaRPr lang="pl-PL" sz="2000" dirty="0" smtClean="0"/>
          </a:p>
          <a:p>
            <a:pPr lvl="1"/>
            <a:r>
              <a:rPr lang="en-US" sz="2000" dirty="0" err="1" smtClean="0"/>
              <a:t>clearInterval</a:t>
            </a:r>
            <a:r>
              <a:rPr lang="en-US" sz="2000" dirty="0"/>
              <a:t>() </a:t>
            </a:r>
            <a:r>
              <a:rPr lang="pl-PL" sz="2000" dirty="0" smtClean="0"/>
              <a:t>- </a:t>
            </a:r>
            <a:r>
              <a:rPr lang="en-US" sz="2000" dirty="0" smtClean="0"/>
              <a:t>is </a:t>
            </a:r>
            <a:r>
              <a:rPr lang="en-US" sz="2000" dirty="0"/>
              <a:t>used to stop further executions of the function specified in the </a:t>
            </a:r>
            <a:r>
              <a:rPr lang="en-US" sz="2000" dirty="0" err="1"/>
              <a:t>setInterval</a:t>
            </a:r>
            <a:r>
              <a:rPr lang="en-US" sz="2000" dirty="0"/>
              <a:t>() method</a:t>
            </a:r>
            <a:r>
              <a:rPr lang="en-US" sz="2000" dirty="0" smtClean="0"/>
              <a:t>.</a:t>
            </a:r>
          </a:p>
          <a:p>
            <a:pPr lvl="1"/>
            <a:r>
              <a:rPr lang="en-US" sz="2000" dirty="0" err="1" smtClean="0"/>
              <a:t>setTimeout</a:t>
            </a:r>
            <a:r>
              <a:rPr lang="en-US" sz="2000" dirty="0"/>
              <a:t>() - executes a function, once, after waiting a specified number of </a:t>
            </a:r>
            <a:r>
              <a:rPr lang="en-US" sz="2000" dirty="0" smtClean="0"/>
              <a:t>milliseconds</a:t>
            </a:r>
            <a:endParaRPr lang="pl-PL" sz="2000" dirty="0" smtClean="0"/>
          </a:p>
        </p:txBody>
      </p:sp>
      <p:sp>
        <p:nvSpPr>
          <p:cNvPr id="5" name="TextBox 3"/>
          <p:cNvSpPr txBox="1"/>
          <p:nvPr/>
        </p:nvSpPr>
        <p:spPr>
          <a:xfrm>
            <a:off x="458788" y="4365104"/>
            <a:ext cx="8119156"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a:latin typeface="Lucida Sans Unicode" pitchFamily="34" charset="0"/>
                <a:cs typeface="Lucida Sans Unicode" pitchFamily="34" charset="0"/>
              </a:rPr>
              <a:t>setInterval</a:t>
            </a:r>
            <a:r>
              <a:rPr lang="en-GB" b="0" dirty="0">
                <a:latin typeface="Lucida Sans Unicode" pitchFamily="34" charset="0"/>
                <a:cs typeface="Lucida Sans Unicode" pitchFamily="34" charset="0"/>
              </a:rPr>
              <a:t>(function(){ </a:t>
            </a:r>
          </a:p>
          <a:p>
            <a:r>
              <a:rPr lang="pl-PL" b="0" dirty="0" smtClean="0">
                <a:latin typeface="Lucida Sans Unicode" pitchFamily="34" charset="0"/>
                <a:cs typeface="Lucida Sans Unicode" pitchFamily="34" charset="0"/>
              </a:rPr>
              <a:t>  </a:t>
            </a:r>
            <a:r>
              <a:rPr lang="en-GB" b="0" dirty="0" err="1" smtClean="0">
                <a:latin typeface="Lucida Sans Unicode" pitchFamily="34" charset="0"/>
                <a:cs typeface="Lucida Sans Unicode" pitchFamily="34" charset="0"/>
              </a:rPr>
              <a:t>document.getElementById</a:t>
            </a:r>
            <a:r>
              <a:rPr lang="en-GB" b="0" dirty="0">
                <a:latin typeface="Lucida Sans Unicode" pitchFamily="34" charset="0"/>
                <a:cs typeface="Lucida Sans Unicode" pitchFamily="34" charset="0"/>
              </a:rPr>
              <a:t>("image").</a:t>
            </a:r>
            <a:r>
              <a:rPr lang="en-GB" b="0" dirty="0" err="1">
                <a:latin typeface="Lucida Sans Unicode" pitchFamily="34" charset="0"/>
                <a:cs typeface="Lucida Sans Unicode" pitchFamily="34" charset="0"/>
              </a:rPr>
              <a:t>src</a:t>
            </a:r>
            <a:r>
              <a:rPr lang="en-GB" b="0" dirty="0">
                <a:latin typeface="Lucida Sans Unicode" pitchFamily="34" charset="0"/>
                <a:cs typeface="Lucida Sans Unicode" pitchFamily="34" charset="0"/>
              </a:rPr>
              <a:t> = "landscape.jpg";</a:t>
            </a:r>
          </a:p>
          <a:p>
            <a:r>
              <a:rPr lang="pl-PL" b="0" dirty="0" smtClean="0">
                <a:latin typeface="Lucida Sans Unicode" pitchFamily="34" charset="0"/>
                <a:cs typeface="Lucida Sans Unicode" pitchFamily="34" charset="0"/>
              </a:rPr>
              <a:t>  </a:t>
            </a:r>
            <a:r>
              <a:rPr lang="en-GB" b="0" dirty="0" err="1" smtClean="0">
                <a:latin typeface="Lucida Sans Unicode" pitchFamily="34" charset="0"/>
                <a:cs typeface="Lucida Sans Unicode" pitchFamily="34" charset="0"/>
              </a:rPr>
              <a:t>document.getElementById</a:t>
            </a:r>
            <a:r>
              <a:rPr lang="en-GB" b="0" dirty="0">
                <a:latin typeface="Lucida Sans Unicode" pitchFamily="34" charset="0"/>
                <a:cs typeface="Lucida Sans Unicode" pitchFamily="34" charset="0"/>
              </a:rPr>
              <a:t>("image").</a:t>
            </a:r>
            <a:r>
              <a:rPr lang="en-GB" b="0" dirty="0" err="1">
                <a:latin typeface="Lucida Sans Unicode" pitchFamily="34" charset="0"/>
                <a:cs typeface="Lucida Sans Unicode" pitchFamily="34" charset="0"/>
              </a:rPr>
              <a:t>setAttribute</a:t>
            </a:r>
            <a:r>
              <a:rPr lang="en-GB" b="0" dirty="0">
                <a:latin typeface="Lucida Sans Unicode" pitchFamily="34" charset="0"/>
                <a:cs typeface="Lucida Sans Unicode" pitchFamily="34" charset="0"/>
              </a:rPr>
              <a:t>("</a:t>
            </a:r>
            <a:r>
              <a:rPr lang="en-GB" b="0" dirty="0" err="1">
                <a:latin typeface="Lucida Sans Unicode" pitchFamily="34" charset="0"/>
                <a:cs typeface="Lucida Sans Unicode" pitchFamily="34" charset="0"/>
              </a:rPr>
              <a:t>Style","border</a:t>
            </a:r>
            <a:r>
              <a:rPr lang="en-GB" b="0" dirty="0">
                <a:latin typeface="Lucida Sans Unicode" pitchFamily="34" charset="0"/>
                <a:cs typeface="Lucida Sans Unicode" pitchFamily="34" charset="0"/>
              </a:rPr>
              <a:t>: solid </a:t>
            </a:r>
            <a:r>
              <a:rPr lang="pl-PL" b="0" dirty="0" smtClean="0">
                <a:latin typeface="Lucida Sans Unicode" pitchFamily="34" charset="0"/>
                <a:cs typeface="Lucida Sans Unicode" pitchFamily="34" charset="0"/>
              </a:rPr>
              <a:t>   </a:t>
            </a:r>
          </a:p>
          <a:p>
            <a:r>
              <a:rPr lang="pl-PL" b="0" dirty="0">
                <a:latin typeface="Lucida Sans Unicode" pitchFamily="34" charset="0"/>
                <a:cs typeface="Lucida Sans Unicode" pitchFamily="34" charset="0"/>
              </a:rPr>
              <a:t> </a:t>
            </a:r>
            <a:r>
              <a:rPr lang="pl-PL" b="0" dirty="0" smtClean="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10px</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3000);</a:t>
            </a:r>
          </a:p>
        </p:txBody>
      </p:sp>
    </p:spTree>
    <p:extLst>
      <p:ext uri="{BB962C8B-B14F-4D97-AF65-F5344CB8AC3E}">
        <p14:creationId xmlns:p14="http://schemas.microsoft.com/office/powerpoint/2010/main" val="15571624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buFont typeface="Arial" panose="020B0604020202020204" pitchFamily="34" charset="0"/>
              <a:buChar char="•"/>
            </a:pPr>
            <a:r>
              <a:rPr lang="pl-PL" sz="2400" b="1" dirty="0"/>
              <a:t>Zadanie </a:t>
            </a:r>
            <a:r>
              <a:rPr lang="pl-PL" sz="2400" b="1" dirty="0" smtClean="0"/>
              <a:t>19 </a:t>
            </a:r>
            <a:r>
              <a:rPr lang="pl-PL" sz="2400" dirty="0"/>
              <a:t>– </a:t>
            </a:r>
            <a:r>
              <a:rPr lang="pl-PL" sz="2400" i="1" dirty="0"/>
              <a:t>BOM </a:t>
            </a:r>
            <a:r>
              <a:rPr lang="pl-PL" sz="2400" i="1" dirty="0" smtClean="0"/>
              <a:t>(</a:t>
            </a:r>
            <a:r>
              <a:rPr lang="pl-PL" sz="2400" i="1" dirty="0"/>
              <a:t>zadania w tle</a:t>
            </a:r>
            <a:r>
              <a:rPr lang="pl-PL" sz="2400" i="1" dirty="0" smtClean="0"/>
              <a:t>)</a:t>
            </a:r>
          </a:p>
        </p:txBody>
      </p:sp>
    </p:spTree>
    <p:extLst>
      <p:ext uri="{BB962C8B-B14F-4D97-AF65-F5344CB8AC3E}">
        <p14:creationId xmlns:p14="http://schemas.microsoft.com/office/powerpoint/2010/main" val="15796040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pl-PL" dirty="0" err="1" smtClean="0"/>
              <a:t>Topic</a:t>
            </a:r>
            <a:r>
              <a:rPr lang="en-GB" dirty="0" smtClean="0"/>
              <a:t> </a:t>
            </a:r>
            <a:r>
              <a:rPr lang="pl-PL" dirty="0"/>
              <a:t>7</a:t>
            </a:r>
            <a:r>
              <a:rPr lang="en-GB" dirty="0" smtClean="0"/>
              <a:t>: Writing Well-Structured JavaScript Code</a:t>
            </a:r>
            <a:endParaRPr lang="en-US" dirty="0"/>
          </a:p>
        </p:txBody>
      </p:sp>
      <p:sp>
        <p:nvSpPr>
          <p:cNvPr id="3" name="Text Placeholder 2"/>
          <p:cNvSpPr>
            <a:spLocks noGrp="1"/>
          </p:cNvSpPr>
          <p:nvPr>
            <p:ph type="body" idx="1"/>
          </p:nvPr>
        </p:nvSpPr>
        <p:spPr/>
        <p:txBody>
          <a:bodyPr/>
          <a:lstStyle/>
          <a:p>
            <a:r>
              <a:rPr lang="en-GB" dirty="0" smtClean="0"/>
              <a:t>Scoping and Hoisting
Managing the Global Namespace
Singleton Objects and Global Functions in JavaScript</a:t>
            </a:r>
            <a:endParaRPr lang="pl-PL" dirty="0" smtClean="0"/>
          </a:p>
          <a:p>
            <a:r>
              <a:rPr lang="en-US" dirty="0"/>
              <a:t>Style Guide and Coding Conventions</a:t>
            </a:r>
          </a:p>
        </p:txBody>
      </p:sp>
    </p:spTree>
    <p:extLst>
      <p:ext uri="{BB962C8B-B14F-4D97-AF65-F5344CB8AC3E}">
        <p14:creationId xmlns:p14="http://schemas.microsoft.com/office/powerpoint/2010/main" val="28465271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and Hoisting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variables have one of two scopes:</a:t>
            </a:r>
          </a:p>
          <a:p>
            <a:pPr marL="627063" lvl="1" indent="-342900"/>
            <a:r>
              <a:rPr lang="en-US" dirty="0"/>
              <a:t>Global scope</a:t>
            </a:r>
          </a:p>
          <a:p>
            <a:pPr marL="627063" lvl="1" indent="-342900"/>
            <a:r>
              <a:rPr lang="en-US" dirty="0"/>
              <a:t>Local scope within a function</a:t>
            </a:r>
          </a:p>
          <a:p>
            <a:pPr marL="627063" lvl="1" indent="-342900"/>
            <a:endParaRPr lang="en-US" dirty="0"/>
          </a:p>
          <a:p>
            <a:r>
              <a:rPr lang="en-US" dirty="0"/>
              <a:t>JavaScript does not support block scope</a:t>
            </a:r>
          </a:p>
          <a:p>
            <a:pPr marL="627063" lvl="1" indent="-342900"/>
            <a:r>
              <a:rPr lang="en-US" dirty="0"/>
              <a:t>If you declare a variable inside a block, it is hoisted to </a:t>
            </a:r>
            <a:r>
              <a:rPr lang="en-US" dirty="0" smtClean="0"/>
              <a:t>function scope</a:t>
            </a:r>
            <a:endParaRPr lang="en-US" dirty="0"/>
          </a:p>
          <a:p>
            <a:endParaRPr lang="en-US" dirty="0"/>
          </a:p>
        </p:txBody>
      </p:sp>
      <p:sp>
        <p:nvSpPr>
          <p:cNvPr id="5" name="TextBox 3"/>
          <p:cNvSpPr txBox="1"/>
          <p:nvPr/>
        </p:nvSpPr>
        <p:spPr>
          <a:xfrm>
            <a:off x="419100" y="4244876"/>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num = 7;</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function </a:t>
            </a:r>
            <a:r>
              <a:rPr lang="en-GB" b="0" dirty="0">
                <a:latin typeface="Lucida Sans Unicode" pitchFamily="34" charset="0"/>
                <a:cs typeface="Lucida Sans Unicode" pitchFamily="34" charset="0"/>
              </a:rPr>
              <a:t>demonstrateScopingAndHoisting() {</a:t>
            </a:r>
          </a:p>
          <a:p>
            <a:r>
              <a:rPr lang="en-GB" b="0" dirty="0" smtClean="0">
                <a:latin typeface="Lucida Sans Unicode" pitchFamily="34" charset="0"/>
                <a:cs typeface="Lucida Sans Unicode" pitchFamily="34" charset="0"/>
              </a:rPr>
              <a:t>    if </a:t>
            </a:r>
            <a:r>
              <a:rPr lang="en-GB" b="0" dirty="0">
                <a:latin typeface="Lucida Sans Unicode" pitchFamily="34" charset="0"/>
                <a:cs typeface="Lucida Sans Unicode" pitchFamily="34" charset="0"/>
              </a:rPr>
              <a:t>(true)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var </a:t>
            </a:r>
            <a:r>
              <a:rPr lang="en-GB" b="0" dirty="0">
                <a:latin typeface="Lucida Sans Unicode" pitchFamily="34" charset="0"/>
                <a:cs typeface="Lucida Sans Unicode" pitchFamily="34" charset="0"/>
              </a:rPr>
              <a:t>num = 42;</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alert</a:t>
            </a:r>
            <a:r>
              <a:rPr lang="en-GB" b="0" dirty="0">
                <a:latin typeface="Lucida Sans Unicode" pitchFamily="34" charset="0"/>
                <a:cs typeface="Lucida Sans Unicode" pitchFamily="34" charset="0"/>
              </a:rPr>
              <a:t>("The value of num is " + num); </a:t>
            </a:r>
            <a:r>
              <a:rPr lang="en-GB" b="0" dirty="0" smtClean="0">
                <a:latin typeface="Lucida Sans Unicode" pitchFamily="34" charset="0"/>
                <a:cs typeface="Lucida Sans Unicode" pitchFamily="34" charset="0"/>
              </a:rPr>
              <a:t>    // Displays 42, not 7.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542448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Global Namespace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Global name clashes can be problematic in JavaScript</a:t>
            </a:r>
          </a:p>
          <a:p>
            <a:pPr lvl="1"/>
            <a:r>
              <a:rPr lang="en-US" dirty="0"/>
              <a:t>Your global variables might conflict with other global variables elsewhere in the </a:t>
            </a:r>
            <a:r>
              <a:rPr lang="en-US" dirty="0" smtClean="0"/>
              <a:t>web </a:t>
            </a:r>
            <a:r>
              <a:rPr lang="en-US" dirty="0"/>
              <a:t>application</a:t>
            </a:r>
          </a:p>
          <a:p>
            <a:pPr lvl="1"/>
            <a:endParaRPr lang="en-US" dirty="0"/>
          </a:p>
          <a:p>
            <a:r>
              <a:rPr lang="en-US" dirty="0"/>
              <a:t>JavaScript provides several mechanisms to avoid global name clashes</a:t>
            </a:r>
          </a:p>
          <a:p>
            <a:pPr lvl="1"/>
            <a:r>
              <a:rPr lang="en-US" dirty="0"/>
              <a:t>Immediate functions</a:t>
            </a:r>
          </a:p>
          <a:p>
            <a:pPr lvl="1"/>
            <a:r>
              <a:rPr lang="en-US" dirty="0" smtClean="0"/>
              <a:t>Namespaces</a:t>
            </a:r>
          </a:p>
          <a:p>
            <a:pPr lvl="1"/>
            <a:r>
              <a:rPr lang="en-US" dirty="0"/>
              <a:t>Strict </a:t>
            </a:r>
            <a:r>
              <a:rPr lang="en-US" dirty="0" smtClean="0"/>
              <a:t>mode</a:t>
            </a:r>
            <a:r>
              <a:rPr lang="pl-PL" dirty="0" smtClean="0"/>
              <a:t> </a:t>
            </a:r>
            <a:r>
              <a:rPr lang="pl-PL" dirty="0"/>
              <a:t>- "</a:t>
            </a:r>
            <a:r>
              <a:rPr lang="pl-PL" dirty="0" err="1"/>
              <a:t>use</a:t>
            </a:r>
            <a:r>
              <a:rPr lang="pl-PL" dirty="0"/>
              <a:t> </a:t>
            </a:r>
            <a:r>
              <a:rPr lang="pl-PL" dirty="0" err="1"/>
              <a:t>strict</a:t>
            </a:r>
            <a:r>
              <a:rPr lang="pl-PL" dirty="0" smtClean="0"/>
              <a:t>"; </a:t>
            </a:r>
            <a:r>
              <a:rPr lang="pl-PL" dirty="0" err="1" smtClean="0"/>
              <a:t>can</a:t>
            </a:r>
            <a:r>
              <a:rPr lang="pl-PL" dirty="0" smtClean="0"/>
              <a:t> </a:t>
            </a:r>
            <a:r>
              <a:rPr lang="pl-PL" dirty="0" err="1" smtClean="0"/>
              <a:t>also</a:t>
            </a:r>
            <a:r>
              <a:rPr lang="pl-PL" dirty="0" smtClean="0"/>
              <a:t> be </a:t>
            </a:r>
            <a:r>
              <a:rPr lang="pl-PL" dirty="0" err="1" smtClean="0"/>
              <a:t>used</a:t>
            </a:r>
            <a:r>
              <a:rPr lang="pl-PL" dirty="0" smtClean="0"/>
              <a:t> </a:t>
            </a:r>
            <a:r>
              <a:rPr lang="pl-PL" dirty="0" err="1" smtClean="0"/>
              <a:t>inside</a:t>
            </a:r>
            <a:r>
              <a:rPr lang="pl-PL" dirty="0" smtClean="0"/>
              <a:t> </a:t>
            </a:r>
            <a:r>
              <a:rPr lang="pl-PL" dirty="0" err="1" smtClean="0"/>
              <a:t>method</a:t>
            </a:r>
            <a:r>
              <a:rPr lang="pl-PL" dirty="0" smtClean="0"/>
              <a:t> </a:t>
            </a:r>
            <a:r>
              <a:rPr lang="pl-PL" sz="1600" dirty="0" smtClean="0"/>
              <a:t>(</a:t>
            </a:r>
            <a:r>
              <a:rPr lang="en-US" sz="1600" dirty="0"/>
              <a:t>supported in</a:t>
            </a:r>
            <a:r>
              <a:rPr lang="en-US" sz="1600" dirty="0" smtClean="0"/>
              <a:t>:</a:t>
            </a:r>
            <a:r>
              <a:rPr lang="pl-PL" sz="1600" dirty="0" smtClean="0"/>
              <a:t> </a:t>
            </a:r>
            <a:r>
              <a:rPr lang="en-US" sz="1600" dirty="0" smtClean="0"/>
              <a:t>Internet </a:t>
            </a:r>
            <a:r>
              <a:rPr lang="en-US" sz="1600" dirty="0"/>
              <a:t>Explorer from version 10. Firefox from version </a:t>
            </a:r>
            <a:r>
              <a:rPr lang="en-US" sz="1600" dirty="0" smtClean="0"/>
              <a:t>4</a:t>
            </a:r>
            <a:r>
              <a:rPr lang="pl-PL" sz="1600" dirty="0" smtClean="0"/>
              <a:t>, </a:t>
            </a:r>
            <a:r>
              <a:rPr lang="en-US" sz="1600" dirty="0" smtClean="0"/>
              <a:t>Chrome </a:t>
            </a:r>
            <a:r>
              <a:rPr lang="en-US" sz="1600" dirty="0"/>
              <a:t>from version </a:t>
            </a:r>
            <a:r>
              <a:rPr lang="en-US" sz="1600" dirty="0" smtClean="0"/>
              <a:t>13</a:t>
            </a:r>
            <a:r>
              <a:rPr lang="pl-PL" sz="1600" dirty="0" smtClean="0"/>
              <a:t>,</a:t>
            </a:r>
            <a:r>
              <a:rPr lang="en-US" sz="1600" dirty="0" smtClean="0"/>
              <a:t> </a:t>
            </a:r>
            <a:r>
              <a:rPr lang="en-US" sz="1600" dirty="0"/>
              <a:t>Safari from version </a:t>
            </a:r>
            <a:r>
              <a:rPr lang="en-US" sz="1600" dirty="0" smtClean="0"/>
              <a:t>5.1</a:t>
            </a:r>
            <a:r>
              <a:rPr lang="pl-PL" sz="1600" dirty="0" smtClean="0"/>
              <a:t>,</a:t>
            </a:r>
            <a:r>
              <a:rPr lang="en-US" sz="1600" dirty="0" smtClean="0"/>
              <a:t> </a:t>
            </a:r>
            <a:r>
              <a:rPr lang="en-US" sz="1600" dirty="0"/>
              <a:t>Opera from version </a:t>
            </a:r>
            <a:r>
              <a:rPr lang="en-US" sz="1600" dirty="0" smtClean="0"/>
              <a:t>12</a:t>
            </a:r>
            <a:r>
              <a:rPr lang="pl-PL" sz="1600" dirty="0" smtClean="0"/>
              <a:t>)</a:t>
            </a:r>
            <a:endParaRPr lang="en-US" sz="1600" dirty="0"/>
          </a:p>
          <a:p>
            <a:endParaRPr lang="en-US" dirty="0"/>
          </a:p>
        </p:txBody>
      </p:sp>
    </p:spTree>
    <p:extLst>
      <p:ext uri="{BB962C8B-B14F-4D97-AF65-F5344CB8AC3E}">
        <p14:creationId xmlns:p14="http://schemas.microsoft.com/office/powerpoint/2010/main" val="16912974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74" y="0"/>
            <a:ext cx="8692525" cy="740664"/>
          </a:xfrm>
        </p:spPr>
        <p:txBody>
          <a:bodyPr/>
          <a:lstStyle/>
          <a:p>
            <a:r>
              <a:rPr lang="en-GB" dirty="0" smtClean="0"/>
              <a:t>Singleton Objects and Global Functions in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defines several singleton objects, such as:</a:t>
            </a:r>
          </a:p>
          <a:p>
            <a:pPr lvl="1"/>
            <a:r>
              <a:rPr lang="en-US" b="1" dirty="0"/>
              <a:t>Math</a:t>
            </a:r>
          </a:p>
          <a:p>
            <a:pPr lvl="1"/>
            <a:r>
              <a:rPr lang="en-US" b="1" dirty="0"/>
              <a:t>JSON</a:t>
            </a:r>
          </a:p>
          <a:p>
            <a:pPr lvl="1"/>
            <a:endParaRPr lang="en-US" dirty="0"/>
          </a:p>
          <a:p>
            <a:r>
              <a:rPr lang="en-US" dirty="0"/>
              <a:t>JavaScript also defines </a:t>
            </a:r>
            <a:r>
              <a:rPr lang="en-US" dirty="0" smtClean="0"/>
              <a:t>global </a:t>
            </a:r>
            <a:r>
              <a:rPr lang="en-US" dirty="0"/>
              <a:t>functions, such as:</a:t>
            </a:r>
          </a:p>
          <a:p>
            <a:pPr lvl="1"/>
            <a:r>
              <a:rPr lang="en-US" b="1" dirty="0"/>
              <a:t>parseInt()</a:t>
            </a:r>
          </a:p>
          <a:p>
            <a:pPr lvl="1"/>
            <a:r>
              <a:rPr lang="en-US" b="1" dirty="0"/>
              <a:t>parseFloat()</a:t>
            </a:r>
          </a:p>
          <a:p>
            <a:pPr lvl="1"/>
            <a:r>
              <a:rPr lang="en-US" b="1" dirty="0"/>
              <a:t>isNan()</a:t>
            </a:r>
          </a:p>
          <a:p>
            <a:endParaRPr lang="en-US" dirty="0"/>
          </a:p>
        </p:txBody>
      </p:sp>
    </p:spTree>
    <p:extLst>
      <p:ext uri="{BB962C8B-B14F-4D97-AF65-F5344CB8AC3E}">
        <p14:creationId xmlns:p14="http://schemas.microsoft.com/office/powerpoint/2010/main" val="2543249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74" y="0"/>
            <a:ext cx="8692525" cy="740664"/>
          </a:xfrm>
        </p:spPr>
        <p:txBody>
          <a:bodyPr/>
          <a:lstStyle/>
          <a:p>
            <a:r>
              <a:rPr lang="en-US" dirty="0"/>
              <a:t>Style Guide and Coding Conventions</a:t>
            </a:r>
          </a:p>
        </p:txBody>
      </p:sp>
      <p:sp>
        <p:nvSpPr>
          <p:cNvPr id="4" name="Content Placeholder 2"/>
          <p:cNvSpPr>
            <a:spLocks noGrp="1"/>
          </p:cNvSpPr>
          <p:nvPr/>
        </p:nvSpPr>
        <p:spPr bwMode="auto">
          <a:xfrm>
            <a:off x="458788" y="65790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Variable </a:t>
            </a:r>
            <a:r>
              <a:rPr lang="en-US" sz="2000" dirty="0" smtClean="0"/>
              <a:t>Names</a:t>
            </a:r>
            <a:r>
              <a:rPr lang="pl-PL" sz="2000" dirty="0" smtClean="0"/>
              <a:t>:</a:t>
            </a:r>
          </a:p>
          <a:p>
            <a:pPr lvl="1"/>
            <a:r>
              <a:rPr lang="pl-PL" sz="1800" dirty="0" smtClean="0"/>
              <a:t>U</a:t>
            </a:r>
            <a:r>
              <a:rPr lang="en-US" sz="1800" dirty="0" smtClean="0"/>
              <a:t>se </a:t>
            </a:r>
            <a:r>
              <a:rPr lang="en-US" sz="1800" dirty="0" err="1"/>
              <a:t>camelCase</a:t>
            </a:r>
            <a:r>
              <a:rPr lang="en-US" sz="1800" dirty="0"/>
              <a:t> for identifier names (variables and functions).</a:t>
            </a:r>
          </a:p>
          <a:p>
            <a:pPr lvl="1"/>
            <a:r>
              <a:rPr lang="pl-PL" sz="1800" dirty="0"/>
              <a:t>A</a:t>
            </a:r>
            <a:r>
              <a:rPr lang="en-US" sz="1800" dirty="0" err="1" smtClean="0"/>
              <a:t>ll</a:t>
            </a:r>
            <a:r>
              <a:rPr lang="en-US" sz="1800" dirty="0" smtClean="0"/>
              <a:t> </a:t>
            </a:r>
            <a:r>
              <a:rPr lang="en-US" sz="1800" dirty="0"/>
              <a:t>names start with a letter</a:t>
            </a:r>
            <a:r>
              <a:rPr lang="en-US" sz="1800" dirty="0" smtClean="0"/>
              <a:t>.</a:t>
            </a:r>
            <a:endParaRPr lang="pl-PL" sz="1800" dirty="0" smtClean="0"/>
          </a:p>
          <a:p>
            <a:pPr lvl="1"/>
            <a:r>
              <a:rPr lang="pl-PL" sz="1800" dirty="0" err="1"/>
              <a:t>Initialize</a:t>
            </a:r>
            <a:r>
              <a:rPr lang="pl-PL" sz="1800" dirty="0"/>
              <a:t> </a:t>
            </a:r>
            <a:r>
              <a:rPr lang="pl-PL" sz="1800" dirty="0" err="1"/>
              <a:t>Variables</a:t>
            </a:r>
            <a:endParaRPr lang="pl-PL" sz="1800" dirty="0"/>
          </a:p>
          <a:p>
            <a:pPr lvl="1"/>
            <a:r>
              <a:rPr lang="en-US" sz="1800" dirty="0" smtClean="0"/>
              <a:t>Global </a:t>
            </a:r>
            <a:r>
              <a:rPr lang="en-US" sz="1800" dirty="0"/>
              <a:t>variable written in UPPERCASE</a:t>
            </a:r>
          </a:p>
          <a:p>
            <a:pPr lvl="1"/>
            <a:r>
              <a:rPr lang="en-US" sz="1800" dirty="0"/>
              <a:t>Constants </a:t>
            </a:r>
            <a:r>
              <a:rPr lang="en-US" sz="1800" dirty="0" smtClean="0"/>
              <a:t>written </a:t>
            </a:r>
            <a:r>
              <a:rPr lang="en-US" sz="1800" dirty="0"/>
              <a:t>in UPPERCASE</a:t>
            </a:r>
            <a:endParaRPr lang="pl-PL" sz="1800" dirty="0" smtClean="0"/>
          </a:p>
          <a:p>
            <a:r>
              <a:rPr lang="en-US" sz="2000" dirty="0" smtClean="0"/>
              <a:t>Spaces </a:t>
            </a:r>
            <a:r>
              <a:rPr lang="en-US" sz="2000" dirty="0"/>
              <a:t>Around </a:t>
            </a:r>
            <a:r>
              <a:rPr lang="en-US" sz="2000" dirty="0" smtClean="0"/>
              <a:t>Operators</a:t>
            </a:r>
            <a:endParaRPr lang="pl-PL" sz="2000" dirty="0" smtClean="0"/>
          </a:p>
          <a:p>
            <a:r>
              <a:rPr lang="en-US" sz="2000" dirty="0"/>
              <a:t>Code Indentation</a:t>
            </a:r>
          </a:p>
          <a:p>
            <a:r>
              <a:rPr lang="en-US" sz="2000" dirty="0"/>
              <a:t>Object Rules</a:t>
            </a:r>
          </a:p>
          <a:p>
            <a:pPr lvl="1"/>
            <a:r>
              <a:rPr lang="en-US" sz="1800" dirty="0"/>
              <a:t>Place the opening bracket on the same line as the object name</a:t>
            </a:r>
            <a:r>
              <a:rPr lang="en-US" sz="1800" dirty="0" smtClean="0"/>
              <a:t>.</a:t>
            </a:r>
            <a:endParaRPr lang="pl-PL" sz="1800" dirty="0" smtClean="0"/>
          </a:p>
          <a:p>
            <a:pPr lvl="1"/>
            <a:r>
              <a:rPr lang="en-US" sz="1800" dirty="0"/>
              <a:t>Use colon plus one space between each property and its value. </a:t>
            </a:r>
            <a:endParaRPr lang="pl-PL" sz="1800" dirty="0" smtClean="0"/>
          </a:p>
          <a:p>
            <a:pPr lvl="1"/>
            <a:r>
              <a:rPr lang="en-US" sz="1800" dirty="0" smtClean="0"/>
              <a:t>Short </a:t>
            </a:r>
            <a:r>
              <a:rPr lang="en-US" sz="1800" dirty="0"/>
              <a:t>objects can be written compressed, on one line, using spaces only between </a:t>
            </a:r>
            <a:r>
              <a:rPr lang="en-US" sz="1800" dirty="0" smtClean="0"/>
              <a:t>properties</a:t>
            </a:r>
            <a:r>
              <a:rPr lang="pl-PL" sz="1800" dirty="0" smtClean="0"/>
              <a:t>.</a:t>
            </a:r>
          </a:p>
          <a:p>
            <a:pPr lvl="1"/>
            <a:r>
              <a:rPr lang="pl-PL" sz="1800" dirty="0" err="1"/>
              <a:t>Don't</a:t>
            </a:r>
            <a:r>
              <a:rPr lang="pl-PL" sz="1800" dirty="0"/>
              <a:t> </a:t>
            </a:r>
            <a:r>
              <a:rPr lang="pl-PL" sz="1800" dirty="0" err="1"/>
              <a:t>Use</a:t>
            </a:r>
            <a:r>
              <a:rPr lang="pl-PL" sz="1800" dirty="0"/>
              <a:t> </a:t>
            </a:r>
            <a:r>
              <a:rPr lang="pl-PL" sz="1800" dirty="0" err="1"/>
              <a:t>new</a:t>
            </a:r>
            <a:r>
              <a:rPr lang="pl-PL" sz="1800" dirty="0"/>
              <a:t> Object</a:t>
            </a:r>
            <a:r>
              <a:rPr lang="pl-PL" sz="1800" dirty="0" smtClean="0"/>
              <a:t>()</a:t>
            </a:r>
          </a:p>
          <a:p>
            <a:pPr lvl="1"/>
            <a:r>
              <a:rPr lang="pl-PL" sz="1800" dirty="0" smtClean="0"/>
              <a:t>T</a:t>
            </a:r>
            <a:r>
              <a:rPr lang="en-US" sz="1800" dirty="0" err="1" smtClean="0"/>
              <a:t>reat</a:t>
            </a:r>
            <a:r>
              <a:rPr lang="en-US" sz="1800" dirty="0" smtClean="0"/>
              <a:t> </a:t>
            </a:r>
            <a:r>
              <a:rPr lang="en-US" sz="1800" dirty="0"/>
              <a:t>numbers, strings, or </a:t>
            </a:r>
            <a:r>
              <a:rPr lang="en-US" sz="1800" dirty="0" err="1"/>
              <a:t>booleans</a:t>
            </a:r>
            <a:r>
              <a:rPr lang="en-US" sz="1800" dirty="0"/>
              <a:t> as primitive values. Not as objects.</a:t>
            </a:r>
            <a:endParaRPr lang="pl-PL" sz="1800" dirty="0"/>
          </a:p>
          <a:p>
            <a:r>
              <a:rPr lang="en-US" sz="2000" dirty="0" smtClean="0"/>
              <a:t>Declarations </a:t>
            </a:r>
            <a:r>
              <a:rPr lang="en-US" sz="2000" dirty="0"/>
              <a:t>on Top</a:t>
            </a:r>
          </a:p>
        </p:txBody>
      </p:sp>
    </p:spTree>
    <p:extLst>
      <p:ext uri="{BB962C8B-B14F-4D97-AF65-F5344CB8AC3E}">
        <p14:creationId xmlns:p14="http://schemas.microsoft.com/office/powerpoint/2010/main" val="5707095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lgn="just">
              <a:lnSpc>
                <a:spcPct val="120000"/>
              </a:lnSpc>
              <a:buFont typeface="Arial" panose="020B0604020202020204" pitchFamily="34" charset="0"/>
              <a:buChar char="•"/>
            </a:pPr>
            <a:r>
              <a:rPr lang="pl-PL" sz="2400" b="1" dirty="0"/>
              <a:t>Zadanie 20 </a:t>
            </a:r>
            <a:r>
              <a:rPr lang="pl-PL" sz="2400" dirty="0"/>
              <a:t>– </a:t>
            </a:r>
            <a:r>
              <a:rPr lang="pl-PL" sz="2400" i="1" dirty="0"/>
              <a:t>Dobre praktyki pisania kodu</a:t>
            </a:r>
            <a:endParaRPr lang="pl-PL" sz="2400" b="1" i="1" dirty="0"/>
          </a:p>
        </p:txBody>
      </p:sp>
    </p:spTree>
    <p:extLst>
      <p:ext uri="{BB962C8B-B14F-4D97-AF65-F5344CB8AC3E}">
        <p14:creationId xmlns:p14="http://schemas.microsoft.com/office/powerpoint/2010/main" val="4026639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pl-PL" dirty="0" err="1" smtClean="0"/>
              <a:t>Topic</a:t>
            </a:r>
            <a:r>
              <a:rPr lang="en-GB" dirty="0" smtClean="0"/>
              <a:t> </a:t>
            </a:r>
            <a:r>
              <a:rPr lang="pl-PL" dirty="0" smtClean="0"/>
              <a:t>8</a:t>
            </a:r>
            <a:r>
              <a:rPr lang="en-GB" dirty="0" smtClean="0"/>
              <a:t>: </a:t>
            </a:r>
            <a:r>
              <a:rPr lang="pl-PL" dirty="0" smtClean="0"/>
              <a:t>Object </a:t>
            </a:r>
            <a:r>
              <a:rPr lang="pl-PL" dirty="0" err="1" smtClean="0"/>
              <a:t>types</a:t>
            </a:r>
            <a:endParaRPr lang="en-US" dirty="0"/>
          </a:p>
        </p:txBody>
      </p:sp>
      <p:sp>
        <p:nvSpPr>
          <p:cNvPr id="3" name="Text Placeholder 2"/>
          <p:cNvSpPr>
            <a:spLocks noGrp="1"/>
          </p:cNvSpPr>
          <p:nvPr>
            <p:ph type="body" idx="1"/>
          </p:nvPr>
        </p:nvSpPr>
        <p:spPr/>
        <p:txBody>
          <a:bodyPr/>
          <a:lstStyle/>
          <a:p>
            <a:r>
              <a:rPr lang="en-US" dirty="0"/>
              <a:t>Using Object </a:t>
            </a:r>
            <a:r>
              <a:rPr lang="en-US" dirty="0" smtClean="0"/>
              <a:t>Types</a:t>
            </a:r>
            <a:endParaRPr lang="pl-PL" dirty="0" smtClean="0"/>
          </a:p>
          <a:p>
            <a:r>
              <a:rPr lang="pl-PL" dirty="0" err="1" smtClean="0"/>
              <a:t>Arrays</a:t>
            </a:r>
            <a:r>
              <a:rPr lang="en-GB" dirty="0"/>
              <a:t>
Defining Arrays of Objects by Using </a:t>
            </a:r>
            <a:r>
              <a:rPr lang="en-GB" dirty="0" smtClean="0"/>
              <a:t>JSON</a:t>
            </a:r>
            <a:endParaRPr lang="pl-PL" dirty="0" smtClean="0"/>
          </a:p>
          <a:p>
            <a:r>
              <a:rPr lang="en-GB" dirty="0"/>
              <a:t>Regular Expression</a:t>
            </a:r>
            <a:r>
              <a:rPr lang="pl-PL" dirty="0"/>
              <a:t>s</a:t>
            </a:r>
            <a:endParaRPr lang="pl-PL" dirty="0" smtClean="0"/>
          </a:p>
        </p:txBody>
      </p:sp>
    </p:spTree>
    <p:extLst>
      <p:ext uri="{BB962C8B-B14F-4D97-AF65-F5344CB8AC3E}">
        <p14:creationId xmlns:p14="http://schemas.microsoft.com/office/powerpoint/2010/main" val="21101625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Types</a:t>
            </a:r>
            <a:endParaRPr lang="en-US" dirty="0"/>
          </a:p>
        </p:txBody>
      </p:sp>
      <p:sp>
        <p:nvSpPr>
          <p:cNvPr id="4" name="Content Placeholder 2"/>
          <p:cNvSpPr>
            <a:spLocks noGrp="1"/>
          </p:cNvSpPr>
          <p:nvPr/>
        </p:nvSpPr>
        <p:spPr bwMode="auto">
          <a:xfrm>
            <a:off x="423619" y="110913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 has a number of built-in object types:</a:t>
            </a:r>
          </a:p>
          <a:p>
            <a:pPr lvl="1"/>
            <a:r>
              <a:rPr lang="en-US" dirty="0" smtClean="0"/>
              <a:t>String, Date, Array, RegExp</a:t>
            </a:r>
          </a:p>
          <a:p>
            <a:endParaRPr lang="en-US" dirty="0" smtClean="0"/>
          </a:p>
          <a:p>
            <a:endParaRPr lang="en-US" dirty="0" smtClean="0"/>
          </a:p>
          <a:p>
            <a:endParaRPr lang="en-US" dirty="0" smtClean="0"/>
          </a:p>
          <a:p>
            <a:endParaRPr lang="en-US" dirty="0" smtClean="0"/>
          </a:p>
          <a:p>
            <a:endParaRPr lang="en-US" dirty="0"/>
          </a:p>
          <a:p>
            <a:r>
              <a:rPr lang="en-US" dirty="0" smtClean="0"/>
              <a:t>JavaScript also provides singleton types providing useful functionality:</a:t>
            </a:r>
          </a:p>
          <a:p>
            <a:pPr lvl="1"/>
            <a:r>
              <a:rPr lang="en-US" dirty="0" smtClean="0"/>
              <a:t>Math, Global</a:t>
            </a:r>
          </a:p>
        </p:txBody>
      </p:sp>
      <p:sp>
        <p:nvSpPr>
          <p:cNvPr id="5" name="TextBox 3"/>
          <p:cNvSpPr txBox="1"/>
          <p:nvPr/>
        </p:nvSpPr>
        <p:spPr>
          <a:xfrm>
            <a:off x="420837" y="3486010"/>
            <a:ext cx="6142941"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var re = new RegExp("[dh]og"); </a:t>
            </a:r>
            <a:endParaRPr lang="en-GB"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if </a:t>
            </a:r>
            <a:r>
              <a:rPr lang="en-US" sz="2000" b="0" dirty="0">
                <a:latin typeface="Lucida Sans Unicode" pitchFamily="34" charset="0"/>
                <a:cs typeface="Lucida Sans Unicode" pitchFamily="34" charset="0"/>
              </a:rPr>
              <a:t>(re.test("dog")) {...}</a:t>
            </a:r>
            <a:endParaRPr lang="en-GB" sz="2000" b="0" dirty="0">
              <a:latin typeface="Lucida Sans Unicode" pitchFamily="34" charset="0"/>
              <a:cs typeface="Lucida Sans Unicode" pitchFamily="34" charset="0"/>
            </a:endParaRPr>
          </a:p>
        </p:txBody>
      </p:sp>
      <p:sp>
        <p:nvSpPr>
          <p:cNvPr id="6" name="TextBox 4"/>
          <p:cNvSpPr txBox="1"/>
          <p:nvPr/>
        </p:nvSpPr>
        <p:spPr>
          <a:xfrm>
            <a:off x="420838" y="2198468"/>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var autumnLocation = seasonsArray.indexOf("Autumn");</a:t>
            </a:r>
            <a:endParaRPr lang="en-GB" sz="20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72879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Elements, Attributes, and Content</a:t>
            </a:r>
            <a:endParaRPr lang="en-US" dirty="0"/>
          </a:p>
        </p:txBody>
      </p:sp>
      <p:sp>
        <p:nvSpPr>
          <p:cNvPr id="4" name="Content Placeholder 2"/>
          <p:cNvSpPr>
            <a:spLocks noGrp="1"/>
          </p:cNvSpPr>
          <p:nvPr/>
        </p:nvSpPr>
        <p:spPr bwMode="auto">
          <a:xfrm>
            <a:off x="594974" y="120480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elements define the structure and semantics of content on a web page</a:t>
            </a:r>
          </a:p>
          <a:p>
            <a:r>
              <a:rPr lang="en-US" dirty="0" smtClean="0"/>
              <a:t>Elements identify their content by surrounding it with a start and an end tag </a:t>
            </a:r>
          </a:p>
          <a:p>
            <a:r>
              <a:rPr lang="en-US" dirty="0" smtClean="0"/>
              <a:t>Elements can be nested:</a:t>
            </a:r>
          </a:p>
          <a:p>
            <a:endParaRPr lang="en-US" dirty="0" smtClean="0"/>
          </a:p>
          <a:p>
            <a:endParaRPr lang="en-US" dirty="0"/>
          </a:p>
          <a:p>
            <a:endParaRPr lang="en-US" dirty="0" smtClean="0"/>
          </a:p>
          <a:p>
            <a:endParaRPr lang="en-US" dirty="0"/>
          </a:p>
          <a:p>
            <a:r>
              <a:rPr lang="en-US" dirty="0" smtClean="0"/>
              <a:t>Use attributes to provide additional information about the content of an element</a:t>
            </a:r>
          </a:p>
        </p:txBody>
      </p:sp>
      <p:sp>
        <p:nvSpPr>
          <p:cNvPr id="5" name="Rectangle 4"/>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 &lt;p&gt;</a:t>
            </a:r>
          </a:p>
          <a:p>
            <a:pPr marL="0" indent="0">
              <a:buNone/>
            </a:pPr>
            <a:r>
              <a:rPr lang="en-GB" b="0" dirty="0">
                <a:latin typeface="Lucida Sans Unicode" pitchFamily="34" charset="0"/>
                <a:cs typeface="Lucida Sans Unicode" pitchFamily="34" charset="0"/>
              </a:rPr>
              <a:t>     &lt;strong&gt;Elements&lt;/strong&gt; consist of  </a:t>
            </a:r>
          </a:p>
          <a:p>
            <a:pPr marL="0" indent="0">
              <a:buNone/>
            </a:pPr>
            <a:r>
              <a:rPr lang="en-GB" b="0" dirty="0">
                <a:latin typeface="Lucida Sans Unicode" pitchFamily="34" charset="0"/>
                <a:cs typeface="Lucida Sans Unicode" pitchFamily="34" charset="0"/>
              </a:rPr>
              <a:t>     &lt;strong&gt;content&lt;/strong&gt; bookended by a </a:t>
            </a:r>
          </a:p>
          <a:p>
            <a:pPr marL="0" indent="0">
              <a:buNone/>
            </a:pPr>
            <a:r>
              <a:rPr lang="en-GB" b="0" dirty="0">
                <a:latin typeface="Lucida Sans Unicode" pitchFamily="34" charset="0"/>
                <a:cs typeface="Lucida Sans Unicode" pitchFamily="34" charset="0"/>
              </a:rPr>
              <a:t>     &lt;em&gt;start&lt;/em&gt; tag and an &lt;em&gt;end&lt;/em&gt; tag. </a:t>
            </a:r>
          </a:p>
          <a:p>
            <a:pPr marL="0" indent="0">
              <a:buNone/>
            </a:pPr>
            <a:r>
              <a:rPr lang="en-GB" b="0" dirty="0">
                <a:latin typeface="Lucida Sans Unicode" pitchFamily="34" charset="0"/>
                <a:cs typeface="Lucida Sans Unicode" pitchFamily="34" charset="0"/>
              </a:rPr>
              <a:t> &lt;/p&gt;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882333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Arrays</a:t>
            </a:r>
            <a:endParaRPr lang="en-US" dirty="0"/>
          </a:p>
        </p:txBody>
      </p:sp>
      <p:sp>
        <p:nvSpPr>
          <p:cNvPr id="4" name="Content Placeholder 2"/>
          <p:cNvSpPr>
            <a:spLocks noGrp="1"/>
          </p:cNvSpPr>
          <p:nvPr/>
        </p:nvSpPr>
        <p:spPr bwMode="auto">
          <a:xfrm>
            <a:off x="423619" y="110913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dirty="0" err="1" smtClean="0"/>
              <a:t>Declaration</a:t>
            </a:r>
            <a:endParaRPr lang="en-US" dirty="0" smtClean="0"/>
          </a:p>
          <a:p>
            <a:endParaRPr lang="en-US" dirty="0" smtClean="0"/>
          </a:p>
          <a:p>
            <a:endParaRPr lang="en-US" dirty="0" smtClean="0"/>
          </a:p>
          <a:p>
            <a:endParaRPr lang="pl-PL" dirty="0" smtClean="0"/>
          </a:p>
          <a:p>
            <a:r>
              <a:rPr lang="pl-PL" dirty="0" smtClean="0"/>
              <a:t>Access</a:t>
            </a:r>
          </a:p>
          <a:p>
            <a:endParaRPr lang="pl-PL" dirty="0" smtClean="0"/>
          </a:p>
        </p:txBody>
      </p:sp>
      <p:sp>
        <p:nvSpPr>
          <p:cNvPr id="6" name="TextBox 4"/>
          <p:cNvSpPr txBox="1"/>
          <p:nvPr/>
        </p:nvSpPr>
        <p:spPr>
          <a:xfrm>
            <a:off x="460375" y="1652690"/>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r>
              <a:rPr lang="en-GB" sz="2000" b="0" dirty="0" smtClean="0">
                <a:latin typeface="Lucida Sans Unicode" pitchFamily="34" charset="0"/>
                <a:cs typeface="Lucida Sans Unicode" pitchFamily="34" charset="0"/>
              </a:rPr>
              <a:t>"];</a:t>
            </a:r>
            <a:endParaRPr lang="pl-PL" sz="2000" b="0" dirty="0" smtClean="0">
              <a:latin typeface="Lucida Sans Unicode" pitchFamily="34" charset="0"/>
              <a:cs typeface="Lucida Sans Unicode" pitchFamily="34" charset="0"/>
            </a:endParaRPr>
          </a:p>
          <a:p>
            <a:r>
              <a:rPr lang="en-US" sz="2000" b="0" dirty="0" err="1">
                <a:latin typeface="Lucida Sans Unicode" pitchFamily="34" charset="0"/>
                <a:cs typeface="Lucida Sans Unicode" pitchFamily="34" charset="0"/>
              </a:rPr>
              <a:t>var</a:t>
            </a:r>
            <a:r>
              <a:rPr lang="en-US" sz="2000" b="0" dirty="0">
                <a:latin typeface="Lucida Sans Unicode" pitchFamily="34" charset="0"/>
                <a:cs typeface="Lucida Sans Unicode" pitchFamily="34" charset="0"/>
              </a:rPr>
              <a:t> fruits = ["Banana", "Orange", "Apple", "Mango</a:t>
            </a:r>
            <a:r>
              <a:rPr lang="en-US" sz="2000" b="0" dirty="0" smtClean="0">
                <a:latin typeface="Lucida Sans Unicode" pitchFamily="34" charset="0"/>
                <a:cs typeface="Lucida Sans Unicode" pitchFamily="34" charset="0"/>
              </a:rPr>
              <a:t>"];</a:t>
            </a:r>
            <a:endParaRPr lang="pl-PL" sz="2000" b="0" dirty="0" smtClean="0">
              <a:latin typeface="Lucida Sans Unicode" pitchFamily="34" charset="0"/>
              <a:cs typeface="Lucida Sans Unicode" pitchFamily="34" charset="0"/>
            </a:endParaRPr>
          </a:p>
          <a:p>
            <a:r>
              <a:rPr lang="en-US" sz="2000" b="0" dirty="0" err="1">
                <a:latin typeface="Lucida Sans Unicode" pitchFamily="34" charset="0"/>
                <a:cs typeface="Lucida Sans Unicode" pitchFamily="34" charset="0"/>
              </a:rPr>
              <a:t>var</a:t>
            </a:r>
            <a:r>
              <a:rPr lang="en-US" sz="2000" b="0" dirty="0">
                <a:latin typeface="Lucida Sans Unicode" pitchFamily="34" charset="0"/>
                <a:cs typeface="Lucida Sans Unicode" pitchFamily="34" charset="0"/>
              </a:rPr>
              <a:t> cars = new Array("Saab", "Volvo", "BMW</a:t>
            </a:r>
            <a:r>
              <a:rPr lang="en-US" sz="2000" b="0" dirty="0" smtClean="0">
                <a:latin typeface="Lucida Sans Unicode" pitchFamily="34" charset="0"/>
                <a:cs typeface="Lucida Sans Unicode" pitchFamily="34" charset="0"/>
              </a:rPr>
              <a:t>");</a:t>
            </a:r>
          </a:p>
        </p:txBody>
      </p:sp>
      <p:sp>
        <p:nvSpPr>
          <p:cNvPr id="7" name="TextBox 4"/>
          <p:cNvSpPr txBox="1"/>
          <p:nvPr/>
        </p:nvSpPr>
        <p:spPr>
          <a:xfrm>
            <a:off x="487284" y="3573016"/>
            <a:ext cx="8405195"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pl-PL" sz="2000" b="0" dirty="0" err="1">
                <a:latin typeface="Lucida Sans Unicode" pitchFamily="34" charset="0"/>
                <a:cs typeface="Lucida Sans Unicode" pitchFamily="34" charset="0"/>
              </a:rPr>
              <a:t>var</a:t>
            </a:r>
            <a:r>
              <a:rPr lang="pl-PL" sz="2000" b="0" dirty="0">
                <a:latin typeface="Lucida Sans Unicode" pitchFamily="34" charset="0"/>
                <a:cs typeface="Lucida Sans Unicode" pitchFamily="34" charset="0"/>
              </a:rPr>
              <a:t> </a:t>
            </a:r>
            <a:r>
              <a:rPr lang="pl-PL" sz="2000" b="0" dirty="0" err="1">
                <a:latin typeface="Lucida Sans Unicode" pitchFamily="34" charset="0"/>
                <a:cs typeface="Lucida Sans Unicode" pitchFamily="34" charset="0"/>
              </a:rPr>
              <a:t>name</a:t>
            </a:r>
            <a:r>
              <a:rPr lang="pl-PL" sz="2000" b="0" dirty="0">
                <a:latin typeface="Lucida Sans Unicode" pitchFamily="34" charset="0"/>
                <a:cs typeface="Lucida Sans Unicode" pitchFamily="34" charset="0"/>
              </a:rPr>
              <a:t> = </a:t>
            </a:r>
            <a:r>
              <a:rPr lang="pl-PL" sz="2000" b="0" dirty="0" err="1">
                <a:latin typeface="Lucida Sans Unicode" pitchFamily="34" charset="0"/>
                <a:cs typeface="Lucida Sans Unicode" pitchFamily="34" charset="0"/>
              </a:rPr>
              <a:t>cars</a:t>
            </a:r>
            <a:r>
              <a:rPr lang="pl-PL" sz="2000" b="0" dirty="0">
                <a:latin typeface="Lucida Sans Unicode" pitchFamily="34" charset="0"/>
                <a:cs typeface="Lucida Sans Unicode" pitchFamily="34" charset="0"/>
              </a:rPr>
              <a:t>[0];</a:t>
            </a:r>
          </a:p>
          <a:p>
            <a:r>
              <a:rPr lang="pl-PL" sz="2000" b="0" dirty="0" err="1" smtClean="0">
                <a:latin typeface="Lucida Sans Unicode" pitchFamily="34" charset="0"/>
                <a:cs typeface="Lucida Sans Unicode" pitchFamily="34" charset="0"/>
              </a:rPr>
              <a:t>cars</a:t>
            </a:r>
            <a:r>
              <a:rPr lang="pl-PL" sz="2000" b="0" dirty="0" smtClean="0">
                <a:latin typeface="Lucida Sans Unicode" pitchFamily="34" charset="0"/>
                <a:cs typeface="Lucida Sans Unicode" pitchFamily="34" charset="0"/>
              </a:rPr>
              <a:t>[0</a:t>
            </a:r>
            <a:r>
              <a:rPr lang="pl-PL" sz="2000" b="0" dirty="0">
                <a:latin typeface="Lucida Sans Unicode" pitchFamily="34" charset="0"/>
                <a:cs typeface="Lucida Sans Unicode" pitchFamily="34" charset="0"/>
              </a:rPr>
              <a:t>] = "Opel</a:t>
            </a:r>
            <a:r>
              <a:rPr lang="pl-PL" sz="2000" b="0" dirty="0" smtClean="0">
                <a:latin typeface="Lucida Sans Unicode" pitchFamily="34" charset="0"/>
                <a:cs typeface="Lucida Sans Unicode" pitchFamily="34" charset="0"/>
              </a:rPr>
              <a:t>";</a:t>
            </a:r>
          </a:p>
          <a:p>
            <a:r>
              <a:rPr lang="en-US" sz="2000" b="0" dirty="0" err="1">
                <a:latin typeface="Lucida Sans Unicode" pitchFamily="34" charset="0"/>
                <a:cs typeface="Lucida Sans Unicode" pitchFamily="34" charset="0"/>
              </a:rPr>
              <a:t>fruits.length</a:t>
            </a:r>
            <a:r>
              <a:rPr lang="en-US" sz="2000" b="0" dirty="0">
                <a:latin typeface="Lucida Sans Unicode" pitchFamily="34" charset="0"/>
                <a:cs typeface="Lucida Sans Unicode" pitchFamily="34" charset="0"/>
              </a:rPr>
              <a:t>;               // the length of fruits is 4</a:t>
            </a:r>
            <a:endParaRPr lang="pl-PL" sz="2000" b="0" dirty="0">
              <a:latin typeface="Lucida Sans Unicode" pitchFamily="34" charset="0"/>
              <a:cs typeface="Lucida Sans Unicode" pitchFamily="34" charset="0"/>
            </a:endParaRPr>
          </a:p>
          <a:p>
            <a:r>
              <a:rPr lang="en-US" sz="2000" b="0" dirty="0" err="1">
                <a:latin typeface="Lucida Sans Unicode" pitchFamily="34" charset="0"/>
                <a:cs typeface="Lucida Sans Unicode" pitchFamily="34" charset="0"/>
              </a:rPr>
              <a:t>fruits.push</a:t>
            </a:r>
            <a:r>
              <a:rPr lang="en-US" sz="2000" b="0" dirty="0">
                <a:latin typeface="Lucida Sans Unicode" pitchFamily="34" charset="0"/>
                <a:cs typeface="Lucida Sans Unicode" pitchFamily="34" charset="0"/>
              </a:rPr>
              <a:t>("Lemon");   </a:t>
            </a:r>
            <a:r>
              <a:rPr lang="pl-PL" sz="2000" b="0" dirty="0">
                <a:latin typeface="Lucida Sans Unicode" pitchFamily="34" charset="0"/>
                <a:cs typeface="Lucida Sans Unicode" pitchFamily="34" charset="0"/>
              </a:rPr>
              <a:t>/</a:t>
            </a:r>
            <a:r>
              <a:rPr lang="en-US" sz="2000" b="0" dirty="0">
                <a:latin typeface="Lucida Sans Unicode" pitchFamily="34" charset="0"/>
                <a:cs typeface="Lucida Sans Unicode" pitchFamily="34" charset="0"/>
              </a:rPr>
              <a:t>/ adds a new element (Lemon) to </a:t>
            </a:r>
            <a:r>
              <a:rPr lang="en-US" sz="2000" b="0" dirty="0" smtClean="0">
                <a:latin typeface="Lucida Sans Unicode" pitchFamily="34" charset="0"/>
                <a:cs typeface="Lucida Sans Unicode" pitchFamily="34" charset="0"/>
              </a:rPr>
              <a:t>fruits</a:t>
            </a:r>
            <a:endParaRPr lang="pl-PL" sz="2000" b="0" dirty="0" smtClean="0">
              <a:latin typeface="Lucida Sans Unicode" pitchFamily="34" charset="0"/>
              <a:cs typeface="Lucida Sans Unicode" pitchFamily="34" charset="0"/>
            </a:endParaRPr>
          </a:p>
          <a:p>
            <a:r>
              <a:rPr lang="en-US" sz="2000" b="0" dirty="0" err="1">
                <a:latin typeface="Lucida Sans Unicode" pitchFamily="34" charset="0"/>
                <a:cs typeface="Lucida Sans Unicode" pitchFamily="34" charset="0"/>
              </a:rPr>
              <a:t>fruits.pop</a:t>
            </a:r>
            <a:r>
              <a:rPr lang="en-US" sz="2000" b="0" dirty="0" smtClean="0">
                <a:latin typeface="Lucida Sans Unicode" pitchFamily="34" charset="0"/>
                <a:cs typeface="Lucida Sans Unicode" pitchFamily="34" charset="0"/>
              </a:rPr>
              <a:t>();</a:t>
            </a:r>
            <a:r>
              <a:rPr lang="pl-PL" sz="2000" b="0" dirty="0" smtClean="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 Removes the last element ("Mango") from </a:t>
            </a:r>
            <a:r>
              <a:rPr lang="en-US" sz="2000" b="0" dirty="0" smtClean="0">
                <a:latin typeface="Lucida Sans Unicode" pitchFamily="34" charset="0"/>
                <a:cs typeface="Lucida Sans Unicode" pitchFamily="34" charset="0"/>
              </a:rPr>
              <a:t>fruits</a:t>
            </a:r>
            <a:endParaRPr lang="pl-PL" sz="2000" b="0" dirty="0" smtClean="0">
              <a:latin typeface="Lucida Sans Unicode" pitchFamily="34" charset="0"/>
              <a:cs typeface="Lucida Sans Unicode" pitchFamily="34" charset="0"/>
            </a:endParaRPr>
          </a:p>
          <a:p>
            <a:r>
              <a:rPr lang="en-US" sz="2000" b="0" dirty="0" err="1">
                <a:latin typeface="Lucida Sans Unicode" pitchFamily="34" charset="0"/>
                <a:cs typeface="Lucida Sans Unicode" pitchFamily="34" charset="0"/>
              </a:rPr>
              <a:t>fruits.shift</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Removes the first element </a:t>
            </a:r>
            <a:r>
              <a:rPr lang="pl-PL" sz="2000" b="0" dirty="0" smtClean="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"Banana"</a:t>
            </a:r>
            <a:r>
              <a:rPr lang="pl-PL" sz="2000" b="0" dirty="0" smtClean="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from </a:t>
            </a:r>
            <a:r>
              <a:rPr lang="en-US" sz="2000" b="0" dirty="0" smtClean="0">
                <a:latin typeface="Lucida Sans Unicode" pitchFamily="34" charset="0"/>
                <a:cs typeface="Lucida Sans Unicode" pitchFamily="34" charset="0"/>
              </a:rPr>
              <a:t>fruits</a:t>
            </a:r>
            <a:endParaRPr lang="pl-PL" sz="2000" b="0" dirty="0" smtClean="0">
              <a:latin typeface="Lucida Sans Unicode" pitchFamily="34" charset="0"/>
              <a:cs typeface="Lucida Sans Unicode" pitchFamily="34" charset="0"/>
            </a:endParaRPr>
          </a:p>
          <a:p>
            <a:r>
              <a:rPr lang="en-US" sz="2000" b="0" dirty="0" err="1">
                <a:latin typeface="Lucida Sans Unicode" pitchFamily="34" charset="0"/>
                <a:cs typeface="Lucida Sans Unicode" pitchFamily="34" charset="0"/>
              </a:rPr>
              <a:t>fruits.unshift</a:t>
            </a:r>
            <a:r>
              <a:rPr lang="en-US" sz="2000" b="0" dirty="0">
                <a:latin typeface="Lucida Sans Unicode" pitchFamily="34" charset="0"/>
                <a:cs typeface="Lucida Sans Unicode" pitchFamily="34" charset="0"/>
              </a:rPr>
              <a:t>("Lemon");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Adds a </a:t>
            </a:r>
            <a:r>
              <a:rPr lang="en-US" sz="2000" b="0" dirty="0" smtClean="0">
                <a:latin typeface="Lucida Sans Unicode" pitchFamily="34" charset="0"/>
                <a:cs typeface="Lucida Sans Unicode" pitchFamily="34" charset="0"/>
              </a:rPr>
              <a:t>new</a:t>
            </a:r>
            <a:r>
              <a:rPr lang="pl-PL" sz="2000" b="0" dirty="0" smtClean="0">
                <a:latin typeface="Lucida Sans Unicode" pitchFamily="34" charset="0"/>
                <a:cs typeface="Lucida Sans Unicode" pitchFamily="34" charset="0"/>
              </a:rPr>
              <a:t> </a:t>
            </a:r>
            <a:r>
              <a:rPr lang="pl-PL" sz="2000" b="0" dirty="0" err="1" smtClean="0">
                <a:latin typeface="Lucida Sans Unicode" pitchFamily="34" charset="0"/>
                <a:cs typeface="Lucida Sans Unicode" pitchFamily="34" charset="0"/>
              </a:rPr>
              <a:t>first</a:t>
            </a:r>
            <a:r>
              <a:rPr lang="en-US" sz="2000" b="0" dirty="0" smtClean="0">
                <a:latin typeface="Lucida Sans Unicode" pitchFamily="34" charset="0"/>
                <a:cs typeface="Lucida Sans Unicode" pitchFamily="34" charset="0"/>
              </a:rPr>
              <a:t> element </a:t>
            </a:r>
            <a:r>
              <a:rPr lang="en-US" sz="2000" b="0" dirty="0">
                <a:latin typeface="Lucida Sans Unicode" pitchFamily="34" charset="0"/>
                <a:cs typeface="Lucida Sans Unicode" pitchFamily="34" charset="0"/>
              </a:rPr>
              <a:t>to </a:t>
            </a:r>
            <a:r>
              <a:rPr lang="en-US" sz="2000" b="0" dirty="0" smtClean="0">
                <a:latin typeface="Lucida Sans Unicode" pitchFamily="34" charset="0"/>
                <a:cs typeface="Lucida Sans Unicode" pitchFamily="34" charset="0"/>
              </a:rPr>
              <a:t>fruits</a:t>
            </a:r>
            <a:endParaRPr lang="pl-PL"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delete fruits[0];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Changes the first element in fruits to </a:t>
            </a:r>
            <a:r>
              <a:rPr lang="en-US" sz="2000" b="0" dirty="0" smtClean="0">
                <a:latin typeface="Lucida Sans Unicode" pitchFamily="34" charset="0"/>
                <a:cs typeface="Lucida Sans Unicode" pitchFamily="34" charset="0"/>
              </a:rPr>
              <a:t>undefined</a:t>
            </a:r>
            <a:endParaRPr lang="pl-PL" sz="2000" b="0" dirty="0" smtClean="0">
              <a:latin typeface="Lucida Sans Unicode" pitchFamily="34" charset="0"/>
              <a:cs typeface="Lucida Sans Unicode" pitchFamily="34" charset="0"/>
            </a:endParaRPr>
          </a:p>
          <a:p>
            <a:r>
              <a:rPr lang="pl-PL" sz="2000" b="0" dirty="0" err="1">
                <a:latin typeface="Lucida Sans Unicode" pitchFamily="34" charset="0"/>
                <a:cs typeface="Lucida Sans Unicode" pitchFamily="34" charset="0"/>
              </a:rPr>
              <a:t>fruits.splice</a:t>
            </a:r>
            <a:r>
              <a:rPr lang="pl-PL" sz="2000" b="0" dirty="0">
                <a:latin typeface="Lucida Sans Unicode" pitchFamily="34" charset="0"/>
                <a:cs typeface="Lucida Sans Unicode" pitchFamily="34" charset="0"/>
              </a:rPr>
              <a:t>(2, 0, "</a:t>
            </a:r>
            <a:r>
              <a:rPr lang="pl-PL" sz="2000" b="0" dirty="0" err="1">
                <a:latin typeface="Lucida Sans Unicode" pitchFamily="34" charset="0"/>
                <a:cs typeface="Lucida Sans Unicode" pitchFamily="34" charset="0"/>
              </a:rPr>
              <a:t>Lemon</a:t>
            </a:r>
            <a:r>
              <a:rPr lang="pl-PL" sz="2000" b="0" dirty="0">
                <a:latin typeface="Lucida Sans Unicode" pitchFamily="34" charset="0"/>
                <a:cs typeface="Lucida Sans Unicode" pitchFamily="34" charset="0"/>
              </a:rPr>
              <a:t>", "Kiwi</a:t>
            </a:r>
            <a:r>
              <a:rPr lang="pl-PL"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add new items to an array</a:t>
            </a:r>
            <a:endParaRPr lang="pl-PL"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fruits[10</a:t>
            </a:r>
            <a:r>
              <a:rPr lang="en-US" sz="2000" b="0" dirty="0">
                <a:latin typeface="Lucida Sans Unicode" pitchFamily="34" charset="0"/>
                <a:cs typeface="Lucida Sans Unicode" pitchFamily="34" charset="0"/>
              </a:rPr>
              <a:t>] = "Lemon";  // adds a new element (Lemon) to </a:t>
            </a:r>
            <a:r>
              <a:rPr lang="en-US" sz="2000" b="0" dirty="0" smtClean="0">
                <a:latin typeface="Lucida Sans Unicode" pitchFamily="34" charset="0"/>
                <a:cs typeface="Lucida Sans Unicode" pitchFamily="34" charset="0"/>
              </a:rPr>
              <a:t>fruits</a:t>
            </a:r>
            <a:endParaRPr lang="pl-PL"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022015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Arrays</a:t>
            </a:r>
            <a:endParaRPr lang="en-US" dirty="0"/>
          </a:p>
        </p:txBody>
      </p:sp>
      <p:sp>
        <p:nvSpPr>
          <p:cNvPr id="4" name="Content Placeholder 2"/>
          <p:cNvSpPr>
            <a:spLocks noGrp="1"/>
          </p:cNvSpPr>
          <p:nvPr/>
        </p:nvSpPr>
        <p:spPr bwMode="auto">
          <a:xfrm>
            <a:off x="423619" y="110913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dirty="0" err="1" smtClean="0"/>
              <a:t>Methods</a:t>
            </a:r>
            <a:endParaRPr lang="en-US" dirty="0" smtClean="0"/>
          </a:p>
        </p:txBody>
      </p:sp>
      <p:sp>
        <p:nvSpPr>
          <p:cNvPr id="8" name="TextBox 4"/>
          <p:cNvSpPr txBox="1"/>
          <p:nvPr/>
        </p:nvSpPr>
        <p:spPr>
          <a:xfrm>
            <a:off x="460375" y="1628800"/>
            <a:ext cx="8576121"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err="1" smtClean="0">
                <a:latin typeface="Lucida Sans" panose="020B0602040502020204" pitchFamily="34" charset="0"/>
                <a:cs typeface="Lucida Sans" panose="020B0602040502020204" pitchFamily="34" charset="0"/>
              </a:rPr>
              <a:t>var</a:t>
            </a:r>
            <a:r>
              <a:rPr lang="en-GB" sz="2000" b="0" dirty="0" smtClean="0">
                <a:latin typeface="Lucida Sans" panose="020B0602040502020204" pitchFamily="34" charset="0"/>
                <a:cs typeface="Lucida Sans" panose="020B0602040502020204" pitchFamily="34" charset="0"/>
              </a:rPr>
              <a:t> </a:t>
            </a:r>
            <a:r>
              <a:rPr lang="en-GB" sz="2000" b="0" dirty="0" err="1" smtClean="0">
                <a:latin typeface="Lucida Sans" panose="020B0602040502020204" pitchFamily="34" charset="0"/>
                <a:cs typeface="Lucida Sans" panose="020B0602040502020204" pitchFamily="34" charset="0"/>
              </a:rPr>
              <a:t>autumnLocation</a:t>
            </a:r>
            <a:r>
              <a:rPr lang="en-GB" sz="2000" b="0" dirty="0" smtClean="0">
                <a:latin typeface="Lucida Sans" panose="020B0602040502020204" pitchFamily="34" charset="0"/>
                <a:cs typeface="Lucida Sans" panose="020B0602040502020204" pitchFamily="34" charset="0"/>
              </a:rPr>
              <a:t> = </a:t>
            </a:r>
            <a:r>
              <a:rPr lang="en-GB" sz="2000" b="0" dirty="0" err="1" smtClean="0">
                <a:latin typeface="Lucida Sans" panose="020B0602040502020204" pitchFamily="34" charset="0"/>
                <a:cs typeface="Lucida Sans" panose="020B0602040502020204" pitchFamily="34" charset="0"/>
              </a:rPr>
              <a:t>seasonsArray.indexOf</a:t>
            </a:r>
            <a:r>
              <a:rPr lang="en-GB" sz="2000" b="0" dirty="0" smtClean="0">
                <a:latin typeface="Lucida Sans" panose="020B0602040502020204" pitchFamily="34" charset="0"/>
                <a:cs typeface="Lucida Sans" panose="020B0602040502020204" pitchFamily="34" charset="0"/>
              </a:rPr>
              <a:t>("Autumn");</a:t>
            </a:r>
            <a:endParaRPr lang="pl-PL" sz="2000" b="0" dirty="0" smtClean="0">
              <a:latin typeface="Lucida Sans" panose="020B0602040502020204" pitchFamily="34" charset="0"/>
              <a:cs typeface="Lucida Sans" panose="020B0602040502020204" pitchFamily="34" charset="0"/>
            </a:endParaRPr>
          </a:p>
          <a:p>
            <a:endParaRPr lang="pl-PL" sz="2000" b="0" dirty="0" smtClean="0">
              <a:latin typeface="Lucida Sans" panose="020B0602040502020204" pitchFamily="34" charset="0"/>
              <a:cs typeface="Lucida Sans" panose="020B0602040502020204" pitchFamily="34" charset="0"/>
            </a:endParaRPr>
          </a:p>
          <a:p>
            <a:r>
              <a:rPr lang="en-US" sz="2000" b="0" dirty="0" err="1" smtClean="0">
                <a:latin typeface="Lucida Sans" panose="020B0602040502020204" pitchFamily="34" charset="0"/>
                <a:cs typeface="Lucida Sans" panose="020B0602040502020204" pitchFamily="34" charset="0"/>
              </a:rPr>
              <a:t>var</a:t>
            </a:r>
            <a:r>
              <a:rPr lang="en-US" sz="2000" b="0" dirty="0" smtClean="0">
                <a:latin typeface="Lucida Sans" panose="020B0602040502020204" pitchFamily="34" charset="0"/>
                <a:cs typeface="Lucida Sans" panose="020B0602040502020204" pitchFamily="34" charset="0"/>
              </a:rPr>
              <a:t> y = </a:t>
            </a:r>
            <a:r>
              <a:rPr lang="en-US" sz="2000" b="0" dirty="0" err="1" smtClean="0">
                <a:latin typeface="Lucida Sans" panose="020B0602040502020204" pitchFamily="34" charset="0"/>
                <a:cs typeface="Lucida Sans" panose="020B0602040502020204" pitchFamily="34" charset="0"/>
              </a:rPr>
              <a:t>cars.sort</a:t>
            </a:r>
            <a:r>
              <a:rPr lang="en-US" sz="2000" b="0" dirty="0" smtClean="0">
                <a:latin typeface="Lucida Sans" panose="020B0602040502020204" pitchFamily="34" charset="0"/>
                <a:cs typeface="Lucida Sans" panose="020B0602040502020204" pitchFamily="34" charset="0"/>
              </a:rPr>
              <a:t>();  // </a:t>
            </a:r>
            <a:r>
              <a:rPr lang="pl-PL" sz="2000" b="0" dirty="0" smtClean="0">
                <a:latin typeface="Lucida Sans" panose="020B0602040502020204" pitchFamily="34" charset="0"/>
                <a:cs typeface="Lucida Sans" panose="020B0602040502020204" pitchFamily="34" charset="0"/>
              </a:rPr>
              <a:t>S</a:t>
            </a:r>
            <a:r>
              <a:rPr lang="en-US" sz="2000" b="0" dirty="0" smtClean="0">
                <a:latin typeface="Lucida Sans" panose="020B0602040502020204" pitchFamily="34" charset="0"/>
                <a:cs typeface="Lucida Sans" panose="020B0602040502020204" pitchFamily="34" charset="0"/>
              </a:rPr>
              <a:t>ort</a:t>
            </a:r>
            <a:r>
              <a:rPr lang="pl-PL" sz="2000" b="0" dirty="0" smtClean="0">
                <a:latin typeface="Lucida Sans" panose="020B0602040502020204" pitchFamily="34" charset="0"/>
                <a:cs typeface="Lucida Sans" panose="020B0602040502020204" pitchFamily="34" charset="0"/>
              </a:rPr>
              <a:t>s</a:t>
            </a:r>
            <a:r>
              <a:rPr lang="en-US" sz="2000" b="0" dirty="0" smtClean="0">
                <a:latin typeface="Lucida Sans" panose="020B0602040502020204" pitchFamily="34" charset="0"/>
                <a:cs typeface="Lucida Sans" panose="020B0602040502020204" pitchFamily="34" charset="0"/>
              </a:rPr>
              <a:t> cars in alphabetical order</a:t>
            </a:r>
            <a:endParaRPr lang="pl-PL" sz="2000" b="0" dirty="0" smtClean="0">
              <a:latin typeface="Lucida Sans" panose="020B0602040502020204" pitchFamily="34" charset="0"/>
              <a:cs typeface="Lucida Sans" panose="020B0602040502020204" pitchFamily="34" charset="0"/>
            </a:endParaRPr>
          </a:p>
          <a:p>
            <a:r>
              <a:rPr lang="en-US" sz="2000" b="0" dirty="0" err="1">
                <a:latin typeface="Lucida Sans" panose="020B0602040502020204" pitchFamily="34" charset="0"/>
                <a:cs typeface="Lucida Sans" panose="020B0602040502020204" pitchFamily="34" charset="0"/>
              </a:rPr>
              <a:t>fruits.reverse</a:t>
            </a:r>
            <a:r>
              <a:rPr lang="en-US" sz="2000" b="0" dirty="0">
                <a:latin typeface="Lucida Sans" panose="020B0602040502020204" pitchFamily="34" charset="0"/>
                <a:cs typeface="Lucida Sans" panose="020B0602040502020204" pitchFamily="34" charset="0"/>
              </a:rPr>
              <a:t>();     // </a:t>
            </a:r>
            <a:r>
              <a:rPr lang="pl-PL" sz="2000" b="0" dirty="0">
                <a:latin typeface="Lucida Sans" panose="020B0602040502020204" pitchFamily="34" charset="0"/>
                <a:cs typeface="Lucida Sans" panose="020B0602040502020204" pitchFamily="34" charset="0"/>
              </a:rPr>
              <a:t>r</a:t>
            </a:r>
            <a:r>
              <a:rPr lang="en-US" sz="2000" b="0" dirty="0" err="1">
                <a:latin typeface="Lucida Sans" panose="020B0602040502020204" pitchFamily="34" charset="0"/>
                <a:cs typeface="Lucida Sans" panose="020B0602040502020204" pitchFamily="34" charset="0"/>
              </a:rPr>
              <a:t>everses</a:t>
            </a:r>
            <a:r>
              <a:rPr lang="en-US" sz="2000" b="0" dirty="0">
                <a:latin typeface="Lucida Sans" panose="020B0602040502020204" pitchFamily="34" charset="0"/>
                <a:cs typeface="Lucida Sans" panose="020B0602040502020204" pitchFamily="34" charset="0"/>
              </a:rPr>
              <a:t> the order of the elements</a:t>
            </a:r>
            <a:endParaRPr lang="pl-PL" sz="2000" b="0" dirty="0">
              <a:latin typeface="Lucida Sans" panose="020B0602040502020204" pitchFamily="34" charset="0"/>
              <a:cs typeface="Lucida Sans" panose="020B0602040502020204" pitchFamily="34" charset="0"/>
            </a:endParaRPr>
          </a:p>
          <a:p>
            <a:endParaRPr lang="pl-PL" sz="2000" b="0" dirty="0" smtClean="0">
              <a:latin typeface="Lucida Sans" panose="020B0602040502020204" pitchFamily="34" charset="0"/>
              <a:cs typeface="Lucida Sans" panose="020B0602040502020204" pitchFamily="34" charset="0"/>
            </a:endParaRPr>
          </a:p>
          <a:p>
            <a:r>
              <a:rPr lang="en-GB" sz="2000" b="0" dirty="0" err="1" smtClean="0">
                <a:latin typeface="Lucida Sans" panose="020B0602040502020204" pitchFamily="34" charset="0"/>
                <a:cs typeface="Lucida Sans" panose="020B0602040502020204" pitchFamily="34" charset="0"/>
              </a:rPr>
              <a:t>fruits.valueOf</a:t>
            </a:r>
            <a:r>
              <a:rPr lang="en-GB" sz="2000" b="0" dirty="0" smtClean="0">
                <a:latin typeface="Lucida Sans" panose="020B0602040502020204" pitchFamily="34" charset="0"/>
                <a:cs typeface="Lucida Sans" panose="020B0602040502020204" pitchFamily="34" charset="0"/>
              </a:rPr>
              <a:t>();</a:t>
            </a:r>
            <a:r>
              <a:rPr lang="pl-PL" sz="2000" b="0" dirty="0" smtClean="0">
                <a:latin typeface="Lucida Sans" panose="020B0602040502020204" pitchFamily="34" charset="0"/>
                <a:cs typeface="Lucida Sans" panose="020B0602040502020204" pitchFamily="34" charset="0"/>
              </a:rPr>
              <a:t> // </a:t>
            </a:r>
            <a:r>
              <a:rPr lang="en-US" sz="2000" b="0" dirty="0">
                <a:latin typeface="Lucida Sans" panose="020B0602040502020204" pitchFamily="34" charset="0"/>
                <a:cs typeface="Lucida Sans" panose="020B0602040502020204" pitchFamily="34" charset="0"/>
              </a:rPr>
              <a:t>returns an array as a </a:t>
            </a:r>
            <a:r>
              <a:rPr lang="en-US" sz="2000" b="0" dirty="0" smtClean="0">
                <a:latin typeface="Lucida Sans" panose="020B0602040502020204" pitchFamily="34" charset="0"/>
                <a:cs typeface="Lucida Sans" panose="020B0602040502020204" pitchFamily="34" charset="0"/>
              </a:rPr>
              <a:t>string</a:t>
            </a:r>
            <a:endParaRPr lang="pl-PL" sz="2000" b="0" dirty="0" smtClean="0">
              <a:latin typeface="Lucida Sans" panose="020B0602040502020204" pitchFamily="34" charset="0"/>
              <a:cs typeface="Lucida Sans" panose="020B0602040502020204" pitchFamily="34" charset="0"/>
            </a:endParaRPr>
          </a:p>
          <a:p>
            <a:r>
              <a:rPr lang="en-GB" sz="2000" b="0" dirty="0" err="1" smtClean="0">
                <a:latin typeface="Lucida Sans" panose="020B0602040502020204" pitchFamily="34" charset="0"/>
                <a:cs typeface="Lucida Sans" panose="020B0602040502020204" pitchFamily="34" charset="0"/>
              </a:rPr>
              <a:t>fruits.join</a:t>
            </a:r>
            <a:r>
              <a:rPr lang="en-GB" sz="2000" b="0" dirty="0">
                <a:latin typeface="Lucida Sans" panose="020B0602040502020204" pitchFamily="34" charset="0"/>
                <a:cs typeface="Lucida Sans" panose="020B0602040502020204" pitchFamily="34" charset="0"/>
              </a:rPr>
              <a:t>(" * </a:t>
            </a:r>
            <a:r>
              <a:rPr lang="en-GB" sz="2000" b="0" dirty="0" smtClean="0">
                <a:latin typeface="Lucida Sans" panose="020B0602040502020204" pitchFamily="34" charset="0"/>
                <a:cs typeface="Lucida Sans" panose="020B0602040502020204" pitchFamily="34" charset="0"/>
              </a:rPr>
              <a:t>");</a:t>
            </a:r>
            <a:r>
              <a:rPr lang="pl-PL" sz="2000" b="0" dirty="0" smtClean="0">
                <a:latin typeface="Lucida Sans" panose="020B0602040502020204" pitchFamily="34" charset="0"/>
                <a:cs typeface="Lucida Sans" panose="020B0602040502020204" pitchFamily="34" charset="0"/>
              </a:rPr>
              <a:t> //</a:t>
            </a:r>
            <a:r>
              <a:rPr lang="en-US" sz="2000" b="0" dirty="0">
                <a:latin typeface="Lucida Sans" panose="020B0602040502020204" pitchFamily="34" charset="0"/>
                <a:cs typeface="Lucida Sans" panose="020B0602040502020204" pitchFamily="34" charset="0"/>
              </a:rPr>
              <a:t>joins </a:t>
            </a:r>
            <a:r>
              <a:rPr lang="en-US" sz="2000" b="0" dirty="0" smtClean="0">
                <a:latin typeface="Lucida Sans" panose="020B0602040502020204" pitchFamily="34" charset="0"/>
                <a:cs typeface="Lucida Sans" panose="020B0602040502020204" pitchFamily="34" charset="0"/>
              </a:rPr>
              <a:t>elements </a:t>
            </a:r>
            <a:r>
              <a:rPr lang="en-US" sz="2000" b="0" dirty="0">
                <a:latin typeface="Lucida Sans" panose="020B0602040502020204" pitchFamily="34" charset="0"/>
                <a:cs typeface="Lucida Sans" panose="020B0602040502020204" pitchFamily="34" charset="0"/>
              </a:rPr>
              <a:t>into a </a:t>
            </a:r>
            <a:r>
              <a:rPr lang="en-US" sz="2000" b="0" dirty="0" smtClean="0">
                <a:latin typeface="Lucida Sans" panose="020B0602040502020204" pitchFamily="34" charset="0"/>
                <a:cs typeface="Lucida Sans" panose="020B0602040502020204" pitchFamily="34" charset="0"/>
              </a:rPr>
              <a:t>string</a:t>
            </a:r>
            <a:r>
              <a:rPr lang="pl-PL" sz="2000" b="0" dirty="0" smtClean="0">
                <a:latin typeface="Lucida Sans" panose="020B0602040502020204" pitchFamily="34" charset="0"/>
                <a:cs typeface="Lucida Sans" panose="020B0602040502020204" pitchFamily="34" charset="0"/>
              </a:rPr>
              <a:t>, s</a:t>
            </a:r>
            <a:r>
              <a:rPr lang="en-US" sz="2000" b="0" dirty="0" err="1" smtClean="0">
                <a:latin typeface="Lucida Sans" panose="020B0602040502020204" pitchFamily="34" charset="0"/>
                <a:cs typeface="Lucida Sans" panose="020B0602040502020204" pitchFamily="34" charset="0"/>
              </a:rPr>
              <a:t>pecify</a:t>
            </a:r>
            <a:r>
              <a:rPr lang="en-US" sz="2000" b="0" dirty="0" smtClean="0">
                <a:latin typeface="Lucida Sans" panose="020B0602040502020204" pitchFamily="34" charset="0"/>
                <a:cs typeface="Lucida Sans" panose="020B0602040502020204" pitchFamily="34" charset="0"/>
              </a:rPr>
              <a:t> </a:t>
            </a:r>
            <a:r>
              <a:rPr lang="en-US" sz="2000" b="0" dirty="0">
                <a:latin typeface="Lucida Sans" panose="020B0602040502020204" pitchFamily="34" charset="0"/>
                <a:cs typeface="Lucida Sans" panose="020B0602040502020204" pitchFamily="34" charset="0"/>
              </a:rPr>
              <a:t>the </a:t>
            </a:r>
            <a:r>
              <a:rPr lang="en-US" sz="2000" b="0" dirty="0" smtClean="0">
                <a:latin typeface="Lucida Sans" panose="020B0602040502020204" pitchFamily="34" charset="0"/>
                <a:cs typeface="Lucida Sans" panose="020B0602040502020204" pitchFamily="34" charset="0"/>
              </a:rPr>
              <a:t>separator</a:t>
            </a:r>
            <a:endParaRPr lang="pl-PL" sz="2000" b="0" dirty="0" smtClean="0">
              <a:latin typeface="Lucida Sans" panose="020B0602040502020204" pitchFamily="34" charset="0"/>
              <a:cs typeface="Lucida Sans" panose="020B0602040502020204" pitchFamily="34" charset="0"/>
            </a:endParaRPr>
          </a:p>
          <a:p>
            <a:r>
              <a:rPr lang="en-GB" sz="2000" b="0" dirty="0" err="1" smtClean="0">
                <a:latin typeface="Lucida Sans" panose="020B0602040502020204" pitchFamily="34" charset="0"/>
                <a:cs typeface="Lucida Sans" panose="020B0602040502020204" pitchFamily="34" charset="0"/>
              </a:rPr>
              <a:t>var</a:t>
            </a:r>
            <a:r>
              <a:rPr lang="en-GB" sz="2000" b="0" dirty="0" smtClean="0">
                <a:latin typeface="Lucida Sans" panose="020B0602040502020204" pitchFamily="34" charset="0"/>
                <a:cs typeface="Lucida Sans" panose="020B0602040502020204" pitchFamily="34" charset="0"/>
              </a:rPr>
              <a:t> </a:t>
            </a:r>
            <a:r>
              <a:rPr lang="en-GB" sz="2000" b="0" dirty="0" err="1">
                <a:latin typeface="Lucida Sans" panose="020B0602040502020204" pitchFamily="34" charset="0"/>
                <a:cs typeface="Lucida Sans" panose="020B0602040502020204" pitchFamily="34" charset="0"/>
              </a:rPr>
              <a:t>myChildren</a:t>
            </a:r>
            <a:r>
              <a:rPr lang="en-GB" sz="2000" b="0" dirty="0">
                <a:latin typeface="Lucida Sans" panose="020B0602040502020204" pitchFamily="34" charset="0"/>
                <a:cs typeface="Lucida Sans" panose="020B0602040502020204" pitchFamily="34" charset="0"/>
              </a:rPr>
              <a:t> = </a:t>
            </a:r>
            <a:r>
              <a:rPr lang="en-GB" sz="2000" b="0" dirty="0" err="1">
                <a:latin typeface="Lucida Sans" panose="020B0602040502020204" pitchFamily="34" charset="0"/>
                <a:cs typeface="Lucida Sans" panose="020B0602040502020204" pitchFamily="34" charset="0"/>
              </a:rPr>
              <a:t>myGirls.concat</a:t>
            </a:r>
            <a:r>
              <a:rPr lang="en-GB" sz="2000" b="0" dirty="0">
                <a:latin typeface="Lucida Sans" panose="020B0602040502020204" pitchFamily="34" charset="0"/>
                <a:cs typeface="Lucida Sans" panose="020B0602040502020204" pitchFamily="34" charset="0"/>
              </a:rPr>
              <a:t>(</a:t>
            </a:r>
            <a:r>
              <a:rPr lang="en-GB" sz="2000" b="0" dirty="0" err="1">
                <a:latin typeface="Lucida Sans" panose="020B0602040502020204" pitchFamily="34" charset="0"/>
                <a:cs typeface="Lucida Sans" panose="020B0602040502020204" pitchFamily="34" charset="0"/>
              </a:rPr>
              <a:t>myBoys</a:t>
            </a:r>
            <a:r>
              <a:rPr lang="en-GB" sz="2000" b="0" dirty="0" smtClean="0">
                <a:latin typeface="Lucida Sans" panose="020B0602040502020204" pitchFamily="34" charset="0"/>
                <a:cs typeface="Lucida Sans" panose="020B0602040502020204" pitchFamily="34" charset="0"/>
              </a:rPr>
              <a:t>);</a:t>
            </a:r>
            <a:r>
              <a:rPr lang="pl-PL" sz="2000" b="0" dirty="0" smtClean="0">
                <a:latin typeface="Lucida Sans" panose="020B0602040502020204" pitchFamily="34" charset="0"/>
                <a:cs typeface="Lucida Sans" panose="020B0602040502020204" pitchFamily="34" charset="0"/>
              </a:rPr>
              <a:t> </a:t>
            </a:r>
            <a:r>
              <a:rPr lang="en-US" sz="2000" b="0" dirty="0">
                <a:latin typeface="Lucida Sans" panose="020B0602040502020204" pitchFamily="34" charset="0"/>
                <a:cs typeface="Lucida Sans" panose="020B0602040502020204" pitchFamily="34" charset="0"/>
              </a:rPr>
              <a:t>// </a:t>
            </a:r>
            <a:r>
              <a:rPr lang="pl-PL" sz="2000" b="0" dirty="0" smtClean="0">
                <a:latin typeface="Lucida Sans" panose="020B0602040502020204" pitchFamily="34" charset="0"/>
                <a:cs typeface="Lucida Sans" panose="020B0602040502020204" pitchFamily="34" charset="0"/>
              </a:rPr>
              <a:t>c</a:t>
            </a:r>
            <a:r>
              <a:rPr lang="en-US" sz="2000" b="0" dirty="0" err="1" smtClean="0">
                <a:latin typeface="Lucida Sans" panose="020B0602040502020204" pitchFamily="34" charset="0"/>
                <a:cs typeface="Lucida Sans" panose="020B0602040502020204" pitchFamily="34" charset="0"/>
              </a:rPr>
              <a:t>oncatenates</a:t>
            </a:r>
            <a:r>
              <a:rPr lang="en-US" sz="2000" b="0" dirty="0" smtClean="0">
                <a:latin typeface="Lucida Sans" panose="020B0602040502020204" pitchFamily="34" charset="0"/>
                <a:cs typeface="Lucida Sans" panose="020B0602040502020204" pitchFamily="34" charset="0"/>
              </a:rPr>
              <a:t> </a:t>
            </a:r>
            <a:r>
              <a:rPr lang="pl-PL" sz="2000" b="0" dirty="0" err="1" smtClean="0">
                <a:latin typeface="Lucida Sans" panose="020B0602040502020204" pitchFamily="34" charset="0"/>
                <a:cs typeface="Lucida Sans" panose="020B0602040502020204" pitchFamily="34" charset="0"/>
              </a:rPr>
              <a:t>arrays</a:t>
            </a:r>
            <a:endParaRPr lang="pl-PL" sz="2000" b="0" dirty="0" smtClean="0">
              <a:latin typeface="Lucida Sans" panose="020B0602040502020204" pitchFamily="34" charset="0"/>
              <a:cs typeface="Lucida Sans" panose="020B0602040502020204" pitchFamily="34" charset="0"/>
            </a:endParaRPr>
          </a:p>
          <a:p>
            <a:endParaRPr lang="pl-PL" sz="2000" b="0" dirty="0">
              <a:latin typeface="Lucida Sans" panose="020B0602040502020204" pitchFamily="34" charset="0"/>
              <a:cs typeface="Lucida Sans" panose="020B0602040502020204" pitchFamily="34" charset="0"/>
            </a:endParaRPr>
          </a:p>
          <a:p>
            <a:r>
              <a:rPr lang="en-GB" sz="2000" b="0" dirty="0" err="1">
                <a:latin typeface="Lucida Sans" panose="020B0602040502020204" pitchFamily="34" charset="0"/>
                <a:cs typeface="Lucida Sans" panose="020B0602040502020204" pitchFamily="34" charset="0"/>
              </a:rPr>
              <a:t>var</a:t>
            </a:r>
            <a:r>
              <a:rPr lang="en-GB" sz="2000" b="0" dirty="0">
                <a:latin typeface="Lucida Sans" panose="020B0602040502020204" pitchFamily="34" charset="0"/>
                <a:cs typeface="Lucida Sans" panose="020B0602040502020204" pitchFamily="34" charset="0"/>
              </a:rPr>
              <a:t> citrus = </a:t>
            </a:r>
            <a:r>
              <a:rPr lang="en-GB" sz="2000" b="0" dirty="0" err="1">
                <a:latin typeface="Lucida Sans" panose="020B0602040502020204" pitchFamily="34" charset="0"/>
                <a:cs typeface="Lucida Sans" panose="020B0602040502020204" pitchFamily="34" charset="0"/>
              </a:rPr>
              <a:t>fruits.slice</a:t>
            </a:r>
            <a:r>
              <a:rPr lang="en-GB" sz="2000" b="0" dirty="0">
                <a:latin typeface="Lucida Sans" panose="020B0602040502020204" pitchFamily="34" charset="0"/>
                <a:cs typeface="Lucida Sans" panose="020B0602040502020204" pitchFamily="34" charset="0"/>
              </a:rPr>
              <a:t>(1, 3</a:t>
            </a:r>
            <a:r>
              <a:rPr lang="en-GB" sz="2000" b="0" dirty="0" smtClean="0">
                <a:latin typeface="Lucida Sans" panose="020B0602040502020204" pitchFamily="34" charset="0"/>
                <a:cs typeface="Lucida Sans" panose="020B0602040502020204" pitchFamily="34" charset="0"/>
              </a:rPr>
              <a:t>);</a:t>
            </a:r>
            <a:r>
              <a:rPr lang="pl-PL" sz="2000" b="0" dirty="0" smtClean="0">
                <a:latin typeface="Lucida Sans" panose="020B0602040502020204" pitchFamily="34" charset="0"/>
                <a:cs typeface="Lucida Sans" panose="020B0602040502020204" pitchFamily="34" charset="0"/>
              </a:rPr>
              <a:t> //</a:t>
            </a:r>
            <a:r>
              <a:rPr lang="en-US" sz="2000" b="0" dirty="0">
                <a:latin typeface="Lucida Sans" panose="020B0602040502020204" pitchFamily="34" charset="0"/>
                <a:cs typeface="Lucida Sans" panose="020B0602040502020204" pitchFamily="34" charset="0"/>
              </a:rPr>
              <a:t>slices </a:t>
            </a:r>
            <a:r>
              <a:rPr lang="en-US" sz="2000" b="0" dirty="0" smtClean="0">
                <a:latin typeface="Lucida Sans" panose="020B0602040502020204" pitchFamily="34" charset="0"/>
                <a:cs typeface="Lucida Sans" panose="020B0602040502020204" pitchFamily="34" charset="0"/>
              </a:rPr>
              <a:t>an </a:t>
            </a:r>
            <a:r>
              <a:rPr lang="en-US" sz="2000" b="0" dirty="0">
                <a:latin typeface="Lucida Sans" panose="020B0602040502020204" pitchFamily="34" charset="0"/>
                <a:cs typeface="Lucida Sans" panose="020B0602040502020204" pitchFamily="34" charset="0"/>
              </a:rPr>
              <a:t>array into a new array</a:t>
            </a:r>
            <a:endParaRPr lang="en-GB" sz="2000" b="0" dirty="0" smtClean="0">
              <a:latin typeface="Lucida Sans" panose="020B0602040502020204" pitchFamily="34" charset="0"/>
              <a:cs typeface="Lucida Sans" panose="020B0602040502020204" pitchFamily="34" charset="0"/>
            </a:endParaRPr>
          </a:p>
        </p:txBody>
      </p:sp>
    </p:spTree>
    <p:extLst>
      <p:ext uri="{BB962C8B-B14F-4D97-AF65-F5344CB8AC3E}">
        <p14:creationId xmlns:p14="http://schemas.microsoft.com/office/powerpoint/2010/main" val="579757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marL="342900" indent="-342900" algn="just">
              <a:lnSpc>
                <a:spcPct val="120000"/>
              </a:lnSpc>
              <a:buFont typeface="Arial" panose="020B0604020202020204" pitchFamily="34" charset="0"/>
              <a:buChar char="•"/>
            </a:pPr>
            <a:r>
              <a:rPr lang="pl-PL" sz="2400" b="1" dirty="0"/>
              <a:t>Zadanie </a:t>
            </a:r>
            <a:r>
              <a:rPr lang="pl-PL" sz="2400" b="1" dirty="0" smtClean="0"/>
              <a:t>21 </a:t>
            </a:r>
            <a:r>
              <a:rPr lang="pl-PL" sz="2400" dirty="0"/>
              <a:t>– </a:t>
            </a:r>
            <a:r>
              <a:rPr lang="pl-PL" sz="2400" i="1" dirty="0" smtClean="0"/>
              <a:t>Tablice</a:t>
            </a:r>
          </a:p>
          <a:p>
            <a:pPr marL="342900" indent="-342900" algn="just">
              <a:lnSpc>
                <a:spcPct val="120000"/>
              </a:lnSpc>
              <a:buFont typeface="Arial" panose="020B0604020202020204" pitchFamily="34" charset="0"/>
              <a:buChar char="•"/>
            </a:pPr>
            <a:r>
              <a:rPr lang="pl-PL" sz="2400" b="1" dirty="0"/>
              <a:t>Zadanie 22 [opcjonalne] </a:t>
            </a:r>
            <a:r>
              <a:rPr lang="pl-PL" sz="2400" dirty="0" smtClean="0"/>
              <a:t>– </a:t>
            </a:r>
            <a:r>
              <a:rPr lang="pl-PL" sz="2400" i="1" dirty="0" smtClean="0"/>
              <a:t>Tablice</a:t>
            </a:r>
          </a:p>
          <a:p>
            <a:pPr marL="342900" indent="-342900" algn="just">
              <a:lnSpc>
                <a:spcPct val="120000"/>
              </a:lnSpc>
              <a:buFont typeface="Arial" panose="020B0604020202020204" pitchFamily="34" charset="0"/>
              <a:buChar char="•"/>
            </a:pPr>
            <a:r>
              <a:rPr lang="pl-PL" sz="2400" b="1" dirty="0"/>
              <a:t>Zadanie </a:t>
            </a:r>
            <a:r>
              <a:rPr lang="pl-PL" sz="2400" b="1" dirty="0" smtClean="0"/>
              <a:t>23 </a:t>
            </a:r>
            <a:r>
              <a:rPr lang="pl-PL" sz="2400" b="1" dirty="0"/>
              <a:t>[opcjonalne] </a:t>
            </a:r>
            <a:r>
              <a:rPr lang="pl-PL" sz="2400" dirty="0"/>
              <a:t>- </a:t>
            </a:r>
            <a:r>
              <a:rPr lang="pl-PL" sz="2400" i="1" dirty="0"/>
              <a:t>Tablice</a:t>
            </a:r>
          </a:p>
          <a:p>
            <a:pPr marL="342900" indent="-342900" algn="just">
              <a:lnSpc>
                <a:spcPct val="120000"/>
              </a:lnSpc>
              <a:buFont typeface="Arial" panose="020B0604020202020204" pitchFamily="34" charset="0"/>
              <a:buChar char="•"/>
            </a:pPr>
            <a:r>
              <a:rPr lang="pl-PL" sz="2400" b="1" dirty="0"/>
              <a:t>Zadanie </a:t>
            </a:r>
            <a:r>
              <a:rPr lang="pl-PL" sz="2400" b="1" dirty="0" smtClean="0"/>
              <a:t>24 </a:t>
            </a:r>
            <a:r>
              <a:rPr lang="pl-PL" sz="2400" b="1" dirty="0"/>
              <a:t>[opcjonalne] </a:t>
            </a:r>
            <a:r>
              <a:rPr lang="pl-PL" sz="2400" dirty="0" smtClean="0"/>
              <a:t>– </a:t>
            </a:r>
            <a:r>
              <a:rPr lang="pl-PL" sz="2400" i="1" dirty="0" smtClean="0"/>
              <a:t>Tablice</a:t>
            </a:r>
          </a:p>
          <a:p>
            <a:pPr marL="342900" indent="-342900" algn="just">
              <a:lnSpc>
                <a:spcPct val="120000"/>
              </a:lnSpc>
              <a:buFont typeface="Arial" panose="020B0604020202020204" pitchFamily="34" charset="0"/>
              <a:buChar char="•"/>
            </a:pPr>
            <a:r>
              <a:rPr lang="pl-PL" sz="2400" b="1" dirty="0"/>
              <a:t>Zadanie </a:t>
            </a:r>
            <a:r>
              <a:rPr lang="pl-PL" sz="2400" b="1" dirty="0" smtClean="0"/>
              <a:t>25 </a:t>
            </a:r>
            <a:r>
              <a:rPr lang="pl-PL" sz="2400" b="1" dirty="0"/>
              <a:t>[opcjonalne] </a:t>
            </a:r>
            <a:r>
              <a:rPr lang="pl-PL" sz="2400" dirty="0" smtClean="0"/>
              <a:t>– </a:t>
            </a:r>
            <a:r>
              <a:rPr lang="pl-PL" sz="2400" i="1" dirty="0" smtClean="0"/>
              <a:t>Tablice</a:t>
            </a:r>
          </a:p>
          <a:p>
            <a:pPr marL="342900" indent="-342900" algn="just">
              <a:lnSpc>
                <a:spcPct val="120000"/>
              </a:lnSpc>
              <a:buFont typeface="Arial" panose="020B0604020202020204" pitchFamily="34" charset="0"/>
              <a:buChar char="•"/>
            </a:pPr>
            <a:r>
              <a:rPr lang="pl-PL" sz="2400" b="1" dirty="0"/>
              <a:t>Zadanie 25 [opcjonalne] </a:t>
            </a:r>
            <a:r>
              <a:rPr lang="pl-PL" sz="2400" dirty="0"/>
              <a:t>- </a:t>
            </a:r>
            <a:r>
              <a:rPr lang="pl-PL" sz="2400" i="1" dirty="0"/>
              <a:t>Tablice</a:t>
            </a:r>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37208014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Arrays of Objects by Using JSON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JSON is a format for serializing objects:</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JavaScript provides APIs for serializing and parsing JSON data</a:t>
            </a:r>
            <a:endParaRPr lang="en-US" dirty="0"/>
          </a:p>
        </p:txBody>
      </p:sp>
      <p:sp>
        <p:nvSpPr>
          <p:cNvPr id="5" name="TextBox 3"/>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attendees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“Eric Gruber",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"1"</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a:t>
            </a:r>
            <a:r>
              <a:rPr lang="en-US" b="0" dirty="0" smtClean="0">
                <a:latin typeface="Lucida Sans Unicode" pitchFamily="34" charset="0"/>
                <a:cs typeface="Lucida Sans Unicode" pitchFamily="34" charset="0"/>
              </a:rPr>
              <a:t>“Martin Weber",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a:t>
            </a:r>
            <a:r>
              <a:rPr lang="en-US" b="0" dirty="0" smtClean="0">
                <a:latin typeface="Lucida Sans Unicode" pitchFamily="34" charset="0"/>
                <a:cs typeface="Lucida Sans Unicode" pitchFamily="34" charset="0"/>
              </a:rPr>
              <a:t>“2"</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p>
        </p:txBody>
      </p:sp>
    </p:spTree>
    <p:extLst>
      <p:ext uri="{BB962C8B-B14F-4D97-AF65-F5344CB8AC3E}">
        <p14:creationId xmlns:p14="http://schemas.microsoft.com/office/powerpoint/2010/main" val="18756274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26 – </a:t>
            </a:r>
            <a:r>
              <a:rPr lang="pl-PL" sz="2400" i="1" dirty="0"/>
              <a:t>JSON, tablice, zdarzenia przeglądarka </a:t>
            </a:r>
            <a:r>
              <a:rPr lang="pl-PL" sz="2400" dirty="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7745459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Regular Expressions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regular expression is a sequence of characters that forms a search pattern</a:t>
            </a:r>
            <a:r>
              <a:rPr lang="en-US" dirty="0" smtClean="0"/>
              <a:t>.</a:t>
            </a:r>
            <a:endParaRPr lang="en-US" dirty="0"/>
          </a:p>
          <a:p>
            <a:r>
              <a:rPr lang="en-US" dirty="0"/>
              <a:t>The search pattern can be used for text search and text replace operations</a:t>
            </a:r>
            <a:r>
              <a:rPr lang="en-US" dirty="0" smtClean="0"/>
              <a:t>.</a:t>
            </a:r>
            <a:endParaRPr lang="pl-PL" dirty="0" smtClean="0"/>
          </a:p>
          <a:p>
            <a:endParaRPr lang="pl-PL" dirty="0"/>
          </a:p>
          <a:p>
            <a:endParaRPr lang="pl-PL" dirty="0" smtClean="0"/>
          </a:p>
          <a:p>
            <a:endParaRPr lang="pl-PL" dirty="0"/>
          </a:p>
          <a:p>
            <a:endParaRPr lang="pl-PL" dirty="0" smtClean="0"/>
          </a:p>
          <a:p>
            <a:r>
              <a:rPr lang="en-US" dirty="0" err="1"/>
              <a:t>RegExp</a:t>
            </a:r>
            <a:r>
              <a:rPr lang="en-US" dirty="0"/>
              <a:t> object is a regular expression object with predefined properties and methods</a:t>
            </a:r>
            <a:r>
              <a:rPr lang="en-US" dirty="0" smtClean="0"/>
              <a:t>.</a:t>
            </a:r>
            <a:endParaRPr lang="pl-PL" dirty="0" smtClean="0"/>
          </a:p>
          <a:p>
            <a:endParaRPr lang="en-US" dirty="0"/>
          </a:p>
          <a:p>
            <a:pPr marL="0" indent="0">
              <a:buNone/>
            </a:pPr>
            <a:endParaRPr lang="en-US" dirty="0" smtClean="0"/>
          </a:p>
        </p:txBody>
      </p:sp>
      <p:sp>
        <p:nvSpPr>
          <p:cNvPr id="5" name="TextBox 3"/>
          <p:cNvSpPr txBox="1"/>
          <p:nvPr/>
        </p:nvSpPr>
        <p:spPr>
          <a:xfrm>
            <a:off x="611559" y="3028818"/>
            <a:ext cx="6142941"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str</a:t>
            </a:r>
            <a:r>
              <a:rPr lang="en-US" b="0" dirty="0">
                <a:latin typeface="Lucida Sans Unicode" pitchFamily="34" charset="0"/>
                <a:cs typeface="Lucida Sans Unicode" pitchFamily="34" charset="0"/>
              </a:rPr>
              <a:t> = "Visit </a:t>
            </a:r>
            <a:r>
              <a:rPr lang="pl-PL" b="0" dirty="0" err="1" smtClean="0">
                <a:latin typeface="Lucida Sans Unicode" pitchFamily="34" charset="0"/>
                <a:cs typeface="Lucida Sans Unicode" pitchFamily="34" charset="0"/>
              </a:rPr>
              <a:t>Gdansk</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n = </a:t>
            </a:r>
            <a:r>
              <a:rPr lang="en-US" b="0" dirty="0" err="1">
                <a:latin typeface="Lucida Sans Unicode" pitchFamily="34" charset="0"/>
                <a:cs typeface="Lucida Sans Unicode" pitchFamily="34" charset="0"/>
              </a:rPr>
              <a:t>str.search</a:t>
            </a:r>
            <a:r>
              <a:rPr lang="en-US" b="0" dirty="0" smtClean="0">
                <a:latin typeface="Lucida Sans Unicode" pitchFamily="34" charset="0"/>
                <a:cs typeface="Lucida Sans Unicode" pitchFamily="34" charset="0"/>
              </a:rPr>
              <a:t>(/</a:t>
            </a:r>
            <a:r>
              <a:rPr lang="pl-PL" b="0" dirty="0" err="1" smtClean="0">
                <a:latin typeface="Lucida Sans Unicode" pitchFamily="34" charset="0"/>
                <a:cs typeface="Lucida Sans Unicode" pitchFamily="34" charset="0"/>
              </a:rPr>
              <a:t>gdansk</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i</a:t>
            </a:r>
            <a:r>
              <a:rPr lang="en-US"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 //</a:t>
            </a:r>
            <a:r>
              <a:rPr lang="pl-PL" b="0" dirty="0" err="1" smtClean="0">
                <a:latin typeface="Lucida Sans Unicode" pitchFamily="34" charset="0"/>
                <a:cs typeface="Lucida Sans Unicode" pitchFamily="34" charset="0"/>
              </a:rPr>
              <a:t>returns</a:t>
            </a:r>
            <a:r>
              <a:rPr lang="pl-PL" b="0" dirty="0" smtClean="0">
                <a:latin typeface="Lucida Sans Unicode" pitchFamily="34" charset="0"/>
                <a:cs typeface="Lucida Sans Unicode" pitchFamily="34" charset="0"/>
              </a:rPr>
              <a:t> 6</a:t>
            </a:r>
            <a:endParaRPr lang="en-GB" b="0" dirty="0"/>
          </a:p>
        </p:txBody>
      </p:sp>
      <p:sp>
        <p:nvSpPr>
          <p:cNvPr id="6" name="TextBox 3"/>
          <p:cNvSpPr txBox="1"/>
          <p:nvPr/>
        </p:nvSpPr>
        <p:spPr>
          <a:xfrm>
            <a:off x="614940" y="3955702"/>
            <a:ext cx="6142941"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str</a:t>
            </a:r>
            <a:r>
              <a:rPr lang="en-US" b="0" dirty="0">
                <a:latin typeface="Lucida Sans Unicode" pitchFamily="34" charset="0"/>
                <a:cs typeface="Lucida Sans Unicode" pitchFamily="34" charset="0"/>
              </a:rPr>
              <a:t> = "Visit </a:t>
            </a:r>
            <a:r>
              <a:rPr lang="pl-PL" b="0" dirty="0" err="1" smtClean="0">
                <a:latin typeface="Lucida Sans Unicode" pitchFamily="34" charset="0"/>
                <a:cs typeface="Lucida Sans Unicode" pitchFamily="34" charset="0"/>
              </a:rPr>
              <a:t>Gdansk</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res = </a:t>
            </a:r>
            <a:r>
              <a:rPr lang="en-US" b="0" dirty="0" err="1">
                <a:latin typeface="Lucida Sans Unicode" pitchFamily="34" charset="0"/>
                <a:cs typeface="Lucida Sans Unicode" pitchFamily="34" charset="0"/>
              </a:rPr>
              <a:t>str.replace</a:t>
            </a:r>
            <a:r>
              <a:rPr lang="en-US" b="0" dirty="0" smtClean="0">
                <a:latin typeface="Lucida Sans Unicode" pitchFamily="34" charset="0"/>
                <a:cs typeface="Lucida Sans Unicode" pitchFamily="34" charset="0"/>
              </a:rPr>
              <a:t>("</a:t>
            </a:r>
            <a:r>
              <a:rPr lang="pl-PL" b="0" dirty="0" err="1" smtClean="0">
                <a:latin typeface="Lucida Sans Unicode" pitchFamily="34" charset="0"/>
                <a:cs typeface="Lucida Sans Unicode" pitchFamily="34" charset="0"/>
              </a:rPr>
              <a:t>Gdansk</a:t>
            </a:r>
            <a:r>
              <a:rPr lang="en-US" b="0" dirty="0" smtClean="0">
                <a:latin typeface="Lucida Sans Unicode" pitchFamily="34" charset="0"/>
                <a:cs typeface="Lucida Sans Unicode" pitchFamily="34" charset="0"/>
              </a:rPr>
              <a:t>", "</a:t>
            </a:r>
            <a:r>
              <a:rPr lang="pl-PL" b="0" dirty="0" smtClean="0">
                <a:latin typeface="Lucida Sans Unicode" pitchFamily="34" charset="0"/>
                <a:cs typeface="Lucida Sans Unicode" pitchFamily="34" charset="0"/>
              </a:rPr>
              <a:t>Gdynia</a:t>
            </a:r>
            <a:r>
              <a:rPr lang="en-US" b="0" dirty="0" smtClean="0">
                <a:latin typeface="Lucida Sans Unicode" pitchFamily="34" charset="0"/>
                <a:cs typeface="Lucida Sans Unicode" pitchFamily="34" charset="0"/>
              </a:rPr>
              <a:t>");</a:t>
            </a:r>
            <a:endParaRPr lang="en-GB" b="0" dirty="0"/>
          </a:p>
        </p:txBody>
      </p:sp>
      <p:sp>
        <p:nvSpPr>
          <p:cNvPr id="7" name="TextBox 3"/>
          <p:cNvSpPr txBox="1"/>
          <p:nvPr/>
        </p:nvSpPr>
        <p:spPr>
          <a:xfrm>
            <a:off x="611559" y="5963305"/>
            <a:ext cx="6142941"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/e/.test("The best things in life are free</a:t>
            </a:r>
            <a:r>
              <a:rPr lang="en-US"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 //</a:t>
            </a:r>
            <a:r>
              <a:rPr lang="pl-PL" b="0" dirty="0" err="1" smtClean="0">
                <a:latin typeface="Lucida Sans Unicode" pitchFamily="34" charset="0"/>
                <a:cs typeface="Lucida Sans Unicode" pitchFamily="34" charset="0"/>
              </a:rPr>
              <a:t>true</a:t>
            </a:r>
            <a:endParaRPr lang="pl-PL"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/e/.exec("The best things in life are free</a:t>
            </a:r>
            <a:r>
              <a:rPr lang="en-US"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 //e</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165168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Regular Expressions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l-PL" dirty="0" err="1" smtClean="0"/>
              <a:t>Modifiers</a:t>
            </a:r>
            <a:endParaRPr lang="pl-PL" dirty="0" smtClean="0"/>
          </a:p>
          <a:p>
            <a:pPr marL="0" indent="0">
              <a:buNone/>
            </a:pPr>
            <a:endParaRPr lang="pl-PL" dirty="0" smtClean="0"/>
          </a:p>
          <a:p>
            <a:pPr marL="0" indent="0">
              <a:buNone/>
            </a:pPr>
            <a:endParaRPr lang="pl-PL" dirty="0"/>
          </a:p>
          <a:p>
            <a:pPr marL="0" indent="0">
              <a:buNone/>
            </a:pPr>
            <a:endParaRPr lang="pl-PL" sz="1050" dirty="0"/>
          </a:p>
          <a:p>
            <a:r>
              <a:rPr lang="en-US" dirty="0" smtClean="0"/>
              <a:t>Brackets</a:t>
            </a:r>
          </a:p>
        </p:txBody>
      </p:sp>
      <p:graphicFrame>
        <p:nvGraphicFramePr>
          <p:cNvPr id="3" name="Tabela 2"/>
          <p:cNvGraphicFramePr>
            <a:graphicFrameLocks noGrp="1"/>
          </p:cNvGraphicFramePr>
          <p:nvPr>
            <p:extLst>
              <p:ext uri="{D42A27DB-BD31-4B8C-83A1-F6EECF244321}">
                <p14:modId xmlns:p14="http://schemas.microsoft.com/office/powerpoint/2010/main" val="2736465688"/>
              </p:ext>
            </p:extLst>
          </p:nvPr>
        </p:nvGraphicFramePr>
        <p:xfrm>
          <a:off x="459470" y="1412776"/>
          <a:ext cx="8118474" cy="1286592"/>
        </p:xfrm>
        <a:graphic>
          <a:graphicData uri="http://schemas.openxmlformats.org/drawingml/2006/table">
            <a:tbl>
              <a:tblPr/>
              <a:tblGrid>
                <a:gridCol w="512812">
                  <a:extLst>
                    <a:ext uri="{9D8B030D-6E8A-4147-A177-3AD203B41FA5}">
                      <a16:colId xmlns:a16="http://schemas.microsoft.com/office/drawing/2014/main" xmlns="" val="2159491689"/>
                    </a:ext>
                  </a:extLst>
                </a:gridCol>
                <a:gridCol w="7605662">
                  <a:extLst>
                    <a:ext uri="{9D8B030D-6E8A-4147-A177-3AD203B41FA5}">
                      <a16:colId xmlns:a16="http://schemas.microsoft.com/office/drawing/2014/main" xmlns="" val="1891329657"/>
                    </a:ext>
                  </a:extLst>
                </a:gridCol>
              </a:tblGrid>
              <a:tr h="347381">
                <a:tc>
                  <a:txBody>
                    <a:bodyPr/>
                    <a:lstStyle/>
                    <a:p>
                      <a:pPr fontAlgn="t"/>
                      <a:r>
                        <a:rPr lang="en-US" sz="1500" u="sng" dirty="0" err="1">
                          <a:solidFill>
                            <a:schemeClr val="tx1"/>
                          </a:solidFill>
                          <a:effectLst/>
                          <a:hlinkClick r:id="rId3"/>
                        </a:rPr>
                        <a:t>i</a:t>
                      </a:r>
                      <a:endParaRPr lang="en-US" sz="1500" dirty="0">
                        <a:solidFill>
                          <a:schemeClr val="tx1"/>
                        </a:solidFill>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solidFill>
                            <a:schemeClr val="tx1"/>
                          </a:solidFill>
                          <a:effectLst/>
                        </a:rPr>
                        <a:t>Perform case-insensitive matching</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912104735"/>
                  </a:ext>
                </a:extLst>
              </a:tr>
              <a:tr h="527070">
                <a:tc>
                  <a:txBody>
                    <a:bodyPr/>
                    <a:lstStyle/>
                    <a:p>
                      <a:pPr fontAlgn="t"/>
                      <a:r>
                        <a:rPr lang="en-US" sz="1500" u="sng">
                          <a:solidFill>
                            <a:schemeClr val="tx1"/>
                          </a:solidFill>
                          <a:effectLst/>
                          <a:hlinkClick r:id="rId4"/>
                        </a:rPr>
                        <a:t>g</a:t>
                      </a:r>
                      <a:endParaRPr lang="en-US" sz="1500">
                        <a:solidFill>
                          <a:schemeClr val="tx1"/>
                        </a:solidFill>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solidFill>
                            <a:schemeClr val="tx1"/>
                          </a:solidFill>
                          <a:effectLst/>
                        </a:rPr>
                        <a:t>Perform a global match (find all matches rather than stopping after the first match)</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807057943"/>
                  </a:ext>
                </a:extLst>
              </a:tr>
              <a:tr h="347381">
                <a:tc>
                  <a:txBody>
                    <a:bodyPr/>
                    <a:lstStyle/>
                    <a:p>
                      <a:pPr fontAlgn="t"/>
                      <a:r>
                        <a:rPr lang="en-US" sz="1500" u="sng">
                          <a:solidFill>
                            <a:schemeClr val="tx1"/>
                          </a:solidFill>
                          <a:effectLst/>
                          <a:hlinkClick r:id="rId5"/>
                        </a:rPr>
                        <a:t>m</a:t>
                      </a:r>
                      <a:endParaRPr lang="en-US" sz="1500">
                        <a:solidFill>
                          <a:schemeClr val="tx1"/>
                        </a:solidFill>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solidFill>
                            <a:schemeClr val="tx1"/>
                          </a:solidFill>
                          <a:effectLst/>
                        </a:rPr>
                        <a:t>Perform multiline matching</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218190266"/>
                  </a:ext>
                </a:extLst>
              </a:tr>
            </a:tbl>
          </a:graphicData>
        </a:graphic>
      </p:graphicFrame>
      <p:graphicFrame>
        <p:nvGraphicFramePr>
          <p:cNvPr id="8" name="Tabela 7"/>
          <p:cNvGraphicFramePr>
            <a:graphicFrameLocks noGrp="1"/>
          </p:cNvGraphicFramePr>
          <p:nvPr>
            <p:extLst>
              <p:ext uri="{D42A27DB-BD31-4B8C-83A1-F6EECF244321}">
                <p14:modId xmlns:p14="http://schemas.microsoft.com/office/powerpoint/2010/main" val="67655819"/>
              </p:ext>
            </p:extLst>
          </p:nvPr>
        </p:nvGraphicFramePr>
        <p:xfrm>
          <a:off x="459470" y="3166840"/>
          <a:ext cx="8118474" cy="1981353"/>
        </p:xfrm>
        <a:graphic>
          <a:graphicData uri="http://schemas.openxmlformats.org/drawingml/2006/table">
            <a:tbl>
              <a:tblPr/>
              <a:tblGrid>
                <a:gridCol w="1016186">
                  <a:extLst>
                    <a:ext uri="{9D8B030D-6E8A-4147-A177-3AD203B41FA5}">
                      <a16:colId xmlns:a16="http://schemas.microsoft.com/office/drawing/2014/main" xmlns="" val="1951629345"/>
                    </a:ext>
                  </a:extLst>
                </a:gridCol>
                <a:gridCol w="7102288">
                  <a:extLst>
                    <a:ext uri="{9D8B030D-6E8A-4147-A177-3AD203B41FA5}">
                      <a16:colId xmlns:a16="http://schemas.microsoft.com/office/drawing/2014/main" xmlns="" val="1474886074"/>
                    </a:ext>
                  </a:extLst>
                </a:gridCol>
              </a:tblGrid>
              <a:tr h="347381">
                <a:tc>
                  <a:txBody>
                    <a:bodyPr/>
                    <a:lstStyle/>
                    <a:p>
                      <a:pPr fontAlgn="t"/>
                      <a:r>
                        <a:rPr lang="en-US" sz="1500" u="sng">
                          <a:solidFill>
                            <a:srgbClr val="333333"/>
                          </a:solidFill>
                          <a:effectLst/>
                          <a:hlinkClick r:id="rId6"/>
                        </a:rPr>
                        <a:t>[abc]</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Find any character between the brackets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684019147"/>
                  </a:ext>
                </a:extLst>
              </a:tr>
              <a:tr h="570697">
                <a:tc>
                  <a:txBody>
                    <a:bodyPr/>
                    <a:lstStyle/>
                    <a:p>
                      <a:pPr fontAlgn="t"/>
                      <a:r>
                        <a:rPr lang="en-US" sz="1500" u="sng">
                          <a:solidFill>
                            <a:srgbClr val="333333"/>
                          </a:solidFill>
                          <a:effectLst/>
                          <a:hlinkClick r:id="rId7"/>
                        </a:rPr>
                        <a:t>[^abc]</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Find any character NOT between the brackets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95542828"/>
                  </a:ext>
                </a:extLst>
              </a:tr>
              <a:tr h="347381">
                <a:tc>
                  <a:txBody>
                    <a:bodyPr/>
                    <a:lstStyle/>
                    <a:p>
                      <a:pPr fontAlgn="t"/>
                      <a:r>
                        <a:rPr lang="en-US" sz="1500" u="sng">
                          <a:solidFill>
                            <a:srgbClr val="333333"/>
                          </a:solidFill>
                          <a:effectLst/>
                          <a:hlinkClick r:id="rId8"/>
                        </a:rPr>
                        <a:t>[0-9]</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Find any digit between the brackets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756819569"/>
                  </a:ext>
                </a:extLst>
              </a:tr>
              <a:tr h="347381">
                <a:tc>
                  <a:txBody>
                    <a:bodyPr/>
                    <a:lstStyle/>
                    <a:p>
                      <a:pPr fontAlgn="t"/>
                      <a:r>
                        <a:rPr lang="en-US" sz="1500" u="sng">
                          <a:solidFill>
                            <a:srgbClr val="333333"/>
                          </a:solidFill>
                          <a:effectLst/>
                          <a:hlinkClick r:id="rId9"/>
                        </a:rPr>
                        <a:t>[^0-9]</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Find any digit NOT between the brackets</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83443141"/>
                  </a:ext>
                </a:extLst>
              </a:tr>
              <a:tr h="347381">
                <a:tc>
                  <a:txBody>
                    <a:bodyPr/>
                    <a:lstStyle/>
                    <a:p>
                      <a:pPr fontAlgn="t"/>
                      <a:r>
                        <a:rPr lang="en-US" sz="1500" u="sng">
                          <a:solidFill>
                            <a:srgbClr val="333333"/>
                          </a:solidFill>
                          <a:effectLst/>
                          <a:hlinkClick r:id="rId10"/>
                        </a:rPr>
                        <a:t>(x|y)</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Find any of the alternatives specified</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809921685"/>
                  </a:ext>
                </a:extLst>
              </a:tr>
            </a:tbl>
          </a:graphicData>
        </a:graphic>
      </p:graphicFrame>
    </p:spTree>
    <p:extLst>
      <p:ext uri="{BB962C8B-B14F-4D97-AF65-F5344CB8AC3E}">
        <p14:creationId xmlns:p14="http://schemas.microsoft.com/office/powerpoint/2010/main" val="38144855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Regular Expressions</a:t>
            </a:r>
            <a:endParaRPr lang="en-US" dirty="0"/>
          </a:p>
        </p:txBody>
      </p:sp>
      <p:sp>
        <p:nvSpPr>
          <p:cNvPr id="4" name="Content Placeholder 2"/>
          <p:cNvSpPr>
            <a:spLocks noGrp="1"/>
          </p:cNvSpPr>
          <p:nvPr/>
        </p:nvSpPr>
        <p:spPr bwMode="auto">
          <a:xfrm>
            <a:off x="458788" y="76589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smtClean="0"/>
              <a:t>Metacharacters</a:t>
            </a:r>
            <a:r>
              <a:rPr lang="pl-PL" dirty="0" smtClean="0"/>
              <a:t> (</a:t>
            </a:r>
            <a:r>
              <a:rPr lang="pl-PL" dirty="0" err="1" smtClean="0"/>
              <a:t>main</a:t>
            </a:r>
            <a:r>
              <a:rPr lang="pl-PL" dirty="0" smtClean="0"/>
              <a:t>)</a:t>
            </a:r>
          </a:p>
          <a:p>
            <a:endParaRPr lang="pl-PL" dirty="0"/>
          </a:p>
          <a:p>
            <a:endParaRPr lang="pl-PL" dirty="0" smtClean="0"/>
          </a:p>
          <a:p>
            <a:endParaRPr lang="pl-PL" dirty="0"/>
          </a:p>
          <a:p>
            <a:endParaRPr lang="pl-PL" dirty="0" smtClean="0"/>
          </a:p>
          <a:p>
            <a:endParaRPr lang="pl-PL" dirty="0"/>
          </a:p>
          <a:p>
            <a:r>
              <a:rPr lang="en-US" dirty="0" smtClean="0"/>
              <a:t>Quantifiers</a:t>
            </a:r>
            <a:r>
              <a:rPr lang="pl-PL" dirty="0" smtClean="0"/>
              <a:t> (</a:t>
            </a:r>
            <a:r>
              <a:rPr lang="pl-PL" dirty="0" err="1" smtClean="0"/>
              <a:t>main</a:t>
            </a:r>
            <a:r>
              <a:rPr lang="pl-PL" dirty="0" smtClean="0"/>
              <a:t>)</a:t>
            </a:r>
            <a:endParaRPr lang="en-US" dirty="0"/>
          </a:p>
          <a:p>
            <a:pPr marL="0" indent="0">
              <a:buNone/>
            </a:pPr>
            <a:endParaRPr lang="en-US" dirty="0" smtClean="0"/>
          </a:p>
        </p:txBody>
      </p:sp>
      <p:graphicFrame>
        <p:nvGraphicFramePr>
          <p:cNvPr id="5" name="Tabela 4"/>
          <p:cNvGraphicFramePr>
            <a:graphicFrameLocks noGrp="1"/>
          </p:cNvGraphicFramePr>
          <p:nvPr>
            <p:extLst>
              <p:ext uri="{D42A27DB-BD31-4B8C-83A1-F6EECF244321}">
                <p14:modId xmlns:p14="http://schemas.microsoft.com/office/powerpoint/2010/main" val="1179965102"/>
              </p:ext>
            </p:extLst>
          </p:nvPr>
        </p:nvGraphicFramePr>
        <p:xfrm>
          <a:off x="491451" y="1229466"/>
          <a:ext cx="8118474" cy="2468648"/>
        </p:xfrm>
        <a:graphic>
          <a:graphicData uri="http://schemas.openxmlformats.org/drawingml/2006/table">
            <a:tbl>
              <a:tblPr/>
              <a:tblGrid>
                <a:gridCol w="1016868">
                  <a:extLst>
                    <a:ext uri="{9D8B030D-6E8A-4147-A177-3AD203B41FA5}">
                      <a16:colId xmlns:a16="http://schemas.microsoft.com/office/drawing/2014/main" xmlns="" val="3393159996"/>
                    </a:ext>
                  </a:extLst>
                </a:gridCol>
                <a:gridCol w="7101606">
                  <a:extLst>
                    <a:ext uri="{9D8B030D-6E8A-4147-A177-3AD203B41FA5}">
                      <a16:colId xmlns:a16="http://schemas.microsoft.com/office/drawing/2014/main" xmlns="" val="305662545"/>
                    </a:ext>
                  </a:extLst>
                </a:gridCol>
              </a:tblGrid>
              <a:tr h="246626">
                <a:tc>
                  <a:txBody>
                    <a:bodyPr/>
                    <a:lstStyle/>
                    <a:p>
                      <a:pPr fontAlgn="t"/>
                      <a:r>
                        <a:rPr lang="en-US" sz="1500" u="sng" dirty="0">
                          <a:solidFill>
                            <a:srgbClr val="333333"/>
                          </a:solidFill>
                          <a:effectLst/>
                          <a:hlinkClick r:id="rId3"/>
                        </a:rPr>
                        <a:t>.</a:t>
                      </a:r>
                      <a:endParaRPr lang="en-US" sz="15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Find a single character, except newline or line terminator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393133700"/>
                  </a:ext>
                </a:extLst>
              </a:tr>
              <a:tr h="347381">
                <a:tc>
                  <a:txBody>
                    <a:bodyPr/>
                    <a:lstStyle/>
                    <a:p>
                      <a:pPr fontAlgn="t"/>
                      <a:r>
                        <a:rPr lang="en-US" sz="1500" u="sng">
                          <a:solidFill>
                            <a:srgbClr val="333333"/>
                          </a:solidFill>
                          <a:effectLst/>
                          <a:hlinkClick r:id="rId4"/>
                        </a:rPr>
                        <a:t>\w</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Find a word character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997693931"/>
                  </a:ext>
                </a:extLst>
              </a:tr>
              <a:tr h="347381">
                <a:tc>
                  <a:txBody>
                    <a:bodyPr/>
                    <a:lstStyle/>
                    <a:p>
                      <a:pPr fontAlgn="t"/>
                      <a:r>
                        <a:rPr lang="en-US" sz="1500" u="sng" dirty="0">
                          <a:solidFill>
                            <a:srgbClr val="333333"/>
                          </a:solidFill>
                          <a:effectLst/>
                          <a:hlinkClick r:id="rId5"/>
                        </a:rPr>
                        <a:t>\W</a:t>
                      </a:r>
                      <a:endParaRPr lang="en-US" sz="1500" dirty="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a:effectLst/>
                        </a:rPr>
                        <a:t>Find a non-word character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151974527"/>
                  </a:ext>
                </a:extLst>
              </a:tr>
              <a:tr h="347381">
                <a:tc>
                  <a:txBody>
                    <a:bodyPr/>
                    <a:lstStyle/>
                    <a:p>
                      <a:pPr fontAlgn="t"/>
                      <a:r>
                        <a:rPr lang="en-US" sz="1500" u="sng">
                          <a:solidFill>
                            <a:srgbClr val="333333"/>
                          </a:solidFill>
                          <a:effectLst/>
                          <a:hlinkClick r:id="rId6"/>
                        </a:rPr>
                        <a:t>\d</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Find a digit</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810976478"/>
                  </a:ext>
                </a:extLst>
              </a:tr>
              <a:tr h="347381">
                <a:tc>
                  <a:txBody>
                    <a:bodyPr/>
                    <a:lstStyle/>
                    <a:p>
                      <a:pPr fontAlgn="t"/>
                      <a:r>
                        <a:rPr lang="en-US" sz="1500" u="sng">
                          <a:solidFill>
                            <a:srgbClr val="333333"/>
                          </a:solidFill>
                          <a:effectLst/>
                          <a:hlinkClick r:id="rId7"/>
                        </a:rPr>
                        <a:t>\D</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Find a non-digit character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432142081"/>
                  </a:ext>
                </a:extLst>
              </a:tr>
              <a:tr h="347381">
                <a:tc>
                  <a:txBody>
                    <a:bodyPr/>
                    <a:lstStyle/>
                    <a:p>
                      <a:pPr fontAlgn="t"/>
                      <a:r>
                        <a:rPr lang="en-US" sz="1500" u="sng">
                          <a:solidFill>
                            <a:srgbClr val="333333"/>
                          </a:solidFill>
                          <a:effectLst/>
                          <a:hlinkClick r:id="rId8"/>
                        </a:rPr>
                        <a:t>\s</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Find a whitespace character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68329587"/>
                  </a:ext>
                </a:extLst>
              </a:tr>
              <a:tr h="347381">
                <a:tc>
                  <a:txBody>
                    <a:bodyPr/>
                    <a:lstStyle/>
                    <a:p>
                      <a:pPr fontAlgn="t"/>
                      <a:r>
                        <a:rPr lang="en-US" sz="1500" u="sng">
                          <a:solidFill>
                            <a:srgbClr val="333333"/>
                          </a:solidFill>
                          <a:effectLst/>
                          <a:hlinkClick r:id="rId9"/>
                        </a:rPr>
                        <a:t>\S</a:t>
                      </a:r>
                      <a:endParaRPr lang="en-US" sz="1500">
                        <a:effectLst/>
                      </a:endParaRP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500" dirty="0">
                          <a:effectLst/>
                        </a:rPr>
                        <a:t>Find a non-whitespace character</a:t>
                      </a:r>
                    </a:p>
                  </a:txBody>
                  <a:tcPr marL="62032" marR="62032" marT="62032" marB="620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801369711"/>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2945371920"/>
              </p:ext>
            </p:extLst>
          </p:nvPr>
        </p:nvGraphicFramePr>
        <p:xfrm>
          <a:off x="426807" y="4176828"/>
          <a:ext cx="7621932" cy="2780564"/>
        </p:xfrm>
        <a:graphic>
          <a:graphicData uri="http://schemas.openxmlformats.org/drawingml/2006/table">
            <a:tbl>
              <a:tblPr/>
              <a:tblGrid>
                <a:gridCol w="912613">
                  <a:extLst>
                    <a:ext uri="{9D8B030D-6E8A-4147-A177-3AD203B41FA5}">
                      <a16:colId xmlns:a16="http://schemas.microsoft.com/office/drawing/2014/main" xmlns="" val="302921944"/>
                    </a:ext>
                  </a:extLst>
                </a:gridCol>
                <a:gridCol w="6709319">
                  <a:extLst>
                    <a:ext uri="{9D8B030D-6E8A-4147-A177-3AD203B41FA5}">
                      <a16:colId xmlns:a16="http://schemas.microsoft.com/office/drawing/2014/main" xmlns="" val="1112926591"/>
                    </a:ext>
                  </a:extLst>
                </a:gridCol>
              </a:tblGrid>
              <a:tr h="234388">
                <a:tc>
                  <a:txBody>
                    <a:bodyPr/>
                    <a:lstStyle/>
                    <a:p>
                      <a:pPr fontAlgn="t"/>
                      <a:r>
                        <a:rPr lang="en-US" sz="1400" u="sng">
                          <a:solidFill>
                            <a:srgbClr val="333333"/>
                          </a:solidFill>
                          <a:effectLst/>
                          <a:hlinkClick r:id="rId10"/>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Matches any string that contains at least one </a:t>
                      </a:r>
                      <a:r>
                        <a:rPr lang="en-US" sz="1400" i="1">
                          <a:effectLst/>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605969494"/>
                  </a:ext>
                </a:extLst>
              </a:tr>
              <a:tr h="234388">
                <a:tc>
                  <a:txBody>
                    <a:bodyPr/>
                    <a:lstStyle/>
                    <a:p>
                      <a:pPr fontAlgn="t"/>
                      <a:r>
                        <a:rPr lang="en-US" sz="1400" u="sng" dirty="0">
                          <a:solidFill>
                            <a:srgbClr val="333333"/>
                          </a:solidFill>
                          <a:effectLst/>
                          <a:hlinkClick r:id="rId11"/>
                        </a:rPr>
                        <a:t>n*</a:t>
                      </a:r>
                      <a:endParaRPr lang="en-US" sz="1400" dirty="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Matches any string that contains zero or more occurrences of </a:t>
                      </a:r>
                      <a:r>
                        <a:rPr lang="en-US" sz="1400" i="1">
                          <a:effectLst/>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84523248"/>
                  </a:ext>
                </a:extLst>
              </a:tr>
              <a:tr h="234388">
                <a:tc>
                  <a:txBody>
                    <a:bodyPr/>
                    <a:lstStyle/>
                    <a:p>
                      <a:pPr fontAlgn="t"/>
                      <a:r>
                        <a:rPr lang="en-US" sz="1400" u="sng">
                          <a:solidFill>
                            <a:srgbClr val="333333"/>
                          </a:solidFill>
                          <a:effectLst/>
                          <a:hlinkClick r:id="rId12"/>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Matches any string that contains zero or one occurrences of </a:t>
                      </a:r>
                      <a:r>
                        <a:rPr lang="en-US" sz="1400" i="1">
                          <a:effectLst/>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770830557"/>
                  </a:ext>
                </a:extLst>
              </a:tr>
              <a:tr h="234388">
                <a:tc>
                  <a:txBody>
                    <a:bodyPr/>
                    <a:lstStyle/>
                    <a:p>
                      <a:pPr fontAlgn="t"/>
                      <a:r>
                        <a:rPr lang="en-US" sz="1400" u="sng">
                          <a:solidFill>
                            <a:srgbClr val="333333"/>
                          </a:solidFill>
                          <a:effectLst/>
                          <a:hlinkClick r:id="rId13"/>
                        </a:rPr>
                        <a:t>n{X}</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Matches any string that contains a sequence of </a:t>
                      </a:r>
                      <a:r>
                        <a:rPr lang="en-US" sz="1400" i="1">
                          <a:effectLst/>
                        </a:rPr>
                        <a:t>X</a:t>
                      </a:r>
                      <a:r>
                        <a:rPr lang="en-US" sz="1400">
                          <a:effectLst/>
                        </a:rPr>
                        <a:t> </a:t>
                      </a:r>
                      <a:r>
                        <a:rPr lang="en-US" sz="1400" i="1">
                          <a:effectLst/>
                        </a:rPr>
                        <a:t>n</a:t>
                      </a:r>
                      <a:r>
                        <a:rPr lang="en-US" sz="1400">
                          <a:effectLst/>
                        </a:rPr>
                        <a:t>'s</a:t>
                      </a: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293291821"/>
                  </a:ext>
                </a:extLst>
              </a:tr>
              <a:tr h="234388">
                <a:tc>
                  <a:txBody>
                    <a:bodyPr/>
                    <a:lstStyle/>
                    <a:p>
                      <a:pPr fontAlgn="t"/>
                      <a:r>
                        <a:rPr lang="en-US" sz="1400" u="sng">
                          <a:solidFill>
                            <a:srgbClr val="333333"/>
                          </a:solidFill>
                          <a:effectLst/>
                          <a:hlinkClick r:id="rId14"/>
                        </a:rPr>
                        <a:t>n{X,Y}</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Matches any string that contains a sequence of X to Y </a:t>
                      </a:r>
                      <a:r>
                        <a:rPr lang="en-US" sz="1400" i="1">
                          <a:effectLst/>
                        </a:rPr>
                        <a:t>n</a:t>
                      </a:r>
                      <a:r>
                        <a:rPr lang="en-US" sz="1400">
                          <a:effectLst/>
                        </a:rPr>
                        <a:t>'s</a:t>
                      </a: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2750414892"/>
                  </a:ext>
                </a:extLst>
              </a:tr>
              <a:tr h="234388">
                <a:tc>
                  <a:txBody>
                    <a:bodyPr/>
                    <a:lstStyle/>
                    <a:p>
                      <a:pPr fontAlgn="t"/>
                      <a:r>
                        <a:rPr lang="en-US" sz="1400" u="sng">
                          <a:solidFill>
                            <a:srgbClr val="333333"/>
                          </a:solidFill>
                          <a:effectLst/>
                          <a:hlinkClick r:id="rId15"/>
                        </a:rPr>
                        <a:t>n{X,}</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Matches any string that contains a sequence of at least X </a:t>
                      </a:r>
                      <a:r>
                        <a:rPr lang="en-US" sz="1400" i="1">
                          <a:effectLst/>
                        </a:rPr>
                        <a:t>n</a:t>
                      </a:r>
                      <a:r>
                        <a:rPr lang="en-US" sz="1400">
                          <a:effectLst/>
                        </a:rPr>
                        <a:t>'s</a:t>
                      </a: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095918165"/>
                  </a:ext>
                </a:extLst>
              </a:tr>
              <a:tr h="234388">
                <a:tc>
                  <a:txBody>
                    <a:bodyPr/>
                    <a:lstStyle/>
                    <a:p>
                      <a:pPr fontAlgn="t"/>
                      <a:r>
                        <a:rPr lang="en-US" sz="1400" u="sng">
                          <a:solidFill>
                            <a:srgbClr val="333333"/>
                          </a:solidFill>
                          <a:effectLst/>
                          <a:hlinkClick r:id="rId16"/>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Matches any string with </a:t>
                      </a:r>
                      <a:r>
                        <a:rPr lang="en-US" sz="1400" i="1">
                          <a:effectLst/>
                        </a:rPr>
                        <a:t>n</a:t>
                      </a:r>
                      <a:r>
                        <a:rPr lang="en-US" sz="1400">
                          <a:effectLst/>
                        </a:rPr>
                        <a:t> at the end of it</a:t>
                      </a: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751070169"/>
                  </a:ext>
                </a:extLst>
              </a:tr>
              <a:tr h="234388">
                <a:tc>
                  <a:txBody>
                    <a:bodyPr/>
                    <a:lstStyle/>
                    <a:p>
                      <a:pPr fontAlgn="t"/>
                      <a:r>
                        <a:rPr lang="en-US" sz="1400" u="sng">
                          <a:solidFill>
                            <a:srgbClr val="333333"/>
                          </a:solidFill>
                          <a:effectLst/>
                          <a:hlinkClick r:id="rId17"/>
                        </a:rPr>
                        <a:t>^n</a:t>
                      </a:r>
                      <a:endParaRPr lang="en-US" sz="140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Matches any string with </a:t>
                      </a:r>
                      <a:r>
                        <a:rPr lang="en-US" sz="1400" i="1">
                          <a:effectLst/>
                        </a:rPr>
                        <a:t>n</a:t>
                      </a:r>
                      <a:r>
                        <a:rPr lang="en-US" sz="1400">
                          <a:effectLst/>
                        </a:rPr>
                        <a:t> at the beginning of it</a:t>
                      </a: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547736016"/>
                  </a:ext>
                </a:extLst>
              </a:tr>
              <a:tr h="0">
                <a:tc gridSpan="2">
                  <a:txBody>
                    <a:bodyPr/>
                    <a:lstStyle/>
                    <a:p>
                      <a:pPr fontAlgn="t"/>
                      <a:endParaRPr lang="en-US" sz="100" dirty="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hMerge="1">
                  <a:txBody>
                    <a:bodyPr/>
                    <a:lstStyle/>
                    <a:p>
                      <a:pPr fontAlgn="t"/>
                      <a:endParaRPr lang="en-US" sz="1400" dirty="0">
                        <a:effectLst/>
                      </a:endParaRPr>
                    </a:p>
                  </a:txBody>
                  <a:tcPr marL="58238" marR="58238" marT="58238" marB="5823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420515"/>
                  </a:ext>
                </a:extLst>
              </a:tr>
            </a:tbl>
          </a:graphicData>
        </a:graphic>
      </p:graphicFrame>
    </p:spTree>
    <p:extLst>
      <p:ext uri="{BB962C8B-B14F-4D97-AF65-F5344CB8AC3E}">
        <p14:creationId xmlns:p14="http://schemas.microsoft.com/office/powerpoint/2010/main" val="8280957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27 </a:t>
            </a:r>
            <a:r>
              <a:rPr lang="pl-PL" sz="2400" b="1" dirty="0"/>
              <a:t>– </a:t>
            </a:r>
            <a:r>
              <a:rPr lang="pl-PL" sz="2400" i="1" dirty="0" smtClean="0"/>
              <a:t>Wyrażenia regularne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2049658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pl-PL" dirty="0" smtClean="0"/>
              <a:t> 9</a:t>
            </a:r>
            <a:r>
              <a:rPr lang="en-GB" dirty="0" smtClean="0"/>
              <a:t>: Creating Custom Objects</a:t>
            </a:r>
            <a:endParaRPr lang="en-US" dirty="0"/>
          </a:p>
        </p:txBody>
      </p:sp>
      <p:sp>
        <p:nvSpPr>
          <p:cNvPr id="3" name="Text Placeholder 2"/>
          <p:cNvSpPr>
            <a:spLocks noGrp="1"/>
          </p:cNvSpPr>
          <p:nvPr>
            <p:ph type="body" idx="1"/>
          </p:nvPr>
        </p:nvSpPr>
        <p:spPr/>
        <p:txBody>
          <a:bodyPr/>
          <a:lstStyle/>
          <a:p>
            <a:r>
              <a:rPr lang="en-GB" dirty="0" smtClean="0"/>
              <a:t>Creating Simple Objects</a:t>
            </a:r>
            <a:endParaRPr lang="pl-PL" dirty="0" smtClean="0"/>
          </a:p>
          <a:p>
            <a:r>
              <a:rPr lang="pl-PL" dirty="0" err="1" smtClean="0"/>
              <a:t>Visibility</a:t>
            </a:r>
            <a:r>
              <a:rPr lang="en-GB" dirty="0" smtClean="0"/>
              <a:t>
Using Object Literal Notation
Using Constructors
Using Prototypes
Using the </a:t>
            </a:r>
            <a:r>
              <a:rPr lang="en-GB" dirty="0" err="1" smtClean="0"/>
              <a:t>Object.create</a:t>
            </a:r>
            <a:r>
              <a:rPr lang="en-GB" dirty="0" smtClean="0"/>
              <a:t> Method</a:t>
            </a:r>
            <a:endParaRPr lang="pl-PL" dirty="0" smtClean="0"/>
          </a:p>
          <a:p>
            <a:r>
              <a:rPr lang="pl-PL" dirty="0" smtClean="0"/>
              <a:t>JSON</a:t>
            </a:r>
            <a:endParaRPr lang="en-US" dirty="0"/>
          </a:p>
        </p:txBody>
      </p:sp>
    </p:spTree>
    <p:extLst>
      <p:ext uri="{BB962C8B-B14F-4D97-AF65-F5344CB8AC3E}">
        <p14:creationId xmlns:p14="http://schemas.microsoft.com/office/powerpoint/2010/main" val="2694758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Text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Text in HTML can be marked up: </a:t>
            </a:r>
          </a:p>
          <a:p>
            <a:r>
              <a:rPr lang="en-US" dirty="0" smtClean="0"/>
              <a:t>As headings and paragraphs</a:t>
            </a:r>
          </a:p>
          <a:p>
            <a:endParaRPr lang="en-US" dirty="0" smtClean="0"/>
          </a:p>
          <a:p>
            <a:pPr lvl="1"/>
            <a:endParaRPr lang="en-US" dirty="0" smtClean="0"/>
          </a:p>
          <a:p>
            <a:pPr lvl="1"/>
            <a:endParaRPr lang="en-US" dirty="0"/>
          </a:p>
          <a:p>
            <a:r>
              <a:rPr lang="en-US" dirty="0" smtClean="0"/>
              <a:t>With emphasis</a:t>
            </a:r>
          </a:p>
          <a:p>
            <a:endParaRPr lang="en-US" dirty="0"/>
          </a:p>
          <a:p>
            <a:pPr marL="0" indent="0">
              <a:buNone/>
            </a:pPr>
            <a:endParaRPr lang="en-US" dirty="0" smtClean="0"/>
          </a:p>
          <a:p>
            <a:r>
              <a:rPr lang="en-US" dirty="0" smtClean="0"/>
              <a:t>In lists</a:t>
            </a:r>
            <a:endParaRPr lang="en-US" dirty="0"/>
          </a:p>
        </p:txBody>
      </p:sp>
      <p:sp>
        <p:nvSpPr>
          <p:cNvPr id="5" name="Rectangle 4"/>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&lt;h1&gt;An Introduction to HTML&lt;/h1&gt;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&lt;p&gt;In this module, we look at the history of HTML and CSS.&lt;/p&gt;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&lt;h2&gt;In the Beginning&lt;/h2&gt;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&lt;p&gt;WorldWideWeb was created by Sir Tim Berners-Lee at CERN. &lt;/p&gt;</a:t>
            </a:r>
            <a:endParaRPr lang="en-US" b="0" dirty="0"/>
          </a:p>
        </p:txBody>
      </p:sp>
      <p:sp>
        <p:nvSpPr>
          <p:cNvPr id="6" name="Rectangle 5"/>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smtClean="0">
                <a:latin typeface="Lucida Sans Unicode" pitchFamily="34" charset="0"/>
                <a:cs typeface="Lucida Sans Unicode" pitchFamily="34" charset="0"/>
              </a:rPr>
              <a:t>To </a:t>
            </a:r>
            <a:r>
              <a:rPr lang="en-US" b="0" dirty="0">
                <a:latin typeface="Lucida Sans Unicode" pitchFamily="34" charset="0"/>
                <a:cs typeface="Lucida Sans Unicode" pitchFamily="34" charset="0"/>
              </a:rPr>
              <a:t>&lt;</a:t>
            </a:r>
            <a:r>
              <a:rPr lang="en-US" b="0" dirty="0" smtClean="0">
                <a:latin typeface="Lucida Sans Unicode" pitchFamily="34" charset="0"/>
                <a:cs typeface="Lucida Sans Unicode" pitchFamily="34" charset="0"/>
              </a:rPr>
              <a:t>strong&gt;emphasize</a:t>
            </a:r>
            <a:r>
              <a:rPr lang="en-US" b="0" dirty="0">
                <a:latin typeface="Lucida Sans Unicode" pitchFamily="34" charset="0"/>
                <a:cs typeface="Lucida Sans Unicode" pitchFamily="34" charset="0"/>
              </a:rPr>
              <a:t>&lt;/strong&gt; is to give extra weight to (a communication); &lt;em&gt;"Her gesture emphasized her words"&lt;/em&gt; </a:t>
            </a:r>
            <a:endParaRPr lang="en-GB" b="0" dirty="0">
              <a:latin typeface="Lucida Sans Unicode" pitchFamily="34" charset="0"/>
              <a:cs typeface="Lucida Sans Unicode" pitchFamily="34" charset="0"/>
            </a:endParaRPr>
          </a:p>
        </p:txBody>
      </p:sp>
      <p:sp>
        <p:nvSpPr>
          <p:cNvPr id="7" name="Rectangle 6"/>
          <p:cNvSpPr/>
          <p:nvPr/>
        </p:nvSpPr>
        <p:spPr bwMode="auto">
          <a:xfrm>
            <a:off x="1981200"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buNone/>
            </a:pPr>
            <a:r>
              <a:rPr lang="it-IT" b="0" dirty="0">
                <a:latin typeface="Lucida Sans Unicode" pitchFamily="34" charset="0"/>
                <a:cs typeface="Lucida Sans Unicode" pitchFamily="34" charset="0"/>
              </a:rPr>
              <a:t>&lt;ul&gt;</a:t>
            </a:r>
          </a:p>
          <a:p>
            <a:pPr marL="0" lvl="1">
              <a:buNone/>
            </a:pPr>
            <a:r>
              <a:rPr lang="it-IT" b="0" dirty="0">
                <a:latin typeface="Lucida Sans Unicode" pitchFamily="34" charset="0"/>
                <a:cs typeface="Lucida Sans Unicode" pitchFamily="34" charset="0"/>
              </a:rPr>
              <a:t>  &lt;li&gt;Notepad&lt;/li&gt;</a:t>
            </a:r>
          </a:p>
          <a:p>
            <a:pPr marL="0" lvl="1">
              <a:buNone/>
            </a:pPr>
            <a:r>
              <a:rPr lang="it-IT" b="0" dirty="0">
                <a:latin typeface="Lucida Sans Unicode" pitchFamily="34" charset="0"/>
                <a:cs typeface="Lucida Sans Unicode" pitchFamily="34" charset="0"/>
              </a:rPr>
              <a:t>  &lt;li&gt;Textmate&lt;/li&gt;</a:t>
            </a:r>
          </a:p>
          <a:p>
            <a:pPr marL="0" lvl="1">
              <a:buNone/>
            </a:pPr>
            <a:r>
              <a:rPr lang="it-IT" b="0" dirty="0">
                <a:latin typeface="Lucida Sans Unicode" pitchFamily="34" charset="0"/>
                <a:cs typeface="Lucida Sans Unicode" pitchFamily="34" charset="0"/>
              </a:rPr>
              <a:t>  &lt;li&gt;Visual Studio&lt;/li&gt;</a:t>
            </a:r>
          </a:p>
          <a:p>
            <a:pPr marL="0" lvl="1">
              <a:buNone/>
            </a:pPr>
            <a:r>
              <a:rPr lang="it-IT" b="0" dirty="0">
                <a:latin typeface="Lucida Sans Unicode" pitchFamily="34" charset="0"/>
                <a:cs typeface="Lucida Sans Unicode" pitchFamily="34" charset="0"/>
              </a:rPr>
              <a:t>&lt;/ul&gt;</a:t>
            </a:r>
          </a:p>
        </p:txBody>
      </p:sp>
    </p:spTree>
    <p:extLst>
      <p:ext uri="{BB962C8B-B14F-4D97-AF65-F5344CB8AC3E}">
        <p14:creationId xmlns:p14="http://schemas.microsoft.com/office/powerpoint/2010/main" val="77431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Simple Objects</a:t>
            </a:r>
            <a:endParaRPr lang="en-US" dirty="0"/>
          </a:p>
        </p:txBody>
      </p:sp>
      <p:sp>
        <p:nvSpPr>
          <p:cNvPr id="4" name="Content Placeholder 2"/>
          <p:cNvSpPr>
            <a:spLocks noGrp="1"/>
          </p:cNvSpPr>
          <p:nvPr/>
        </p:nvSpPr>
        <p:spPr bwMode="auto">
          <a:xfrm>
            <a:off x="458788" y="80551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There are several ways to create new objects in </a:t>
            </a:r>
            <a:r>
              <a:rPr lang="en-US" dirty="0" smtClean="0"/>
              <a:t>JavaScript:</a:t>
            </a:r>
            <a:endParaRPr lang="en-US" dirty="0"/>
          </a:p>
          <a:p>
            <a:pPr marL="0" indent="0">
              <a:buNone/>
            </a:pPr>
            <a:endParaRPr lang="en-US" dirty="0"/>
          </a:p>
          <a:p>
            <a:pPr marL="0" indent="0">
              <a:buNone/>
            </a:pPr>
            <a:endParaRPr lang="en-US" dirty="0"/>
          </a:p>
          <a:p>
            <a:r>
              <a:rPr lang="en-US" dirty="0" smtClean="0"/>
              <a:t>You </a:t>
            </a:r>
            <a:r>
              <a:rPr lang="en-US" dirty="0"/>
              <a:t>can define properties and methods on an </a:t>
            </a:r>
            <a:r>
              <a:rPr lang="en-US" dirty="0" smtClean="0"/>
              <a:t>object:</a:t>
            </a:r>
            <a:endParaRPr lang="en-US" dirty="0"/>
          </a:p>
          <a:p>
            <a:endParaRPr lang="en-US" dirty="0"/>
          </a:p>
        </p:txBody>
      </p:sp>
      <p:sp>
        <p:nvSpPr>
          <p:cNvPr id="5" name="TextBox 3"/>
          <p:cNvSpPr txBox="1"/>
          <p:nvPr/>
        </p:nvSpPr>
        <p:spPr>
          <a:xfrm>
            <a:off x="533400" y="3735030"/>
            <a:ext cx="8305800"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t>
            </a:r>
            <a:r>
              <a:rPr lang="en-GB" b="0" dirty="0" smtClean="0">
                <a:latin typeface="Lucida Sans Unicode" pitchFamily="34" charset="0"/>
                <a:cs typeface="Lucida Sans Unicode" pitchFamily="34" charset="0"/>
              </a:rPr>
              <a:t>ar employee1 = {};</a:t>
            </a:r>
          </a:p>
          <a:p>
            <a:r>
              <a:rPr lang="en-GB" b="0" dirty="0" smtClean="0">
                <a:latin typeface="Lucida Sans Unicode" pitchFamily="34" charset="0"/>
                <a:cs typeface="Lucida Sans Unicode" pitchFamily="34" charset="0"/>
              </a:rPr>
              <a:t>employee1.name </a:t>
            </a:r>
            <a:r>
              <a:rPr lang="en-GB" b="0" dirty="0">
                <a:latin typeface="Lucida Sans Unicode" pitchFamily="34" charset="0"/>
                <a:cs typeface="Lucida Sans Unicode" pitchFamily="34" charset="0"/>
              </a:rPr>
              <a:t>= "John Smith";</a:t>
            </a:r>
          </a:p>
          <a:p>
            <a:r>
              <a:rPr lang="en-GB" b="0" dirty="0">
                <a:latin typeface="Lucida Sans Unicode" pitchFamily="34" charset="0"/>
                <a:cs typeface="Lucida Sans Unicode" pitchFamily="34" charset="0"/>
              </a:rPr>
              <a:t>employee1.age = 21;</a:t>
            </a:r>
          </a:p>
          <a:p>
            <a:r>
              <a:rPr lang="en-GB" b="0" dirty="0">
                <a:latin typeface="Lucida Sans Unicode" pitchFamily="34" charset="0"/>
                <a:cs typeface="Lucida Sans Unicode" pitchFamily="34" charset="0"/>
              </a:rPr>
              <a:t>employee1.salary = 10000;</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employee1.payRise </a:t>
            </a:r>
            <a:r>
              <a:rPr lang="en-GB" b="0" dirty="0">
                <a:latin typeface="Lucida Sans Unicode" pitchFamily="34" charset="0"/>
                <a:cs typeface="Lucida Sans Unicode" pitchFamily="34" charset="0"/>
              </a:rPr>
              <a:t>= function(amount) {</a:t>
            </a:r>
          </a:p>
          <a:p>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Inside a method, "this" means the current object.</a:t>
            </a:r>
          </a:p>
          <a:p>
            <a:r>
              <a:rPr lang="en-GB" b="0" dirty="0" smtClean="0">
                <a:latin typeface="Lucida Sans Unicode" pitchFamily="34" charset="0"/>
                <a:cs typeface="Lucida Sans Unicode" pitchFamily="34" charset="0"/>
              </a:rPr>
              <a:t>    this.salary </a:t>
            </a:r>
            <a:r>
              <a:rPr lang="en-GB" b="0" dirty="0">
                <a:latin typeface="Lucida Sans Unicode" pitchFamily="34" charset="0"/>
                <a:cs typeface="Lucida Sans Unicode" pitchFamily="34" charset="0"/>
              </a:rPr>
              <a:t>+= amount;</a:t>
            </a:r>
          </a:p>
          <a:p>
            <a:r>
              <a:rPr lang="en-GB" b="0" dirty="0" smtClean="0">
                <a:latin typeface="Lucida Sans Unicode" pitchFamily="34" charset="0"/>
                <a:cs typeface="Lucida Sans Unicode" pitchFamily="34" charset="0"/>
              </a:rPr>
              <a:t>    return </a:t>
            </a:r>
            <a:r>
              <a:rPr lang="en-GB" b="0" dirty="0">
                <a:latin typeface="Lucida Sans Unicode" pitchFamily="34" charset="0"/>
                <a:cs typeface="Lucida Sans Unicode" pitchFamily="34" charset="0"/>
              </a:rPr>
              <a:t>this.salary;</a:t>
            </a:r>
          </a:p>
          <a:p>
            <a:r>
              <a:rPr lang="en-GB" b="0" dirty="0" smtClean="0">
                <a:latin typeface="Lucida Sans Unicode" pitchFamily="34" charset="0"/>
                <a:cs typeface="Lucida Sans Unicode" pitchFamily="34" charset="0"/>
              </a:rPr>
              <a:t>}</a:t>
            </a:r>
            <a:endParaRPr lang="pl-PL"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delete employee1</a:t>
            </a:r>
            <a:r>
              <a:rPr lang="en-GB" b="0" dirty="0" smtClean="0">
                <a:latin typeface="Lucida Sans Unicode" pitchFamily="34" charset="0"/>
                <a:cs typeface="Lucida Sans Unicode" pitchFamily="34" charset="0"/>
              </a:rPr>
              <a:t>.age</a:t>
            </a:r>
            <a:r>
              <a:rPr lang="en-GB" b="0" dirty="0">
                <a:latin typeface="Lucida Sans Unicode" pitchFamily="34" charset="0"/>
                <a:cs typeface="Lucida Sans Unicode" pitchFamily="34" charset="0"/>
              </a:rPr>
              <a:t>;   // </a:t>
            </a:r>
            <a:r>
              <a:rPr lang="en-GB" b="0" dirty="0" smtClean="0">
                <a:latin typeface="Lucida Sans Unicode" pitchFamily="34" charset="0"/>
                <a:cs typeface="Lucida Sans Unicode" pitchFamily="34" charset="0"/>
              </a:rPr>
              <a:t>delete </a:t>
            </a:r>
            <a:r>
              <a:rPr lang="pl-PL" b="0" dirty="0" err="1" smtClean="0">
                <a:latin typeface="Lucida Sans Unicode" pitchFamily="34" charset="0"/>
                <a:cs typeface="Lucida Sans Unicode" pitchFamily="34" charset="0"/>
              </a:rPr>
              <a:t>property</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
        <p:nvSpPr>
          <p:cNvPr id="6" name="TextBox 4"/>
          <p:cNvSpPr txBox="1"/>
          <p:nvPr/>
        </p:nvSpPr>
        <p:spPr>
          <a:xfrm>
            <a:off x="533400" y="1765498"/>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employee1 = new Object();</a:t>
            </a:r>
            <a:endParaRPr lang="en-GB" b="0" dirty="0">
              <a:effectLst/>
              <a:latin typeface="Lucida Sans Unicode" pitchFamily="34" charset="0"/>
              <a:cs typeface="Lucida Sans Unicode" pitchFamily="34" charset="0"/>
            </a:endParaRPr>
          </a:p>
        </p:txBody>
      </p:sp>
      <p:sp>
        <p:nvSpPr>
          <p:cNvPr id="7" name="TextBox 5"/>
          <p:cNvSpPr txBox="1"/>
          <p:nvPr/>
        </p:nvSpPr>
        <p:spPr>
          <a:xfrm>
            <a:off x="533400" y="2234366"/>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p:txBody>
      </p:sp>
    </p:spTree>
    <p:extLst>
      <p:ext uri="{BB962C8B-B14F-4D97-AF65-F5344CB8AC3E}">
        <p14:creationId xmlns:p14="http://schemas.microsoft.com/office/powerpoint/2010/main" val="29468856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Visibility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Local JavaScript </a:t>
            </a:r>
            <a:r>
              <a:rPr lang="en-US" dirty="0" smtClean="0"/>
              <a:t>Variables</a:t>
            </a:r>
            <a:r>
              <a:rPr lang="pl-PL" dirty="0" smtClean="0"/>
              <a:t>: </a:t>
            </a:r>
          </a:p>
          <a:p>
            <a:pPr lvl="1"/>
            <a:r>
              <a:rPr lang="en-US" sz="2000" dirty="0" smtClean="0"/>
              <a:t>Variables </a:t>
            </a:r>
            <a:r>
              <a:rPr lang="en-US" sz="2000" dirty="0"/>
              <a:t>declared within a JavaScript function, become LOCAL to the function</a:t>
            </a:r>
            <a:r>
              <a:rPr lang="en-US" sz="2000" dirty="0" smtClean="0"/>
              <a:t>.</a:t>
            </a:r>
            <a:endParaRPr lang="pl-PL" sz="2000" dirty="0" smtClean="0"/>
          </a:p>
          <a:p>
            <a:pPr lvl="1"/>
            <a:r>
              <a:rPr lang="en-US" sz="2000" dirty="0"/>
              <a:t>Local variables are deleted when the function is completed.</a:t>
            </a:r>
          </a:p>
          <a:p>
            <a:pPr lvl="1"/>
            <a:endParaRPr lang="en-US" dirty="0"/>
          </a:p>
          <a:p>
            <a:endParaRPr lang="pl-PL" dirty="0" smtClean="0"/>
          </a:p>
          <a:p>
            <a:pPr marL="0" indent="0">
              <a:buNone/>
            </a:pPr>
            <a:endParaRPr lang="pl-PL" sz="1100" dirty="0"/>
          </a:p>
          <a:p>
            <a:r>
              <a:rPr lang="en-US" dirty="0" smtClean="0"/>
              <a:t>Global </a:t>
            </a:r>
            <a:r>
              <a:rPr lang="en-US" dirty="0"/>
              <a:t>JavaScript </a:t>
            </a:r>
            <a:r>
              <a:rPr lang="en-US" dirty="0" smtClean="0"/>
              <a:t>Variables</a:t>
            </a:r>
            <a:r>
              <a:rPr lang="pl-PL" dirty="0" smtClean="0"/>
              <a:t>: </a:t>
            </a:r>
          </a:p>
          <a:p>
            <a:pPr lvl="1"/>
            <a:r>
              <a:rPr lang="en-US" sz="2000" dirty="0" smtClean="0"/>
              <a:t>A </a:t>
            </a:r>
            <a:r>
              <a:rPr lang="en-US" sz="2000" dirty="0"/>
              <a:t>variable declared outside a function, becomes GLOBAL</a:t>
            </a:r>
            <a:r>
              <a:rPr lang="en-US" sz="2000" dirty="0" smtClean="0"/>
              <a:t>.</a:t>
            </a:r>
            <a:endParaRPr lang="pl-PL" sz="2000" dirty="0" smtClean="0"/>
          </a:p>
          <a:p>
            <a:pPr lvl="1"/>
            <a:r>
              <a:rPr lang="en-US" sz="2000" dirty="0"/>
              <a:t>Global variables are deleted when you close the page.</a:t>
            </a:r>
          </a:p>
        </p:txBody>
      </p:sp>
      <p:sp>
        <p:nvSpPr>
          <p:cNvPr id="5" name="TextBox 3"/>
          <p:cNvSpPr txBox="1"/>
          <p:nvPr/>
        </p:nvSpPr>
        <p:spPr>
          <a:xfrm>
            <a:off x="458788" y="5013176"/>
            <a:ext cx="8305800"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carName</a:t>
            </a:r>
            <a:r>
              <a:rPr lang="en-US" b="0" dirty="0">
                <a:latin typeface="Lucida Sans Unicode" pitchFamily="34" charset="0"/>
                <a:cs typeface="Lucida Sans Unicode" pitchFamily="34" charset="0"/>
              </a:rPr>
              <a:t> = " Volvo</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code here can use </a:t>
            </a:r>
            <a:r>
              <a:rPr lang="en-US" b="0" dirty="0" err="1">
                <a:latin typeface="Lucida Sans Unicode" pitchFamily="34" charset="0"/>
                <a:cs typeface="Lucida Sans Unicode" pitchFamily="34" charset="0"/>
              </a:rPr>
              <a:t>carName</a:t>
            </a:r>
            <a:endParaRPr lang="en-US"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function </a:t>
            </a:r>
            <a:r>
              <a:rPr lang="en-US" b="0" dirty="0" err="1">
                <a:latin typeface="Lucida Sans Unicode" pitchFamily="34" charset="0"/>
                <a:cs typeface="Lucida Sans Unicode" pitchFamily="34" charset="0"/>
              </a:rPr>
              <a:t>myFunction</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 code here can use	</a:t>
            </a:r>
            <a:r>
              <a:rPr lang="en-US" b="0" dirty="0" err="1">
                <a:latin typeface="Lucida Sans Unicode" pitchFamily="34" charset="0"/>
                <a:cs typeface="Lucida Sans Unicode" pitchFamily="34" charset="0"/>
              </a:rPr>
              <a:t>carName</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451552" y="2556147"/>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code </a:t>
            </a:r>
            <a:r>
              <a:rPr lang="en-US" b="0" dirty="0" smtClean="0">
                <a:latin typeface="Lucida Sans Unicode" pitchFamily="34" charset="0"/>
                <a:cs typeface="Lucida Sans Unicode" pitchFamily="34" charset="0"/>
              </a:rPr>
              <a:t>here</a:t>
            </a:r>
            <a:r>
              <a:rPr lang="pl-PL"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can </a:t>
            </a:r>
            <a:r>
              <a:rPr lang="en-US" b="0" dirty="0">
                <a:latin typeface="Lucida Sans Unicode" pitchFamily="34" charset="0"/>
                <a:cs typeface="Lucida Sans Unicode" pitchFamily="34" charset="0"/>
              </a:rPr>
              <a:t>not use </a:t>
            </a:r>
            <a:r>
              <a:rPr lang="en-US" b="0" dirty="0" err="1">
                <a:latin typeface="Lucida Sans Unicode" pitchFamily="34" charset="0"/>
                <a:cs typeface="Lucida Sans Unicode" pitchFamily="34" charset="0"/>
              </a:rPr>
              <a:t>carName</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function </a:t>
            </a:r>
            <a:r>
              <a:rPr lang="en-US" b="0" dirty="0" err="1">
                <a:latin typeface="Lucida Sans Unicode" pitchFamily="34" charset="0"/>
                <a:cs typeface="Lucida Sans Unicode" pitchFamily="34" charset="0"/>
              </a:rPr>
              <a:t>myFunction</a:t>
            </a:r>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carName</a:t>
            </a:r>
            <a:r>
              <a:rPr lang="en-US" b="0" dirty="0">
                <a:latin typeface="Lucida Sans Unicode" pitchFamily="34" charset="0"/>
                <a:cs typeface="Lucida Sans Unicode" pitchFamily="34" charset="0"/>
              </a:rPr>
              <a:t> = "Volvo</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 code here can use </a:t>
            </a:r>
            <a:r>
              <a:rPr lang="en-US" b="0" dirty="0" err="1" smtClean="0">
                <a:latin typeface="Lucida Sans Unicode" pitchFamily="34" charset="0"/>
                <a:cs typeface="Lucida Sans Unicode" pitchFamily="34" charset="0"/>
              </a:rPr>
              <a:t>carName</a:t>
            </a:r>
            <a:r>
              <a:rPr lang="en-US" b="0" dirty="0" smtClean="0">
                <a:latin typeface="Lucida Sans Unicode" pitchFamily="34" charset="0"/>
                <a:cs typeface="Lucida Sans Unicode" pitchFamily="34" charset="0"/>
              </a:rPr>
              <a:t>}</a:t>
            </a:r>
            <a:endParaRPr lang="en-GB" b="0" dirty="0">
              <a:effectLst/>
              <a:latin typeface="Lucida Sans Unicode" pitchFamily="34" charset="0"/>
              <a:cs typeface="Lucida Sans Unicode" pitchFamily="34" charset="0"/>
            </a:endParaRPr>
          </a:p>
        </p:txBody>
      </p:sp>
    </p:spTree>
    <p:extLst>
      <p:ext uri="{BB962C8B-B14F-4D97-AF65-F5344CB8AC3E}">
        <p14:creationId xmlns:p14="http://schemas.microsoft.com/office/powerpoint/2010/main" val="2034481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Literal Notation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Object literal notation provides a shorthand way to </a:t>
            </a:r>
            <a:r>
              <a:rPr lang="en-GB" dirty="0"/>
              <a:t>create new </a:t>
            </a:r>
            <a:r>
              <a:rPr lang="en-GB" dirty="0" smtClean="0"/>
              <a:t>objects and </a:t>
            </a:r>
            <a:r>
              <a:rPr lang="en-GB" dirty="0"/>
              <a:t>assign properties and </a:t>
            </a:r>
            <a:r>
              <a:rPr lang="en-GB" dirty="0" smtClean="0"/>
              <a:t>methods:</a:t>
            </a:r>
            <a:endParaRPr lang="en-US" dirty="0"/>
          </a:p>
          <a:p>
            <a:endParaRPr lang="en-US" dirty="0"/>
          </a:p>
        </p:txBody>
      </p:sp>
      <p:sp>
        <p:nvSpPr>
          <p:cNvPr id="5" name="TextBox 3"/>
          <p:cNvSpPr txBox="1"/>
          <p:nvPr/>
        </p:nvSpPr>
        <p:spPr>
          <a:xfrm>
            <a:off x="419100" y="25066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a:p>
            <a:r>
              <a:rPr lang="en-GB" b="0" dirty="0">
                <a:latin typeface="Lucida Sans Unicode" pitchFamily="34" charset="0"/>
                <a:cs typeface="Lucida Sans Unicode" pitchFamily="34" charset="0"/>
              </a:rPr>
              <a:t>    name: "Mary Jones",</a:t>
            </a:r>
          </a:p>
          <a:p>
            <a:r>
              <a:rPr lang="en-GB" b="0" dirty="0">
                <a:latin typeface="Lucida Sans Unicode" pitchFamily="34" charset="0"/>
                <a:cs typeface="Lucida Sans Unicode" pitchFamily="34" charset="0"/>
              </a:rPr>
              <a:t>    age: 42,</a:t>
            </a:r>
          </a:p>
          <a:p>
            <a:r>
              <a:rPr lang="en-GB" b="0" dirty="0">
                <a:latin typeface="Lucida Sans Unicode" pitchFamily="34" charset="0"/>
                <a:cs typeface="Lucida Sans Unicode" pitchFamily="34" charset="0"/>
              </a:rPr>
              <a:t>    salary: 20000,</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payRise: function(amount) {</a:t>
            </a:r>
          </a:p>
          <a:p>
            <a:r>
              <a:rPr lang="en-GB" b="0" dirty="0">
                <a:latin typeface="Lucida Sans Unicode" pitchFamily="34" charset="0"/>
                <a:cs typeface="Lucida Sans Unicode" pitchFamily="34" charset="0"/>
              </a:rPr>
              <a:t>        this.salary += amount;            </a:t>
            </a:r>
          </a:p>
          <a:p>
            <a:r>
              <a:rPr lang="en-GB" b="0" dirty="0">
                <a:latin typeface="Lucida Sans Unicode" pitchFamily="34" charset="0"/>
                <a:cs typeface="Lucida Sans Unicode" pitchFamily="34" charset="0"/>
              </a:rPr>
              <a:t>        return this.salary;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displayDetails: function() {</a:t>
            </a:r>
          </a:p>
          <a:p>
            <a:r>
              <a:rPr lang="en-GB" b="0" dirty="0">
                <a:latin typeface="Lucida Sans Unicode" pitchFamily="34" charset="0"/>
                <a:cs typeface="Lucida Sans Unicode" pitchFamily="34" charset="0"/>
              </a:rPr>
              <a:t>        alert(this.name + " is " + this.age + " and earns " + this.salary);</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7696291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Constructor </a:t>
            </a:r>
            <a:r>
              <a:rPr lang="en-US" dirty="0"/>
              <a:t>functions </a:t>
            </a:r>
            <a:r>
              <a:rPr lang="en-US" dirty="0" smtClean="0"/>
              <a:t>define the shape of objects</a:t>
            </a:r>
            <a:endParaRPr lang="en-US" dirty="0"/>
          </a:p>
          <a:p>
            <a:pPr lvl="1"/>
            <a:r>
              <a:rPr lang="en-US" dirty="0" smtClean="0"/>
              <a:t>They create </a:t>
            </a:r>
            <a:r>
              <a:rPr lang="en-US" dirty="0"/>
              <a:t>and </a:t>
            </a:r>
            <a:r>
              <a:rPr lang="en-US" dirty="0" smtClean="0"/>
              <a:t>assign </a:t>
            </a:r>
            <a:r>
              <a:rPr lang="en-US" dirty="0"/>
              <a:t>properties for the target object</a:t>
            </a:r>
          </a:p>
          <a:p>
            <a:pPr lvl="1"/>
            <a:r>
              <a:rPr lang="en-US" dirty="0"/>
              <a:t>The target object is </a:t>
            </a:r>
            <a:r>
              <a:rPr lang="en-US" dirty="0" smtClean="0"/>
              <a:t>referenced by </a:t>
            </a:r>
            <a:r>
              <a:rPr lang="en-US" dirty="0"/>
              <a:t>the </a:t>
            </a:r>
            <a:r>
              <a:rPr lang="en-US" b="1" dirty="0"/>
              <a:t>this </a:t>
            </a:r>
            <a:r>
              <a:rPr lang="en-US" dirty="0"/>
              <a:t>keyword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smtClean="0"/>
              <a:t>Use the </a:t>
            </a:r>
            <a:r>
              <a:rPr lang="en-US" dirty="0"/>
              <a:t>constructor </a:t>
            </a:r>
            <a:r>
              <a:rPr lang="en-US" dirty="0" smtClean="0"/>
              <a:t>function to </a:t>
            </a:r>
            <a:r>
              <a:rPr lang="en-US" dirty="0"/>
              <a:t>create new objects with the specified </a:t>
            </a:r>
            <a:r>
              <a:rPr lang="en-US" dirty="0" smtClean="0"/>
              <a:t>properties:</a:t>
            </a:r>
            <a:endParaRPr lang="en-US" dirty="0"/>
          </a:p>
          <a:p>
            <a:endParaRPr lang="en-US" dirty="0"/>
          </a:p>
        </p:txBody>
      </p:sp>
      <p:sp>
        <p:nvSpPr>
          <p:cNvPr id="5" name="TextBox 3"/>
          <p:cNvSpPr txBox="1"/>
          <p:nvPr/>
        </p:nvSpPr>
        <p:spPr>
          <a:xfrm>
            <a:off x="419100" y="2514600"/>
            <a:ext cx="8305800"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Account = function (id, name) {</a:t>
            </a:r>
          </a:p>
          <a:p>
            <a:r>
              <a:rPr lang="en-GB" b="0" dirty="0">
                <a:latin typeface="Lucida Sans Unicode" pitchFamily="34" charset="0"/>
                <a:cs typeface="Lucida Sans Unicode" pitchFamily="34" charset="0"/>
              </a:rPr>
              <a:t>    this.id = id;</a:t>
            </a:r>
          </a:p>
          <a:p>
            <a:r>
              <a:rPr lang="en-GB" b="0" dirty="0">
                <a:latin typeface="Lucida Sans Unicode" pitchFamily="34" charset="0"/>
                <a:cs typeface="Lucida Sans Unicode" pitchFamily="34" charset="0"/>
              </a:rPr>
              <a:t>    this.name = name;</a:t>
            </a:r>
          </a:p>
          <a:p>
            <a:r>
              <a:rPr lang="en-GB" b="0" dirty="0">
                <a:latin typeface="Lucida Sans Unicode" pitchFamily="34" charset="0"/>
                <a:cs typeface="Lucida Sans Unicode" pitchFamily="34" charset="0"/>
              </a:rPr>
              <a:t>    this.balance = 0;</a:t>
            </a:r>
          </a:p>
          <a:p>
            <a:r>
              <a:rPr lang="en-GB" b="0" dirty="0">
                <a:latin typeface="Lucida Sans Unicode" pitchFamily="34" charset="0"/>
                <a:cs typeface="Lucida Sans Unicode" pitchFamily="34" charset="0"/>
              </a:rPr>
              <a:t>    this.numTransactions = 0;</a:t>
            </a:r>
          </a:p>
          <a:p>
            <a:r>
              <a:rPr lang="en-GB" b="0" dirty="0">
                <a:latin typeface="Lucida Sans Unicode" pitchFamily="34" charset="0"/>
                <a:cs typeface="Lucida Sans Unicode" pitchFamily="34" charset="0"/>
              </a:rPr>
              <a:t>};</a:t>
            </a:r>
          </a:p>
        </p:txBody>
      </p:sp>
      <p:sp>
        <p:nvSpPr>
          <p:cNvPr id="6" name="TextBox 4"/>
          <p:cNvSpPr txBox="1"/>
          <p:nvPr/>
        </p:nvSpPr>
        <p:spPr>
          <a:xfrm>
            <a:off x="419100" y="54864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acc1 = new Account(1, "John");</a:t>
            </a:r>
          </a:p>
          <a:p>
            <a:r>
              <a:rPr lang="en-GB" b="0" dirty="0">
                <a:latin typeface="Lucida Sans Unicode" pitchFamily="34" charset="0"/>
                <a:cs typeface="Lucida Sans Unicode" pitchFamily="34" charset="0"/>
              </a:rPr>
              <a:t>var acc2 = new Account(2, "Mary");</a:t>
            </a:r>
          </a:p>
        </p:txBody>
      </p:sp>
    </p:spTree>
    <p:extLst>
      <p:ext uri="{BB962C8B-B14F-4D97-AF65-F5344CB8AC3E}">
        <p14:creationId xmlns:p14="http://schemas.microsoft.com/office/powerpoint/2010/main" val="32387686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All objects created by using a constructor function have their own copy of the properties defined by the constructor</a:t>
            </a:r>
          </a:p>
          <a:p>
            <a:pPr lvl="1"/>
            <a:r>
              <a:rPr lang="en-GB" sz="2000" dirty="0"/>
              <a:t>All JavaScript objects, including constructors, have a special property named </a:t>
            </a:r>
            <a:r>
              <a:rPr lang="en-GB" sz="2000" b="1" dirty="0"/>
              <a:t>prototype</a:t>
            </a:r>
          </a:p>
          <a:p>
            <a:pPr lvl="1"/>
            <a:r>
              <a:rPr lang="en-US" sz="2000" dirty="0" smtClean="0"/>
              <a:t>Use the prototype to share function definitions between objects:</a:t>
            </a:r>
          </a:p>
        </p:txBody>
      </p:sp>
      <p:sp>
        <p:nvSpPr>
          <p:cNvPr id="5" name="TextBox 3"/>
          <p:cNvSpPr txBox="1"/>
          <p:nvPr/>
        </p:nvSpPr>
        <p:spPr>
          <a:xfrm>
            <a:off x="297498" y="3140968"/>
            <a:ext cx="8305800" cy="369331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err="1" smtClean="0">
                <a:latin typeface="Lucida Sans Unicode" pitchFamily="34" charset="0"/>
                <a:cs typeface="Lucida Sans Unicode" pitchFamily="34" charset="0"/>
              </a:rPr>
              <a:t>Account.prototype</a:t>
            </a:r>
            <a:r>
              <a:rPr lang="pl-PL" b="0" dirty="0" smtClean="0">
                <a:latin typeface="Lucida Sans Unicode" pitchFamily="34" charset="0"/>
                <a:cs typeface="Lucida Sans Unicode" pitchFamily="34" charset="0"/>
              </a:rPr>
              <a:t>.</a:t>
            </a:r>
            <a:r>
              <a:rPr lang="pl-PL" b="0" dirty="0" err="1" smtClean="0">
                <a:latin typeface="Lucida Sans Unicode" pitchFamily="34" charset="0"/>
                <a:cs typeface="Lucida Sans Unicode" pitchFamily="34" charset="0"/>
              </a:rPr>
              <a:t>deposit</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 </a:t>
            </a:r>
            <a:r>
              <a:rPr lang="pl-PL" b="0" dirty="0" err="1" smtClean="0">
                <a:latin typeface="Lucida Sans Unicode" pitchFamily="34" charset="0"/>
                <a:cs typeface="Lucida Sans Unicode" pitchFamily="34" charset="0"/>
              </a:rPr>
              <a:t>function</a:t>
            </a:r>
            <a:r>
              <a:rPr lang="pl-PL" b="0" dirty="0" smtClean="0">
                <a:latin typeface="Lucida Sans Unicode" pitchFamily="34" charset="0"/>
                <a:cs typeface="Lucida Sans Unicode" pitchFamily="34" charset="0"/>
              </a:rPr>
              <a:t>(</a:t>
            </a:r>
            <a:r>
              <a:rPr lang="pl-PL" b="0" dirty="0" err="1" smtClean="0">
                <a:latin typeface="Lucida Sans Unicode" pitchFamily="34" charset="0"/>
                <a:cs typeface="Lucida Sans Unicode" pitchFamily="34" charset="0"/>
              </a:rPr>
              <a:t>amount</a:t>
            </a:r>
            <a:r>
              <a:rPr lang="pl-PL" b="0" dirty="0" smtClean="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pl-PL" b="0" dirty="0" smtClean="0">
                <a:latin typeface="Lucida Sans Unicode" pitchFamily="34" charset="0"/>
                <a:cs typeface="Lucida Sans Unicode" pitchFamily="34" charset="0"/>
              </a:rPr>
              <a:t>        </a:t>
            </a:r>
            <a:r>
              <a:rPr lang="en-GB" b="0" dirty="0" err="1" smtClean="0">
                <a:latin typeface="Lucida Sans Unicode" pitchFamily="34" charset="0"/>
                <a:cs typeface="Lucida Sans Unicode" pitchFamily="34" charset="0"/>
              </a:rPr>
              <a:t>this.balance</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 amount;</a:t>
            </a:r>
          </a:p>
          <a:p>
            <a:r>
              <a:rPr lang="en-GB" b="0" dirty="0">
                <a:latin typeface="Lucida Sans Unicode" pitchFamily="34" charset="0"/>
                <a:cs typeface="Lucida Sans Unicode" pitchFamily="34" charset="0"/>
              </a:rPr>
              <a:t>        </a:t>
            </a:r>
            <a:r>
              <a:rPr lang="en-GB" b="0" dirty="0" err="1">
                <a:latin typeface="Lucida Sans Unicode" pitchFamily="34" charset="0"/>
                <a:cs typeface="Lucida Sans Unicode" pitchFamily="34" charset="0"/>
              </a:rPr>
              <a:t>this.numTransactions</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r>
              <a:rPr lang="pl-PL"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endParaRPr lang="pl-PL" b="0" dirty="0" smtClean="0">
              <a:latin typeface="Lucida Sans Unicode" pitchFamily="34" charset="0"/>
              <a:cs typeface="Lucida Sans Unicode" pitchFamily="34" charset="0"/>
            </a:endParaRPr>
          </a:p>
          <a:p>
            <a:r>
              <a:rPr lang="en-GB" b="0" dirty="0" err="1" smtClean="0">
                <a:latin typeface="Lucida Sans Unicode" pitchFamily="34" charset="0"/>
                <a:cs typeface="Lucida Sans Unicode" pitchFamily="34" charset="0"/>
              </a:rPr>
              <a:t>Account.prototype</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deposit: function(amount) {</a:t>
            </a:r>
          </a:p>
          <a:p>
            <a:r>
              <a:rPr lang="en-GB" b="0" dirty="0">
                <a:latin typeface="Lucida Sans Unicode" pitchFamily="34" charset="0"/>
                <a:cs typeface="Lucida Sans Unicode" pitchFamily="34" charset="0"/>
              </a:rPr>
              <a:t>        this.balance += amount;</a:t>
            </a:r>
          </a:p>
          <a:p>
            <a:r>
              <a:rPr lang="en-GB" b="0" dirty="0">
                <a:latin typeface="Lucida Sans Unicode" pitchFamily="34" charset="0"/>
                <a:cs typeface="Lucida Sans Unicode" pitchFamily="34" charset="0"/>
              </a:rPr>
              <a:t>        this.numTransactions++;</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Plus other methods…</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463805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Object.create Method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a:t>Object.create</a:t>
            </a:r>
            <a:r>
              <a:rPr lang="en-US" b="1" dirty="0" smtClean="0"/>
              <a:t>() </a:t>
            </a:r>
            <a:r>
              <a:rPr lang="en-US" dirty="0" smtClean="0"/>
              <a:t>to create an object based on existing prototype</a:t>
            </a:r>
            <a:endParaRPr lang="en-US" dirty="0"/>
          </a:p>
          <a:p>
            <a:pPr lvl="1"/>
            <a:r>
              <a:rPr lang="en-US" dirty="0"/>
              <a:t>Pass in a prototype object </a:t>
            </a:r>
          </a:p>
          <a:p>
            <a:pPr lvl="1"/>
            <a:r>
              <a:rPr lang="en-US" dirty="0"/>
              <a:t>Optionally pass in a properties object that specifies additional properties to add to the new object</a:t>
            </a:r>
          </a:p>
          <a:p>
            <a:pPr marL="0" indent="0">
              <a:buNone/>
            </a:pPr>
            <a:endParaRPr lang="en-US" dirty="0"/>
          </a:p>
          <a:p>
            <a:pPr marL="0" indent="0">
              <a:buNone/>
            </a:pPr>
            <a:endParaRPr lang="en-US" dirty="0"/>
          </a:p>
          <a:p>
            <a:r>
              <a:rPr lang="en-US" dirty="0"/>
              <a:t>The new object </a:t>
            </a:r>
            <a:r>
              <a:rPr lang="en-US" dirty="0" smtClean="0"/>
              <a:t>has </a:t>
            </a:r>
            <a:r>
              <a:rPr lang="en-US" dirty="0"/>
              <a:t>access to all the properties defined in the specified </a:t>
            </a:r>
            <a:r>
              <a:rPr lang="en-US" dirty="0" smtClean="0"/>
              <a:t>prototype</a:t>
            </a:r>
          </a:p>
          <a:p>
            <a:pPr lvl="1"/>
            <a:r>
              <a:rPr lang="en-US" dirty="0" smtClean="0"/>
              <a:t>It forms the basis of the approach used by many JavaScript developers to implement inheritance.</a:t>
            </a:r>
            <a:endParaRPr lang="en-US" dirty="0"/>
          </a:p>
          <a:p>
            <a:endParaRPr lang="en-US" dirty="0"/>
          </a:p>
          <a:p>
            <a:endParaRPr lang="en-US" dirty="0"/>
          </a:p>
        </p:txBody>
      </p:sp>
      <p:sp>
        <p:nvSpPr>
          <p:cNvPr id="5" name="TextBox 3"/>
          <p:cNvSpPr txBox="1"/>
          <p:nvPr/>
        </p:nvSpPr>
        <p:spPr>
          <a:xfrm>
            <a:off x="477465" y="3341609"/>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obj1 = Object.create(prototypeObject, propertiesObject</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746983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JSON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JSON stands for </a:t>
            </a:r>
            <a:r>
              <a:rPr lang="en-US" b="1" dirty="0"/>
              <a:t>J</a:t>
            </a:r>
            <a:r>
              <a:rPr lang="en-US" dirty="0"/>
              <a:t>ava</a:t>
            </a:r>
            <a:r>
              <a:rPr lang="en-US" b="1" dirty="0"/>
              <a:t>S</a:t>
            </a:r>
            <a:r>
              <a:rPr lang="en-US" dirty="0"/>
              <a:t>cript </a:t>
            </a:r>
            <a:r>
              <a:rPr lang="en-US" b="1" dirty="0"/>
              <a:t>O</a:t>
            </a:r>
            <a:r>
              <a:rPr lang="en-US" dirty="0"/>
              <a:t>bject </a:t>
            </a:r>
            <a:r>
              <a:rPr lang="en-US" b="1" dirty="0" smtClean="0"/>
              <a:t>N</a:t>
            </a:r>
            <a:r>
              <a:rPr lang="en-US" dirty="0" smtClean="0"/>
              <a:t>otation</a:t>
            </a:r>
            <a:r>
              <a:rPr lang="pl-PL" dirty="0" smtClean="0"/>
              <a:t> and </a:t>
            </a:r>
            <a:r>
              <a:rPr lang="en-US" dirty="0"/>
              <a:t>is a format for storing and transporting </a:t>
            </a:r>
            <a:r>
              <a:rPr lang="en-US" dirty="0" smtClean="0"/>
              <a:t>data</a:t>
            </a:r>
            <a:endParaRPr lang="pl-PL" dirty="0" smtClean="0"/>
          </a:p>
          <a:p>
            <a:endParaRPr lang="pl-PL" dirty="0" smtClean="0"/>
          </a:p>
          <a:p>
            <a:endParaRPr lang="pl-PL" dirty="0"/>
          </a:p>
          <a:p>
            <a:endParaRPr lang="pl-PL" dirty="0" smtClean="0"/>
          </a:p>
          <a:p>
            <a:endParaRPr lang="pl-PL" dirty="0"/>
          </a:p>
          <a:p>
            <a:r>
              <a:rPr lang="en-US" dirty="0"/>
              <a:t>Converting a JSON Text to a JavaScript </a:t>
            </a:r>
            <a:r>
              <a:rPr lang="en-US" dirty="0" smtClean="0"/>
              <a:t>Object</a:t>
            </a:r>
            <a:endParaRPr lang="pl-PL" dirty="0" smtClean="0"/>
          </a:p>
          <a:p>
            <a:endParaRPr lang="pl-PL" dirty="0"/>
          </a:p>
          <a:p>
            <a:r>
              <a:rPr lang="en-US" dirty="0"/>
              <a:t> </a:t>
            </a:r>
            <a:r>
              <a:rPr lang="pl-PL" dirty="0" smtClean="0"/>
              <a:t>c</a:t>
            </a:r>
            <a:r>
              <a:rPr lang="en-US" dirty="0" err="1" smtClean="0"/>
              <a:t>onvert</a:t>
            </a:r>
            <a:r>
              <a:rPr lang="pl-PL" dirty="0" err="1" smtClean="0"/>
              <a:t>ing</a:t>
            </a:r>
            <a:r>
              <a:rPr lang="en-US" dirty="0" smtClean="0"/>
              <a:t> </a:t>
            </a:r>
            <a:r>
              <a:rPr lang="en-US" dirty="0"/>
              <a:t>a JavaScript value to a JSON </a:t>
            </a:r>
            <a:r>
              <a:rPr lang="en-US" dirty="0" smtClean="0"/>
              <a:t>string</a:t>
            </a:r>
            <a:endParaRPr lang="pl-PL" dirty="0" smtClean="0"/>
          </a:p>
          <a:p>
            <a:endParaRPr lang="en-US" dirty="0"/>
          </a:p>
          <a:p>
            <a:endParaRPr lang="pl-PL" dirty="0" smtClean="0"/>
          </a:p>
          <a:p>
            <a:pPr marL="0" indent="0">
              <a:buNone/>
            </a:pPr>
            <a:endParaRPr lang="en-US" dirty="0" smtClean="0"/>
          </a:p>
          <a:p>
            <a:pPr marL="0" indent="0">
              <a:buNone/>
            </a:pPr>
            <a:endParaRPr lang="en-US" dirty="0"/>
          </a:p>
          <a:p>
            <a:endParaRPr lang="en-US" dirty="0"/>
          </a:p>
          <a:p>
            <a:endParaRPr lang="en-US" dirty="0"/>
          </a:p>
        </p:txBody>
      </p:sp>
      <p:sp>
        <p:nvSpPr>
          <p:cNvPr id="5" name="TextBox 3"/>
          <p:cNvSpPr txBox="1"/>
          <p:nvPr/>
        </p:nvSpPr>
        <p:spPr>
          <a:xfrm>
            <a:off x="484886" y="1916832"/>
            <a:ext cx="8305800"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t>{</a:t>
            </a:r>
            <a:r>
              <a:rPr lang="en-US" dirty="0"/>
              <a:t/>
            </a:r>
            <a:br>
              <a:rPr lang="en-US" dirty="0"/>
            </a:br>
            <a:r>
              <a:rPr lang="en-US" b="0" dirty="0"/>
              <a:t>"employees":[</a:t>
            </a:r>
            <a:r>
              <a:rPr lang="en-US" dirty="0"/>
              <a:t/>
            </a:r>
            <a:br>
              <a:rPr lang="en-US" dirty="0"/>
            </a:br>
            <a:r>
              <a:rPr lang="en-US" b="0" dirty="0"/>
              <a:t>    {"</a:t>
            </a:r>
            <a:r>
              <a:rPr lang="en-US" b="0" dirty="0" err="1"/>
              <a:t>firstName</a:t>
            </a:r>
            <a:r>
              <a:rPr lang="en-US" b="0" dirty="0"/>
              <a:t>":"John", "</a:t>
            </a:r>
            <a:r>
              <a:rPr lang="en-US" b="0" dirty="0" err="1"/>
              <a:t>lastName</a:t>
            </a:r>
            <a:r>
              <a:rPr lang="en-US" b="0" dirty="0"/>
              <a:t>":"Doe"}, </a:t>
            </a:r>
            <a:r>
              <a:rPr lang="en-US" dirty="0"/>
              <a:t/>
            </a:r>
            <a:br>
              <a:rPr lang="en-US" dirty="0"/>
            </a:br>
            <a:r>
              <a:rPr lang="en-US" b="0" dirty="0"/>
              <a:t>    {"</a:t>
            </a:r>
            <a:r>
              <a:rPr lang="en-US" b="0" dirty="0" err="1"/>
              <a:t>firstName</a:t>
            </a:r>
            <a:r>
              <a:rPr lang="en-US" b="0" dirty="0"/>
              <a:t>":"Anna", "</a:t>
            </a:r>
            <a:r>
              <a:rPr lang="en-US" b="0" dirty="0" err="1"/>
              <a:t>lastName</a:t>
            </a:r>
            <a:r>
              <a:rPr lang="en-US" b="0" dirty="0"/>
              <a:t>":"Smith"},</a:t>
            </a:r>
            <a:r>
              <a:rPr lang="en-US" dirty="0"/>
              <a:t/>
            </a:r>
            <a:br>
              <a:rPr lang="en-US" dirty="0"/>
            </a:br>
            <a:r>
              <a:rPr lang="en-US" b="0" dirty="0"/>
              <a:t>    {"</a:t>
            </a:r>
            <a:r>
              <a:rPr lang="en-US" b="0" dirty="0" err="1"/>
              <a:t>firstName</a:t>
            </a:r>
            <a:r>
              <a:rPr lang="en-US" b="0" dirty="0"/>
              <a:t>":"Peter", "</a:t>
            </a:r>
            <a:r>
              <a:rPr lang="en-US" b="0" dirty="0" err="1"/>
              <a:t>lastName</a:t>
            </a:r>
            <a:r>
              <a:rPr lang="en-US" b="0" dirty="0"/>
              <a:t>":"Jones"}</a:t>
            </a:r>
            <a:r>
              <a:rPr lang="en-US" dirty="0"/>
              <a:t/>
            </a:r>
            <a:br>
              <a:rPr lang="en-US" dirty="0"/>
            </a:br>
            <a:r>
              <a:rPr lang="en-US" b="0" dirty="0"/>
              <a:t>]</a:t>
            </a:r>
            <a:r>
              <a:rPr lang="en-US" dirty="0"/>
              <a:t/>
            </a:r>
            <a:br>
              <a:rPr lang="en-US" dirty="0"/>
            </a:br>
            <a:r>
              <a:rPr lang="en-US" b="0" dirty="0"/>
              <a:t>}</a:t>
            </a:r>
            <a:endParaRPr lang="en-GB" b="0" dirty="0">
              <a:latin typeface="Lucida Sans Unicode" pitchFamily="34" charset="0"/>
              <a:cs typeface="Lucida Sans Unicode" pitchFamily="34" charset="0"/>
            </a:endParaRPr>
          </a:p>
        </p:txBody>
      </p:sp>
      <p:sp>
        <p:nvSpPr>
          <p:cNvPr id="6" name="TextBox 3"/>
          <p:cNvSpPr txBox="1"/>
          <p:nvPr/>
        </p:nvSpPr>
        <p:spPr>
          <a:xfrm>
            <a:off x="500099" y="4427820"/>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t>var</a:t>
            </a:r>
            <a:r>
              <a:rPr lang="en-US" b="0" dirty="0"/>
              <a:t> </a:t>
            </a:r>
            <a:r>
              <a:rPr lang="en-US" b="0" dirty="0" err="1"/>
              <a:t>obj</a:t>
            </a:r>
            <a:r>
              <a:rPr lang="en-US" b="0" dirty="0"/>
              <a:t> = </a:t>
            </a:r>
            <a:r>
              <a:rPr lang="en-US" b="0" dirty="0" err="1"/>
              <a:t>JSON.parse</a:t>
            </a:r>
            <a:r>
              <a:rPr lang="en-US" b="0" dirty="0"/>
              <a:t>(text);</a:t>
            </a:r>
            <a:endParaRPr lang="en-GB" b="0" dirty="0">
              <a:latin typeface="Lucida Sans Unicode" pitchFamily="34" charset="0"/>
              <a:cs typeface="Lucida Sans Unicode" pitchFamily="34" charset="0"/>
            </a:endParaRPr>
          </a:p>
        </p:txBody>
      </p:sp>
      <p:sp>
        <p:nvSpPr>
          <p:cNvPr id="7" name="TextBox 3"/>
          <p:cNvSpPr txBox="1"/>
          <p:nvPr/>
        </p:nvSpPr>
        <p:spPr>
          <a:xfrm>
            <a:off x="473679" y="5589240"/>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err="1"/>
              <a:t>var</a:t>
            </a:r>
            <a:r>
              <a:rPr lang="en-US" b="0" dirty="0"/>
              <a:t> </a:t>
            </a:r>
            <a:r>
              <a:rPr lang="en-US" b="0" dirty="0" err="1"/>
              <a:t>obj</a:t>
            </a:r>
            <a:r>
              <a:rPr lang="en-US" b="0" dirty="0"/>
              <a:t> = </a:t>
            </a:r>
            <a:r>
              <a:rPr lang="en-US" b="0" dirty="0" smtClean="0"/>
              <a:t>JSON.</a:t>
            </a:r>
            <a:r>
              <a:rPr lang="pl-PL" b="0" dirty="0" err="1" smtClean="0"/>
              <a:t>stringify</a:t>
            </a:r>
            <a:r>
              <a:rPr lang="en-US" b="0" dirty="0" smtClean="0"/>
              <a:t>(</a:t>
            </a:r>
            <a:r>
              <a:rPr lang="pl-PL" b="0" dirty="0" err="1" smtClean="0"/>
              <a:t>obj</a:t>
            </a:r>
            <a:r>
              <a:rPr lang="en-US" b="0" dirty="0" smtClean="0"/>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395403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Excercises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pPr algn="just">
              <a:lnSpc>
                <a:spcPct val="120000"/>
              </a:lnSpc>
            </a:pPr>
            <a:r>
              <a:rPr lang="pl-PL" sz="2400" b="1" dirty="0"/>
              <a:t>Zadanie </a:t>
            </a:r>
            <a:r>
              <a:rPr lang="pl-PL" sz="2400" b="1" dirty="0" smtClean="0"/>
              <a:t>28 </a:t>
            </a:r>
            <a:r>
              <a:rPr lang="pl-PL" sz="2400" b="1" dirty="0"/>
              <a:t>– </a:t>
            </a:r>
            <a:r>
              <a:rPr lang="pl-PL" sz="2400" i="1" dirty="0"/>
              <a:t>Definiowanie </a:t>
            </a:r>
            <a:r>
              <a:rPr lang="pl-PL" sz="2400" i="1" dirty="0" smtClean="0"/>
              <a:t>obiektów</a:t>
            </a:r>
          </a:p>
          <a:p>
            <a:pPr algn="just">
              <a:lnSpc>
                <a:spcPct val="120000"/>
              </a:lnSpc>
            </a:pPr>
            <a:r>
              <a:rPr lang="pl-PL" sz="2400" b="1" dirty="0"/>
              <a:t>Zadanie 29 </a:t>
            </a:r>
            <a:r>
              <a:rPr lang="pl-PL" sz="2400" dirty="0"/>
              <a:t>– </a:t>
            </a:r>
            <a:r>
              <a:rPr lang="pl-PL" sz="2400" i="1" dirty="0"/>
              <a:t>Oprogramowanie obiektów</a:t>
            </a:r>
            <a:endParaRPr lang="pl-PL" sz="2400" i="1" dirty="0" smtClean="0"/>
          </a:p>
          <a:p>
            <a:pPr algn="just">
              <a:lnSpc>
                <a:spcPct val="120000"/>
              </a:lnSpc>
            </a:pPr>
            <a:r>
              <a:rPr lang="pl-PL" sz="2400" i="1" dirty="0" smtClean="0"/>
              <a:t> </a:t>
            </a:r>
            <a:r>
              <a:rPr lang="pl-PL" sz="2400" dirty="0" smtClean="0"/>
              <a:t> </a:t>
            </a:r>
            <a:endParaRPr lang="pl-PL" sz="2400" i="1" dirty="0"/>
          </a:p>
          <a:p>
            <a:pPr algn="just">
              <a:lnSpc>
                <a:spcPct val="120000"/>
              </a:lnSpc>
            </a:pPr>
            <a:endParaRPr lang="pl-PL" sz="2400" i="1" dirty="0"/>
          </a:p>
          <a:p>
            <a:pPr algn="just">
              <a:lnSpc>
                <a:spcPct val="120000"/>
              </a:lnSpc>
            </a:pPr>
            <a:endParaRPr lang="pl-PL" sz="2400" i="1" dirty="0"/>
          </a:p>
          <a:p>
            <a:pPr marL="342900" indent="-342900" algn="just">
              <a:lnSpc>
                <a:spcPct val="120000"/>
              </a:lnSpc>
              <a:buFont typeface="Arial" panose="020B0604020202020204" pitchFamily="34" charset="0"/>
              <a:buChar char="•"/>
            </a:pPr>
            <a:endParaRPr lang="pl-PL" sz="2400" i="1" dirty="0"/>
          </a:p>
          <a:p>
            <a:pPr algn="just">
              <a:lnSpc>
                <a:spcPct val="120000"/>
              </a:lnSpc>
            </a:pPr>
            <a:endParaRPr lang="pl-PL" sz="2400" b="1" i="1" dirty="0"/>
          </a:p>
        </p:txBody>
      </p:sp>
    </p:spTree>
    <p:extLst>
      <p:ext uri="{BB962C8B-B14F-4D97-AF65-F5344CB8AC3E}">
        <p14:creationId xmlns:p14="http://schemas.microsoft.com/office/powerpoint/2010/main" val="36958723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Topic</a:t>
            </a:r>
            <a:r>
              <a:rPr lang="en-US" dirty="0" smtClean="0"/>
              <a:t> </a:t>
            </a:r>
            <a:r>
              <a:rPr lang="pl-PL" dirty="0" smtClean="0"/>
              <a:t>10</a:t>
            </a:r>
            <a:r>
              <a:rPr lang="en-US" dirty="0" smtClean="0"/>
              <a:t>: Extending Objects</a:t>
            </a:r>
            <a:endParaRPr lang="en-US" dirty="0"/>
          </a:p>
        </p:txBody>
      </p:sp>
      <p:sp>
        <p:nvSpPr>
          <p:cNvPr id="3" name="Text Placeholder 2"/>
          <p:cNvSpPr>
            <a:spLocks noGrp="1"/>
          </p:cNvSpPr>
          <p:nvPr>
            <p:ph type="body" idx="1"/>
          </p:nvPr>
        </p:nvSpPr>
        <p:spPr/>
        <p:txBody>
          <a:bodyPr/>
          <a:lstStyle/>
          <a:p>
            <a:r>
              <a:rPr lang="en-GB" dirty="0" smtClean="0"/>
              <a:t>Implementing Encapsulation
Implementing Inheritance by Chaining Prototypes
Adding Functionality to Existing Objects</a:t>
            </a:r>
            <a:endParaRPr lang="en-US" dirty="0"/>
          </a:p>
        </p:txBody>
      </p:sp>
    </p:spTree>
    <p:extLst>
      <p:ext uri="{BB962C8B-B14F-4D97-AF65-F5344CB8AC3E}">
        <p14:creationId xmlns:p14="http://schemas.microsoft.com/office/powerpoint/2010/main" val="14765378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Encapsulation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US" dirty="0" smtClean="0"/>
              <a:t>To </a:t>
            </a:r>
            <a:r>
              <a:rPr lang="en-US" dirty="0"/>
              <a:t>define private members for an object, declare variables in the constructor and omit the </a:t>
            </a:r>
            <a:r>
              <a:rPr lang="en-US" b="1" dirty="0"/>
              <a:t>this </a:t>
            </a:r>
            <a:r>
              <a:rPr lang="en-US" dirty="0"/>
              <a:t>keyword</a:t>
            </a:r>
          </a:p>
          <a:p>
            <a:pPr marL="627063" lvl="1" indent="-342900"/>
            <a:r>
              <a:rPr lang="en-US" dirty="0"/>
              <a:t>To define public accessor functions for an object, declare methods in the constructor and include the </a:t>
            </a:r>
            <a:r>
              <a:rPr lang="en-US" b="1" dirty="0"/>
              <a:t>this </a:t>
            </a:r>
            <a:r>
              <a:rPr lang="en-US" dirty="0"/>
              <a:t>keyword</a:t>
            </a:r>
          </a:p>
          <a:p>
            <a:endParaRPr lang="en-US" dirty="0"/>
          </a:p>
        </p:txBody>
      </p:sp>
      <p:sp>
        <p:nvSpPr>
          <p:cNvPr id="5" name="TextBox 3"/>
          <p:cNvSpPr txBox="1"/>
          <p:nvPr/>
        </p:nvSpPr>
        <p:spPr>
          <a:xfrm>
            <a:off x="419100" y="3048000"/>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Person = function(name, age)</a:t>
            </a:r>
          </a:p>
          <a:p>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Private properties.</a:t>
            </a:r>
          </a:p>
          <a:p>
            <a:r>
              <a:rPr lang="en-GB" b="0" dirty="0" smtClean="0">
                <a:latin typeface="Lucida Sans Unicode" pitchFamily="34" charset="0"/>
                <a:cs typeface="Lucida Sans Unicode" pitchFamily="34" charset="0"/>
              </a:rPr>
              <a:t>    var </a:t>
            </a:r>
            <a:r>
              <a:rPr lang="en-GB" b="0" dirty="0">
                <a:latin typeface="Lucida Sans Unicode" pitchFamily="34" charset="0"/>
                <a:cs typeface="Lucida Sans Unicode" pitchFamily="34" charset="0"/>
              </a:rPr>
              <a:t>_name, _age;</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Public accessor functions.</a:t>
            </a:r>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this.getName </a:t>
            </a:r>
            <a:r>
              <a:rPr lang="en-GB" b="0" dirty="0">
                <a:latin typeface="Lucida Sans Unicode" pitchFamily="34" charset="0"/>
                <a:cs typeface="Lucida Sans Unicode" pitchFamily="34" charset="0"/>
              </a:rPr>
              <a:t>= function()</a:t>
            </a: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return </a:t>
            </a:r>
            <a:r>
              <a:rPr lang="en-GB" b="0" dirty="0">
                <a:latin typeface="Lucida Sans Unicode" pitchFamily="34" charset="0"/>
                <a:cs typeface="Lucida Sans Unicode" pitchFamily="34" charset="0"/>
              </a:rPr>
              <a:t>_name;</a:t>
            </a:r>
          </a:p>
          <a:p>
            <a:r>
              <a:rPr lang="en-GB" b="0" dirty="0" smtClean="0">
                <a:latin typeface="Lucida Sans Unicode" pitchFamily="34" charset="0"/>
                <a:cs typeface="Lucida Sans Unicode" pitchFamily="34" charset="0"/>
              </a:rPr>
              <a:t>    }</a:t>
            </a:r>
          </a:p>
          <a:p>
            <a:r>
              <a:rPr lang="en-GB" b="0" dirty="0">
                <a:effectLst/>
                <a:latin typeface="Lucida Sans Unicode" pitchFamily="34" charset="0"/>
                <a:cs typeface="Lucida Sans Unicode" pitchFamily="34" charset="0"/>
              </a:rPr>
              <a:t> </a:t>
            </a:r>
            <a:r>
              <a:rPr lang="en-GB" b="0" dirty="0" smtClean="0">
                <a:effectLst/>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GB" b="0" dirty="0">
              <a:effectLst/>
              <a:latin typeface="Lucida Sans Unicode" pitchFamily="34" charset="0"/>
              <a:cs typeface="Lucida Sans Unicode" pitchFamily="34" charset="0"/>
            </a:endParaRPr>
          </a:p>
        </p:txBody>
      </p:sp>
    </p:spTree>
    <p:extLst>
      <p:ext uri="{BB962C8B-B14F-4D97-AF65-F5344CB8AC3E}">
        <p14:creationId xmlns:p14="http://schemas.microsoft.com/office/powerpoint/2010/main" val="126185554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13791</Words>
  <Application>Microsoft Office PowerPoint</Application>
  <PresentationFormat>Pokaz na ekranie (4:3)</PresentationFormat>
  <Paragraphs>3301</Paragraphs>
  <Slides>213</Slides>
  <Notes>213</Notes>
  <HiddenSlides>0</HiddenSlides>
  <MMClips>0</MMClips>
  <ScaleCrop>false</ScaleCrop>
  <HeadingPairs>
    <vt:vector size="6" baseType="variant">
      <vt:variant>
        <vt:lpstr>Używane czcionki</vt:lpstr>
      </vt:variant>
      <vt:variant>
        <vt:i4>14</vt:i4>
      </vt:variant>
      <vt:variant>
        <vt:lpstr>Motyw</vt:lpstr>
      </vt:variant>
      <vt:variant>
        <vt:i4>1</vt:i4>
      </vt:variant>
      <vt:variant>
        <vt:lpstr>Tytuły slajdów</vt:lpstr>
      </vt:variant>
      <vt:variant>
        <vt:i4>213</vt:i4>
      </vt:variant>
    </vt:vector>
  </HeadingPairs>
  <TitlesOfParts>
    <vt:vector size="228" baseType="lpstr">
      <vt:lpstr>Times New Roman</vt:lpstr>
      <vt:lpstr>Segoe UI</vt:lpstr>
      <vt:lpstr>Wingdings</vt:lpstr>
      <vt:lpstr>Lucida Console</vt:lpstr>
      <vt:lpstr>Segoe</vt:lpstr>
      <vt:lpstr>Segoe Light</vt:lpstr>
      <vt:lpstr>Symbol</vt:lpstr>
      <vt:lpstr>Lucida Sans Typewriter</vt:lpstr>
      <vt:lpstr>Lucida Sans Unicode</vt:lpstr>
      <vt:lpstr>Arial</vt:lpstr>
      <vt:lpstr>Lucida Sans</vt:lpstr>
      <vt:lpstr>Verdana</vt:lpstr>
      <vt:lpstr>Calibri</vt:lpstr>
      <vt:lpstr>Segoe UI Light</vt:lpstr>
      <vt:lpstr>Presentation1</vt:lpstr>
      <vt:lpstr> Programming in JavaScript  </vt:lpstr>
      <vt:lpstr>Overview – Key topics</vt:lpstr>
      <vt:lpstr>Overview – Additional topics</vt:lpstr>
      <vt:lpstr>External sources used for presentation development</vt:lpstr>
      <vt:lpstr>Prezentacja programu PowerPoint</vt:lpstr>
      <vt:lpstr>Topic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Attaching Scripts to an HTML Page</vt:lpstr>
      <vt:lpstr>Topic 2: Overview of CSS</vt:lpstr>
      <vt:lpstr>Overview of CSS Syntax</vt:lpstr>
      <vt:lpstr>How CSS Selectors Work</vt:lpstr>
      <vt:lpstr>How HTML Inheritance and Cascading Styles Affect Styling</vt:lpstr>
      <vt:lpstr>Adding Styles to An HTML Page</vt:lpstr>
      <vt:lpstr>Topic 3: Creating a Web Application by Using Visual Studio 2013</vt:lpstr>
      <vt:lpstr>Developing Web Applications by Using Visual Studio 2013</vt:lpstr>
      <vt:lpstr>Using the Internet Explorer F12 Developer Tools</vt:lpstr>
      <vt:lpstr>Excercises</vt:lpstr>
      <vt:lpstr>Topic 4: JavaScript basics</vt:lpstr>
      <vt:lpstr>What is JavaScript?</vt:lpstr>
      <vt:lpstr>JavaScript Syntax</vt:lpstr>
      <vt:lpstr>Variables and data Types</vt:lpstr>
      <vt:lpstr>Operators</vt:lpstr>
      <vt:lpstr>Operators</vt:lpstr>
      <vt:lpstr>Excercises</vt:lpstr>
      <vt:lpstr>Comments</vt:lpstr>
      <vt:lpstr>Constants</vt:lpstr>
      <vt:lpstr>Excercises</vt:lpstr>
      <vt:lpstr>Conditional Statements</vt:lpstr>
      <vt:lpstr>Excercises</vt:lpstr>
      <vt:lpstr>Looping Statements</vt:lpstr>
      <vt:lpstr>Excercises</vt:lpstr>
      <vt:lpstr>Excercises</vt:lpstr>
      <vt:lpstr>Functions</vt:lpstr>
      <vt:lpstr>Excercises</vt:lpstr>
      <vt:lpstr>String methods</vt:lpstr>
      <vt:lpstr>String methods</vt:lpstr>
      <vt:lpstr>Excercises</vt:lpstr>
      <vt:lpstr>Numbers methods</vt:lpstr>
      <vt:lpstr>Numbers methods</vt:lpstr>
      <vt:lpstr>Numbers methods – Math class</vt:lpstr>
      <vt:lpstr>Excercises</vt:lpstr>
      <vt:lpstr>Dates methods</vt:lpstr>
      <vt:lpstr>Dates methods</vt:lpstr>
      <vt:lpstr>Excercises</vt:lpstr>
      <vt:lpstr>Topic 5: Introduction to the Document Object Model</vt:lpstr>
      <vt:lpstr>The Document Object Model</vt:lpstr>
      <vt:lpstr>Finding Elements in the DOM</vt:lpstr>
      <vt:lpstr>Finding Elements in the DOM</vt:lpstr>
      <vt:lpstr>Finding Elements in the DOM</vt:lpstr>
      <vt:lpstr>Adding, Removing, and Manipulating Objects in the DOM</vt:lpstr>
      <vt:lpstr>Adding, Removing, and Manipulating Objects in the DOM</vt:lpstr>
      <vt:lpstr>Handling Events in the DOM</vt:lpstr>
      <vt:lpstr>Common HTML Events</vt:lpstr>
      <vt:lpstr>Excercises</vt:lpstr>
      <vt:lpstr>Topic 6: Introduction to the Browser Object Model</vt:lpstr>
      <vt:lpstr>Window Object</vt:lpstr>
      <vt:lpstr>Window Screen</vt:lpstr>
      <vt:lpstr>Excercises</vt:lpstr>
      <vt:lpstr>Window Location</vt:lpstr>
      <vt:lpstr>Window History</vt:lpstr>
      <vt:lpstr>Window Navigator</vt:lpstr>
      <vt:lpstr>Excercises</vt:lpstr>
      <vt:lpstr>Window Popup Boxes</vt:lpstr>
      <vt:lpstr>Cookies</vt:lpstr>
      <vt:lpstr>Excercises</vt:lpstr>
      <vt:lpstr>Timing Events</vt:lpstr>
      <vt:lpstr>Excercises</vt:lpstr>
      <vt:lpstr>Topic 7: Writing Well-Structured JavaScript Code</vt:lpstr>
      <vt:lpstr>Scoping and Hoisting</vt:lpstr>
      <vt:lpstr>Managing the Global Namespace</vt:lpstr>
      <vt:lpstr>Singleton Objects and Global Functions in JavaScript</vt:lpstr>
      <vt:lpstr>Style Guide and Coding Conventions</vt:lpstr>
      <vt:lpstr>Excercises</vt:lpstr>
      <vt:lpstr>Topic 8: Object types</vt:lpstr>
      <vt:lpstr>Using Object Types</vt:lpstr>
      <vt:lpstr>Arrays</vt:lpstr>
      <vt:lpstr>Arrays</vt:lpstr>
      <vt:lpstr>Excercises</vt:lpstr>
      <vt:lpstr>Defining Arrays of Objects by Using JSON</vt:lpstr>
      <vt:lpstr>Excercises</vt:lpstr>
      <vt:lpstr>Regular Expressions</vt:lpstr>
      <vt:lpstr>Regular Expressions</vt:lpstr>
      <vt:lpstr>Regular Expressions</vt:lpstr>
      <vt:lpstr>Excercises</vt:lpstr>
      <vt:lpstr>Topic 9: Creating Custom Objects</vt:lpstr>
      <vt:lpstr>Creating Simple Objects</vt:lpstr>
      <vt:lpstr>Visibility</vt:lpstr>
      <vt:lpstr>Using Object Literal Notation</vt:lpstr>
      <vt:lpstr>Using Constructors</vt:lpstr>
      <vt:lpstr>Using Prototypes</vt:lpstr>
      <vt:lpstr>Using the Object.create Method</vt:lpstr>
      <vt:lpstr>JSON</vt:lpstr>
      <vt:lpstr>Excercises</vt:lpstr>
      <vt:lpstr>Topic 10: Extending Objects</vt:lpstr>
      <vt:lpstr>Implementing Encapsulation</vt:lpstr>
      <vt:lpstr>Implementing Inheritance by Chaining Prototypes</vt:lpstr>
      <vt:lpstr>Adding Functionality to Existing Objects</vt:lpstr>
      <vt:lpstr>Excercises</vt:lpstr>
      <vt:lpstr>Topic 11: Introduction to jQuery</vt:lpstr>
      <vt:lpstr>The jQuery Library</vt:lpstr>
      <vt:lpstr>Selecting Elements and Traversing the DOM by Using jQuery</vt:lpstr>
      <vt:lpstr>Selecting Elements and Traversing the DOM by Using jQuery</vt:lpstr>
      <vt:lpstr>Adding, Removing, and Modifying Elements by Using jQuery</vt:lpstr>
      <vt:lpstr>Adding, Removing, and Modifying Elements by Using jQuery</vt:lpstr>
      <vt:lpstr>Handling Control Events by Using jQuery</vt:lpstr>
      <vt:lpstr>Handling Control Events by Using jQuery</vt:lpstr>
      <vt:lpstr>Excercises</vt:lpstr>
      <vt:lpstr>Animation</vt:lpstr>
      <vt:lpstr>Chaining</vt:lpstr>
      <vt:lpstr>Excercises</vt:lpstr>
      <vt:lpstr>Topic 12: Sending and Receiving Data by Using the XMLHttpRequest Object</vt:lpstr>
      <vt:lpstr>How a Browser Retrieves Web Pages</vt:lpstr>
      <vt:lpstr>Using the XMLHttpRequest Object to Access Remote Data</vt:lpstr>
      <vt:lpstr>Handling HTTP Errors</vt:lpstr>
      <vt:lpstr>Consuming the Response</vt:lpstr>
      <vt:lpstr>Handling an Asynchronous Response</vt:lpstr>
      <vt:lpstr>Transmitting Data with a Request</vt:lpstr>
      <vt:lpstr>Excercises</vt:lpstr>
      <vt:lpstr>Topic 13: Sending and Receiving Data by Using the jQuery Library</vt:lpstr>
      <vt:lpstr>Using the jQuery Library to Send Asynchronous Requests</vt:lpstr>
      <vt:lpstr>Using the jQuery ajax() Function</vt:lpstr>
      <vt:lpstr>Serializing Forms Data by Using jQuery</vt:lpstr>
      <vt:lpstr>Excercises</vt:lpstr>
      <vt:lpstr>Topic 14: Validating User Input by Using JavaScript</vt:lpstr>
      <vt:lpstr>Handling Input Events</vt:lpstr>
      <vt:lpstr>Validating Input</vt:lpstr>
      <vt:lpstr>Excercises</vt:lpstr>
      <vt:lpstr>Validation API</vt:lpstr>
      <vt:lpstr>Ensuring that Fields are Not Empty</vt:lpstr>
      <vt:lpstr>Providing Feedback to the User</vt:lpstr>
      <vt:lpstr>Excercises</vt:lpstr>
      <vt:lpstr>Topic 15: Exceptions, Debugging and Profiling a Web Application</vt:lpstr>
      <vt:lpstr>Exceptions</vt:lpstr>
      <vt:lpstr>Exceptions</vt:lpstr>
      <vt:lpstr>Excercises</vt:lpstr>
      <vt:lpstr>Overview of the F12 Developer Tools in Internet Explorer</vt:lpstr>
      <vt:lpstr>Using the F12 Developer Tools to Debug JavaScript Code</vt:lpstr>
      <vt:lpstr>Excercises</vt:lpstr>
      <vt:lpstr>Using the F12 Developer Tools to Profile a Web Application</vt:lpstr>
      <vt:lpstr>Excercises</vt:lpstr>
      <vt:lpstr>Prezentacja programu PowerPoint</vt:lpstr>
      <vt:lpstr>Topic 16: Interacting with Files</vt:lpstr>
      <vt:lpstr>HTML5 File Interfaces</vt:lpstr>
      <vt:lpstr>The FileReader Interface</vt:lpstr>
      <vt:lpstr>Reading a Text File</vt:lpstr>
      <vt:lpstr>Reading a Binary File</vt:lpstr>
      <vt:lpstr>Implementing Drag-and-Drop</vt:lpstr>
      <vt:lpstr>Excercises</vt:lpstr>
      <vt:lpstr>Topic 17: Incorporating Multimedia</vt:lpstr>
      <vt:lpstr>Playing Video Content by Using the &lt;video&gt; Tag</vt:lpstr>
      <vt:lpstr>Supporting Multiple Video Formats</vt:lpstr>
      <vt:lpstr>Interacting with Video in JavaScript Code</vt:lpstr>
      <vt:lpstr>Playing Audio Content by Using the &lt;audio&gt; Tag</vt:lpstr>
      <vt:lpstr>Excercises</vt:lpstr>
      <vt:lpstr>Topic 18: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Excercises</vt:lpstr>
      <vt:lpstr>Topic 19: Reading and Writing Data Locally</vt:lpstr>
      <vt:lpstr>Maintaining Session State Information by Using Cookies</vt:lpstr>
      <vt:lpstr>Persisting Session Data by Using Session Storage</vt:lpstr>
      <vt:lpstr>Persisting Data Across Sessions by Using Local Storage</vt:lpstr>
      <vt:lpstr>Handling Storage Events</vt:lpstr>
      <vt:lpstr>Storing Structured Data by Using the Indexed Database API</vt:lpstr>
      <vt:lpstr>Excercises</vt:lpstr>
      <vt:lpstr>Topic 20: Adding Offline Support by Using the Application Cache</vt:lpstr>
      <vt:lpstr>Configuring the Application Cache</vt:lpstr>
      <vt:lpstr>Monitoring with the Application Cache</vt:lpstr>
      <vt:lpstr>Triggering Resource Updates by Using the Manifest</vt:lpstr>
      <vt:lpstr>Testing for Network Connectivity</vt:lpstr>
      <vt:lpstr>Excercises</vt:lpstr>
      <vt:lpstr>Topic 21: Creating Interactive Graphics by Using SVG</vt:lpstr>
      <vt:lpstr>What is SVG?</vt:lpstr>
      <vt:lpstr>Creating SVG Graphics</vt:lpstr>
      <vt:lpstr>Drawing Circles and Ellipses</vt:lpstr>
      <vt:lpstr>Drawing Complex Shapes</vt:lpstr>
      <vt:lpstr>Specifying Fill Styles and Stroke Styles</vt:lpstr>
      <vt:lpstr>Using Gradients and Patterns</vt:lpstr>
      <vt:lpstr>Drawing Graphical Text</vt:lpstr>
      <vt:lpstr>Transforming SVG Elements</vt:lpstr>
      <vt:lpstr>Excercises</vt:lpstr>
      <vt:lpstr>Topic 22: Drawing Graphics by Using the Canvas API</vt:lpstr>
      <vt:lpstr>What is the Canvas API?</vt:lpstr>
      <vt:lpstr>Using the Canvas API</vt:lpstr>
      <vt:lpstr>Drawing Paths</vt:lpstr>
      <vt:lpstr>Using Gradients and Patterns</vt:lpstr>
      <vt:lpstr>Transforming Shapes</vt:lpstr>
      <vt:lpstr>Excercises</vt:lpstr>
      <vt:lpstr>Topic 23: Understanding Web Workers</vt:lpstr>
      <vt:lpstr>What is a Web Worker?</vt:lpstr>
      <vt:lpstr>Why Use a Web Worker?</vt:lpstr>
      <vt:lpstr>Web Worker Isolation</vt:lpstr>
      <vt:lpstr>Dedicated and Shared Web Workers</vt:lpstr>
      <vt:lpstr>Lesson 2: Performing Asynchronous Processing by Using Web Workers</vt:lpstr>
      <vt:lpstr>Creating and Terminating a Dedicated Web Worker</vt:lpstr>
      <vt:lpstr>Communicating With A Dedicated Web Worker</vt:lpstr>
      <vt:lpstr>The Structure of a Web Worker</vt:lpstr>
      <vt:lpstr>Creating a Shared Web Worker</vt:lpstr>
      <vt:lpstr>Excercises</vt:lpstr>
      <vt:lpstr>Topic 24: Introduction to Web Sockets</vt:lpstr>
      <vt:lpstr>The Problem of Web-based Real-time Communications</vt:lpstr>
      <vt:lpstr>What is a Web Socket?</vt:lpstr>
      <vt:lpstr>Connecting to a Server by Using a Web Socket</vt:lpstr>
      <vt:lpstr>Sending Messages to a Web Socket</vt:lpstr>
      <vt:lpstr>Receiving Messages From a Web Socket</vt:lpstr>
      <vt:lpstr>Excercises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2015-07-20T13:35:21Z</dcterms:created>
  <dcterms:modified xsi:type="dcterms:W3CDTF">2016-10-03T09:51:34Z</dcterms:modified>
</cp:coreProperties>
</file>