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5"/>
  </p:notesMasterIdLst>
  <p:handoutMasterIdLst>
    <p:handoutMasterId r:id="rId56"/>
  </p:handoutMasterIdLst>
  <p:sldIdLst>
    <p:sldId id="256" r:id="rId3"/>
    <p:sldId id="322" r:id="rId4"/>
    <p:sldId id="415" r:id="rId5"/>
    <p:sldId id="505" r:id="rId6"/>
    <p:sldId id="462" r:id="rId7"/>
    <p:sldId id="408" r:id="rId8"/>
    <p:sldId id="452" r:id="rId9"/>
    <p:sldId id="416" r:id="rId10"/>
    <p:sldId id="464" r:id="rId11"/>
    <p:sldId id="410" r:id="rId12"/>
    <p:sldId id="465" r:id="rId13"/>
    <p:sldId id="466" r:id="rId14"/>
    <p:sldId id="467" r:id="rId15"/>
    <p:sldId id="468" r:id="rId16"/>
    <p:sldId id="453" r:id="rId17"/>
    <p:sldId id="469" r:id="rId18"/>
    <p:sldId id="470" r:id="rId19"/>
    <p:sldId id="471" r:id="rId20"/>
    <p:sldId id="472" r:id="rId21"/>
    <p:sldId id="477" r:id="rId22"/>
    <p:sldId id="475" r:id="rId23"/>
    <p:sldId id="476" r:id="rId24"/>
    <p:sldId id="478" r:id="rId25"/>
    <p:sldId id="412" r:id="rId26"/>
    <p:sldId id="479" r:id="rId27"/>
    <p:sldId id="481" r:id="rId28"/>
    <p:sldId id="482" r:id="rId29"/>
    <p:sldId id="483" r:id="rId30"/>
    <p:sldId id="484" r:id="rId31"/>
    <p:sldId id="485" r:id="rId32"/>
    <p:sldId id="486" r:id="rId33"/>
    <p:sldId id="488" r:id="rId34"/>
    <p:sldId id="489" r:id="rId35"/>
    <p:sldId id="487" r:id="rId36"/>
    <p:sldId id="490" r:id="rId37"/>
    <p:sldId id="496" r:id="rId38"/>
    <p:sldId id="497" r:id="rId39"/>
    <p:sldId id="493" r:id="rId40"/>
    <p:sldId id="498" r:id="rId41"/>
    <p:sldId id="499" r:id="rId42"/>
    <p:sldId id="500" r:id="rId43"/>
    <p:sldId id="501" r:id="rId44"/>
    <p:sldId id="502" r:id="rId45"/>
    <p:sldId id="503" r:id="rId46"/>
    <p:sldId id="435" r:id="rId47"/>
    <p:sldId id="436" r:id="rId48"/>
    <p:sldId id="437" r:id="rId49"/>
    <p:sldId id="438" r:id="rId50"/>
    <p:sldId id="440" r:id="rId51"/>
    <p:sldId id="504" r:id="rId52"/>
    <p:sldId id="443" r:id="rId53"/>
    <p:sldId id="450" r:id="rId54"/>
  </p:sldIdLst>
  <p:sldSz cx="9144000" cy="6858000" type="screen4x3"/>
  <p:notesSz cx="6731000" cy="9855200"/>
  <p:custDataLst>
    <p:tags r:id="rId57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Styl z motywem 2 — Ak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 z motywem 2 — Ak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 z motywem 2 — Ak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 z motywem 2 — Ak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88324" autoAdjust="0"/>
  </p:normalViewPr>
  <p:slideViewPr>
    <p:cSldViewPr>
      <p:cViewPr varScale="1">
        <p:scale>
          <a:sx n="86" d="100"/>
          <a:sy n="86" d="100"/>
        </p:scale>
        <p:origin x="139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50" d="100"/>
          <a:sy n="150" d="100"/>
        </p:scale>
        <p:origin x="-858" y="3312"/>
      </p:cViewPr>
      <p:guideLst>
        <p:guide orient="horz" pos="3104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gs" Target="tags/tag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12676" y="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/>
          <a:lstStyle>
            <a:lvl1pPr algn="r">
              <a:defRPr sz="1200"/>
            </a:lvl1pPr>
          </a:lstStyle>
          <a:p>
            <a:fld id="{F3BABA77-E417-4280-AFCB-21CB419B0F58}" type="datetimeFigureOut">
              <a:rPr lang="pl-PL" smtClean="0"/>
              <a:pPr/>
              <a:t>03.10.2016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12676" y="936073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 anchor="b"/>
          <a:lstStyle>
            <a:lvl1pPr algn="r">
              <a:defRPr sz="1200"/>
            </a:lvl1pPr>
          </a:lstStyle>
          <a:p>
            <a:fld id="{B8172E93-AE55-4993-89DE-7CE8DF0C3380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9051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12676" y="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/>
          <a:lstStyle>
            <a:lvl1pPr algn="r">
              <a:defRPr sz="1200"/>
            </a:lvl1pPr>
          </a:lstStyle>
          <a:p>
            <a:fld id="{BAA02D4E-6364-41D7-B2C4-EAA37D15D9B9}" type="datetimeFigureOut">
              <a:rPr lang="pl-PL" smtClean="0"/>
              <a:pPr/>
              <a:t>03.10.2016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6" rIns="91434" bIns="45716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3100" y="4681220"/>
            <a:ext cx="5384800" cy="4434840"/>
          </a:xfrm>
          <a:prstGeom prst="rect">
            <a:avLst/>
          </a:prstGeom>
        </p:spPr>
        <p:txBody>
          <a:bodyPr vert="horz" lIns="91434" tIns="45716" rIns="91434" bIns="45716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12676" y="9360730"/>
            <a:ext cx="2916767" cy="492760"/>
          </a:xfrm>
          <a:prstGeom prst="rect">
            <a:avLst/>
          </a:prstGeom>
        </p:spPr>
        <p:txBody>
          <a:bodyPr vert="horz" lIns="91434" tIns="45716" rIns="91434" bIns="45716" rtlCol="0" anchor="b"/>
          <a:lstStyle>
            <a:lvl1pPr algn="r">
              <a:defRPr sz="1200"/>
            </a:lvl1pPr>
          </a:lstStyle>
          <a:p>
            <a:fld id="{88A2E490-1900-4D0D-AF2B-2C7E5E1E3057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906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>
                <a:sym typeface="Wingdings" pitchFamily="2" charset="2"/>
              </a:rPr>
              <a:t>Wpisać program w ramach którego szkolenia są realizowane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790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77578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2994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4111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3693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0066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866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5950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20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387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6232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22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452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139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23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7884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326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25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5949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26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6025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27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9799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28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6259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29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9179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30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5590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31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7709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32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6673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9626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33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3267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34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2842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35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2046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36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25423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37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54300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38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7286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39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50830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40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2887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41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1867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42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313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140320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43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754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44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1397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45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45909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46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3168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47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08613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48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63206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49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09529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50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15850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51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07674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52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9212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088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364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848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67364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E490-1900-4D0D-AF2B-2C7E5E1E3057}" type="slidenum">
              <a:rPr lang="pl-PL" smtClean="0"/>
              <a:pPr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95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Kliknij, aby edytować styl wzorca podtytułu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/>
          <a:lstStyle/>
          <a:p>
            <a:fld id="{30220822-C7B1-4B9A-B160-B13F84B4A62E}" type="datetime1">
              <a:rPr lang="pl-PL" smtClean="0"/>
              <a:pPr/>
              <a:t>03.10.2016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small" baseline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03.10.2016</a:t>
            </a:fld>
            <a:endParaRPr lang="pl-PL" dirty="0"/>
          </a:p>
        </p:txBody>
      </p:sp>
      <p:sp>
        <p:nvSpPr>
          <p:cNvPr id="10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03.10.2016</a:t>
            </a:fld>
            <a:endParaRPr lang="pl-PL" dirty="0"/>
          </a:p>
        </p:txBody>
      </p:sp>
      <p:sp>
        <p:nvSpPr>
          <p:cNvPr id="10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0220822-C7B1-4B9A-B160-B13F84B4A62E}" type="datetime1">
              <a:rPr lang="pl-PL" smtClean="0"/>
              <a:t>03.10.2016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8259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small" baseline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1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03.10.2016</a:t>
            </a:fld>
            <a:endParaRPr lang="pl-PL" dirty="0"/>
          </a:p>
        </p:txBody>
      </p:sp>
      <p:sp>
        <p:nvSpPr>
          <p:cNvPr id="12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03.10.2016</a:t>
            </a:fld>
            <a:endParaRPr lang="pl-PL" dirty="0"/>
          </a:p>
        </p:txBody>
      </p:sp>
      <p:sp>
        <p:nvSpPr>
          <p:cNvPr id="10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small" baseline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03.10.2016</a:t>
            </a:fld>
            <a:endParaRPr lang="pl-PL" dirty="0"/>
          </a:p>
        </p:txBody>
      </p:sp>
      <p:sp>
        <p:nvSpPr>
          <p:cNvPr id="11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small" baseline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2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03.10.2016</a:t>
            </a:fld>
            <a:endParaRPr lang="pl-PL" dirty="0"/>
          </a:p>
        </p:txBody>
      </p:sp>
      <p:sp>
        <p:nvSpPr>
          <p:cNvPr id="13" name="Symbol zastępczy stopki 4"/>
          <p:cNvSpPr>
            <a:spLocks noGrp="1"/>
          </p:cNvSpPr>
          <p:nvPr>
            <p:ph type="ftr" sz="quarter" idx="14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cap="small" baseline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03.10.2016</a:t>
            </a:fld>
            <a:endParaRPr lang="pl-PL" dirty="0"/>
          </a:p>
        </p:txBody>
      </p:sp>
      <p:sp>
        <p:nvSpPr>
          <p:cNvPr id="9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03.10.2016</a:t>
            </a:fld>
            <a:endParaRPr lang="pl-PL" dirty="0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03.10.2016</a:t>
            </a:fld>
            <a:endParaRPr lang="pl-PL" dirty="0"/>
          </a:p>
        </p:txBody>
      </p:sp>
      <p:sp>
        <p:nvSpPr>
          <p:cNvPr id="11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03.10.2016</a:t>
            </a:fld>
            <a:endParaRPr lang="pl-PL" dirty="0"/>
          </a:p>
        </p:txBody>
      </p:sp>
      <p:sp>
        <p:nvSpPr>
          <p:cNvPr id="11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Stopka - pasek.bmp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" y="6163217"/>
            <a:ext cx="9144000" cy="694807"/>
          </a:xfrm>
          <a:prstGeom prst="rect">
            <a:avLst/>
          </a:prstGeom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7410456" y="6356350"/>
            <a:ext cx="1304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pPr/>
              <a:t>03.10.2016</a:t>
            </a:fld>
            <a:endParaRPr lang="pl-PL" dirty="0"/>
          </a:p>
        </p:txBody>
      </p:sp>
      <p:sp>
        <p:nvSpPr>
          <p:cNvPr id="20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Stopka - pasek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" y="6163217"/>
            <a:ext cx="9144000" cy="694807"/>
          </a:xfrm>
          <a:prstGeom prst="rect">
            <a:avLst/>
          </a:prstGeom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7410456" y="6356350"/>
            <a:ext cx="1304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BE6FE46-3B9B-4206-82B5-759EAD36C801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1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0220822-C7B1-4B9A-B160-B13F84B4A62E}" type="datetime1">
              <a:rPr lang="pl-PL" smtClean="0"/>
              <a:t>03.10.2016</a:t>
            </a:fld>
            <a:endParaRPr lang="pl-PL" dirty="0"/>
          </a:p>
        </p:txBody>
      </p:sp>
      <p:sp>
        <p:nvSpPr>
          <p:cNvPr id="20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b="1" dirty="0" smtClean="0"/>
              <a:t>Katedra Informatyki Ekonomicznej </a:t>
            </a:r>
            <a:r>
              <a:rPr lang="pl-PL" dirty="0" smtClean="0"/>
              <a:t>| Uniwersytet Gdański</a:t>
            </a:r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if_else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/js_break.asp" TargetMode="External"/><Relationship Id="rId5" Type="http://schemas.openxmlformats.org/officeDocument/2006/relationships/hyperlink" Target="http://www.w3schools.com/js/js_comparisons.asp" TargetMode="External"/><Relationship Id="rId4" Type="http://schemas.openxmlformats.org/officeDocument/2006/relationships/hyperlink" Target="http://www.w3schools.com/js/js_loop_for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if_else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/js_break.asp" TargetMode="External"/><Relationship Id="rId5" Type="http://schemas.openxmlformats.org/officeDocument/2006/relationships/hyperlink" Target="http://www.w3schools.com/js/js_comparisons.asp" TargetMode="External"/><Relationship Id="rId4" Type="http://schemas.openxmlformats.org/officeDocument/2006/relationships/hyperlink" Target="http://www.w3schools.com/js/js_loop_for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if_else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/js_break.asp" TargetMode="External"/><Relationship Id="rId5" Type="http://schemas.openxmlformats.org/officeDocument/2006/relationships/hyperlink" Target="http://www.w3schools.com/js/js_comparisons.asp" TargetMode="External"/><Relationship Id="rId4" Type="http://schemas.openxmlformats.org/officeDocument/2006/relationships/hyperlink" Target="http://www.w3schools.com/js/js_loop_for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functions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loop_while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functions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loop_while.as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strings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string_methods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numbers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date_methods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htmldom_document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/js_htmldom_css.asp" TargetMode="External"/><Relationship Id="rId5" Type="http://schemas.openxmlformats.org/officeDocument/2006/relationships/hyperlink" Target="http://www.w3schools.com/js/js_htmldom_eventlistener.asp" TargetMode="External"/><Relationship Id="rId4" Type="http://schemas.openxmlformats.org/officeDocument/2006/relationships/hyperlink" Target="http://www.w3schools.com/js/js_htmldom_events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window_screen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s/js_popup.asp" TargetMode="External"/><Relationship Id="rId4" Type="http://schemas.openxmlformats.org/officeDocument/2006/relationships/hyperlink" Target="http://www.w3schools.com/tags/ref_eventattributes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window_navigator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cookies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timing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conventions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best_practices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math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array_methods.as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array_methods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dom_add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/js_arrays.asp" TargetMode="External"/><Relationship Id="rId5" Type="http://schemas.openxmlformats.org/officeDocument/2006/relationships/hyperlink" Target="http://www.w3schools.com/json/json_eval.asp" TargetMode="External"/><Relationship Id="rId4" Type="http://schemas.openxmlformats.org/officeDocument/2006/relationships/hyperlink" Target="http://www.w3schools.com/json/json_syntax.as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jsref_obj_regexp.as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object_definition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/js_object_prototypes.asp" TargetMode="External"/><Relationship Id="rId5" Type="http://schemas.openxmlformats.org/officeDocument/2006/relationships/hyperlink" Target="http://www.w3schools.com/js/js_object_methods.asp" TargetMode="External"/><Relationship Id="rId4" Type="http://schemas.openxmlformats.org/officeDocument/2006/relationships/hyperlink" Target="http://www.w3schools.com/js/js_properties.as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htmldom_events.as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htmldom_eventlistener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object_prototypes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selectors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query/jquery_css.asp" TargetMode="External"/><Relationship Id="rId4" Type="http://schemas.openxmlformats.org/officeDocument/2006/relationships/hyperlink" Target="http://www.w3schools.com/jquery/jquery_events.asp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hide_show.as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jquery_slide.asp" TargetMode="External"/><Relationship Id="rId5" Type="http://schemas.openxmlformats.org/officeDocument/2006/relationships/hyperlink" Target="http://www.w3schools.com/cssref/css_selectors.asp" TargetMode="External"/><Relationship Id="rId4" Type="http://schemas.openxmlformats.org/officeDocument/2006/relationships/hyperlink" Target="http://www.w3schools.com/jquery/jquery_fade.asp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animate.as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selectors.as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jquery_animate.asp" TargetMode="External"/><Relationship Id="rId5" Type="http://schemas.openxmlformats.org/officeDocument/2006/relationships/hyperlink" Target="http://www.w3schools.com/jquery/jquery_css.asp" TargetMode="External"/><Relationship Id="rId4" Type="http://schemas.openxmlformats.org/officeDocument/2006/relationships/hyperlink" Target="http://www.w3schools.com/jquery/jquery_events.asp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query.com/jquery-ui/getting-started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ajax/ajax_xmlhttprequest_create.asp" TargetMode="External"/><Relationship Id="rId7" Type="http://schemas.openxmlformats.org/officeDocument/2006/relationships/hyperlink" Target="http://www.w3schools.com/ajax/ajax_asp.as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ajax/ajax_xmlhttprequest_onreadystatechange.asp" TargetMode="External"/><Relationship Id="rId5" Type="http://schemas.openxmlformats.org/officeDocument/2006/relationships/hyperlink" Target="http://www.w3schools.com/ajax/ajax_xmlhttprequest_response.asp" TargetMode="External"/><Relationship Id="rId4" Type="http://schemas.openxmlformats.org/officeDocument/2006/relationships/hyperlink" Target="http://www.w3schools.com/ajax/ajax_xmlhttprequest_send.asp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jquery_ajax_get_post.as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/ajax_ajax.asp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549152/Introduction-to-ASP-NET-Web-AP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artjs.org/" TargetMode="External"/><Relationship Id="rId5" Type="http://schemas.openxmlformats.org/officeDocument/2006/relationships/hyperlink" Target="http://www.w3schools.com/html/html5_canvas.asp" TargetMode="External"/><Relationship Id="rId4" Type="http://schemas.openxmlformats.org/officeDocument/2006/relationships/hyperlink" Target="http://www.codeproject.com/Articles/424461/Implementing-Consuming-ASP-NET-WEB-API-from-JQuery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validation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hh441292.aspx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errors.as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s/js_validation_api.asp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debugging.asp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jscompress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file/filesystem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/html5_draganddrop.asp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video.asp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geolocation.asp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ps/documentation/javascript/tutoria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webstorage.asp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app_cache.asp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svg.asp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defaul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/html5_semantic_elements.asp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canvas.asp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webworkers.asp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serversentevents.asp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output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whereto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pl/docs/Web/JavaScript/Referencje/Polecenia/const" TargetMode="External"/><Relationship Id="rId5" Type="http://schemas.openxmlformats.org/officeDocument/2006/relationships/hyperlink" Target="http://www.w3schools.com/js/js_math.asp" TargetMode="External"/><Relationship Id="rId4" Type="http://schemas.openxmlformats.org/officeDocument/2006/relationships/hyperlink" Target="http://www.w3schools.com/js/js_intro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statements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/js_comments.asp" TargetMode="External"/><Relationship Id="rId5" Type="http://schemas.openxmlformats.org/officeDocument/2006/relationships/hyperlink" Target="http://www.w3schools.com/js/js_comparisons.asp" TargetMode="External"/><Relationship Id="rId4" Type="http://schemas.openxmlformats.org/officeDocument/2006/relationships/hyperlink" Target="http://www.w3schools.com/js/js_if_else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loop_for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85720" y="1310903"/>
            <a:ext cx="8858280" cy="147002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chemeClr val="bg1"/>
                </a:solidFill>
              </a:rPr>
              <a:t>Programowanie JavaScript</a:t>
            </a: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32 godziny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bg1"/>
              </a:solidFill>
              <a:latin typeface="Segoe Print" pitchFamily="2" charset="0"/>
            </a:endParaRPr>
          </a:p>
        </p:txBody>
      </p:sp>
      <p:pic>
        <p:nvPicPr>
          <p:cNvPr id="10" name="Picture 1" descr="D:\Dokumenty\Firma\Logo firmy\COMBIDATA ASSECO\wmf-office\COMBIDATA_ASSECO_red_bez_tla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4026" y="6281672"/>
            <a:ext cx="1022470" cy="531704"/>
          </a:xfrm>
          <a:prstGeom prst="rect">
            <a:avLst/>
          </a:prstGeom>
          <a:noFill/>
        </p:spPr>
      </p:pic>
      <p:sp>
        <p:nvSpPr>
          <p:cNvPr id="20" name="Podtytuł 2"/>
          <p:cNvSpPr txBox="1">
            <a:spLocks/>
          </p:cNvSpPr>
          <p:nvPr/>
        </p:nvSpPr>
        <p:spPr>
          <a:xfrm>
            <a:off x="285720" y="5105400"/>
            <a:ext cx="8643998" cy="966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l-PL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23297" y="6215893"/>
            <a:ext cx="9144000" cy="6572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reflection blurRad="6350" stA="52000" endA="300" endPos="35000" dir="5400000" sy="-100000" algn="bl" rotWithShape="0"/>
            <a:softEdge rad="63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b="1" dirty="0" smtClean="0">
                <a:solidFill>
                  <a:schemeClr val="tx1"/>
                </a:solidFill>
              </a:rPr>
              <a:t>Michał Kuciapski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l-PL" dirty="0" smtClean="0">
                <a:solidFill>
                  <a:schemeClr val="tx1"/>
                </a:solidFill>
              </a:rPr>
              <a:t>Wyższa Szkoła Bankowa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6 – </a:t>
            </a:r>
            <a:r>
              <a:rPr lang="pl-PL" sz="2400" i="1" dirty="0" smtClean="0"/>
              <a:t>pętle i instrukcje warunkowe</a:t>
            </a:r>
            <a:endParaRPr lang="pl-PL" sz="24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Napisz aplikację, która dla podanej liczby sprawdza czy jest ona liczbą pierwszą.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pl-PL" sz="2400" b="1" dirty="0" smtClean="0"/>
              <a:t>[Opcjonalne]</a:t>
            </a: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Dokonaj optymalizacji algorytmu.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2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200" dirty="0" smtClean="0">
                <a:hlinkClick r:id="rId3"/>
              </a:rPr>
              <a:t>http</a:t>
            </a:r>
            <a:r>
              <a:rPr lang="pl-PL" sz="2200" dirty="0">
                <a:hlinkClick r:id="rId3"/>
              </a:rPr>
              <a:t>://www.w3schools.com/js/js_if_else.asp</a:t>
            </a:r>
            <a:r>
              <a:rPr lang="pl-PL" sz="2200" dirty="0"/>
              <a:t> </a:t>
            </a:r>
            <a:endParaRPr lang="pl-PL" sz="2200" dirty="0" smtClean="0"/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4"/>
              </a:rPr>
              <a:t>http://www.w3schools.com/js/js_loop_for.asp</a:t>
            </a:r>
            <a:r>
              <a:rPr lang="pl-PL" sz="2200" dirty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200" dirty="0" smtClean="0">
                <a:hlinkClick r:id="rId5"/>
              </a:rPr>
              <a:t>http</a:t>
            </a:r>
            <a:r>
              <a:rPr lang="pl-PL" sz="2200" dirty="0">
                <a:hlinkClick r:id="rId5"/>
              </a:rPr>
              <a:t>://www.w3schools.com/js/js_comparisons.asp</a:t>
            </a:r>
            <a:r>
              <a:rPr lang="pl-PL" sz="2200" dirty="0"/>
              <a:t> </a:t>
            </a:r>
            <a:endParaRPr lang="pl-PL" sz="2200" dirty="0" smtClean="0"/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6"/>
              </a:rPr>
              <a:t>http://</a:t>
            </a:r>
            <a:r>
              <a:rPr lang="pl-PL" sz="2200" dirty="0" smtClean="0">
                <a:hlinkClick r:id="rId6"/>
              </a:rPr>
              <a:t>www.w3schools.com/js/js_break.asp</a:t>
            </a:r>
            <a:r>
              <a:rPr lang="pl-PL" sz="2200" dirty="0" smtClean="0"/>
              <a:t> </a:t>
            </a:r>
            <a:endParaRPr lang="en-US" sz="24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10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928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7 [opcjonalne] – </a:t>
            </a:r>
            <a:r>
              <a:rPr lang="pl-PL" sz="2400" i="1" dirty="0" smtClean="0"/>
              <a:t>pętle i instrukcje warunkowe</a:t>
            </a:r>
            <a:endParaRPr lang="pl-PL" sz="24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/>
              <a:t>Napisz aplikację wyliczającą ile należy mieć dzisiaj pieniędzy na lokacie 3%, aby za 10 lat zostać milionerem. Weź pod uwagę inflację</a:t>
            </a:r>
            <a:r>
              <a:rPr lang="pl-PL" sz="2400" dirty="0" smtClean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000" dirty="0" smtClean="0">
                <a:hlinkClick r:id="rId3"/>
              </a:rPr>
              <a:t>http</a:t>
            </a:r>
            <a:r>
              <a:rPr lang="pl-PL" sz="2000" dirty="0">
                <a:hlinkClick r:id="rId3"/>
              </a:rPr>
              <a:t>://www.w3schools.com/js/js_if_else.asp</a:t>
            </a:r>
            <a:r>
              <a:rPr lang="pl-PL" sz="2000" dirty="0"/>
              <a:t> </a:t>
            </a:r>
            <a:endParaRPr lang="pl-PL" sz="2000" dirty="0" smtClean="0"/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4"/>
              </a:rPr>
              <a:t>http://www.w3schools.com/js/js_loop_for.asp</a:t>
            </a:r>
            <a:r>
              <a:rPr lang="pl-PL" sz="2000" dirty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000" dirty="0" smtClean="0">
                <a:hlinkClick r:id="rId5"/>
              </a:rPr>
              <a:t>http</a:t>
            </a:r>
            <a:r>
              <a:rPr lang="pl-PL" sz="2000" dirty="0">
                <a:hlinkClick r:id="rId5"/>
              </a:rPr>
              <a:t>://www.w3schools.com/js/js_comparisons.asp</a:t>
            </a:r>
            <a:r>
              <a:rPr lang="pl-PL" sz="2000" dirty="0"/>
              <a:t> </a:t>
            </a:r>
            <a:endParaRPr lang="pl-PL" sz="2000" dirty="0" smtClean="0"/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6"/>
              </a:rPr>
              <a:t>http://</a:t>
            </a:r>
            <a:r>
              <a:rPr lang="pl-PL" sz="2000" dirty="0" smtClean="0">
                <a:hlinkClick r:id="rId6"/>
              </a:rPr>
              <a:t>www.w3schools.com/js/js_break.asp</a:t>
            </a:r>
            <a:r>
              <a:rPr lang="pl-PL" sz="2000" dirty="0" smtClean="0"/>
              <a:t> </a:t>
            </a:r>
            <a:endParaRPr lang="en-US" sz="20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11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1889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8 [opcjonalne] – </a:t>
            </a:r>
            <a:r>
              <a:rPr lang="pl-PL" sz="2400" i="1" dirty="0" smtClean="0"/>
              <a:t>pętle i instrukcje warunkowe</a:t>
            </a:r>
            <a:endParaRPr lang="pl-PL" sz="24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/>
              <a:t>Napisz aplikację, w której jako parametry podawane są: </a:t>
            </a:r>
            <a:r>
              <a:rPr lang="pl-PL" sz="2400" dirty="0" smtClean="0"/>
              <a:t> Posiadana </a:t>
            </a:r>
            <a:r>
              <a:rPr lang="pl-PL" sz="2400" dirty="0"/>
              <a:t>kwota </a:t>
            </a:r>
            <a:r>
              <a:rPr lang="pl-PL" sz="2400" dirty="0" smtClean="0"/>
              <a:t>pieniędzy, Oprocentowanie lokaty, Inflacja, Procent podatku, oraz Liczba lat. Aplikacja </a:t>
            </a:r>
            <a:r>
              <a:rPr lang="pl-PL" sz="2400" dirty="0"/>
              <a:t>jako rezultat ma podawać kwotę, która zostanie osiągnięta dla lokaty dla podanej liczby lat</a:t>
            </a:r>
            <a:r>
              <a:rPr lang="pl-PL" sz="2400" dirty="0" smtClean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 smtClean="0"/>
              <a:t>Materiały </a:t>
            </a:r>
            <a:r>
              <a:rPr lang="pl-PL" sz="2000" b="1" dirty="0"/>
              <a:t>pomocnicze:</a:t>
            </a:r>
          </a:p>
          <a:p>
            <a:pPr algn="just">
              <a:lnSpc>
                <a:spcPct val="120000"/>
              </a:lnSpc>
            </a:pPr>
            <a:r>
              <a:rPr lang="pl-PL" sz="2000" dirty="0" smtClean="0">
                <a:hlinkClick r:id="rId3"/>
              </a:rPr>
              <a:t>http</a:t>
            </a:r>
            <a:r>
              <a:rPr lang="pl-PL" sz="2000" dirty="0">
                <a:hlinkClick r:id="rId3"/>
              </a:rPr>
              <a:t>://www.w3schools.com/js/js_if_else.asp</a:t>
            </a:r>
            <a:r>
              <a:rPr lang="pl-PL" sz="2000" dirty="0"/>
              <a:t> </a:t>
            </a:r>
            <a:endParaRPr lang="pl-PL" sz="2000" dirty="0" smtClean="0"/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4"/>
              </a:rPr>
              <a:t>http://www.w3schools.com/js/js_loop_for.asp</a:t>
            </a:r>
            <a:r>
              <a:rPr lang="pl-PL" sz="2000" dirty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000" dirty="0" smtClean="0">
                <a:hlinkClick r:id="rId5"/>
              </a:rPr>
              <a:t>http</a:t>
            </a:r>
            <a:r>
              <a:rPr lang="pl-PL" sz="2000" dirty="0">
                <a:hlinkClick r:id="rId5"/>
              </a:rPr>
              <a:t>://www.w3schools.com/js/js_comparisons.asp</a:t>
            </a:r>
            <a:r>
              <a:rPr lang="pl-PL" sz="2000" dirty="0"/>
              <a:t> </a:t>
            </a:r>
            <a:endParaRPr lang="pl-PL" sz="2000" dirty="0" smtClean="0"/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6"/>
              </a:rPr>
              <a:t>http://</a:t>
            </a:r>
            <a:r>
              <a:rPr lang="pl-PL" sz="2000" dirty="0" smtClean="0">
                <a:hlinkClick r:id="rId6"/>
              </a:rPr>
              <a:t>www.w3schools.com/js/js_break.asp</a:t>
            </a:r>
            <a:r>
              <a:rPr lang="pl-PL" sz="2000" dirty="0" smtClean="0"/>
              <a:t> </a:t>
            </a:r>
            <a:endParaRPr lang="en-US" sz="20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12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9739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b="1" dirty="0" smtClean="0"/>
              <a:t>Zadanie </a:t>
            </a:r>
            <a:r>
              <a:rPr lang="pl-PL" b="1" dirty="0"/>
              <a:t>9</a:t>
            </a:r>
            <a:r>
              <a:rPr lang="pl-PL" b="1" dirty="0" smtClean="0"/>
              <a:t> -</a:t>
            </a:r>
            <a:r>
              <a:rPr lang="pl-PL" dirty="0" smtClean="0"/>
              <a:t> </a:t>
            </a:r>
            <a:r>
              <a:rPr lang="pl-PL" i="1" dirty="0" smtClean="0"/>
              <a:t>funkcje</a:t>
            </a:r>
            <a:endParaRPr lang="pl-PL" b="1" i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dirty="0" smtClean="0"/>
              <a:t>Napisz aplikację, która dla podanych 2 liczb wypisuje jaki jest dla nich największy wspólny dzielnik. Algorytm napisz jako osobną metodę.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b="1" dirty="0" smtClean="0"/>
              <a:t>Zadanie 10 – </a:t>
            </a:r>
            <a:r>
              <a:rPr lang="pl-PL" i="1" dirty="0" smtClean="0"/>
              <a:t>funkcje, organizacja kodu</a:t>
            </a:r>
            <a:endParaRPr lang="pl-PL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dirty="0" smtClean="0"/>
              <a:t>Stosując algorytm Euklidesa zoptymalizuj działanie aplikacji szukającej największy </a:t>
            </a:r>
            <a:r>
              <a:rPr lang="pl-PL" dirty="0"/>
              <a:t>wspólny </a:t>
            </a:r>
            <a:r>
              <a:rPr lang="pl-PL" dirty="0" smtClean="0"/>
              <a:t>dzielnik dla 2 liczb. Nowy algorytm napisz jako osobną metodę. Dla metod zastosuj przeciążenie. Zdefiniuj kod jako bibliotekę.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b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Materiały </a:t>
            </a:r>
            <a:r>
              <a:rPr lang="pl-PL" sz="2400" b="1" dirty="0"/>
              <a:t>pomocnicze</a:t>
            </a:r>
            <a:r>
              <a:rPr lang="pl-PL" sz="2400" b="1" dirty="0" smtClean="0"/>
              <a:t>:</a:t>
            </a:r>
          </a:p>
          <a:p>
            <a:pPr algn="just">
              <a:lnSpc>
                <a:spcPct val="120000"/>
              </a:lnSpc>
            </a:pPr>
            <a:r>
              <a:rPr lang="pl-PL" sz="2400" dirty="0">
                <a:hlinkClick r:id="rId3"/>
              </a:rPr>
              <a:t>http://</a:t>
            </a:r>
            <a:r>
              <a:rPr lang="pl-PL" sz="2400" dirty="0" smtClean="0">
                <a:hlinkClick r:id="rId3"/>
              </a:rPr>
              <a:t>www.w3schools.com/js/js_functions.asp</a:t>
            </a:r>
            <a:r>
              <a:rPr lang="pl-PL" sz="24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400" dirty="0">
                <a:hlinkClick r:id="rId4"/>
              </a:rPr>
              <a:t>http://</a:t>
            </a:r>
            <a:r>
              <a:rPr lang="pl-PL" sz="2400" dirty="0" smtClean="0">
                <a:hlinkClick r:id="rId4"/>
              </a:rPr>
              <a:t>www.w3schools.com/js/js_loop_while.asp</a:t>
            </a:r>
            <a:r>
              <a:rPr lang="pl-PL" sz="2400" dirty="0" smtClean="0"/>
              <a:t> </a:t>
            </a: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/>
          </a:p>
          <a:p>
            <a:pPr marL="0" indent="0" algn="just">
              <a:lnSpc>
                <a:spcPct val="120000"/>
              </a:lnSpc>
              <a:buNone/>
            </a:pPr>
            <a:endParaRPr lang="en-US" dirty="0" smtClean="0"/>
          </a:p>
          <a:p>
            <a:pPr lvl="1" algn="just">
              <a:lnSpc>
                <a:spcPct val="120000"/>
              </a:lnSpc>
            </a:pPr>
            <a:endParaRPr lang="en-US" sz="21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13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13267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3100" b="1" dirty="0" smtClean="0"/>
              <a:t>Zadanie 11 [opcjonalne] -</a:t>
            </a:r>
            <a:r>
              <a:rPr lang="pl-PL" sz="3100" dirty="0" smtClean="0"/>
              <a:t> </a:t>
            </a:r>
            <a:r>
              <a:rPr lang="pl-PL" sz="3100" i="1" dirty="0" smtClean="0"/>
              <a:t>funkcje</a:t>
            </a:r>
            <a:endParaRPr lang="pl-PL" sz="3100" b="1" i="1" dirty="0" smtClean="0"/>
          </a:p>
          <a:p>
            <a:pPr marL="0" lvl="0" indent="0" algn="just">
              <a:buNone/>
            </a:pPr>
            <a:r>
              <a:rPr lang="pl-PL" sz="3100" dirty="0"/>
              <a:t>Napisz aplikację, w której jako parametry podawane są: </a:t>
            </a:r>
          </a:p>
          <a:p>
            <a:pPr marL="914400" lvl="1" indent="-514350" algn="just"/>
            <a:r>
              <a:rPr lang="pl-PL" sz="3100" dirty="0"/>
              <a:t>Posiadana kwota pieniędzy</a:t>
            </a:r>
          </a:p>
          <a:p>
            <a:pPr marL="914400" lvl="1" indent="-514350" algn="just"/>
            <a:r>
              <a:rPr lang="pl-PL" sz="3100" dirty="0"/>
              <a:t>Oprocentowanie lokaty</a:t>
            </a:r>
          </a:p>
          <a:p>
            <a:pPr marL="914400" lvl="1" indent="-514350" algn="just"/>
            <a:r>
              <a:rPr lang="pl-PL" sz="3100" dirty="0"/>
              <a:t>Inflacja</a:t>
            </a:r>
          </a:p>
          <a:p>
            <a:pPr marL="914400" lvl="1" indent="-514350" algn="just"/>
            <a:r>
              <a:rPr lang="pl-PL" sz="3100" dirty="0"/>
              <a:t>Procent podatku</a:t>
            </a:r>
          </a:p>
          <a:p>
            <a:pPr marL="914400" lvl="1" indent="-514350" algn="just"/>
            <a:r>
              <a:rPr lang="pl-PL" sz="3100" dirty="0"/>
              <a:t>Kwota, która pozwoli utrzymać się przez </a:t>
            </a:r>
            <a:r>
              <a:rPr lang="pl-PL" sz="3100" dirty="0" smtClean="0"/>
              <a:t>rok</a:t>
            </a:r>
          </a:p>
          <a:p>
            <a:pPr marL="0" indent="0" algn="just">
              <a:buNone/>
            </a:pPr>
            <a:r>
              <a:rPr lang="pl-PL" sz="3100" dirty="0" smtClean="0"/>
              <a:t>Aplikacja </a:t>
            </a:r>
            <a:r>
              <a:rPr lang="pl-PL" sz="3100" dirty="0"/>
              <a:t>ma wypisywać ile pozostało jeszcze kwoty w danym roku i zatrzymać się (czyt. przestać wypisywać) w momencie, w którym skończą się środki (czyt. wartość &lt;=0).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b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900" b="1" dirty="0" smtClean="0"/>
              <a:t>Materiały </a:t>
            </a:r>
            <a:r>
              <a:rPr lang="pl-PL" sz="2900" b="1" dirty="0"/>
              <a:t>pomocnicze</a:t>
            </a:r>
            <a:r>
              <a:rPr lang="pl-PL" sz="2900" b="1" dirty="0" smtClean="0"/>
              <a:t>:</a:t>
            </a:r>
          </a:p>
          <a:p>
            <a:pPr algn="just">
              <a:lnSpc>
                <a:spcPct val="120000"/>
              </a:lnSpc>
            </a:pPr>
            <a:r>
              <a:rPr lang="pl-PL" sz="2900" dirty="0">
                <a:hlinkClick r:id="rId3"/>
              </a:rPr>
              <a:t>http://</a:t>
            </a:r>
            <a:r>
              <a:rPr lang="pl-PL" sz="2900" dirty="0" smtClean="0">
                <a:hlinkClick r:id="rId3"/>
              </a:rPr>
              <a:t>www.w3schools.com/js/js_functions.asp</a:t>
            </a:r>
            <a:r>
              <a:rPr lang="pl-PL" sz="29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900" dirty="0">
                <a:hlinkClick r:id="rId4"/>
              </a:rPr>
              <a:t>http://</a:t>
            </a:r>
            <a:r>
              <a:rPr lang="pl-PL" sz="2900" dirty="0" smtClean="0">
                <a:hlinkClick r:id="rId4"/>
              </a:rPr>
              <a:t>www.w3schools.com/js/js_loop_while.asp</a:t>
            </a:r>
            <a:r>
              <a:rPr lang="pl-PL" sz="2900" dirty="0" smtClean="0"/>
              <a:t> </a:t>
            </a:r>
            <a:endParaRPr lang="en-US" sz="2900" dirty="0" smtClean="0"/>
          </a:p>
          <a:p>
            <a:pPr lvl="1" algn="just">
              <a:lnSpc>
                <a:spcPct val="120000"/>
              </a:lnSpc>
            </a:pPr>
            <a:endParaRPr lang="en-US" sz="21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14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7208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12 – </a:t>
            </a:r>
            <a:r>
              <a:rPr lang="pl-PL" sz="2400" i="1" dirty="0" smtClean="0"/>
              <a:t>Przetwarzanie tekstu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Napisz aplikację, w której użytkownik w pole tekstowe prowadza tekst </a:t>
            </a:r>
            <a:r>
              <a:rPr lang="pl-PL" sz="2400" i="1" dirty="0" smtClean="0"/>
              <a:t>nazwa produktu</a:t>
            </a:r>
            <a:r>
              <a:rPr lang="pl-PL" sz="2400" dirty="0" smtClean="0"/>
              <a:t>: </a:t>
            </a:r>
            <a:r>
              <a:rPr lang="pl-PL" sz="2400" i="1" dirty="0" smtClean="0"/>
              <a:t>cena</a:t>
            </a:r>
            <a:r>
              <a:rPr lang="pl-PL" sz="2400" dirty="0" smtClean="0"/>
              <a:t> </a:t>
            </a:r>
            <a:r>
              <a:rPr lang="pl-PL" sz="2400" i="1" dirty="0" smtClean="0"/>
              <a:t>waluta</a:t>
            </a:r>
            <a:r>
              <a:rPr lang="pl-PL" sz="2400" dirty="0" smtClean="0"/>
              <a:t>,</a:t>
            </a:r>
            <a:r>
              <a:rPr lang="pl-PL" sz="2400" i="1" dirty="0" smtClean="0"/>
              <a:t> </a:t>
            </a:r>
            <a:r>
              <a:rPr lang="pl-PL" sz="2400" dirty="0" smtClean="0"/>
              <a:t>np.</a:t>
            </a:r>
            <a:r>
              <a:rPr lang="pl-PL" sz="2400" i="1" dirty="0" smtClean="0"/>
              <a:t> </a:t>
            </a:r>
            <a:r>
              <a:rPr lang="pl-PL" sz="2400" dirty="0" smtClean="0"/>
              <a:t>laptop: 2000 zł. Po kliknięciu na przycisk wypisywane są pod sobą: nazwa produktu, cena i waluta</a:t>
            </a:r>
            <a:r>
              <a:rPr lang="pl-PL" sz="2600" dirty="0" smtClean="0"/>
              <a:t>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www.w3schools.com/js/js_strings.asp</a:t>
            </a:r>
            <a:endParaRPr lang="pl-PL" sz="2000" dirty="0"/>
          </a:p>
          <a:p>
            <a:pPr algn="just">
              <a:lnSpc>
                <a:spcPct val="120000"/>
              </a:lnSpc>
            </a:pPr>
            <a:r>
              <a:rPr lang="pl-PL" sz="2000" dirty="0" smtClean="0">
                <a:hlinkClick r:id="rId4"/>
              </a:rPr>
              <a:t>http</a:t>
            </a:r>
            <a:r>
              <a:rPr lang="pl-PL" sz="2000" dirty="0">
                <a:hlinkClick r:id="rId4"/>
              </a:rPr>
              <a:t>://</a:t>
            </a:r>
            <a:r>
              <a:rPr lang="pl-PL" sz="2000" dirty="0" smtClean="0">
                <a:hlinkClick r:id="rId4"/>
              </a:rPr>
              <a:t>www.w3schools.com/js/js_string_methods.asp</a:t>
            </a:r>
            <a:r>
              <a:rPr lang="pl-PL" sz="2000" dirty="0" smtClean="0"/>
              <a:t> </a:t>
            </a:r>
            <a:endParaRPr lang="en-US" sz="20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15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60073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600" b="1" dirty="0" smtClean="0"/>
              <a:t>Zadanie 13 – </a:t>
            </a:r>
            <a:r>
              <a:rPr lang="pl-PL" sz="2600" i="1" dirty="0" smtClean="0"/>
              <a:t>Operowanie na liczbach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600" dirty="0" smtClean="0"/>
              <a:t>Dla aplikacji „liczba parzysta” lub innej z podawaniem w pole tekstowe wartości liczbowej dodaj sprawdzanie czy użytkownik podał liczbę.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www.w3schools.com/js/js_numbers.asp</a:t>
            </a:r>
            <a:r>
              <a:rPr lang="pl-PL" sz="2000" dirty="0" smtClean="0"/>
              <a:t> </a:t>
            </a:r>
            <a:endParaRPr lang="en-US" sz="24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16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5094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14 – </a:t>
            </a:r>
            <a:r>
              <a:rPr lang="pl-PL" sz="2400" i="1" dirty="0" smtClean="0"/>
              <a:t>Operowanie na datach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Napisz aplikację, w której użytkownik w kontrolce kalendarza podaje datę urodzenia. Aplikacja następnie wyświetla czy jest osobą pełnoletnią.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3"/>
              </a:rPr>
              <a:t>http://www.w3schools.com/html/html_form_input_types.asp</a:t>
            </a:r>
          </a:p>
          <a:p>
            <a:pPr algn="just">
              <a:lnSpc>
                <a:spcPct val="120000"/>
              </a:lnSpc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www.w3schools.com/js/js_date_methods.asp</a:t>
            </a:r>
            <a:r>
              <a:rPr lang="pl-PL" dirty="0" smtClean="0"/>
              <a:t>   </a:t>
            </a:r>
            <a:endParaRPr lang="en-US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17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4101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 smtClean="0"/>
              <a:t>Zadanie 15 </a:t>
            </a:r>
            <a:r>
              <a:rPr lang="pl-PL" sz="2000" dirty="0" smtClean="0"/>
              <a:t>- </a:t>
            </a:r>
            <a:r>
              <a:rPr lang="pl-PL" sz="2000" i="1" dirty="0" smtClean="0"/>
              <a:t>DOM</a:t>
            </a:r>
            <a:r>
              <a:rPr lang="pl-PL" sz="2000" b="1" i="1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dirty="0" smtClean="0"/>
              <a:t>Utwórz stronę z polem tekstowym dla wprowadzenia wzrostu osoby. Dodaj obsługę stosownego zdarzenia weryfikującego, że wprowadzane są wyłącznie liczby.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dirty="0" smtClean="0"/>
              <a:t>W przypadku nie wprowadzania przez użytkownika liczby obok pola niech wyświetla się na czerwono komunikat „Proszę wprowadzać tylko liczby”. Po wyświetleniu komunikatu, jeśli użytkownik wprowadzi liczbę komunikat ma znikać.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0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3"/>
              </a:rPr>
              <a:t>http://</a:t>
            </a:r>
            <a:r>
              <a:rPr lang="pl-PL" sz="2000" dirty="0" smtClean="0">
                <a:hlinkClick r:id="rId3"/>
              </a:rPr>
              <a:t>www.w3schools.com/js/js_htmldom_document.asp</a:t>
            </a:r>
            <a:r>
              <a:rPr lang="pl-PL" sz="20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4"/>
              </a:rPr>
              <a:t>http://</a:t>
            </a:r>
            <a:r>
              <a:rPr lang="pl-PL" sz="2000" dirty="0" smtClean="0">
                <a:hlinkClick r:id="rId4"/>
              </a:rPr>
              <a:t>www.w3schools.com/js/js_htmldom_events.asp</a:t>
            </a:r>
            <a:r>
              <a:rPr lang="pl-PL" sz="20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5"/>
              </a:rPr>
              <a:t>http://</a:t>
            </a:r>
            <a:r>
              <a:rPr lang="pl-PL" sz="2000" dirty="0" smtClean="0">
                <a:hlinkClick r:id="rId5"/>
              </a:rPr>
              <a:t>www.w3schools.com/js/js_htmldom_eventlistener.asp</a:t>
            </a:r>
            <a:r>
              <a:rPr lang="pl-PL" sz="20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6"/>
              </a:rPr>
              <a:t>http://</a:t>
            </a:r>
            <a:r>
              <a:rPr lang="pl-PL" sz="2000" dirty="0" smtClean="0">
                <a:hlinkClick r:id="rId6"/>
              </a:rPr>
              <a:t>www.w3schools.com/js/js_htmldom_css.asp</a:t>
            </a:r>
            <a:r>
              <a:rPr lang="pl-PL" sz="2000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2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18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3199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16 </a:t>
            </a:r>
            <a:r>
              <a:rPr lang="pl-PL" sz="2400" dirty="0" smtClean="0"/>
              <a:t>– </a:t>
            </a:r>
            <a:r>
              <a:rPr lang="pl-PL" sz="2400" i="1" dirty="0" smtClean="0"/>
              <a:t>BOM (okno, zdarzenia)</a:t>
            </a:r>
            <a:endParaRPr lang="pl-PL" sz="2400" b="1" i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Napisz kod pytający się użytkownika czy chce zamknąć okienko (zakładkę), jeśli ma ono mniej niż 1000px.</a:t>
            </a:r>
            <a:r>
              <a:rPr lang="pl-PL" sz="3200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3"/>
              </a:rPr>
              <a:t>http://</a:t>
            </a:r>
            <a:r>
              <a:rPr lang="pl-PL" sz="2000" dirty="0" smtClean="0">
                <a:hlinkClick r:id="rId3"/>
              </a:rPr>
              <a:t>www.w3schools.com/js/js_window_screen.asp</a:t>
            </a:r>
            <a:r>
              <a:rPr lang="pl-PL" sz="20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4"/>
              </a:rPr>
              <a:t>http://</a:t>
            </a:r>
            <a:r>
              <a:rPr lang="pl-PL" sz="2000" dirty="0" smtClean="0">
                <a:hlinkClick r:id="rId4"/>
              </a:rPr>
              <a:t>www.w3schools.com/tags/ref_eventattributes.asp</a:t>
            </a:r>
            <a:endParaRPr lang="pl-PL" sz="2000" dirty="0" smtClean="0"/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5"/>
              </a:rPr>
              <a:t>http://</a:t>
            </a:r>
            <a:r>
              <a:rPr lang="pl-PL" sz="2000" dirty="0" smtClean="0">
                <a:hlinkClick r:id="rId5"/>
              </a:rPr>
              <a:t>www.w3schools.com/js/js_popup.asp</a:t>
            </a:r>
            <a:r>
              <a:rPr lang="pl-PL" sz="2000" dirty="0" smtClean="0"/>
              <a:t>  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19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7062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Program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59639"/>
              </p:ext>
            </p:extLst>
          </p:nvPr>
        </p:nvGraphicFramePr>
        <p:xfrm>
          <a:off x="251520" y="1148544"/>
          <a:ext cx="8208913" cy="3749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138">
                  <a:extLst>
                    <a:ext uri="{9D8B030D-6E8A-4147-A177-3AD203B41FA5}">
                      <a16:colId xmlns:a16="http://schemas.microsoft.com/office/drawing/2014/main" xmlns="" val="1306400816"/>
                    </a:ext>
                  </a:extLst>
                </a:gridCol>
                <a:gridCol w="5501497">
                  <a:extLst>
                    <a:ext uri="{9D8B030D-6E8A-4147-A177-3AD203B41FA5}">
                      <a16:colId xmlns:a16="http://schemas.microsoft.com/office/drawing/2014/main" xmlns="" val="3078508643"/>
                    </a:ext>
                  </a:extLst>
                </a:gridCol>
                <a:gridCol w="2323278">
                  <a:extLst>
                    <a:ext uri="{9D8B030D-6E8A-4147-A177-3AD203B41FA5}">
                      <a16:colId xmlns:a16="http://schemas.microsoft.com/office/drawing/2014/main" xmlns="" val="1539430319"/>
                    </a:ext>
                  </a:extLst>
                </a:gridCol>
              </a:tblGrid>
              <a:tr h="1977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LP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Nazwa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effectLst/>
                        </a:rPr>
                        <a:t>Plan. czas </a:t>
                      </a:r>
                      <a:r>
                        <a:rPr lang="pl-PL" sz="1600" dirty="0" err="1" smtClean="0">
                          <a:effectLst/>
                        </a:rPr>
                        <a:t>trw</a:t>
                      </a:r>
                      <a:r>
                        <a:rPr lang="pl-PL" sz="1600" dirty="0" smtClean="0">
                          <a:effectLst/>
                        </a:rPr>
                        <a:t>. (godz.)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87424966"/>
                  </a:ext>
                </a:extLst>
              </a:tr>
              <a:tr h="29071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Wymagane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2147545"/>
                  </a:ext>
                </a:extLst>
              </a:tr>
              <a:tr h="290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Podstawowe elementy JavaScript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07537732"/>
                  </a:ext>
                </a:extLst>
              </a:tr>
              <a:tr h="290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Praca ze </a:t>
                      </a:r>
                      <a:r>
                        <a:rPr lang="pl-PL" sz="1600" dirty="0" smtClean="0">
                          <a:effectLst/>
                        </a:rPr>
                        <a:t>zmiennymi i stałymi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17818261"/>
                  </a:ext>
                </a:extLst>
              </a:tr>
              <a:tr h="290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Wyrażenia warunkowe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72661330"/>
                  </a:ext>
                </a:extLst>
              </a:tr>
              <a:tr h="290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Pętle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92595106"/>
                  </a:ext>
                </a:extLst>
              </a:tr>
              <a:tr h="290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Organizacja kodu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8233176"/>
                  </a:ext>
                </a:extLst>
              </a:tr>
              <a:tr h="290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Korzystanie z funkcji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18608474"/>
                  </a:ext>
                </a:extLst>
              </a:tr>
              <a:tr h="290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Obiektowy Model Dokumentu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7949423"/>
                  </a:ext>
                </a:extLst>
              </a:tr>
              <a:tr h="290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Obiekty w </a:t>
                      </a:r>
                      <a:r>
                        <a:rPr lang="pl-PL" sz="1600" dirty="0" smtClean="0">
                          <a:effectLst/>
                        </a:rPr>
                        <a:t>JavaScript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83230939"/>
                  </a:ext>
                </a:extLst>
              </a:tr>
              <a:tr h="290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effectLst/>
                        </a:rPr>
                        <a:t>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Interakcja z przeglądarką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0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Wykorzystanie </a:t>
                      </a:r>
                      <a:r>
                        <a:rPr lang="pl-PL" sz="1600" dirty="0" smtClean="0">
                          <a:effectLst/>
                        </a:rPr>
                        <a:t>JavaScript </a:t>
                      </a:r>
                      <a:r>
                        <a:rPr lang="pl-PL" sz="1600" dirty="0">
                          <a:effectLst/>
                        </a:rPr>
                        <a:t>w technologii AJAX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0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effectLst/>
                        </a:rPr>
                        <a:t>11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Testowanie skryptów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pole tekstowe 8"/>
          <p:cNvSpPr txBox="1"/>
          <p:nvPr/>
        </p:nvSpPr>
        <p:spPr>
          <a:xfrm>
            <a:off x="6516216" y="49411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Łącznie 22 godz.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17 </a:t>
            </a:r>
            <a:r>
              <a:rPr lang="pl-PL" sz="2400" dirty="0" smtClean="0"/>
              <a:t>– </a:t>
            </a:r>
            <a:r>
              <a:rPr lang="pl-PL" sz="2400" i="1" dirty="0" smtClean="0"/>
              <a:t>BOM (dane użytkownika)</a:t>
            </a:r>
            <a:endParaRPr lang="pl-PL" sz="2400" b="1" i="1" dirty="0" smtClean="0"/>
          </a:p>
          <a:p>
            <a:pPr marL="0" indent="0" algn="just">
              <a:buNone/>
            </a:pPr>
            <a:r>
              <a:rPr lang="pl-PL" sz="2400" dirty="0" smtClean="0"/>
              <a:t>Napisz kod w trakcie ładowania strony sprawdzający i wypisujący czy przeglądarka użytkownika obsługuje JS i Ciasteczka.</a:t>
            </a:r>
            <a:r>
              <a:rPr lang="pl-PL" sz="3200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3"/>
              </a:rPr>
              <a:t>http://</a:t>
            </a:r>
            <a:r>
              <a:rPr lang="pl-PL" sz="2000" dirty="0" smtClean="0">
                <a:hlinkClick r:id="rId3"/>
              </a:rPr>
              <a:t>www.w3schools.com/js/js_window_navigator.asp</a:t>
            </a:r>
            <a:r>
              <a:rPr lang="pl-PL" sz="2000" dirty="0" smtClean="0"/>
              <a:t>   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20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7547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18 </a:t>
            </a:r>
            <a:r>
              <a:rPr lang="pl-PL" sz="2400" dirty="0" smtClean="0"/>
              <a:t>– </a:t>
            </a:r>
            <a:r>
              <a:rPr lang="pl-PL" sz="2400" i="1" dirty="0" smtClean="0"/>
              <a:t>BOM (ciasteczka)</a:t>
            </a:r>
            <a:endParaRPr lang="pl-PL" sz="2400" b="1" i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/>
              <a:t>Napisz stronę z kodem zapisujący do ciasteczka twój ulubiony kolor. </a:t>
            </a:r>
            <a:r>
              <a:rPr lang="pl-PL" sz="2400" dirty="0" smtClean="0"/>
              <a:t>Wartość </a:t>
            </a:r>
            <a:r>
              <a:rPr lang="pl-PL" sz="2400" dirty="0"/>
              <a:t>koloru z ciasteczka ma być wczytywana przy każdym załadowaniu </a:t>
            </a:r>
            <a:r>
              <a:rPr lang="pl-PL" sz="2400" dirty="0" smtClean="0"/>
              <a:t>strony i na </a:t>
            </a:r>
            <a:r>
              <a:rPr lang="pl-PL" sz="2400" dirty="0"/>
              <a:t>nią ma być ustawiane tło strony.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3"/>
              </a:rPr>
              <a:t>http://</a:t>
            </a:r>
            <a:r>
              <a:rPr lang="pl-PL" sz="2000" dirty="0" smtClean="0">
                <a:hlinkClick r:id="rId3"/>
              </a:rPr>
              <a:t>www.w3schools.com/js/js_cookies.asp</a:t>
            </a:r>
            <a:r>
              <a:rPr lang="pl-PL" sz="2000" dirty="0" smtClean="0"/>
              <a:t>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21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9847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19 </a:t>
            </a:r>
            <a:r>
              <a:rPr lang="pl-PL" sz="2400" dirty="0" smtClean="0"/>
              <a:t>– </a:t>
            </a:r>
            <a:r>
              <a:rPr lang="pl-PL" sz="2400" i="1" dirty="0" smtClean="0"/>
              <a:t>BOM (zadania w tle)</a:t>
            </a:r>
            <a:endParaRPr lang="pl-PL" sz="2400" b="1" i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/>
              <a:t>Dodaj do strony zegar.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3"/>
              </a:rPr>
              <a:t>http://www.w3schools.com/js/js_timing.asp</a:t>
            </a:r>
            <a:r>
              <a:rPr lang="pl-PL" sz="2000" dirty="0" smtClean="0"/>
              <a:t>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22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4444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20 </a:t>
            </a:r>
            <a:r>
              <a:rPr lang="pl-PL" sz="2400" dirty="0" smtClean="0"/>
              <a:t>– </a:t>
            </a:r>
            <a:r>
              <a:rPr lang="pl-PL" sz="2400" i="1" dirty="0" smtClean="0"/>
              <a:t>Dobre praktyki pisania kodu</a:t>
            </a:r>
            <a:endParaRPr lang="pl-PL" sz="2400" b="1" i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Sprawdź dla aplikacji „Największego wspólnego dzielnika”, czy zastosowałeś konwencje i dobre praktyki pisania kodu.</a:t>
            </a: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3"/>
              </a:rPr>
              <a:t>http://</a:t>
            </a:r>
            <a:r>
              <a:rPr lang="pl-PL" sz="2000" dirty="0" smtClean="0">
                <a:hlinkClick r:id="rId3"/>
              </a:rPr>
              <a:t>www.w3schools.com/js/js_conventions.asp</a:t>
            </a:r>
            <a:r>
              <a:rPr lang="pl-PL" sz="20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4"/>
              </a:rPr>
              <a:t>http://</a:t>
            </a:r>
            <a:r>
              <a:rPr lang="pl-PL" sz="2000" dirty="0" smtClean="0">
                <a:hlinkClick r:id="rId4"/>
              </a:rPr>
              <a:t>www.w3schools.com/js/js_best_practices.asp</a:t>
            </a:r>
            <a:r>
              <a:rPr lang="pl-PL" sz="2000" dirty="0" smtClean="0"/>
              <a:t> 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23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6733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79444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3300" b="1" dirty="0" smtClean="0"/>
              <a:t>Zadanie 21 – </a:t>
            </a:r>
            <a:r>
              <a:rPr lang="pl-PL" sz="3300" i="1" dirty="0"/>
              <a:t>T</a:t>
            </a:r>
            <a:r>
              <a:rPr lang="pl-PL" sz="3300" i="1" dirty="0" smtClean="0"/>
              <a:t>ablice</a:t>
            </a:r>
            <a:r>
              <a:rPr lang="pl-PL" sz="3300" dirty="0" smtClean="0"/>
              <a:t> </a:t>
            </a:r>
            <a:endParaRPr lang="pl-PL" sz="3300" b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3300" dirty="0" smtClean="0"/>
              <a:t>Napisz aplikację w której losowane są liczby z danego przedziału (analogicznie do lotto) i przechowujący je w tablicy.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3100" b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3100" b="1" dirty="0" smtClean="0"/>
              <a:t>Zadanie 22 [opcjonalne] </a:t>
            </a:r>
            <a:r>
              <a:rPr lang="pl-PL" sz="3100" dirty="0" smtClean="0"/>
              <a:t>- </a:t>
            </a:r>
            <a:r>
              <a:rPr lang="pl-PL" sz="3100" b="1" dirty="0" smtClean="0"/>
              <a:t> </a:t>
            </a:r>
            <a:r>
              <a:rPr lang="pl-PL" sz="3100" i="1" dirty="0"/>
              <a:t>T</a:t>
            </a:r>
            <a:r>
              <a:rPr lang="pl-PL" sz="3100" i="1" dirty="0" smtClean="0"/>
              <a:t>ablice</a:t>
            </a:r>
            <a:endParaRPr lang="pl-PL" sz="3100" i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3100" dirty="0"/>
              <a:t>Dla aplikacji </a:t>
            </a:r>
            <a:r>
              <a:rPr lang="pl-PL" sz="3100" dirty="0" smtClean="0"/>
              <a:t>dopisz kod sortujący wylosowane liczby i następnie je wypisujący.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3100" b="1" dirty="0" smtClean="0"/>
              <a:t>Zadanie </a:t>
            </a:r>
            <a:r>
              <a:rPr lang="pl-PL" sz="3100" b="1" dirty="0"/>
              <a:t>23 [opcjonalne] </a:t>
            </a:r>
            <a:r>
              <a:rPr lang="pl-PL" sz="3100" dirty="0" smtClean="0"/>
              <a:t>- </a:t>
            </a:r>
            <a:r>
              <a:rPr lang="pl-PL" sz="3100" b="1" dirty="0" smtClean="0"/>
              <a:t> </a:t>
            </a:r>
            <a:r>
              <a:rPr lang="pl-PL" sz="3100" i="1" dirty="0"/>
              <a:t>T</a:t>
            </a:r>
            <a:r>
              <a:rPr lang="pl-PL" sz="3100" i="1" dirty="0" smtClean="0"/>
              <a:t>ablice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3100" dirty="0" smtClean="0"/>
              <a:t>Dla aplikacji dopisz kod pozwalający sprawdzić czy dana liczba została wylosowana.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3100" b="1" dirty="0" smtClean="0"/>
              <a:t>Zadanie </a:t>
            </a:r>
            <a:r>
              <a:rPr lang="pl-PL" sz="3100" b="1" dirty="0"/>
              <a:t>24 [opcjonalne] </a:t>
            </a:r>
            <a:r>
              <a:rPr lang="pl-PL" sz="3100" dirty="0"/>
              <a:t>- </a:t>
            </a:r>
            <a:r>
              <a:rPr lang="pl-PL" sz="3100" b="1" dirty="0"/>
              <a:t> </a:t>
            </a:r>
            <a:r>
              <a:rPr lang="pl-PL" sz="3100" i="1" dirty="0"/>
              <a:t>T</a:t>
            </a:r>
            <a:r>
              <a:rPr lang="pl-PL" sz="3100" i="1" dirty="0" smtClean="0"/>
              <a:t>ablice</a:t>
            </a:r>
            <a:endParaRPr lang="pl-PL" sz="3100" i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3100" dirty="0"/>
              <a:t>Dla aplikacji dopisz kod </a:t>
            </a:r>
            <a:r>
              <a:rPr lang="pl-PL" sz="3100" dirty="0" smtClean="0"/>
              <a:t>wyliczający średnią, medianę oraz dominantę dla wylosowanych liczb.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9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900" dirty="0" smtClean="0">
                <a:hlinkClick r:id="rId3"/>
              </a:rPr>
              <a:t>http</a:t>
            </a:r>
            <a:r>
              <a:rPr lang="pl-PL" sz="2900" dirty="0">
                <a:hlinkClick r:id="rId3"/>
              </a:rPr>
              <a:t>://www.w3schools.com/js/js_math.asp</a:t>
            </a:r>
            <a:r>
              <a:rPr lang="pl-PL" sz="2900" dirty="0"/>
              <a:t>   </a:t>
            </a:r>
            <a:endParaRPr lang="pl-PL" sz="2900" dirty="0" smtClean="0"/>
          </a:p>
          <a:p>
            <a:pPr algn="just">
              <a:lnSpc>
                <a:spcPct val="120000"/>
              </a:lnSpc>
            </a:pPr>
            <a:r>
              <a:rPr lang="pl-PL" sz="2900" dirty="0">
                <a:hlinkClick r:id="rId4"/>
              </a:rPr>
              <a:t>http://www.w3schools.com/js/js_arrays.asp</a:t>
            </a:r>
          </a:p>
          <a:p>
            <a:pPr algn="just">
              <a:lnSpc>
                <a:spcPct val="120000"/>
              </a:lnSpc>
            </a:pPr>
            <a:r>
              <a:rPr lang="pl-PL" sz="2900" dirty="0" smtClean="0">
                <a:hlinkClick r:id="rId4"/>
              </a:rPr>
              <a:t>http</a:t>
            </a:r>
            <a:r>
              <a:rPr lang="pl-PL" sz="2900" dirty="0">
                <a:hlinkClick r:id="rId4"/>
              </a:rPr>
              <a:t>://www.w3schools.com/js/js_array_methods.asp</a:t>
            </a:r>
            <a:r>
              <a:rPr lang="pl-PL" sz="2900" dirty="0"/>
              <a:t> </a:t>
            </a:r>
            <a:endParaRPr lang="en-US" sz="25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24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818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25  </a:t>
            </a:r>
            <a:r>
              <a:rPr lang="pl-PL" sz="2400" dirty="0" smtClean="0"/>
              <a:t>- </a:t>
            </a:r>
            <a:r>
              <a:rPr lang="pl-PL" sz="2400" i="1" dirty="0" smtClean="0"/>
              <a:t>Tablice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Dodaj stronę o nazwie wylicz koszt zamówienia, na której za pomocą </a:t>
            </a:r>
            <a:r>
              <a:rPr lang="pl-PL" sz="2400" dirty="0" err="1" smtClean="0"/>
              <a:t>JavaScriptu</a:t>
            </a:r>
            <a:r>
              <a:rPr lang="pl-PL" sz="2400" dirty="0" smtClean="0"/>
              <a:t> i formularza wyliczany będzie koszt produktu (cena * liczba sztuk), gdzie kwoty produktów przechowywane są w tablicy.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400" dirty="0" smtClean="0">
                <a:hlinkClick r:id="rId3"/>
              </a:rPr>
              <a:t>http</a:t>
            </a:r>
            <a:r>
              <a:rPr lang="pl-PL" sz="2400" dirty="0">
                <a:hlinkClick r:id="rId3"/>
              </a:rPr>
              <a:t>://www.w3schools.com/js/js_arrays.asp</a:t>
            </a:r>
          </a:p>
          <a:p>
            <a:pPr algn="just">
              <a:lnSpc>
                <a:spcPct val="120000"/>
              </a:lnSpc>
            </a:pPr>
            <a:r>
              <a:rPr lang="pl-PL" sz="2400" dirty="0">
                <a:hlinkClick r:id="rId3"/>
              </a:rPr>
              <a:t>http://www.w3schools.com/js/js_array_methods.asp</a:t>
            </a:r>
            <a:r>
              <a:rPr lang="pl-PL" sz="2400" dirty="0"/>
              <a:t> </a:t>
            </a:r>
            <a:endParaRPr 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en-US" sz="24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25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6746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200" b="1" dirty="0" smtClean="0"/>
              <a:t>Zadanie 26 – </a:t>
            </a:r>
            <a:r>
              <a:rPr lang="pl-PL" sz="2200" i="1" dirty="0" smtClean="0"/>
              <a:t>JSON, tablice, zdarzenia przeglądarka </a:t>
            </a:r>
            <a:r>
              <a:rPr lang="pl-PL" sz="2200" dirty="0" smtClean="0"/>
              <a:t> </a:t>
            </a:r>
            <a:endParaRPr lang="pl-PL" sz="2200" b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200" dirty="0" smtClean="0"/>
              <a:t>Napisz aplikację dla testowania wiedzy. Pytania mają być przechowywane w tablicy jako obiekty JSON, interfejs testu generowany na jej podstawie dynamicznie. Test ma być wyświetlany zaraz po załadowaniu strony.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200" dirty="0" smtClean="0">
              <a:hlinkClick r:id="rId3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2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3"/>
              </a:rPr>
              <a:t>http://www.w3schools.com/js/js_htmldom_events.asp</a:t>
            </a:r>
          </a:p>
          <a:p>
            <a:pPr algn="just">
              <a:lnSpc>
                <a:spcPct val="120000"/>
              </a:lnSpc>
            </a:pPr>
            <a:r>
              <a:rPr lang="pl-PL" sz="2200" dirty="0" smtClean="0">
                <a:hlinkClick r:id="rId3"/>
              </a:rPr>
              <a:t>http</a:t>
            </a:r>
            <a:r>
              <a:rPr lang="pl-PL" sz="2200" dirty="0">
                <a:hlinkClick r:id="rId3"/>
              </a:rPr>
              <a:t>://</a:t>
            </a:r>
            <a:r>
              <a:rPr lang="pl-PL" sz="2200" dirty="0" smtClean="0">
                <a:hlinkClick r:id="rId3"/>
              </a:rPr>
              <a:t>www.w3schools.com/jquery/jquery_dom_add.asp</a:t>
            </a:r>
            <a:r>
              <a:rPr lang="pl-PL" sz="22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200" dirty="0" smtClean="0">
                <a:hlinkClick r:id="rId4"/>
              </a:rPr>
              <a:t>http://www.w3schools.com/json/json_syntax.asp</a:t>
            </a:r>
            <a:r>
              <a:rPr lang="pl-PL" sz="22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200" dirty="0" smtClean="0">
                <a:hlinkClick r:id="rId5"/>
              </a:rPr>
              <a:t>http://www.w3schools.com/json/json_eval.asp</a:t>
            </a:r>
            <a:r>
              <a:rPr lang="pl-PL" sz="22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200" dirty="0" smtClean="0">
                <a:hlinkClick r:id="rId6"/>
              </a:rPr>
              <a:t>http://www.w3schools.com/js/js_arrays.asp</a:t>
            </a:r>
            <a:r>
              <a:rPr lang="pl-PL" sz="2200" dirty="0" smtClean="0"/>
              <a:t> </a:t>
            </a:r>
            <a:r>
              <a:rPr lang="pl-PL" sz="2000" dirty="0" smtClean="0"/>
              <a:t> </a:t>
            </a:r>
            <a:endParaRPr lang="pl-PL" sz="22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2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18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1800" dirty="0" smtClean="0"/>
          </a:p>
          <a:p>
            <a:pPr lvl="1" algn="just">
              <a:lnSpc>
                <a:spcPct val="120000"/>
              </a:lnSpc>
            </a:pPr>
            <a:endParaRPr lang="pl-PL" sz="18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2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200" dirty="0"/>
          </a:p>
          <a:p>
            <a:pPr lvl="1" algn="just">
              <a:lnSpc>
                <a:spcPct val="120000"/>
              </a:lnSpc>
            </a:pPr>
            <a:endParaRPr lang="en-US" sz="22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26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9100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200" b="1" dirty="0" smtClean="0"/>
              <a:t>Zadanie 27 – </a:t>
            </a:r>
            <a:r>
              <a:rPr lang="pl-PL" sz="2200" i="1" dirty="0" smtClean="0"/>
              <a:t>Wyrażenia regularne </a:t>
            </a:r>
            <a:r>
              <a:rPr lang="pl-PL" sz="2200" dirty="0" smtClean="0"/>
              <a:t> </a:t>
            </a:r>
            <a:endParaRPr lang="pl-PL" sz="2200" b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/>
              <a:t>Napisz formularz rejestracyjny użytkownika. Za </a:t>
            </a:r>
            <a:r>
              <a:rPr lang="pl-PL" sz="2400" dirty="0" smtClean="0"/>
              <a:t>pomocą wyrażeń regularnych dokonaj sprawdzenia formatu e-mail oraz siły hasła (opcjonalne; min. 7 znaków, 1 z dużej, 1 cyfra, 1 znak specjalny).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000" dirty="0" smtClean="0">
                <a:hlinkClick r:id="rId3"/>
              </a:rPr>
              <a:t>http</a:t>
            </a:r>
            <a:r>
              <a:rPr lang="pl-PL" sz="2000" dirty="0">
                <a:hlinkClick r:id="rId3"/>
              </a:rPr>
              <a:t>://</a:t>
            </a:r>
            <a:r>
              <a:rPr lang="pl-PL" sz="2000" dirty="0" smtClean="0">
                <a:hlinkClick r:id="rId3"/>
              </a:rPr>
              <a:t>www.w3schools.com/jsref/jsref_obj_regexp.asp</a:t>
            </a:r>
            <a:r>
              <a:rPr lang="pl-PL" sz="2000" dirty="0" smtClean="0"/>
              <a:t>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27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1772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28 </a:t>
            </a:r>
            <a:r>
              <a:rPr lang="pl-PL" sz="2400" dirty="0" smtClean="0"/>
              <a:t>–</a:t>
            </a:r>
            <a:r>
              <a:rPr lang="pl-PL" sz="2400" b="1" dirty="0" smtClean="0"/>
              <a:t> </a:t>
            </a:r>
            <a:r>
              <a:rPr lang="pl-PL" sz="2400" i="1" dirty="0" smtClean="0"/>
              <a:t>Definiowanie obiektów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Zdefiniuj klasę koszyka sklepu internetowego, zawierająca:</a:t>
            </a:r>
          </a:p>
          <a:p>
            <a:pPr algn="just">
              <a:lnSpc>
                <a:spcPct val="120000"/>
              </a:lnSpc>
            </a:pPr>
            <a:r>
              <a:rPr lang="pl-PL" sz="2400" dirty="0" smtClean="0"/>
              <a:t>Dane kupującego (min.: imię, nazwisko, adres)</a:t>
            </a:r>
          </a:p>
          <a:p>
            <a:pPr algn="just">
              <a:lnSpc>
                <a:spcPct val="120000"/>
              </a:lnSpc>
            </a:pPr>
            <a:r>
              <a:rPr lang="pl-PL" sz="2400" dirty="0" smtClean="0"/>
              <a:t>Listę pozycji w koszyku</a:t>
            </a:r>
          </a:p>
          <a:p>
            <a:pPr algn="just">
              <a:lnSpc>
                <a:spcPct val="120000"/>
              </a:lnSpc>
            </a:pPr>
            <a:r>
              <a:rPr lang="pl-PL" sz="2400" dirty="0" smtClean="0"/>
              <a:t>Metodę dodania i usunięcia pozycji z koszyka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Za pomocą kodu utwórz obiekt koszyka i dodaj kilka pozycji do niego.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2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3"/>
              </a:rPr>
              <a:t>http://</a:t>
            </a:r>
            <a:r>
              <a:rPr lang="pl-PL" sz="2200" dirty="0" smtClean="0">
                <a:hlinkClick r:id="rId3"/>
              </a:rPr>
              <a:t>www.w3schools.com/js/js_object_definition.asp</a:t>
            </a:r>
            <a:r>
              <a:rPr lang="pl-PL" sz="22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4"/>
              </a:rPr>
              <a:t>http://</a:t>
            </a:r>
            <a:r>
              <a:rPr lang="pl-PL" sz="2200" dirty="0" smtClean="0">
                <a:hlinkClick r:id="rId4"/>
              </a:rPr>
              <a:t>www.w3schools.com/js/js_properties.asp</a:t>
            </a:r>
            <a:endParaRPr lang="pl-PL" sz="2200" dirty="0" smtClean="0"/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5"/>
              </a:rPr>
              <a:t>http://</a:t>
            </a:r>
            <a:r>
              <a:rPr lang="pl-PL" sz="2200" dirty="0" smtClean="0">
                <a:hlinkClick r:id="rId5"/>
              </a:rPr>
              <a:t>www.w3schools.com/js/js_object_methods.asp</a:t>
            </a:r>
            <a:endParaRPr lang="pl-PL" sz="2200" dirty="0" smtClean="0"/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6"/>
              </a:rPr>
              <a:t>http://</a:t>
            </a:r>
            <a:r>
              <a:rPr lang="pl-PL" sz="2200" dirty="0" smtClean="0">
                <a:hlinkClick r:id="rId6"/>
              </a:rPr>
              <a:t>www.w3schools.com/js/js_object_prototypes.asp</a:t>
            </a:r>
            <a:r>
              <a:rPr lang="pl-PL" sz="2200" b="1" dirty="0" smtClean="0"/>
              <a:t> </a:t>
            </a:r>
            <a:endParaRPr lang="pl-PL" sz="2200" b="1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28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75893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29 </a:t>
            </a:r>
            <a:r>
              <a:rPr lang="pl-PL" sz="2400" dirty="0" smtClean="0"/>
              <a:t>– </a:t>
            </a:r>
            <a:r>
              <a:rPr lang="pl-PL" sz="2400" i="1" dirty="0" smtClean="0"/>
              <a:t>Oprogramowanie obiektów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Zdefiniuj listę produktów (3-5) jako tabelkę. Dla każdej z pozycji dodaj kod ze zdarzeniem pozwalającym dodać produkt do koszyka (stosownego obiektu).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Dodaj przycisk wypisujący zawartość koszyka.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b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Materiały </a:t>
            </a:r>
            <a:r>
              <a:rPr lang="pl-PL" sz="2400" b="1" dirty="0"/>
              <a:t>pomocnicze</a:t>
            </a:r>
            <a:r>
              <a:rPr lang="pl-PL" sz="2400" b="1" dirty="0" smtClean="0"/>
              <a:t>: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3"/>
              </a:rPr>
              <a:t>http://</a:t>
            </a:r>
            <a:r>
              <a:rPr lang="pl-PL" sz="2000" dirty="0" smtClean="0">
                <a:hlinkClick r:id="rId3"/>
              </a:rPr>
              <a:t>www.w3schools.com/js/js_htmldom_elements.asp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3"/>
              </a:rPr>
              <a:t>http://www.w3schools.com/js/js_htmldom_document.asp</a:t>
            </a:r>
          </a:p>
          <a:p>
            <a:pPr algn="just">
              <a:lnSpc>
                <a:spcPct val="120000"/>
              </a:lnSpc>
            </a:pPr>
            <a:r>
              <a:rPr lang="pl-PL" sz="2000" dirty="0" smtClean="0">
                <a:hlinkClick r:id="rId3"/>
              </a:rPr>
              <a:t>http</a:t>
            </a:r>
            <a:r>
              <a:rPr lang="pl-PL" sz="2000" dirty="0">
                <a:hlinkClick r:id="rId3"/>
              </a:rPr>
              <a:t>://</a:t>
            </a:r>
            <a:r>
              <a:rPr lang="pl-PL" sz="2000" dirty="0" smtClean="0">
                <a:hlinkClick r:id="rId3"/>
              </a:rPr>
              <a:t>www.w3schools.com/js/js_htmldom_events.asp</a:t>
            </a:r>
            <a:endParaRPr lang="pl-PL" sz="2000" dirty="0" smtClean="0"/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4"/>
              </a:rPr>
              <a:t>http://</a:t>
            </a:r>
            <a:r>
              <a:rPr lang="pl-PL" sz="2000" dirty="0" smtClean="0">
                <a:hlinkClick r:id="rId4"/>
              </a:rPr>
              <a:t>www.w3schools.com/js/js_htmldom_eventlistener.asp</a:t>
            </a:r>
            <a:endParaRPr lang="pl-PL" sz="20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400" b="1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29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3532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Program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516216" y="57351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Łącznie 29 godz.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57479"/>
              </p:ext>
            </p:extLst>
          </p:nvPr>
        </p:nvGraphicFramePr>
        <p:xfrm>
          <a:off x="611560" y="1124744"/>
          <a:ext cx="7920880" cy="4565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659">
                  <a:extLst>
                    <a:ext uri="{9D8B030D-6E8A-4147-A177-3AD203B41FA5}">
                      <a16:colId xmlns:a16="http://schemas.microsoft.com/office/drawing/2014/main" xmlns="" val="4172013191"/>
                    </a:ext>
                  </a:extLst>
                </a:gridCol>
                <a:gridCol w="6974157">
                  <a:extLst>
                    <a:ext uri="{9D8B030D-6E8A-4147-A177-3AD203B41FA5}">
                      <a16:colId xmlns:a16="http://schemas.microsoft.com/office/drawing/2014/main" xmlns="" val="4229365758"/>
                    </a:ext>
                  </a:extLst>
                </a:gridCol>
                <a:gridCol w="576064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Opcjonalne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8436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Tablice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19929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Obsługa błędów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4049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Wyrażenia regularne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2745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JSON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16016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Minimalizowanie rozmiaru kodu poprzez jego kompresję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1738440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 err="1" smtClean="0">
                          <a:effectLst/>
                        </a:rPr>
                        <a:t>Jquery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7836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Tworzenie animacji i elementów interaktywnych za pomocą JQuery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19581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Definiowanie adaptacyjnych i responsywnych kontrolek użytkownika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94179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AJAX za pomocą JQuery i WebAPI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6994072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JavaScript w HTML5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4608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Walidacja kontrolek za pomocą HTML5 i JavaScript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62239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File API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56892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Drag &amp; Drop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2289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Canvas i JavaScript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0043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Geolokalizacja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89779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Wsparcie offline dla witryny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7413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Przechowywanie danych lokalnie po stronie klienta w Local storage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17195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Wykonywanie czynności w tle za pomocą Web workers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81452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Multimedia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6344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30 </a:t>
            </a:r>
            <a:r>
              <a:rPr lang="pl-PL" sz="2400" dirty="0" smtClean="0"/>
              <a:t>– </a:t>
            </a:r>
            <a:r>
              <a:rPr lang="pl-PL" sz="2400" i="1" dirty="0" smtClean="0"/>
              <a:t>Rozszerzanie obiektów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Zmień, aby w klasie koszyka jako pole wewnętrzne przechowywana była data dodania ostatniej pozycji do koszyka. Dodaj do prototypu koszyka metodę pobrania daty ostatniej dodanej pozycji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b="1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400" b="1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400" b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Materiały </a:t>
            </a:r>
            <a:r>
              <a:rPr lang="pl-PL" sz="2400" b="1" dirty="0"/>
              <a:t>pomocnicze</a:t>
            </a:r>
            <a:r>
              <a:rPr lang="pl-PL" sz="2400" b="1" dirty="0" smtClean="0"/>
              <a:t>: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3"/>
              </a:rPr>
              <a:t>http://</a:t>
            </a:r>
            <a:r>
              <a:rPr lang="pl-PL" sz="2000" dirty="0" smtClean="0">
                <a:hlinkClick r:id="rId3"/>
              </a:rPr>
              <a:t>www.w3schools.com/js/js_object_prototypes.asp</a:t>
            </a:r>
            <a:r>
              <a:rPr lang="pl-PL" sz="2000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b="1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30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3354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600" b="1" dirty="0" smtClean="0"/>
              <a:t>Zadanie 31 - </a:t>
            </a:r>
            <a:r>
              <a:rPr lang="pl-PL" sz="2400" i="1" dirty="0" err="1"/>
              <a:t>JQuery</a:t>
            </a:r>
            <a:r>
              <a:rPr lang="pl-PL" sz="2400" dirty="0"/>
              <a:t> </a:t>
            </a:r>
            <a:endParaRPr lang="pl-PL" sz="2600" b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Za pomocą </a:t>
            </a:r>
            <a:r>
              <a:rPr lang="pl-PL" sz="2400" dirty="0" err="1" smtClean="0"/>
              <a:t>JQuery</a:t>
            </a:r>
            <a:r>
              <a:rPr lang="pl-PL" sz="2400" dirty="0" smtClean="0"/>
              <a:t> napisz kod powodujący powiększanie się tekstu w przypadku najechania na poszczególne wypunktowania z listy zainteresowań.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www.w3schools.com/jquery/jquery_selectors.asp</a:t>
            </a:r>
            <a:r>
              <a:rPr lang="pl-PL" sz="20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www.w3schools.com/jquery/jquery_events.asp</a:t>
            </a:r>
            <a:endParaRPr lang="pl-PL" sz="2000" dirty="0" smtClean="0"/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5"/>
              </a:rPr>
              <a:t>http://</a:t>
            </a:r>
            <a:r>
              <a:rPr lang="pl-PL" sz="2000" dirty="0" smtClean="0">
                <a:hlinkClick r:id="rId5"/>
              </a:rPr>
              <a:t>www.w3schools.com/jquery/jquery_css.asp</a:t>
            </a:r>
            <a:r>
              <a:rPr lang="pl-PL" sz="2000" dirty="0" smtClean="0"/>
              <a:t>  </a:t>
            </a:r>
            <a:endParaRPr lang="en-US" sz="20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31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141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3600" b="1" dirty="0" smtClean="0"/>
              <a:t>Zadanie 32 - </a:t>
            </a:r>
            <a:r>
              <a:rPr lang="pl-PL" sz="3600" i="1" dirty="0" err="1" smtClean="0"/>
              <a:t>JQuery</a:t>
            </a:r>
            <a:endParaRPr lang="pl-PL" sz="3600" i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3400" dirty="0" smtClean="0"/>
              <a:t>Przygotuj listę zainteresowań wraz z ich opisem. Za pomocą </a:t>
            </a:r>
            <a:r>
              <a:rPr lang="pl-PL" sz="3400" dirty="0" err="1" smtClean="0"/>
              <a:t>JQuery</a:t>
            </a:r>
            <a:r>
              <a:rPr lang="pl-PL" sz="3400" dirty="0" smtClean="0"/>
              <a:t> dodaj funkcjonalność pozwalającą rozwijać i zwijać poszczególne opisy – analogicznie jak dla kontrolki </a:t>
            </a:r>
            <a:r>
              <a:rPr lang="pl-PL" sz="3400" dirty="0" err="1" smtClean="0"/>
              <a:t>Accordion</a:t>
            </a:r>
            <a:r>
              <a:rPr lang="pl-PL" sz="3400" dirty="0" smtClean="0"/>
              <a:t>. </a:t>
            </a:r>
            <a:endParaRPr lang="pl-PL" sz="34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3400" dirty="0" smtClean="0"/>
              <a:t>Zmień sposób ukrywania i pojawiania się elementów na stosujący animację (</a:t>
            </a:r>
            <a:r>
              <a:rPr lang="pl-PL" sz="3400" dirty="0" err="1" smtClean="0"/>
              <a:t>fade</a:t>
            </a:r>
            <a:r>
              <a:rPr lang="pl-PL" sz="3400" dirty="0" smtClean="0"/>
              <a:t> lub </a:t>
            </a:r>
            <a:r>
              <a:rPr lang="pl-PL" sz="3400" dirty="0" err="1" smtClean="0"/>
              <a:t>slide</a:t>
            </a:r>
            <a:r>
              <a:rPr lang="pl-PL" sz="3400" dirty="0" smtClean="0"/>
              <a:t>).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900" b="1" dirty="0" smtClean="0"/>
              <a:t>Materiały </a:t>
            </a:r>
            <a:r>
              <a:rPr lang="pl-PL" sz="2900" b="1" dirty="0"/>
              <a:t>pomocnicze:</a:t>
            </a:r>
          </a:p>
          <a:p>
            <a:pPr algn="just">
              <a:lnSpc>
                <a:spcPct val="120000"/>
              </a:lnSpc>
            </a:pPr>
            <a:r>
              <a:rPr lang="en-US" sz="2900" dirty="0" smtClean="0">
                <a:hlinkClick r:id="rId3"/>
              </a:rPr>
              <a:t>http</a:t>
            </a:r>
            <a:r>
              <a:rPr lang="en-US" sz="2900" dirty="0">
                <a:hlinkClick r:id="rId3"/>
              </a:rPr>
              <a:t>://</a:t>
            </a:r>
            <a:r>
              <a:rPr lang="en-US" sz="2900" dirty="0" smtClean="0">
                <a:hlinkClick r:id="rId3"/>
              </a:rPr>
              <a:t>www.w3schools.com/jquery/jquery_hide_show.asp</a:t>
            </a:r>
            <a:r>
              <a:rPr lang="pl-PL" sz="29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2900" dirty="0">
                <a:hlinkClick r:id="rId4"/>
              </a:rPr>
              <a:t>http://</a:t>
            </a:r>
            <a:r>
              <a:rPr lang="en-US" sz="2900" dirty="0" smtClean="0">
                <a:hlinkClick r:id="rId4"/>
              </a:rPr>
              <a:t>www.w3schools.com/jquery/jquery_fade.asp</a:t>
            </a:r>
            <a:r>
              <a:rPr lang="pl-PL" sz="29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2900" dirty="0">
                <a:hlinkClick r:id="rId5"/>
              </a:rPr>
              <a:t>http://</a:t>
            </a:r>
            <a:r>
              <a:rPr lang="en-US" sz="2900" dirty="0" smtClean="0">
                <a:hlinkClick r:id="rId5"/>
              </a:rPr>
              <a:t>www.w3schools.com/cssref/css_selectors.asp</a:t>
            </a:r>
            <a:r>
              <a:rPr lang="pl-PL" sz="2900" dirty="0"/>
              <a:t> </a:t>
            </a:r>
            <a:r>
              <a:rPr lang="pl-PL" sz="2900" dirty="0" smtClean="0"/>
              <a:t>	</a:t>
            </a:r>
          </a:p>
          <a:p>
            <a:pPr algn="just">
              <a:lnSpc>
                <a:spcPct val="120000"/>
              </a:lnSpc>
            </a:pPr>
            <a:r>
              <a:rPr lang="en-US" sz="2900" dirty="0">
                <a:hlinkClick r:id="rId4"/>
              </a:rPr>
              <a:t>http://</a:t>
            </a:r>
            <a:r>
              <a:rPr lang="en-US" sz="2900" dirty="0" smtClean="0">
                <a:hlinkClick r:id="rId4"/>
              </a:rPr>
              <a:t>www.w3schools.com/jquery/jquery_fade.asp</a:t>
            </a:r>
            <a:r>
              <a:rPr lang="pl-PL" sz="29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2900" dirty="0">
                <a:hlinkClick r:id="rId6"/>
              </a:rPr>
              <a:t>http://</a:t>
            </a:r>
            <a:r>
              <a:rPr lang="en-US" sz="2900" dirty="0" smtClean="0">
                <a:hlinkClick r:id="rId6"/>
              </a:rPr>
              <a:t>www.w3schools.com/jquery/jquery_slide.asp</a:t>
            </a:r>
            <a:r>
              <a:rPr lang="pl-PL" sz="2900" dirty="0" smtClean="0"/>
              <a:t> </a:t>
            </a:r>
            <a:endParaRPr lang="en-US" sz="29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32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9229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33 – </a:t>
            </a:r>
            <a:r>
              <a:rPr lang="pl-PL" sz="2400" i="1" dirty="0" err="1"/>
              <a:t>JQuery</a:t>
            </a:r>
            <a:r>
              <a:rPr lang="pl-PL" sz="2400" i="1" dirty="0"/>
              <a:t> (</a:t>
            </a:r>
            <a:r>
              <a:rPr lang="pl-PL" sz="2400" i="1" dirty="0" err="1" smtClean="0"/>
              <a:t>animation</a:t>
            </a:r>
            <a:r>
              <a:rPr lang="pl-PL" sz="2400" i="1" dirty="0" smtClean="0"/>
              <a:t>)</a:t>
            </a:r>
            <a:endParaRPr lang="pl-PL" sz="2400" b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Za pomocą </a:t>
            </a:r>
            <a:r>
              <a:rPr lang="pl-PL" sz="2400" dirty="0" err="1" smtClean="0"/>
              <a:t>JQuery</a:t>
            </a:r>
            <a:r>
              <a:rPr lang="pl-PL" sz="2400" dirty="0" smtClean="0"/>
              <a:t> zdefiniuj animowane logo.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b="1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400" b="1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400" b="1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400" b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 smtClean="0"/>
              <a:t>Materiały </a:t>
            </a:r>
            <a:r>
              <a:rPr lang="pl-PL" sz="2000" b="1" dirty="0"/>
              <a:t>pomocnicze:</a:t>
            </a:r>
          </a:p>
          <a:p>
            <a:pPr algn="just">
              <a:lnSpc>
                <a:spcPct val="120000"/>
              </a:lnSpc>
            </a:pPr>
            <a:r>
              <a:rPr lang="pl-PL" sz="2000" dirty="0" smtClean="0">
                <a:hlinkClick r:id="rId3"/>
              </a:rPr>
              <a:t>http</a:t>
            </a:r>
            <a:r>
              <a:rPr lang="pl-PL" sz="2000" dirty="0">
                <a:hlinkClick r:id="rId3"/>
              </a:rPr>
              <a:t>://</a:t>
            </a:r>
            <a:r>
              <a:rPr lang="pl-PL" sz="2000" dirty="0" smtClean="0">
                <a:hlinkClick r:id="rId3"/>
              </a:rPr>
              <a:t>www.w3schools.com/jquery/jquery_animate.asp</a:t>
            </a:r>
            <a:r>
              <a:rPr lang="pl-PL" sz="2000" dirty="0" smtClean="0"/>
              <a:t> </a:t>
            </a:r>
            <a:endParaRPr lang="pl-PL" sz="20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33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7395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34 – </a:t>
            </a:r>
            <a:r>
              <a:rPr lang="pl-PL" sz="2400" i="1" dirty="0" err="1" smtClean="0"/>
              <a:t>JQuery</a:t>
            </a:r>
            <a:r>
              <a:rPr lang="pl-PL" sz="2400" i="1" dirty="0" smtClean="0"/>
              <a:t> (</a:t>
            </a:r>
            <a:r>
              <a:rPr lang="pl-PL" sz="2400" i="1" dirty="0" err="1" smtClean="0"/>
              <a:t>animation</a:t>
            </a:r>
            <a:r>
              <a:rPr lang="pl-PL" sz="2400" i="1" dirty="0" smtClean="0"/>
              <a:t>, </a:t>
            </a:r>
            <a:r>
              <a:rPr lang="pl-PL" sz="2400" i="1" dirty="0" err="1" smtClean="0"/>
              <a:t>chaining</a:t>
            </a:r>
            <a:r>
              <a:rPr lang="pl-PL" sz="2400" i="1" dirty="0" smtClean="0"/>
              <a:t>)</a:t>
            </a:r>
            <a:endParaRPr lang="pl-PL" sz="2400" b="1" i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Korzystając z </a:t>
            </a:r>
            <a:r>
              <a:rPr lang="pl-PL" sz="2400" dirty="0" err="1" smtClean="0"/>
              <a:t>JQuery</a:t>
            </a:r>
            <a:r>
              <a:rPr lang="pl-PL" sz="2400" dirty="0" smtClean="0"/>
              <a:t> dodaj funkcjonalność pozwalającą poprzez najechania na strzałkę po prawej stronie witryny powrócić do jej początku.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hlinkClick r:id="rId3"/>
              </a:rPr>
              <a:t>http://www.w3schools.com/jquery/jquery_selectors.asp</a:t>
            </a:r>
            <a:r>
              <a:rPr lang="pl-PL" sz="2000" dirty="0"/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hlinkClick r:id="rId4"/>
              </a:rPr>
              <a:t>http://www.w3schools.com/jquery/jquery_events.asp</a:t>
            </a:r>
            <a:endParaRPr lang="pl-PL" sz="2000" dirty="0"/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5"/>
              </a:rPr>
              <a:t>http://www.w3schools.com/jquery/jquery_css.asp</a:t>
            </a:r>
            <a:r>
              <a:rPr lang="pl-PL" sz="2000" dirty="0"/>
              <a:t> </a:t>
            </a:r>
            <a:endParaRPr lang="pl-PL" sz="2000" dirty="0" smtClean="0"/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6"/>
              </a:rPr>
              <a:t>http://www.w3schools.com/jquery/jquery_animate.asp</a:t>
            </a:r>
            <a:r>
              <a:rPr lang="pl-PL" sz="2000" dirty="0"/>
              <a:t>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34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237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35 [opcjonalne] – </a:t>
            </a:r>
            <a:r>
              <a:rPr lang="pl-PL" sz="2400" i="1" dirty="0" err="1" smtClean="0"/>
              <a:t>JQuery</a:t>
            </a:r>
            <a:r>
              <a:rPr lang="pl-PL" sz="2400" i="1" dirty="0" smtClean="0"/>
              <a:t> UI</a:t>
            </a:r>
            <a:endParaRPr lang="pl-PL" sz="2400" b="1" i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Za pomocą </a:t>
            </a:r>
            <a:r>
              <a:rPr lang="pl-PL" sz="2400" dirty="0" err="1" smtClean="0"/>
              <a:t>JQuery</a:t>
            </a:r>
            <a:r>
              <a:rPr lang="pl-PL" sz="2400" dirty="0" smtClean="0"/>
              <a:t> UI dodaj okienko </a:t>
            </a:r>
            <a:r>
              <a:rPr lang="pl-PL" sz="2400" dirty="0" err="1" smtClean="0"/>
              <a:t>tooltipa</a:t>
            </a:r>
            <a:r>
              <a:rPr lang="pl-PL" sz="2400" dirty="0" smtClean="0"/>
              <a:t> dla wybranej kontrolki na stronie kontakt.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3"/>
              </a:rPr>
              <a:t>https://</a:t>
            </a:r>
            <a:r>
              <a:rPr lang="pl-PL" sz="2000" dirty="0" smtClean="0">
                <a:hlinkClick r:id="rId3"/>
              </a:rPr>
              <a:t>learn.jquery.com/jquery-ui/getting-started</a:t>
            </a:r>
            <a:r>
              <a:rPr lang="pl-PL" sz="2000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32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35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4453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1600" b="1" dirty="0" smtClean="0"/>
              <a:t>Zadanie 37 </a:t>
            </a:r>
            <a:r>
              <a:rPr lang="pl-PL" sz="1600" i="1" dirty="0" smtClean="0"/>
              <a:t>– AJAX (GET)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1600" dirty="0" smtClean="0"/>
              <a:t>Napisz kod </a:t>
            </a:r>
            <a:r>
              <a:rPr lang="pl-PL" sz="1600" dirty="0"/>
              <a:t>sprawdzający po każdym wprowadzeniu znaku z </a:t>
            </a:r>
            <a:r>
              <a:rPr lang="pl-PL" sz="1600" dirty="0" smtClean="0"/>
              <a:t>klawiatury, za pomocą </a:t>
            </a:r>
            <a:r>
              <a:rPr lang="pl-PL" sz="1600" dirty="0"/>
              <a:t>AJAX-u (</a:t>
            </a:r>
            <a:r>
              <a:rPr lang="pl-PL" sz="1600" dirty="0" err="1" smtClean="0"/>
              <a:t>XMLHttpRequest</a:t>
            </a:r>
            <a:r>
              <a:rPr lang="pl-PL" sz="1600" dirty="0" smtClean="0"/>
              <a:t>, JavaScript) czy login jest dostępny– sprawdzenie względem serwisu WCF. Zastosuj GET.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1600" b="1" dirty="0" smtClean="0"/>
              <a:t>Zadanie 38 </a:t>
            </a:r>
            <a:r>
              <a:rPr lang="pl-PL" sz="1600" i="1" dirty="0" smtClean="0"/>
              <a:t>– AJAX (POST)</a:t>
            </a:r>
            <a:endParaRPr lang="pl-PL" sz="1600" i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1600" dirty="0" smtClean="0"/>
              <a:t>Napisz </a:t>
            </a:r>
            <a:r>
              <a:rPr lang="pl-PL" sz="1600" dirty="0"/>
              <a:t>kod sprawdzający po każdym wprowadzeniu znaku z </a:t>
            </a:r>
            <a:r>
              <a:rPr lang="pl-PL" sz="1600" dirty="0" smtClean="0"/>
              <a:t>klawiatury, </a:t>
            </a:r>
            <a:r>
              <a:rPr lang="pl-PL" sz="1600" dirty="0"/>
              <a:t>za pomocą AJAX-u (</a:t>
            </a:r>
            <a:r>
              <a:rPr lang="pl-PL" sz="1600" dirty="0" err="1"/>
              <a:t>XMLHttpRequest</a:t>
            </a:r>
            <a:r>
              <a:rPr lang="pl-PL" sz="1600" dirty="0"/>
              <a:t>, </a:t>
            </a:r>
            <a:r>
              <a:rPr lang="pl-PL" sz="1600" dirty="0" smtClean="0"/>
              <a:t>JavaScript) </a:t>
            </a:r>
            <a:r>
              <a:rPr lang="pl-PL" sz="1600" dirty="0"/>
              <a:t>czy </a:t>
            </a:r>
            <a:r>
              <a:rPr lang="pl-PL" sz="1600" dirty="0" smtClean="0"/>
              <a:t>hasło spełnia wymagania kompleksowości – </a:t>
            </a:r>
            <a:r>
              <a:rPr lang="pl-PL" sz="1600" dirty="0"/>
              <a:t>sprawdzenie względem serwisu WCF</a:t>
            </a:r>
            <a:r>
              <a:rPr lang="pl-PL" sz="1600" dirty="0" smtClean="0"/>
              <a:t>. Zastosuj POST.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12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1400" b="1" dirty="0" smtClean="0"/>
              <a:t>Materiały </a:t>
            </a:r>
            <a:r>
              <a:rPr lang="pl-PL" sz="1400" b="1" dirty="0"/>
              <a:t>pomocnicze:</a:t>
            </a:r>
          </a:p>
          <a:p>
            <a:pPr algn="just">
              <a:lnSpc>
                <a:spcPct val="120000"/>
              </a:lnSpc>
            </a:pPr>
            <a:r>
              <a:rPr lang="pl-PL" sz="1400" dirty="0">
                <a:hlinkClick r:id="rId3"/>
              </a:rPr>
              <a:t>http://www.codeproject.com/Articles/167159/How-to-create-a-JSON-WCF-RESTful-Service-in-sec</a:t>
            </a:r>
          </a:p>
          <a:p>
            <a:pPr algn="just">
              <a:lnSpc>
                <a:spcPct val="120000"/>
              </a:lnSpc>
            </a:pPr>
            <a:r>
              <a:rPr lang="pl-PL" sz="1400" dirty="0" smtClean="0">
                <a:hlinkClick r:id="rId3"/>
              </a:rPr>
              <a:t>http</a:t>
            </a:r>
            <a:r>
              <a:rPr lang="pl-PL" sz="1400" dirty="0">
                <a:hlinkClick r:id="rId3"/>
              </a:rPr>
              <a:t>://</a:t>
            </a:r>
            <a:r>
              <a:rPr lang="pl-PL" sz="1400" dirty="0" smtClean="0">
                <a:hlinkClick r:id="rId3"/>
              </a:rPr>
              <a:t>www.w3schools.com/ajax/ajax_xmlhttprequest_create.asp</a:t>
            </a:r>
            <a:r>
              <a:rPr lang="pl-PL" sz="14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1400" dirty="0">
                <a:hlinkClick r:id="rId4"/>
              </a:rPr>
              <a:t>http://</a:t>
            </a:r>
            <a:r>
              <a:rPr lang="pl-PL" sz="1400" dirty="0" smtClean="0">
                <a:hlinkClick r:id="rId4"/>
              </a:rPr>
              <a:t>www.w3schools.com/ajax/ajax_xmlhttprequest_send.asp</a:t>
            </a:r>
            <a:endParaRPr lang="pl-PL" sz="1400" dirty="0" smtClean="0"/>
          </a:p>
          <a:p>
            <a:pPr algn="just">
              <a:lnSpc>
                <a:spcPct val="120000"/>
              </a:lnSpc>
            </a:pPr>
            <a:r>
              <a:rPr lang="pl-PL" sz="1400" dirty="0">
                <a:hlinkClick r:id="rId5"/>
              </a:rPr>
              <a:t>http://</a:t>
            </a:r>
            <a:r>
              <a:rPr lang="pl-PL" sz="1400" dirty="0" smtClean="0">
                <a:hlinkClick r:id="rId5"/>
              </a:rPr>
              <a:t>www.w3schools.com/ajax/ajax_xmlhttprequest_response.asp</a:t>
            </a:r>
            <a:endParaRPr lang="pl-PL" sz="1400" dirty="0" smtClean="0"/>
          </a:p>
          <a:p>
            <a:pPr algn="just">
              <a:lnSpc>
                <a:spcPct val="120000"/>
              </a:lnSpc>
            </a:pPr>
            <a:r>
              <a:rPr lang="pl-PL" sz="1400" dirty="0">
                <a:hlinkClick r:id="rId6"/>
              </a:rPr>
              <a:t>http://</a:t>
            </a:r>
            <a:r>
              <a:rPr lang="pl-PL" sz="1400" dirty="0" smtClean="0">
                <a:hlinkClick r:id="rId6"/>
              </a:rPr>
              <a:t>www.w3schools.com/ajax/ajax_xmlhttprequest_onreadystatechange.asp</a:t>
            </a:r>
            <a:endParaRPr lang="pl-PL" sz="1400" dirty="0"/>
          </a:p>
          <a:p>
            <a:pPr algn="just">
              <a:lnSpc>
                <a:spcPct val="120000"/>
              </a:lnSpc>
            </a:pPr>
            <a:r>
              <a:rPr lang="pl-PL" sz="1400" dirty="0">
                <a:hlinkClick r:id="rId7"/>
              </a:rPr>
              <a:t>http://</a:t>
            </a:r>
            <a:r>
              <a:rPr lang="pl-PL" sz="1400" dirty="0" smtClean="0">
                <a:hlinkClick r:id="rId7"/>
              </a:rPr>
              <a:t>www.w3schools.com/ajax/ajax_asp.asp</a:t>
            </a:r>
            <a:endParaRPr lang="pl-PL" sz="14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36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0307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1800" b="1" dirty="0" smtClean="0"/>
              <a:t>Zadanie 39 </a:t>
            </a:r>
            <a:r>
              <a:rPr lang="pl-PL" sz="1800" i="1" dirty="0" smtClean="0"/>
              <a:t>– </a:t>
            </a:r>
            <a:r>
              <a:rPr lang="pl-PL" sz="1800" dirty="0" err="1"/>
              <a:t>JQuery</a:t>
            </a:r>
            <a:r>
              <a:rPr lang="pl-PL" sz="1800" i="1" dirty="0" smtClean="0"/>
              <a:t> AJAX (GET)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1800" dirty="0" smtClean="0"/>
              <a:t>Napisz kod </a:t>
            </a:r>
            <a:r>
              <a:rPr lang="pl-PL" sz="1800" dirty="0"/>
              <a:t>sprawdzający po każdym wprowadzeniu znaku z </a:t>
            </a:r>
            <a:r>
              <a:rPr lang="pl-PL" sz="1800" dirty="0" smtClean="0"/>
              <a:t>klawiatury, za pomocą </a:t>
            </a:r>
            <a:r>
              <a:rPr lang="pl-PL" sz="1800" dirty="0"/>
              <a:t>AJAX-u </a:t>
            </a:r>
            <a:r>
              <a:rPr lang="pl-PL" sz="1800" dirty="0" smtClean="0"/>
              <a:t>(</a:t>
            </a:r>
            <a:r>
              <a:rPr lang="pl-PL" sz="1800" dirty="0" err="1" smtClean="0"/>
              <a:t>JQuery</a:t>
            </a:r>
            <a:r>
              <a:rPr lang="pl-PL" sz="1800" dirty="0" smtClean="0"/>
              <a:t>) czy login jest dostępny– sprawdzenie względem serwisu WCF. Zastosuj GET.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1800" b="1" dirty="0" smtClean="0"/>
              <a:t>Zadanie 40 </a:t>
            </a:r>
            <a:r>
              <a:rPr lang="pl-PL" sz="1800" i="1" dirty="0" smtClean="0"/>
              <a:t>– </a:t>
            </a:r>
            <a:r>
              <a:rPr lang="pl-PL" sz="1800" dirty="0" err="1"/>
              <a:t>JQuery</a:t>
            </a:r>
            <a:r>
              <a:rPr lang="pl-PL" sz="1800" i="1" dirty="0" smtClean="0"/>
              <a:t> AJAX (POST)</a:t>
            </a:r>
            <a:endParaRPr lang="pl-PL" sz="1800" i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1800" dirty="0" smtClean="0"/>
              <a:t>Napisz </a:t>
            </a:r>
            <a:r>
              <a:rPr lang="pl-PL" sz="1800" dirty="0"/>
              <a:t>kod sprawdzający po każdym wprowadzeniu znaku z </a:t>
            </a:r>
            <a:r>
              <a:rPr lang="pl-PL" sz="1800" dirty="0" smtClean="0"/>
              <a:t>klawiatury, </a:t>
            </a:r>
            <a:r>
              <a:rPr lang="pl-PL" sz="1800" dirty="0"/>
              <a:t>za pomocą AJAX-u </a:t>
            </a:r>
            <a:r>
              <a:rPr lang="pl-PL" sz="1800" dirty="0" smtClean="0"/>
              <a:t>(</a:t>
            </a:r>
            <a:r>
              <a:rPr lang="pl-PL" sz="1800" dirty="0" err="1" smtClean="0"/>
              <a:t>JQuery</a:t>
            </a:r>
            <a:r>
              <a:rPr lang="pl-PL" sz="1800" dirty="0" smtClean="0"/>
              <a:t>) </a:t>
            </a:r>
            <a:r>
              <a:rPr lang="pl-PL" sz="1800" dirty="0"/>
              <a:t>czy </a:t>
            </a:r>
            <a:r>
              <a:rPr lang="pl-PL" sz="1800" dirty="0" smtClean="0"/>
              <a:t>hasło spełnia wymagania kompleksowości – </a:t>
            </a:r>
            <a:r>
              <a:rPr lang="pl-PL" sz="1800" dirty="0"/>
              <a:t>sprawdzenie względem serwisu WCF</a:t>
            </a:r>
            <a:r>
              <a:rPr lang="pl-PL" sz="1800" dirty="0" smtClean="0"/>
              <a:t>. Zastosuj POST.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18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18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1800" b="1" dirty="0" smtClean="0"/>
              <a:t>Materiały </a:t>
            </a:r>
            <a:r>
              <a:rPr lang="pl-PL" sz="1800" b="1" dirty="0"/>
              <a:t>pomocnicze:</a:t>
            </a:r>
          </a:p>
          <a:p>
            <a:pPr algn="just">
              <a:lnSpc>
                <a:spcPct val="120000"/>
              </a:lnSpc>
            </a:pPr>
            <a:r>
              <a:rPr lang="pl-PL" sz="1800" dirty="0">
                <a:hlinkClick r:id="rId3"/>
              </a:rPr>
              <a:t>http://</a:t>
            </a:r>
            <a:r>
              <a:rPr lang="pl-PL" sz="1800" dirty="0" smtClean="0">
                <a:hlinkClick r:id="rId3"/>
              </a:rPr>
              <a:t>www.w3schools.com/jquery/jquery_ajax_get_post.asp</a:t>
            </a:r>
            <a:endParaRPr lang="pl-PL" sz="1800" dirty="0" smtClean="0"/>
          </a:p>
          <a:p>
            <a:pPr algn="just">
              <a:lnSpc>
                <a:spcPct val="120000"/>
              </a:lnSpc>
            </a:pPr>
            <a:r>
              <a:rPr lang="pl-PL" sz="1800" dirty="0">
                <a:hlinkClick r:id="rId4"/>
              </a:rPr>
              <a:t>http://</a:t>
            </a:r>
            <a:r>
              <a:rPr lang="pl-PL" sz="1800" dirty="0" smtClean="0">
                <a:hlinkClick r:id="rId4"/>
              </a:rPr>
              <a:t>www.w3schools.com/jquery/ajax_ajax.asp</a:t>
            </a:r>
            <a:r>
              <a:rPr lang="pl-PL" sz="1800" dirty="0" smtClean="0"/>
              <a:t>  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37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2570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600" b="1" dirty="0" smtClean="0"/>
              <a:t>Zadanie 41 [Opcjonalne] </a:t>
            </a:r>
            <a:r>
              <a:rPr lang="pl-PL" sz="2600" i="1" dirty="0" smtClean="0"/>
              <a:t>– </a:t>
            </a:r>
            <a:r>
              <a:rPr lang="pl-PL" sz="2600" i="1" dirty="0" err="1" smtClean="0"/>
              <a:t>WebApi</a:t>
            </a:r>
            <a:r>
              <a:rPr lang="pl-PL" sz="2600" i="1" dirty="0" smtClean="0"/>
              <a:t>, </a:t>
            </a:r>
            <a:r>
              <a:rPr lang="pl-PL" sz="2600" i="1" dirty="0" err="1" smtClean="0"/>
              <a:t>Canvas</a:t>
            </a:r>
            <a:r>
              <a:rPr lang="pl-PL" sz="2600" i="1" dirty="0" smtClean="0"/>
              <a:t>, AJAX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Napisz stronę wyświetlającą wyniki sprzedaży za pomocą stosując: Web API, AJAX, JavaScript (</a:t>
            </a:r>
            <a:r>
              <a:rPr lang="pl-PL" sz="2400" dirty="0" err="1" smtClean="0"/>
              <a:t>JQuery</a:t>
            </a:r>
            <a:r>
              <a:rPr lang="pl-PL" sz="2400" dirty="0" smtClean="0"/>
              <a:t>), Charts.js i </a:t>
            </a:r>
            <a:r>
              <a:rPr lang="pl-PL" sz="2400" dirty="0" err="1" smtClean="0"/>
              <a:t>Canvas</a:t>
            </a:r>
            <a:r>
              <a:rPr lang="pl-PL" sz="2400" dirty="0" smtClean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200" b="1" dirty="0"/>
              <a:t>Materiały pomocnicze</a:t>
            </a:r>
            <a:r>
              <a:rPr lang="pl-PL" sz="2200" b="1" dirty="0" smtClean="0"/>
              <a:t>:</a:t>
            </a:r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3"/>
              </a:rPr>
              <a:t>http://</a:t>
            </a:r>
            <a:r>
              <a:rPr lang="pl-PL" sz="2200" dirty="0" smtClean="0">
                <a:hlinkClick r:id="rId3"/>
              </a:rPr>
              <a:t>www.codeproject.com/Articles/549152/Introduction-to-ASP-NET-Web-API</a:t>
            </a:r>
            <a:r>
              <a:rPr lang="pl-PL" sz="22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4"/>
              </a:rPr>
              <a:t>http://</a:t>
            </a:r>
            <a:r>
              <a:rPr lang="pl-PL" sz="2200" dirty="0" smtClean="0">
                <a:hlinkClick r:id="rId4"/>
              </a:rPr>
              <a:t>www.codeproject.com/Articles/424461/Implementing-Consuming-ASP-NET-WEB-API-from-JQuery</a:t>
            </a:r>
            <a:r>
              <a:rPr lang="pl-PL" sz="22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5"/>
              </a:rPr>
              <a:t>http://</a:t>
            </a:r>
            <a:r>
              <a:rPr lang="pl-PL" sz="2200" dirty="0" smtClean="0">
                <a:hlinkClick r:id="rId5"/>
              </a:rPr>
              <a:t>www.w3schools.com/html/html5_canvas.asp</a:t>
            </a:r>
            <a:endParaRPr lang="pl-PL" sz="2200" dirty="0" smtClean="0"/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6"/>
              </a:rPr>
              <a:t>http://</a:t>
            </a:r>
            <a:r>
              <a:rPr lang="pl-PL" sz="2200" dirty="0" smtClean="0">
                <a:hlinkClick r:id="rId6"/>
              </a:rPr>
              <a:t>www.chartjs.org</a:t>
            </a:r>
            <a:r>
              <a:rPr lang="pl-PL" sz="2400" b="1" dirty="0" smtClean="0"/>
              <a:t> </a:t>
            </a:r>
            <a:endParaRPr lang="pl-PL" sz="2400" b="1" dirty="0"/>
          </a:p>
          <a:p>
            <a:pPr marL="0" indent="0" algn="just">
              <a:lnSpc>
                <a:spcPct val="120000"/>
              </a:lnSpc>
              <a:buNone/>
            </a:pPr>
            <a:endParaRPr lang="en-US" sz="24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38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6331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42 </a:t>
            </a:r>
            <a:r>
              <a:rPr lang="pl-PL" sz="2400" dirty="0" smtClean="0"/>
              <a:t>- </a:t>
            </a:r>
            <a:r>
              <a:rPr lang="pl-PL" sz="2400" i="1" dirty="0" smtClean="0"/>
              <a:t>Walidacja</a:t>
            </a:r>
            <a:r>
              <a:rPr lang="pl-PL" sz="2400" b="1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Oprogramuj stronę kontaktu tak, aby nie można było wprowadzić w pole wiek, wartości innej niż z przedziału 18-100.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www.w3schools.com/js/js_validation.asp</a:t>
            </a:r>
            <a:r>
              <a:rPr lang="pl-PL" sz="2000" dirty="0" smtClean="0"/>
              <a:t> </a:t>
            </a:r>
            <a:endParaRPr lang="en-US" sz="20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39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4134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Program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876256" y="551723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Łącznie 32 godz.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74675"/>
              </p:ext>
            </p:extLst>
          </p:nvPr>
        </p:nvGraphicFramePr>
        <p:xfrm>
          <a:off x="611560" y="1124744"/>
          <a:ext cx="7920880" cy="4402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659">
                  <a:extLst>
                    <a:ext uri="{9D8B030D-6E8A-4147-A177-3AD203B41FA5}">
                      <a16:colId xmlns:a16="http://schemas.microsoft.com/office/drawing/2014/main" xmlns="" val="4172013191"/>
                    </a:ext>
                  </a:extLst>
                </a:gridCol>
                <a:gridCol w="6974157">
                  <a:extLst>
                    <a:ext uri="{9D8B030D-6E8A-4147-A177-3AD203B41FA5}">
                      <a16:colId xmlns:a16="http://schemas.microsoft.com/office/drawing/2014/main" xmlns="" val="4229365758"/>
                    </a:ext>
                  </a:extLst>
                </a:gridCol>
                <a:gridCol w="576064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Wynikowy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8436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>
                          <a:effectLst/>
                          <a:latin typeface="+mj-lt"/>
                        </a:rPr>
                        <a:t>1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Podstawy</a:t>
                      </a:r>
                      <a:r>
                        <a:rPr lang="pl-PL" sz="15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HTML, CSS i Visual Studio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19929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>
                          <a:effectLst/>
                          <a:latin typeface="+mj-lt"/>
                        </a:rPr>
                        <a:t>2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>
                          <a:effectLst/>
                          <a:latin typeface="+mj-lt"/>
                        </a:rPr>
                        <a:t>Podstawowe elementy JavaScript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>
                          <a:effectLst/>
                          <a:latin typeface="+mj-lt"/>
                        </a:rPr>
                        <a:t>1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4049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>
                          <a:effectLst/>
                          <a:latin typeface="+mj-lt"/>
                        </a:rPr>
                        <a:t>3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>
                          <a:effectLst/>
                          <a:latin typeface="+mj-lt"/>
                        </a:rPr>
                        <a:t>Praca ze </a:t>
                      </a:r>
                      <a:r>
                        <a:rPr lang="pl-PL" sz="1500" dirty="0" smtClean="0">
                          <a:effectLst/>
                          <a:latin typeface="+mj-lt"/>
                        </a:rPr>
                        <a:t>zmiennymi i stałymi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>
                          <a:effectLst/>
                          <a:latin typeface="+mj-lt"/>
                        </a:rPr>
                        <a:t>1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2745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>
                          <a:effectLst/>
                          <a:latin typeface="+mj-lt"/>
                        </a:rPr>
                        <a:t>4</a:t>
                      </a:r>
                      <a:endParaRPr lang="en-US" sz="15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>
                          <a:effectLst/>
                          <a:latin typeface="+mj-lt"/>
                        </a:rPr>
                        <a:t>Wyrażenia warunkowe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>
                          <a:effectLst/>
                          <a:latin typeface="+mj-lt"/>
                        </a:rPr>
                        <a:t>2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16016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>
                          <a:effectLst/>
                          <a:latin typeface="+mj-lt"/>
                        </a:rPr>
                        <a:t>5</a:t>
                      </a:r>
                      <a:endParaRPr lang="en-US" sz="15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>
                          <a:effectLst/>
                          <a:latin typeface="+mj-lt"/>
                        </a:rPr>
                        <a:t>Pętle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17384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Funkcje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62239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 err="1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Obiektowy</a:t>
                      </a:r>
                      <a:r>
                        <a:rPr lang="en-US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Model </a:t>
                      </a:r>
                      <a:r>
                        <a:rPr lang="en-US" sz="1500" dirty="0" err="1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Dokumentu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56892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500" dirty="0" smtClean="0">
                          <a:effectLst/>
                          <a:latin typeface="+mj-lt"/>
                        </a:rPr>
                        <a:t>Interakcja z przeglądarką</a:t>
                      </a:r>
                      <a:endParaRPr lang="en-US" sz="1500" dirty="0" smtClean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2289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500" dirty="0" smtClean="0">
                          <a:effectLst/>
                          <a:latin typeface="+mj-lt"/>
                        </a:rPr>
                        <a:t>Organizacja kodu</a:t>
                      </a:r>
                      <a:endParaRPr lang="en-US" sz="1500" dirty="0" smtClean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0043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Tablice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74131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Wyrażenia regularne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17195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err="1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Definiownie</a:t>
                      </a: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rozszerzanie obiektów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81452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JSON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63440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500" dirty="0" err="1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JQuery</a:t>
                      </a:r>
                      <a:endParaRPr lang="en-US" sz="1500" dirty="0" smtClean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AJAX (JavaScript i </a:t>
                      </a:r>
                      <a:r>
                        <a:rPr lang="pl-PL" sz="1500" dirty="0" err="1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JQuery</a:t>
                      </a: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1500" dirty="0" smtClean="0">
                          <a:latin typeface="+mj-lt"/>
                        </a:rPr>
                        <a:t>16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err="1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Validacja</a:t>
                      </a: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danych za pomocą JavaScript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1500" dirty="0" smtClean="0">
                          <a:latin typeface="+mj-lt"/>
                        </a:rPr>
                        <a:t>17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Obsługa błędów, debugowanie</a:t>
                      </a:r>
                      <a:r>
                        <a:rPr lang="pl-PL" sz="15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testowanie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5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29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43 – </a:t>
            </a:r>
            <a:r>
              <a:rPr lang="pl-PL" sz="2400" i="1" dirty="0" smtClean="0"/>
              <a:t>Walidacja HTML5</a:t>
            </a:r>
            <a:endParaRPr lang="pl-PL" sz="24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Dodaj do strony kontrolkę pozwalającą utworzyć konto użytkownika (zasymulować) – czyt. podać login oraz hasło. Napisz własny kod walidacji HTML5, stosując </a:t>
            </a:r>
            <a:r>
              <a:rPr lang="pl-PL" sz="2400" dirty="0" err="1" smtClean="0"/>
              <a:t>setCustomValidity</a:t>
            </a:r>
            <a:r>
              <a:rPr lang="pl-PL" sz="2400" dirty="0" smtClean="0"/>
              <a:t> zgłaszający błąd jeśli użytkownik jako login podał administrator czy admin.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msdn.microsoft.com/en-us/library/windows/apps/hh441292.aspx</a:t>
            </a:r>
            <a:r>
              <a:rPr lang="pl-PL" sz="2400" dirty="0" smtClean="0"/>
              <a:t> </a:t>
            </a:r>
            <a:endParaRPr lang="en-US" sz="24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40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403204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44 – </a:t>
            </a:r>
            <a:r>
              <a:rPr lang="pl-PL" sz="2400" i="1" dirty="0"/>
              <a:t>O</a:t>
            </a:r>
            <a:r>
              <a:rPr lang="pl-PL" sz="2400" i="1" dirty="0" smtClean="0"/>
              <a:t>bsługa błędów</a:t>
            </a:r>
            <a:r>
              <a:rPr lang="pl-PL" sz="2400" dirty="0" smtClean="0"/>
              <a:t> </a:t>
            </a:r>
            <a:endParaRPr lang="pl-PL" sz="2400" b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Dla aplikacji „Lotto” napisz obsługę wszelkich możliwych błędów:</a:t>
            </a:r>
          </a:p>
          <a:p>
            <a:pPr lvl="1" algn="just">
              <a:lnSpc>
                <a:spcPct val="120000"/>
              </a:lnSpc>
            </a:pPr>
            <a:r>
              <a:rPr lang="pl-PL" dirty="0" smtClean="0"/>
              <a:t>Wyświetlanych stosowne komunikaty w oknie alert</a:t>
            </a:r>
          </a:p>
          <a:p>
            <a:pPr lvl="1" algn="just">
              <a:lnSpc>
                <a:spcPct val="120000"/>
              </a:lnSpc>
            </a:pPr>
            <a:r>
              <a:rPr lang="pl-PL" dirty="0" smtClean="0"/>
              <a:t>Modyfikujących wygląd kontrolek w przypadku wystąpienia błędu </a:t>
            </a:r>
            <a:endParaRPr lang="pl-PL" dirty="0"/>
          </a:p>
          <a:p>
            <a:pPr lvl="1" algn="just">
              <a:lnSpc>
                <a:spcPct val="120000"/>
              </a:lnSpc>
            </a:pPr>
            <a:endParaRPr lang="pl-PL" sz="2000" b="1" dirty="0" smtClean="0"/>
          </a:p>
          <a:p>
            <a:pPr lvl="1" algn="just">
              <a:lnSpc>
                <a:spcPct val="120000"/>
              </a:lnSpc>
            </a:pPr>
            <a:endParaRPr lang="pl-PL" sz="2000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 smtClean="0"/>
              <a:t>Materiały </a:t>
            </a:r>
            <a:r>
              <a:rPr lang="pl-PL" sz="2000" b="1" dirty="0"/>
              <a:t>pomocnicze:</a:t>
            </a:r>
          </a:p>
          <a:p>
            <a:pPr algn="just">
              <a:lnSpc>
                <a:spcPct val="120000"/>
              </a:lnSpc>
            </a:pPr>
            <a:r>
              <a:rPr lang="pl-PL" sz="2000" dirty="0" smtClean="0">
                <a:hlinkClick r:id="rId3"/>
              </a:rPr>
              <a:t>http</a:t>
            </a:r>
            <a:r>
              <a:rPr lang="pl-PL" sz="2000" dirty="0">
                <a:hlinkClick r:id="rId3"/>
              </a:rPr>
              <a:t>://</a:t>
            </a:r>
            <a:r>
              <a:rPr lang="pl-PL" sz="2000" dirty="0" smtClean="0">
                <a:hlinkClick r:id="rId3"/>
              </a:rPr>
              <a:t>www.w3schools.com/js/js_errors.asp</a:t>
            </a:r>
            <a:endParaRPr lang="pl-PL" sz="2000" dirty="0" smtClean="0"/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4"/>
              </a:rPr>
              <a:t>http://</a:t>
            </a:r>
            <a:r>
              <a:rPr lang="pl-PL" sz="2000" dirty="0" smtClean="0">
                <a:hlinkClick r:id="rId4"/>
              </a:rPr>
              <a:t>www.w3schools.com/js/js_validation_api.asp</a:t>
            </a:r>
            <a:r>
              <a:rPr lang="pl-PL" sz="2000" dirty="0" smtClean="0"/>
              <a:t>  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pl-PL" sz="18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2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200" dirty="0"/>
          </a:p>
          <a:p>
            <a:pPr lvl="1" algn="just">
              <a:lnSpc>
                <a:spcPct val="120000"/>
              </a:lnSpc>
            </a:pPr>
            <a:endParaRPr lang="en-US" sz="22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41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7844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45 – </a:t>
            </a:r>
            <a:r>
              <a:rPr lang="pl-PL" sz="2400" i="1" dirty="0"/>
              <a:t>Testowanie </a:t>
            </a:r>
            <a:r>
              <a:rPr lang="pl-PL" sz="2400" dirty="0" smtClean="0"/>
              <a:t> </a:t>
            </a:r>
            <a:endParaRPr lang="pl-PL" sz="2400" b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err="1"/>
              <a:t>Zdebuguj</a:t>
            </a:r>
            <a:r>
              <a:rPr lang="pl-PL" sz="2400" dirty="0"/>
              <a:t> i przetestuj kod </a:t>
            </a:r>
            <a:r>
              <a:rPr lang="pl-PL" sz="2400" dirty="0" smtClean="0"/>
              <a:t>generowania testu dla </a:t>
            </a:r>
            <a:r>
              <a:rPr lang="pl-PL" sz="2400" dirty="0"/>
              <a:t>sprawdzenia wiedzy</a:t>
            </a:r>
            <a:r>
              <a:rPr lang="pl-PL" sz="2400" dirty="0" smtClean="0"/>
              <a:t>.</a:t>
            </a:r>
            <a:endParaRPr lang="pl-PL" sz="2000" b="1" dirty="0" smtClean="0"/>
          </a:p>
          <a:p>
            <a:pPr lvl="1" algn="just">
              <a:lnSpc>
                <a:spcPct val="120000"/>
              </a:lnSpc>
            </a:pPr>
            <a:endParaRPr lang="pl-PL" sz="2000" b="1" dirty="0" smtClean="0"/>
          </a:p>
          <a:p>
            <a:pPr lvl="1" algn="just">
              <a:lnSpc>
                <a:spcPct val="120000"/>
              </a:lnSpc>
            </a:pPr>
            <a:endParaRPr lang="pl-PL" sz="2000" b="1" dirty="0"/>
          </a:p>
          <a:p>
            <a:pPr lvl="1" algn="just">
              <a:lnSpc>
                <a:spcPct val="120000"/>
              </a:lnSpc>
            </a:pPr>
            <a:endParaRPr lang="pl-PL" sz="2000" b="1" dirty="0" smtClean="0"/>
          </a:p>
          <a:p>
            <a:pPr lvl="1" algn="just">
              <a:lnSpc>
                <a:spcPct val="120000"/>
              </a:lnSpc>
            </a:pPr>
            <a:endParaRPr lang="pl-PL" sz="2000" b="1" dirty="0"/>
          </a:p>
          <a:p>
            <a:pPr lvl="1" algn="just">
              <a:lnSpc>
                <a:spcPct val="120000"/>
              </a:lnSpc>
            </a:pPr>
            <a:endParaRPr lang="pl-PL" sz="2000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 smtClean="0"/>
              <a:t>Materiały </a:t>
            </a:r>
            <a:r>
              <a:rPr lang="pl-PL" sz="2000" b="1" dirty="0"/>
              <a:t>pomocnicze: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3"/>
              </a:rPr>
              <a:t>http://www.w3schools.com/js/js_debugging.asp</a:t>
            </a:r>
            <a:r>
              <a:rPr lang="pl-PL" sz="2000" dirty="0" smtClean="0"/>
              <a:t>  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pl-PL" sz="18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2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200" dirty="0"/>
          </a:p>
          <a:p>
            <a:pPr lvl="1" algn="just">
              <a:lnSpc>
                <a:spcPct val="120000"/>
              </a:lnSpc>
            </a:pPr>
            <a:endParaRPr lang="en-US" sz="22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42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9325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46 – </a:t>
            </a:r>
            <a:r>
              <a:rPr lang="pl-PL" sz="2400" i="1" dirty="0"/>
              <a:t>Kompresja </a:t>
            </a:r>
            <a:endParaRPr lang="pl-PL" sz="2400" b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/>
              <a:t>Zadbaj, aby </a:t>
            </a:r>
            <a:r>
              <a:rPr lang="pl-PL" sz="2400" dirty="0" smtClean="0"/>
              <a:t>kod dla generowania testu był umieszczony </a:t>
            </a:r>
            <a:r>
              <a:rPr lang="pl-PL" sz="2400" dirty="0"/>
              <a:t>w osobnej </a:t>
            </a:r>
            <a:r>
              <a:rPr lang="pl-PL" sz="2400" dirty="0" smtClean="0"/>
              <a:t>bibliotece. Dokonaj kompresji biblioteki.</a:t>
            </a:r>
            <a:endParaRPr lang="pl-PL" sz="1800" dirty="0"/>
          </a:p>
          <a:p>
            <a:pPr marL="457200" lvl="1" indent="0" algn="just">
              <a:lnSpc>
                <a:spcPct val="120000"/>
              </a:lnSpc>
              <a:buNone/>
            </a:pPr>
            <a:endParaRPr lang="pl-PL" sz="2000" b="1" dirty="0" smtClean="0"/>
          </a:p>
          <a:p>
            <a:pPr lvl="1" algn="just">
              <a:lnSpc>
                <a:spcPct val="120000"/>
              </a:lnSpc>
            </a:pPr>
            <a:endParaRPr lang="pl-PL" sz="2000" b="1" dirty="0"/>
          </a:p>
          <a:p>
            <a:pPr lvl="1" algn="just">
              <a:lnSpc>
                <a:spcPct val="120000"/>
              </a:lnSpc>
            </a:pPr>
            <a:endParaRPr lang="pl-PL" sz="2000" b="1" dirty="0" smtClean="0"/>
          </a:p>
          <a:p>
            <a:pPr lvl="1" algn="just">
              <a:lnSpc>
                <a:spcPct val="120000"/>
              </a:lnSpc>
            </a:pPr>
            <a:endParaRPr lang="pl-PL" sz="2000" b="1" dirty="0"/>
          </a:p>
          <a:p>
            <a:pPr lvl="1" algn="just">
              <a:lnSpc>
                <a:spcPct val="120000"/>
              </a:lnSpc>
            </a:pPr>
            <a:endParaRPr lang="pl-PL" sz="2000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 smtClean="0"/>
              <a:t>Materiały </a:t>
            </a:r>
            <a:r>
              <a:rPr lang="pl-PL" sz="2000" b="1" dirty="0"/>
              <a:t>pomocnicze: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3"/>
              </a:rPr>
              <a:t>http</a:t>
            </a:r>
            <a:r>
              <a:rPr lang="pl-PL" sz="2000" dirty="0" smtClean="0">
                <a:hlinkClick r:id="rId3"/>
              </a:rPr>
              <a:t>://jscompress.com</a:t>
            </a:r>
            <a:r>
              <a:rPr lang="pl-PL" sz="2000" dirty="0" smtClean="0"/>
              <a:t>   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pl-PL" sz="18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2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200" dirty="0"/>
          </a:p>
          <a:p>
            <a:pPr lvl="1" algn="just">
              <a:lnSpc>
                <a:spcPct val="120000"/>
              </a:lnSpc>
            </a:pPr>
            <a:endParaRPr lang="en-US" sz="22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43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7820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47 – </a:t>
            </a:r>
            <a:r>
              <a:rPr lang="pl-PL" sz="2400" i="1" dirty="0" smtClean="0"/>
              <a:t>File System, Drag&amp; Drop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Dodaj na stronie kontaktu możliwość wczytania za pomocą </a:t>
            </a:r>
            <a:r>
              <a:rPr lang="pl-PL" sz="2400" dirty="0" err="1" smtClean="0"/>
              <a:t>JavaScript</a:t>
            </a:r>
            <a:r>
              <a:rPr lang="pl-PL" sz="2400" dirty="0" smtClean="0"/>
              <a:t> zdjęcia, które zostanie dołączone do wysyłanego żądania.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Dodaj funkcjonalność pozwalającą wczytać zdjęcie poprzez przeciągnięcie jego z pulpitu na stronę (Drag and Drop).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36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</a:t>
            </a:r>
            <a:r>
              <a:rPr lang="pl-PL" sz="2000" b="1" dirty="0" smtClean="0"/>
              <a:t>: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3"/>
              </a:rPr>
              <a:t>http://</a:t>
            </a:r>
            <a:r>
              <a:rPr lang="pl-PL" sz="2000" dirty="0" smtClean="0">
                <a:hlinkClick r:id="rId3"/>
              </a:rPr>
              <a:t>www.html5rocks.com/en/tutorials/file/filesystem</a:t>
            </a:r>
            <a:r>
              <a:rPr lang="pl-PL" sz="20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000" dirty="0">
                <a:hlinkClick r:id="rId4"/>
              </a:rPr>
              <a:t>http://</a:t>
            </a:r>
            <a:r>
              <a:rPr lang="pl-PL" sz="2000" dirty="0" smtClean="0">
                <a:hlinkClick r:id="rId4"/>
              </a:rPr>
              <a:t>www.w3schools.com/html/html5_draganddrop.asp</a:t>
            </a:r>
            <a:endParaRPr lang="pl-PL" sz="20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400" b="1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44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3675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48 - </a:t>
            </a:r>
            <a:r>
              <a:rPr lang="pl-PL" sz="2400" i="1" dirty="0" smtClean="0"/>
              <a:t>Multimedia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Osadź na stronie start film prezentujący ofertę firmy za pomocą </a:t>
            </a:r>
            <a:r>
              <a:rPr lang="pl-PL" sz="2400" dirty="0" err="1" smtClean="0"/>
              <a:t>tagu</a:t>
            </a:r>
            <a:r>
              <a:rPr lang="pl-PL" sz="2400" dirty="0" smtClean="0"/>
              <a:t> video.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Oprogramuj </a:t>
            </a:r>
            <a:r>
              <a:rPr lang="pl-PL" sz="2400" dirty="0" err="1" smtClean="0"/>
              <a:t>tag</a:t>
            </a:r>
            <a:r>
              <a:rPr lang="pl-PL" sz="2400" dirty="0" smtClean="0"/>
              <a:t> video, tworząc własny </a:t>
            </a:r>
            <a:r>
              <a:rPr lang="pl-PL" sz="2400" dirty="0" err="1" smtClean="0"/>
              <a:t>player</a:t>
            </a:r>
            <a:r>
              <a:rPr lang="pl-PL" sz="2400" dirty="0" smtClean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dirty="0"/>
          </a:p>
          <a:p>
            <a:pPr marL="0" indent="0" algn="just">
              <a:lnSpc>
                <a:spcPct val="120000"/>
              </a:lnSpc>
              <a:buNone/>
            </a:pPr>
            <a:endParaRPr lang="pl-PL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www.w3schools.com/html/html5_video.asp</a:t>
            </a:r>
            <a:r>
              <a:rPr lang="pl-PL" sz="2000" dirty="0" smtClean="0"/>
              <a:t> 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45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1953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b="1" dirty="0"/>
              <a:t>Zadanie 49 – </a:t>
            </a:r>
            <a:r>
              <a:rPr lang="pl-PL" i="1" dirty="0" err="1"/>
              <a:t>Geolocation</a:t>
            </a:r>
            <a:endParaRPr lang="pl-PL" b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dirty="0" smtClean="0"/>
              <a:t>Dodaj na stronie mapę z zaznaczoną Twoją lokalizacją – skorzystaj z Google </a:t>
            </a:r>
            <a:r>
              <a:rPr lang="pl-PL" dirty="0" err="1" smtClean="0"/>
              <a:t>Maps</a:t>
            </a:r>
            <a:r>
              <a:rPr lang="pl-PL" dirty="0" smtClean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dirty="0" smtClean="0"/>
              <a:t>Za pomocą funkcjonalności </a:t>
            </a:r>
            <a:r>
              <a:rPr lang="pl-PL" dirty="0" err="1" smtClean="0"/>
              <a:t>Geolokalizacji</a:t>
            </a:r>
            <a:r>
              <a:rPr lang="pl-PL" dirty="0" smtClean="0"/>
              <a:t> dodaj na mapie pozycje, w której znajduje się klient.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>
              <a:hlinkClick r:id="rId3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>
              <a:hlinkClick r:id="rId3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400" dirty="0" smtClean="0">
                <a:hlinkClick r:id="rId3"/>
              </a:rPr>
              <a:t>http</a:t>
            </a:r>
            <a:r>
              <a:rPr lang="pl-PL" sz="2400" dirty="0">
                <a:hlinkClick r:id="rId3"/>
              </a:rPr>
              <a:t>://</a:t>
            </a:r>
            <a:r>
              <a:rPr lang="pl-PL" sz="2400" dirty="0" smtClean="0">
                <a:hlinkClick r:id="rId3"/>
              </a:rPr>
              <a:t>www.w3schools.com/html/html5_geolocation.asp</a:t>
            </a:r>
            <a:r>
              <a:rPr lang="pl-PL" sz="24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400" dirty="0">
                <a:hlinkClick r:id="rId4"/>
              </a:rPr>
              <a:t>https://</a:t>
            </a:r>
            <a:r>
              <a:rPr lang="pl-PL" sz="2400" dirty="0" smtClean="0">
                <a:hlinkClick r:id="rId4"/>
              </a:rPr>
              <a:t>developers.google.com/maps/documentation/javascript/tutorial</a:t>
            </a:r>
            <a:r>
              <a:rPr lang="pl-PL" sz="2400" dirty="0" smtClean="0"/>
              <a:t>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46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4964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50 - </a:t>
            </a:r>
            <a:r>
              <a:rPr lang="pl-PL" sz="2400" i="1" dirty="0" err="1" smtClean="0"/>
              <a:t>WebStorage</a:t>
            </a:r>
            <a:endParaRPr lang="pl-PL" sz="2400" i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Zdefiniuj dla strony kontakt przechowywanie danych po stronie klienta (</a:t>
            </a:r>
            <a:r>
              <a:rPr lang="pl-PL" sz="2400" dirty="0" err="1" smtClean="0"/>
              <a:t>localstorage</a:t>
            </a:r>
            <a:r>
              <a:rPr lang="pl-PL" sz="2400" dirty="0" smtClean="0"/>
              <a:t>), tak aby w przypadku zamknięcia i ponownego otworzenia przeglądarki dane zostały odtworzone.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www.w3schools.com/html/html5_webstorage.asp</a:t>
            </a:r>
            <a:r>
              <a:rPr lang="pl-PL" sz="2000" dirty="0" smtClean="0"/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32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47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41488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600" b="1" dirty="0" smtClean="0"/>
              <a:t>Zadanie 51 – </a:t>
            </a:r>
            <a:r>
              <a:rPr lang="pl-PL" sz="2600" i="1" dirty="0" smtClean="0"/>
              <a:t>Offline </a:t>
            </a:r>
            <a:r>
              <a:rPr lang="pl-PL" sz="2600" i="1" dirty="0" err="1" smtClean="0"/>
              <a:t>support</a:t>
            </a:r>
            <a:endParaRPr lang="pl-PL" sz="2600" i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Zdefiniuj dla witryny wsparcie offline, tak aby strona kontaktu była </a:t>
            </a:r>
            <a:r>
              <a:rPr lang="pl-PL" sz="2400" dirty="0" err="1" smtClean="0"/>
              <a:t>cachowana</a:t>
            </a:r>
            <a:r>
              <a:rPr lang="pl-PL" sz="2400" dirty="0" smtClean="0"/>
              <a:t> po stronie klienta, i dostępna w przypadku problemów z siecią.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4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www.w3schools.com/html/html5_app_cache.asp</a:t>
            </a:r>
            <a:r>
              <a:rPr lang="pl-PL" sz="2000" dirty="0" smtClean="0"/>
              <a:t> </a:t>
            </a:r>
            <a:endParaRPr lang="en-US" sz="20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48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8962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52 - </a:t>
            </a:r>
            <a:r>
              <a:rPr lang="pl-PL" sz="2400" i="1" dirty="0" smtClean="0"/>
              <a:t>SVG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Za pomocą SVG </a:t>
            </a:r>
            <a:r>
              <a:rPr lang="pl-PL" sz="2400" dirty="0"/>
              <a:t>zdefiniuj </a:t>
            </a:r>
            <a:r>
              <a:rPr lang="pl-PL" sz="2400" dirty="0" err="1" smtClean="0"/>
              <a:t>zdefiniuj</a:t>
            </a:r>
            <a:r>
              <a:rPr lang="pl-PL" sz="2400" dirty="0" smtClean="0"/>
              <a:t> </a:t>
            </a:r>
            <a:r>
              <a:rPr lang="pl-PL" sz="2400" dirty="0"/>
              <a:t>stoper pokazujący czas z animacją co 10 sekund.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www.w3schools.com/html/html5_svg.asp</a:t>
            </a:r>
            <a:r>
              <a:rPr lang="pl-PL" sz="2000" dirty="0" smtClean="0"/>
              <a:t> </a:t>
            </a:r>
            <a:endParaRPr lang="en-US" sz="20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49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9802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1 </a:t>
            </a:r>
            <a:r>
              <a:rPr lang="pl-PL" sz="2400" dirty="0" smtClean="0"/>
              <a:t>– </a:t>
            </a:r>
            <a:r>
              <a:rPr lang="pl-PL" sz="2400" i="1" dirty="0" smtClean="0"/>
              <a:t>Utworzenie strony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Za pomocą Visual Studio dodaj nową witrynę HTML. Zdefiniuj jej strukturę, aby stosowała ona semantyczne </a:t>
            </a:r>
            <a:r>
              <a:rPr lang="pl-PL" sz="2400" dirty="0" err="1" smtClean="0"/>
              <a:t>tagi</a:t>
            </a:r>
            <a:r>
              <a:rPr lang="pl-PL" sz="2400" dirty="0" smtClean="0"/>
              <a:t> pozycjonowania HTML5 (np. </a:t>
            </a:r>
            <a:r>
              <a:rPr lang="pl-PL" sz="2400" dirty="0" err="1" smtClean="0"/>
              <a:t>article</a:t>
            </a:r>
            <a:r>
              <a:rPr lang="pl-PL" sz="2400" dirty="0" smtClean="0"/>
              <a:t>).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 smtClean="0"/>
              <a:t>Materiały pomocnicze: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www.w3schools.com/html/default.asp</a:t>
            </a:r>
            <a:r>
              <a:rPr lang="pl-PL" sz="2000" dirty="0" smtClean="0"/>
              <a:t> 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www.w3schools.com/html/html5_semantic_elements.asp</a:t>
            </a:r>
            <a:r>
              <a:rPr lang="pl-PL" sz="2600" dirty="0" smtClean="0"/>
              <a:t> </a:t>
            </a:r>
            <a:endParaRPr lang="en-US" sz="26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5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7979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53 </a:t>
            </a:r>
            <a:r>
              <a:rPr lang="pl-PL" sz="2400" i="1" dirty="0" smtClean="0"/>
              <a:t>- </a:t>
            </a:r>
            <a:r>
              <a:rPr lang="pl-PL" sz="2400" i="1" dirty="0" err="1" smtClean="0"/>
              <a:t>Canvas</a:t>
            </a:r>
            <a:endParaRPr lang="pl-PL" sz="2400" i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Za pomocą </a:t>
            </a:r>
            <a:r>
              <a:rPr lang="pl-PL" sz="2400" dirty="0" err="1" smtClean="0"/>
              <a:t>Canvas</a:t>
            </a:r>
            <a:r>
              <a:rPr lang="pl-PL" sz="2400" dirty="0" smtClean="0"/>
              <a:t>-u zdefiniuj stoper pokazujący czas z animacją co 10 sekund.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www.w3schools.com/html/html5_canvas.asp</a:t>
            </a:r>
            <a:r>
              <a:rPr lang="pl-PL" sz="2000" dirty="0" smtClean="0"/>
              <a:t>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50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0663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54 </a:t>
            </a:r>
            <a:r>
              <a:rPr lang="pl-PL" sz="2400" i="1" dirty="0" smtClean="0"/>
              <a:t>– Web </a:t>
            </a:r>
            <a:r>
              <a:rPr lang="pl-PL" sz="2400" i="1" dirty="0" err="1" smtClean="0"/>
              <a:t>Workers</a:t>
            </a:r>
            <a:endParaRPr lang="pl-PL" sz="2400" i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Napisz zadanie w tle (Web </a:t>
            </a:r>
            <a:r>
              <a:rPr lang="pl-PL" sz="2400" dirty="0" err="1" smtClean="0"/>
              <a:t>Worker</a:t>
            </a:r>
            <a:r>
              <a:rPr lang="pl-PL" sz="2400" dirty="0" smtClean="0"/>
              <a:t>) co minutę pobierające z serwera WCF informacje o aktualnościach.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www.w3schools.com/html/html5_webworkers.asp</a:t>
            </a:r>
            <a:r>
              <a:rPr lang="pl-PL" sz="2000" dirty="0" smtClean="0"/>
              <a:t> </a:t>
            </a:r>
            <a:endParaRPr lang="en-US" sz="20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51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6807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400" b="1" dirty="0" smtClean="0"/>
              <a:t>Zadanie 55 </a:t>
            </a:r>
            <a:r>
              <a:rPr lang="pl-PL" sz="2400" i="1" dirty="0" smtClean="0"/>
              <a:t>– Web </a:t>
            </a:r>
            <a:r>
              <a:rPr lang="pl-PL" sz="2400" i="1" dirty="0" err="1" smtClean="0"/>
              <a:t>sockets</a:t>
            </a:r>
            <a:endParaRPr lang="pl-PL" sz="2400" i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400" dirty="0" smtClean="0"/>
              <a:t>Stosując HTML5 i C# opracuj mechanizm pozwalający na czatowanie na witrynie pomiędzy odwiedzającymi (</a:t>
            </a:r>
            <a:r>
              <a:rPr lang="pl-PL" sz="2400" dirty="0" err="1" smtClean="0"/>
              <a:t>WebSockets</a:t>
            </a:r>
            <a:r>
              <a:rPr lang="pl-PL" sz="2400" dirty="0" smtClean="0"/>
              <a:t>)</a:t>
            </a:r>
            <a:r>
              <a:rPr lang="pl-PL" sz="3200" dirty="0" smtClean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32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0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www.w3schools.com/html/html5_serversentevents.asp</a:t>
            </a:r>
            <a:r>
              <a:rPr lang="pl-PL" sz="2000" dirty="0" smtClean="0"/>
              <a:t> </a:t>
            </a:r>
            <a:endParaRPr lang="en-US" sz="20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52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26110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600" b="1" dirty="0" smtClean="0"/>
              <a:t>Zadanie 2 – </a:t>
            </a:r>
            <a:r>
              <a:rPr lang="pl-PL" sz="2600" i="1" dirty="0" smtClean="0"/>
              <a:t>Zmienne, operatory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600" dirty="0" smtClean="0"/>
              <a:t>Napisz aplikację, która pobiera dane z dwóch pól tekstowych. Następnie po kliknięciu na przycisk w paragrafie wypisywana jest ich średnia. Dodaje pogrubienie do wypisywanego tekstu.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2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3"/>
              </a:rPr>
              <a:t>http://</a:t>
            </a:r>
            <a:r>
              <a:rPr lang="pl-PL" sz="2200" dirty="0" smtClean="0">
                <a:hlinkClick r:id="rId3"/>
              </a:rPr>
              <a:t>www.w3schools.com/html/html_form_elements.asp</a:t>
            </a:r>
          </a:p>
          <a:p>
            <a:pPr algn="just">
              <a:lnSpc>
                <a:spcPct val="120000"/>
              </a:lnSpc>
            </a:pPr>
            <a:r>
              <a:rPr lang="pl-PL" sz="2200" dirty="0" smtClean="0">
                <a:hlinkClick r:id="rId3"/>
              </a:rPr>
              <a:t>http</a:t>
            </a:r>
            <a:r>
              <a:rPr lang="pl-PL" sz="2200" dirty="0">
                <a:hlinkClick r:id="rId3"/>
              </a:rPr>
              <a:t>://</a:t>
            </a:r>
            <a:r>
              <a:rPr lang="pl-PL" sz="2200" dirty="0" smtClean="0">
                <a:hlinkClick r:id="rId3"/>
              </a:rPr>
              <a:t>www.w3schools.com/js/js_output.asp</a:t>
            </a:r>
            <a:r>
              <a:rPr lang="pl-PL" sz="2200" dirty="0" smtClean="0"/>
              <a:t>  </a:t>
            </a:r>
            <a:endParaRPr lang="en-US" sz="2200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6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2941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600" b="1" dirty="0" smtClean="0"/>
              <a:t>Zadanie 3 – </a:t>
            </a:r>
            <a:r>
              <a:rPr lang="pl-PL" sz="2600" i="1" dirty="0" smtClean="0"/>
              <a:t>Stałe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600" dirty="0" smtClean="0"/>
              <a:t>Napisz aplikację, która po załadowaniu strony wypisuje „Hello World: </a:t>
            </a:r>
            <a:r>
              <a:rPr lang="pl-PL" sz="2600" i="1" dirty="0" smtClean="0"/>
              <a:t>Aktualna Data </a:t>
            </a:r>
            <a:r>
              <a:rPr lang="pl-PL" sz="2600" dirty="0" smtClean="0"/>
              <a:t>oraz</a:t>
            </a:r>
            <a:r>
              <a:rPr lang="pl-PL" sz="2600" i="1" dirty="0" smtClean="0"/>
              <a:t> </a:t>
            </a:r>
            <a:r>
              <a:rPr lang="pl-PL" sz="2600" dirty="0" smtClean="0"/>
              <a:t>PI aktualnie wynosi </a:t>
            </a:r>
            <a:r>
              <a:rPr lang="pl-PL" sz="2600" i="1" dirty="0" smtClean="0"/>
              <a:t>wartość PI ze stałej</a:t>
            </a:r>
            <a:r>
              <a:rPr lang="pl-PL" sz="2600" dirty="0" smtClean="0"/>
              <a:t> </a:t>
            </a:r>
            <a:r>
              <a:rPr lang="pl-PL" sz="2600" dirty="0" smtClean="0">
                <a:sym typeface="Wingdings" panose="05000000000000000000" pitchFamily="2" charset="2"/>
              </a:rPr>
              <a:t></a:t>
            </a:r>
            <a:r>
              <a:rPr lang="pl-PL" sz="2600" dirty="0" smtClean="0"/>
              <a:t>”.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600" dirty="0" smtClean="0"/>
              <a:t>Dopisz kod dwukrotnie powiększający rozmiar tekstu z komunikatem.</a:t>
            </a:r>
            <a:endParaRPr lang="pl-PL" sz="26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1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1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2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pl-PL" sz="2200" dirty="0" smtClean="0">
                <a:hlinkClick r:id="rId3"/>
              </a:rPr>
              <a:t>http</a:t>
            </a:r>
            <a:r>
              <a:rPr lang="pl-PL" sz="2200" dirty="0">
                <a:hlinkClick r:id="rId3"/>
              </a:rPr>
              <a:t>://</a:t>
            </a:r>
            <a:r>
              <a:rPr lang="pl-PL" sz="2200" dirty="0" smtClean="0">
                <a:hlinkClick r:id="rId3"/>
              </a:rPr>
              <a:t>www.w3schools.com/js/js_whereto.asp</a:t>
            </a:r>
            <a:endParaRPr lang="pl-PL" sz="2200" dirty="0" smtClean="0"/>
          </a:p>
          <a:p>
            <a:pPr algn="just">
              <a:lnSpc>
                <a:spcPct val="120000"/>
              </a:lnSpc>
            </a:pPr>
            <a:r>
              <a:rPr lang="pl-PL" sz="2200" dirty="0" smtClean="0">
                <a:hlinkClick r:id="rId4"/>
              </a:rPr>
              <a:t>http</a:t>
            </a:r>
            <a:r>
              <a:rPr lang="pl-PL" sz="2200" dirty="0">
                <a:hlinkClick r:id="rId4"/>
              </a:rPr>
              <a:t>://</a:t>
            </a:r>
            <a:r>
              <a:rPr lang="pl-PL" sz="2200" dirty="0" smtClean="0">
                <a:hlinkClick r:id="rId4"/>
              </a:rPr>
              <a:t>www.w3schools.com/js/js_intro.asp</a:t>
            </a:r>
            <a:r>
              <a:rPr lang="pl-PL" sz="22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5"/>
              </a:rPr>
              <a:t>http://</a:t>
            </a:r>
            <a:r>
              <a:rPr lang="pl-PL" sz="2200" dirty="0" smtClean="0">
                <a:hlinkClick r:id="rId5"/>
              </a:rPr>
              <a:t>www.w3schools.com/js/js_math.asp</a:t>
            </a:r>
            <a:r>
              <a:rPr lang="pl-PL" sz="22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6"/>
              </a:rPr>
              <a:t>https://</a:t>
            </a:r>
            <a:r>
              <a:rPr lang="pl-PL" sz="2200" dirty="0" smtClean="0">
                <a:hlinkClick r:id="rId6"/>
              </a:rPr>
              <a:t>developer.mozilla.org/pl/docs/Web/JavaScript/Referencje/Polecenia/const</a:t>
            </a:r>
            <a:r>
              <a:rPr lang="pl-PL" sz="2200" dirty="0" smtClean="0"/>
              <a:t> </a:t>
            </a:r>
            <a:endParaRPr lang="pl-PL" sz="22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7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0627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600" b="1" dirty="0" smtClean="0"/>
              <a:t>Zadanie 4 </a:t>
            </a:r>
            <a:r>
              <a:rPr lang="pl-PL" sz="2600" b="1" dirty="0"/>
              <a:t>- </a:t>
            </a:r>
            <a:r>
              <a:rPr lang="pl-PL" sz="2600" i="1" dirty="0" smtClean="0"/>
              <a:t>Wyrażenia warunkowe, Komentarze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600" dirty="0" smtClean="0"/>
              <a:t>Napisz aplikację, która dla podanej liczby sprawdza czy jest ona liczbą parzystą. Wprowadź stosowny komentarz opisujący działanie algorytmu.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200" b="1" dirty="0"/>
              <a:t>Materiały pomocnicze:</a:t>
            </a: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hlinkClick r:id="rId3"/>
              </a:rPr>
              <a:t>http://www.w3schools.com/js/js_statements.asp</a:t>
            </a:r>
            <a:endParaRPr lang="pl-PL" sz="2200" dirty="0" smtClean="0"/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4"/>
              </a:rPr>
              <a:t>http://</a:t>
            </a:r>
            <a:r>
              <a:rPr lang="pl-PL" sz="2200" dirty="0" smtClean="0">
                <a:hlinkClick r:id="rId4"/>
              </a:rPr>
              <a:t>www.w3schools.com/js/js_if_else.asp</a:t>
            </a:r>
            <a:r>
              <a:rPr lang="pl-PL" sz="2200" dirty="0" smtClean="0"/>
              <a:t> </a:t>
            </a:r>
            <a:endParaRPr lang="pl-PL" sz="2200" dirty="0"/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5"/>
              </a:rPr>
              <a:t>http://</a:t>
            </a:r>
            <a:r>
              <a:rPr lang="pl-PL" sz="2200" dirty="0" smtClean="0">
                <a:hlinkClick r:id="rId5"/>
              </a:rPr>
              <a:t>www.w3schools.com/js/js_comparisons.asp</a:t>
            </a:r>
            <a:r>
              <a:rPr lang="pl-PL" sz="2200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2200" dirty="0">
                <a:hlinkClick r:id="rId6"/>
              </a:rPr>
              <a:t>http://</a:t>
            </a:r>
            <a:r>
              <a:rPr lang="pl-PL" sz="2200" dirty="0" smtClean="0">
                <a:hlinkClick r:id="rId6"/>
              </a:rPr>
              <a:t>www.w3schools.com/js/js_comments.asp</a:t>
            </a:r>
            <a:r>
              <a:rPr lang="pl-PL" sz="2200" dirty="0" smtClean="0"/>
              <a:t> </a:t>
            </a:r>
            <a:endParaRPr lang="pl-PL" sz="2200" dirty="0"/>
          </a:p>
          <a:p>
            <a:pPr marL="0" indent="0" algn="just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8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9287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FFB601"/>
                </a:solidFill>
              </a:rPr>
              <a:t>Zadania</a:t>
            </a:r>
            <a:endParaRPr lang="en-US" dirty="0">
              <a:solidFill>
                <a:srgbClr val="FFB60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074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l-PL" sz="2600" b="1" dirty="0" smtClean="0"/>
              <a:t>Zadanie 5 </a:t>
            </a:r>
            <a:r>
              <a:rPr lang="pl-PL" sz="2600" dirty="0" smtClean="0"/>
              <a:t>- </a:t>
            </a:r>
            <a:r>
              <a:rPr lang="pl-PL" sz="2400" i="1" dirty="0" smtClean="0"/>
              <a:t>pętle</a:t>
            </a:r>
            <a:endParaRPr lang="pl-PL" sz="2600" i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pl-PL" sz="2600" dirty="0" smtClean="0"/>
              <a:t>Napisz aplikację, która dla podanej liczby wylicza silnię.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/>
          </a:p>
          <a:p>
            <a:pPr marL="0" indent="0" algn="just">
              <a:lnSpc>
                <a:spcPct val="120000"/>
              </a:lnSpc>
              <a:buNone/>
            </a:pPr>
            <a:endParaRPr lang="pl-PL" sz="26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/>
              <a:t>Materiały</a:t>
            </a:r>
            <a:r>
              <a:rPr lang="en-US" sz="2000" b="1" dirty="0"/>
              <a:t> </a:t>
            </a:r>
            <a:r>
              <a:rPr lang="en-US" sz="2000" b="1" dirty="0" err="1"/>
              <a:t>pomocnicze</a:t>
            </a:r>
            <a:r>
              <a:rPr lang="en-US" sz="2000" b="1" dirty="0"/>
              <a:t>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pl-PL" sz="2000" dirty="0">
                <a:hlinkClick r:id="rId3"/>
              </a:rPr>
              <a:t>http://</a:t>
            </a:r>
            <a:r>
              <a:rPr lang="pl-PL" sz="2000" dirty="0" smtClean="0">
                <a:hlinkClick r:id="rId3"/>
              </a:rPr>
              <a:t>www.w3schools.com/js/js_loop_for.asp</a:t>
            </a:r>
            <a:r>
              <a:rPr lang="pl-PL" dirty="0" smtClean="0"/>
              <a:t>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FE46-3B9B-4206-82B5-759EAD36C801}" type="slidenum">
              <a:rPr lang="pl-PL" smtClean="0"/>
              <a:pPr/>
              <a:t>9</a:t>
            </a:fld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50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l-PL" sz="1400" b="1" dirty="0" smtClean="0"/>
              <a:t>Michał Kuciapski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43422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_POLLINGMASTER" val="Polling Slide Design"/>
</p:tagLst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lling Slide Design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21428</TotalTime>
  <Words>2696</Words>
  <Application>Microsoft Office PowerPoint</Application>
  <PresentationFormat>Pokaz na ekranie (4:3)</PresentationFormat>
  <Paragraphs>761</Paragraphs>
  <Slides>52</Slides>
  <Notes>49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52</vt:i4>
      </vt:variant>
    </vt:vector>
  </HeadingPairs>
  <TitlesOfParts>
    <vt:vector size="59" baseType="lpstr">
      <vt:lpstr>Arial</vt:lpstr>
      <vt:lpstr>Calibri</vt:lpstr>
      <vt:lpstr>Segoe Print</vt:lpstr>
      <vt:lpstr>Times New Roman</vt:lpstr>
      <vt:lpstr>Wingdings</vt:lpstr>
      <vt:lpstr>Motyw pakietu Office</vt:lpstr>
      <vt:lpstr>Polling Slide Design</vt:lpstr>
      <vt:lpstr>Programowanie JavaScript  32 godziny </vt:lpstr>
      <vt:lpstr>Program</vt:lpstr>
      <vt:lpstr>Program</vt:lpstr>
      <vt:lpstr>Program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  <vt:lpstr>Zadania</vt:lpstr>
    </vt:vector>
  </TitlesOfParts>
  <Company>uG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i programowanie aplikacji nowej generacji</dc:title>
  <dc:creator>michal.kuciapski</dc:creator>
  <cp:lastModifiedBy>Michal Kuciapski</cp:lastModifiedBy>
  <cp:revision>659</cp:revision>
  <cp:lastPrinted>2011-06-17T18:32:39Z</cp:lastPrinted>
  <dcterms:created xsi:type="dcterms:W3CDTF">2009-08-10T15:37:34Z</dcterms:created>
  <dcterms:modified xsi:type="dcterms:W3CDTF">2016-10-03T09:54:14Z</dcterms:modified>
</cp:coreProperties>
</file>